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436" r:id="rId3"/>
    <p:sldId id="438" r:id="rId4"/>
    <p:sldId id="439" r:id="rId5"/>
    <p:sldId id="440" r:id="rId6"/>
    <p:sldId id="441" r:id="rId7"/>
    <p:sldId id="442" r:id="rId8"/>
    <p:sldId id="443" r:id="rId9"/>
    <p:sldId id="446" r:id="rId10"/>
    <p:sldId id="447" r:id="rId11"/>
    <p:sldId id="444" r:id="rId12"/>
    <p:sldId id="448" r:id="rId13"/>
    <p:sldId id="445"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30"/>
    <p:restoredTop sz="94674"/>
  </p:normalViewPr>
  <p:slideViewPr>
    <p:cSldViewPr snapToGrid="0" snapToObjects="1">
      <p:cViewPr varScale="1">
        <p:scale>
          <a:sx n="209" d="100"/>
          <a:sy n="209" d="100"/>
        </p:scale>
        <p:origin x="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32F1C-A509-984F-9E5B-E228248344CD}" type="datetimeFigureOut">
              <a:rPr kumimoji="1" lang="ko-KR" altLang="en-US" smtClean="0"/>
              <a:t>2019. 5. 1.</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3281F-892B-614E-B792-481EB2F7C5B7}" type="slidenum">
              <a:rPr kumimoji="1" lang="ko-KR" altLang="en-US" smtClean="0"/>
              <a:t>‹#›</a:t>
            </a:fld>
            <a:endParaRPr kumimoji="1" lang="ko-KR" altLang="en-US"/>
          </a:p>
        </p:txBody>
      </p:sp>
    </p:spTree>
    <p:extLst>
      <p:ext uri="{BB962C8B-B14F-4D97-AF65-F5344CB8AC3E}">
        <p14:creationId xmlns:p14="http://schemas.microsoft.com/office/powerpoint/2010/main" val="26244256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마스터 부제목 스타일 편집</a:t>
            </a:r>
          </a:p>
        </p:txBody>
      </p:sp>
      <p:sp>
        <p:nvSpPr>
          <p:cNvPr id="4" name="날짜 개체 틀 3"/>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157392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144771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71514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내용 개체 틀 2"/>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26160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96108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172454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8" name="바닥글 개체 틀 7"/>
          <p:cNvSpPr>
            <a:spLocks noGrp="1"/>
          </p:cNvSpPr>
          <p:nvPr>
            <p:ph type="ftr" sz="quarter" idx="11"/>
          </p:nvPr>
        </p:nvSpPr>
        <p:spPr/>
        <p:txBody>
          <a:bodyPr/>
          <a:lstStyle/>
          <a:p>
            <a:endParaRPr kumimoji="1" lang="ko-KR" altLang="en-US"/>
          </a:p>
        </p:txBody>
      </p:sp>
      <p:sp>
        <p:nvSpPr>
          <p:cNvPr id="9" name="슬라이드 번호 개체 틀 8"/>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203876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날짜 개체 틀 2"/>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4" name="바닥글 개체 틀 3"/>
          <p:cNvSpPr>
            <a:spLocks noGrp="1"/>
          </p:cNvSpPr>
          <p:nvPr>
            <p:ph type="ftr" sz="quarter" idx="11"/>
          </p:nvPr>
        </p:nvSpPr>
        <p:spPr/>
        <p:txBody>
          <a:bodyPr/>
          <a:lstStyle/>
          <a:p>
            <a:endParaRPr kumimoji="1" lang="ko-KR" altLang="en-US"/>
          </a:p>
        </p:txBody>
      </p:sp>
      <p:sp>
        <p:nvSpPr>
          <p:cNvPr id="5" name="슬라이드 번호 개체 틀 4"/>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32500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3" name="바닥글 개체 틀 2"/>
          <p:cNvSpPr>
            <a:spLocks noGrp="1"/>
          </p:cNvSpPr>
          <p:nvPr>
            <p:ph type="ftr" sz="quarter" idx="11"/>
          </p:nvPr>
        </p:nvSpPr>
        <p:spPr/>
        <p:txBody>
          <a:bodyPr/>
          <a:lstStyle/>
          <a:p>
            <a:endParaRPr kumimoji="1" lang="ko-KR" altLang="en-US"/>
          </a:p>
        </p:txBody>
      </p:sp>
      <p:sp>
        <p:nvSpPr>
          <p:cNvPr id="4" name="슬라이드 번호 개체 틀 3"/>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134163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26160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p:cNvSpPr>
            <a:spLocks noGrp="1"/>
          </p:cNvSpPr>
          <p:nvPr>
            <p:ph type="dt" sz="half" idx="10"/>
          </p:nvPr>
        </p:nvSpPr>
        <p:spPr/>
        <p:txBody>
          <a:bodyPr/>
          <a:lstStyle/>
          <a:p>
            <a:fld id="{D1CBEE32-551C-D044-9ECF-F871403689A5}" type="datetimeFigureOut">
              <a:rPr kumimoji="1" lang="ko-KR" altLang="en-US" smtClean="0"/>
              <a:t>2019. 5. 1.</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89552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BEE32-551C-D044-9ECF-F871403689A5}" type="datetimeFigureOut">
              <a:rPr kumimoji="1" lang="ko-KR" altLang="en-US" smtClean="0"/>
              <a:t>2019. 5. 1.</a:t>
            </a:fld>
            <a:endParaRPr kumimoji="1"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1416842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7"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7"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tiff"/><Relationship Id="rId7"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tif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hyperlink" Target="http://cocoanlab.github.io/"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tiff"/><Relationship Id="rId7"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cocoanlab.github.io/" TargetMode="External"/><Relationship Id="rId4" Type="http://schemas.openxmlformats.org/officeDocument/2006/relationships/image" Target="../media/image3.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5411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4" name="직사각형 3"/>
          <p:cNvSpPr/>
          <p:nvPr/>
        </p:nvSpPr>
        <p:spPr>
          <a:xfrm>
            <a:off x="69202" y="116699"/>
            <a:ext cx="2884059" cy="338554"/>
          </a:xfrm>
          <a:prstGeom prst="rect">
            <a:avLst/>
          </a:prstGeom>
        </p:spPr>
        <p:txBody>
          <a:bodyPr wrap="none">
            <a:spAutoFit/>
          </a:bodyPr>
          <a:lstStyle/>
          <a:p>
            <a:r>
              <a:rPr lang="en-US" altLang="ko-KR" sz="1600" dirty="0">
                <a:latin typeface="Seravek Light" charset="0"/>
                <a:ea typeface="Seravek Light" charset="0"/>
                <a:cs typeface="Seravek Light" charset="0"/>
              </a:rPr>
              <a:t>GBME </a:t>
            </a:r>
            <a:r>
              <a:rPr lang="ko-KR" altLang="en-US" sz="1600" dirty="0">
                <a:latin typeface="Seravek Light" charset="0"/>
                <a:ea typeface="Seravek Light" charset="0"/>
                <a:cs typeface="Seravek Light" charset="0"/>
              </a:rPr>
              <a:t>Probability and Statistics</a:t>
            </a:r>
          </a:p>
        </p:txBody>
      </p:sp>
      <p:sp>
        <p:nvSpPr>
          <p:cNvPr id="10" name="직사각형 9"/>
          <p:cNvSpPr/>
          <p:nvPr/>
        </p:nvSpPr>
        <p:spPr>
          <a:xfrm>
            <a:off x="9782467" y="102769"/>
            <a:ext cx="2301508" cy="338554"/>
          </a:xfrm>
          <a:prstGeom prst="rect">
            <a:avLst/>
          </a:prstGeom>
        </p:spPr>
        <p:txBody>
          <a:bodyPr wrap="square">
            <a:spAutoFit/>
          </a:bodyPr>
          <a:lstStyle/>
          <a:p>
            <a:pPr algn="r"/>
            <a:r>
              <a:rPr lang="en-US" altLang="ko-KR" sz="1600" dirty="0">
                <a:latin typeface="Seravek Light" charset="0"/>
                <a:ea typeface="Seravek Light" charset="0"/>
                <a:cs typeface="Seravek Light" charset="0"/>
              </a:rPr>
              <a:t>Lecture 22</a:t>
            </a:r>
            <a:endParaRPr lang="ko-KR" altLang="en-US" sz="1600" dirty="0">
              <a:latin typeface="Seravek Light" charset="0"/>
              <a:ea typeface="Seravek Light" charset="0"/>
              <a:cs typeface="Seravek Light" charset="0"/>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14" name="직사각형 13"/>
          <p:cNvSpPr/>
          <p:nvPr/>
        </p:nvSpPr>
        <p:spPr>
          <a:xfrm>
            <a:off x="2776839" y="2120740"/>
            <a:ext cx="6638420" cy="1569660"/>
          </a:xfrm>
          <a:prstGeom prst="rect">
            <a:avLst/>
          </a:prstGeom>
        </p:spPr>
        <p:txBody>
          <a:bodyPr wrap="none">
            <a:spAutoFit/>
          </a:bodyPr>
          <a:lstStyle/>
          <a:p>
            <a:pPr algn="ctr"/>
            <a:r>
              <a:rPr lang="en-US" altLang="ko-KR" sz="4800" dirty="0">
                <a:solidFill>
                  <a:schemeClr val="accent6">
                    <a:lumMod val="75000"/>
                  </a:schemeClr>
                </a:solidFill>
                <a:latin typeface="Seravek Light" charset="0"/>
                <a:ea typeface="Seravek Light" charset="0"/>
                <a:cs typeface="Seravek Light" charset="0"/>
              </a:rPr>
              <a:t>Lecture 22</a:t>
            </a:r>
            <a:endParaRPr lang="en-US" altLang="ko-KR" sz="4800" dirty="0">
              <a:latin typeface="Seravek Light" charset="0"/>
              <a:ea typeface="Seravek Light" charset="0"/>
              <a:cs typeface="Seravek Light" charset="0"/>
            </a:endParaRPr>
          </a:p>
          <a:p>
            <a:pPr algn="ctr"/>
            <a:r>
              <a:rPr lang="en-US" altLang="ko-KR" sz="4800" dirty="0">
                <a:latin typeface="Seravek Light" charset="0"/>
                <a:ea typeface="Seravek Light" charset="0"/>
                <a:cs typeface="Seravek Light" charset="0"/>
              </a:rPr>
              <a:t>Inferences for Regression</a:t>
            </a:r>
          </a:p>
        </p:txBody>
      </p:sp>
    </p:spTree>
    <p:extLst>
      <p:ext uri="{BB962C8B-B14F-4D97-AF65-F5344CB8AC3E}">
        <p14:creationId xmlns:p14="http://schemas.microsoft.com/office/powerpoint/2010/main" val="205552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5683992" cy="523220"/>
          </a:xfrm>
          <a:prstGeom prst="rect">
            <a:avLst/>
          </a:prstGeom>
        </p:spPr>
        <p:txBody>
          <a:bodyPr wrap="none">
            <a:spAutoFit/>
          </a:bodyPr>
          <a:lstStyle/>
          <a:p>
            <a:r>
              <a:rPr lang="en-US" altLang="ko-KR" sz="2800" dirty="0">
                <a:latin typeface="Seravek" charset="0"/>
                <a:ea typeface="Seravek" charset="0"/>
                <a:cs typeface="Seravek" charset="0"/>
              </a:rPr>
              <a:t>Standard Errors for Predicted Values</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3175741"/>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know the mean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t>
                </a:r>
                <a:r>
                  <a:rPr lang="en-US" altLang="ko-KR" i="1" dirty="0">
                    <a:latin typeface="Seravek Light" charset="0"/>
                    <a:ea typeface="Seravek Light" charset="0"/>
                    <a:cs typeface="Seravek Light" charset="0"/>
                  </a:rPr>
                  <a:t>all </a:t>
                </a:r>
                <a:r>
                  <a:rPr lang="en-US" altLang="ko-KR" dirty="0">
                    <a:latin typeface="Seravek Light" charset="0"/>
                    <a:ea typeface="Seravek Light" charset="0"/>
                    <a:cs typeface="Seravek Light" charset="0"/>
                  </a:rPr>
                  <a:t>men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a:t>
                </a:r>
              </a:p>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estimate the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 particular man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 </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acc>
                          <m:accPr>
                            <m:chr m:val="̂"/>
                            <m:ctrlPr>
                              <a:rPr lang="en-US" altLang="ko-KR" i="1" smtClean="0">
                                <a:latin typeface="Cambria Math" panose="02040503050406030204" pitchFamily="18" charset="0"/>
                                <a:ea typeface="Seravek Light" charset="0"/>
                                <a:cs typeface="Seravek Light" charset="0"/>
                              </a:rPr>
                            </m:ctrlPr>
                          </m:accPr>
                          <m:e>
                            <m:r>
                              <a:rPr lang="en-US" altLang="ko-KR" b="0" i="1" smtClean="0">
                                <a:latin typeface="Cambria Math" charset="0"/>
                                <a:ea typeface="Seravek Light" charset="0"/>
                                <a:cs typeface="Seravek Light" charset="0"/>
                              </a:rPr>
                              <m:t>𝑦</m:t>
                            </m:r>
                          </m:e>
                        </m:acc>
                      </m:e>
                      <m:sub>
                        <m:r>
                          <a:rPr lang="en-US" altLang="ko-KR" i="1" smtClean="0">
                            <a:latin typeface="Cambria Math" charset="0"/>
                            <a:ea typeface="Cambria Math" charset="0"/>
                            <a:cs typeface="Cambria Math" charset="0"/>
                          </a:rPr>
                          <m:t>𝜈</m:t>
                        </m:r>
                      </m:sub>
                    </m:sSub>
                    <m:r>
                      <a:rPr lang="en-US" altLang="ko-KR" i="1" smtClean="0">
                        <a:latin typeface="Cambria Math" charset="0"/>
                        <a:ea typeface="Cambria Math" charset="0"/>
                        <a:cs typeface="Cambria Math" charset="0"/>
                      </a:rPr>
                      <m:t>±</m:t>
                    </m:r>
                    <m:sSubSup>
                      <m:sSubSupPr>
                        <m:ctrlPr>
                          <a:rPr lang="en-US" altLang="ko-KR"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up>
                        <m:r>
                          <a:rPr lang="en-US" altLang="ko-KR" b="0" i="1" smtClean="0">
                            <a:latin typeface="Cambria Math" charset="0"/>
                            <a:ea typeface="Cambria Math" charset="0"/>
                            <a:cs typeface="Cambria Math" charset="0"/>
                          </a:rPr>
                          <m:t>∗</m:t>
                        </m:r>
                      </m:sup>
                    </m:sSubSup>
                    <m:r>
                      <a:rPr lang="en-US" altLang="ko-KR" i="1" smtClean="0">
                        <a:latin typeface="Cambria Math" charset="0"/>
                        <a:ea typeface="Cambria Math" charset="0"/>
                        <a:cs typeface="Cambria Math" charset="0"/>
                      </a:rPr>
                      <m:t>×</m:t>
                    </m:r>
                    <m:r>
                      <a:rPr lang="en-US" altLang="ko-KR" b="0" i="1" smtClean="0">
                        <a:latin typeface="Cambria Math" charset="0"/>
                        <a:ea typeface="Cambria Math" charset="0"/>
                        <a:cs typeface="Cambria Math" charset="0"/>
                      </a:rPr>
                      <m:t> </m:t>
                    </m:r>
                    <m:r>
                      <a:rPr lang="en-US" altLang="ko-KR" b="0" i="1" smtClean="0">
                        <a:latin typeface="Cambria Math" charset="0"/>
                        <a:ea typeface="Cambria Math" charset="0"/>
                        <a:cs typeface="Cambria Math" charset="0"/>
                      </a:rPr>
                      <m:t>𝑆𝐸</m:t>
                    </m:r>
                  </m:oMath>
                </a14:m>
                <a:endParaRPr lang="en-US" altLang="ko-KR" dirty="0">
                  <a:latin typeface="Seravek Light" charset="0"/>
                  <a:ea typeface="Seravek Light" charset="0"/>
                  <a:cs typeface="Seravek Light"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But different </a:t>
                </a:r>
                <a:r>
                  <a:rPr lang="en-US" altLang="ko-KR" i="1" dirty="0">
                    <a:latin typeface="Seravek Light" charset="0"/>
                    <a:ea typeface="Seravek Light" charset="0"/>
                    <a:cs typeface="Seravek Light" charset="0"/>
                  </a:rPr>
                  <a:t>SE</a:t>
                </a:r>
                <a:r>
                  <a:rPr lang="en-US" altLang="ko-KR" dirty="0">
                    <a:latin typeface="Seravek Light" charset="0"/>
                    <a:ea typeface="Seravek Light" charset="0"/>
                    <a:cs typeface="Seravek Light" charset="0"/>
                  </a:rPr>
                  <a:t>s for different questions</a:t>
                </a:r>
              </a:p>
              <a:p>
                <a:pPr marL="742950" lvl="3" indent="-285750">
                  <a:lnSpc>
                    <a:spcPct val="150000"/>
                  </a:lnSpc>
                  <a:buFont typeface="Arial" charset="0"/>
                  <a:buChar char="•"/>
                </a:pPr>
                <a:endParaRPr lang="en-US" altLang="ko-KR" sz="1000"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chemeClr val="accent6">
                        <a:lumMod val="75000"/>
                      </a:schemeClr>
                    </a:solidFill>
                    <a:latin typeface="Seravek Light" charset="0"/>
                    <a:ea typeface="Seravek Light" charset="0"/>
                    <a:cs typeface="Seravek Light" charset="0"/>
                  </a:rPr>
                  <a:t>Mean</a:t>
                </a:r>
                <a:r>
                  <a:rPr lang="en-US" altLang="ko-KR" dirty="0">
                    <a:latin typeface="Seravek Light" charset="0"/>
                    <a:ea typeface="Seravek Light" charset="0"/>
                    <a:cs typeface="Seravek Light" charset="0"/>
                  </a:rPr>
                  <a:t>: </a:t>
                </a:r>
                <a14:m>
                  <m:oMath xmlns:m="http://schemas.openxmlformats.org/officeDocument/2006/math">
                    <m:r>
                      <a:rPr lang="en-US" altLang="ko-KR" b="0" i="1" smtClean="0">
                        <a:latin typeface="Cambria Math" charset="0"/>
                        <a:ea typeface="Seravek Light" charset="0"/>
                        <a:cs typeface="Seravek Light" charset="0"/>
                      </a:rPr>
                      <m:t>𝑆𝐸</m:t>
                    </m:r>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acc>
                              <m:accPr>
                                <m:chr m:val="̂"/>
                                <m:ctrlPr>
                                  <a:rPr lang="en-US" altLang="ko-KR" b="0" i="1" smtClean="0">
                                    <a:latin typeface="Cambria Math" panose="02040503050406030204" pitchFamily="18" charset="0"/>
                                    <a:ea typeface="Seravek Light" charset="0"/>
                                    <a:cs typeface="Seravek Light" charset="0"/>
                                  </a:rPr>
                                </m:ctrlPr>
                              </m:accPr>
                              <m:e>
                                <m:r>
                                  <a:rPr lang="en-US" altLang="ko-KR" b="0" i="1" smtClean="0">
                                    <a:latin typeface="Cambria Math" charset="0"/>
                                    <a:ea typeface="Cambria Math" charset="0"/>
                                    <a:cs typeface="Cambria Math" charset="0"/>
                                  </a:rPr>
                                  <m:t>𝜇</m:t>
                                </m:r>
                              </m:e>
                            </m:acc>
                          </m:e>
                          <m:sub>
                            <m:r>
                              <a:rPr lang="en-US" altLang="ko-KR" b="0" i="1" smtClean="0">
                                <a:latin typeface="Cambria Math" charset="0"/>
                                <a:ea typeface="Cambria Math" charset="0"/>
                                <a:cs typeface="Cambria Math" charset="0"/>
                              </a:rPr>
                              <m:t>𝜈</m:t>
                            </m:r>
                          </m:sub>
                        </m:sSub>
                      </m:e>
                    </m:d>
                    <m:r>
                      <a:rPr lang="en-US" altLang="ko-KR" b="0" i="1" smtClean="0">
                        <a:latin typeface="Cambria Math" charset="0"/>
                        <a:ea typeface="Seravek Light" charset="0"/>
                        <a:cs typeface="Seravek Light" charset="0"/>
                      </a:rPr>
                      <m:t>=</m:t>
                    </m:r>
                    <m:rad>
                      <m:radPr>
                        <m:degHide m:val="on"/>
                        <m:ctrlPr>
                          <a:rPr lang="en-US" altLang="ko-KR" b="0" i="1" smtClean="0">
                            <a:latin typeface="Cambria Math" panose="02040503050406030204" pitchFamily="18" charset="0"/>
                            <a:ea typeface="Seravek Light" charset="0"/>
                            <a:cs typeface="Seravek Light" charset="0"/>
                          </a:rPr>
                        </m:ctrlPr>
                      </m:radPr>
                      <m:deg/>
                      <m:e>
                        <m:sSup>
                          <m:sSupPr>
                            <m:ctrlPr>
                              <a:rPr lang="en-US" altLang="ko-KR" b="0" i="1" smtClean="0">
                                <a:solidFill>
                                  <a:schemeClr val="accent6"/>
                                </a:solidFill>
                                <a:latin typeface="Cambria Math" panose="02040503050406030204" pitchFamily="18" charset="0"/>
                                <a:ea typeface="Seravek Light" charset="0"/>
                                <a:cs typeface="Seravek Light" charset="0"/>
                              </a:rPr>
                            </m:ctrlPr>
                          </m:sSupPr>
                          <m:e>
                            <m:r>
                              <a:rPr lang="en-US" altLang="ko-KR" b="0" i="1" smtClean="0">
                                <a:solidFill>
                                  <a:schemeClr val="accent6"/>
                                </a:solidFill>
                                <a:latin typeface="Cambria Math" charset="0"/>
                                <a:ea typeface="Seravek Light" charset="0"/>
                                <a:cs typeface="Seravek Light" charset="0"/>
                              </a:rPr>
                              <m:t>𝑆𝐸</m:t>
                            </m:r>
                          </m:e>
                          <m:sup>
                            <m:r>
                              <a:rPr lang="en-US" altLang="ko-KR" b="0" i="1" smtClean="0">
                                <a:solidFill>
                                  <a:schemeClr val="accent6"/>
                                </a:solidFill>
                                <a:latin typeface="Cambria Math" charset="0"/>
                                <a:ea typeface="Seravek Light" charset="0"/>
                                <a:cs typeface="Seravek Light" charset="0"/>
                              </a:rPr>
                              <m:t>2</m:t>
                            </m:r>
                          </m:sup>
                        </m:sSup>
                        <m:d>
                          <m:dPr>
                            <m:ctrlPr>
                              <a:rPr lang="en-US" altLang="ko-KR" b="0" i="1" smtClean="0">
                                <a:solidFill>
                                  <a:schemeClr val="accent6"/>
                                </a:solidFill>
                                <a:latin typeface="Cambria Math" panose="02040503050406030204" pitchFamily="18" charset="0"/>
                                <a:ea typeface="Seravek Light" charset="0"/>
                                <a:cs typeface="Seravek Light" charset="0"/>
                              </a:rPr>
                            </m:ctrlPr>
                          </m:dPr>
                          <m:e>
                            <m:sSub>
                              <m:sSubPr>
                                <m:ctrlPr>
                                  <a:rPr lang="en-US" altLang="ko-KR" b="0" i="1" smtClean="0">
                                    <a:solidFill>
                                      <a:schemeClr val="accent6"/>
                                    </a:solidFill>
                                    <a:latin typeface="Cambria Math" panose="02040503050406030204" pitchFamily="18" charset="0"/>
                                    <a:ea typeface="Seravek Light" charset="0"/>
                                    <a:cs typeface="Seravek Light" charset="0"/>
                                  </a:rPr>
                                </m:ctrlPr>
                              </m:sSubPr>
                              <m:e>
                                <m:r>
                                  <a:rPr lang="en-US" altLang="ko-KR" b="0" i="1" smtClean="0">
                                    <a:solidFill>
                                      <a:schemeClr val="accent6"/>
                                    </a:solidFill>
                                    <a:latin typeface="Cambria Math" charset="0"/>
                                    <a:ea typeface="Seravek Light" charset="0"/>
                                    <a:cs typeface="Seravek Light" charset="0"/>
                                  </a:rPr>
                                  <m:t>𝑏</m:t>
                                </m:r>
                              </m:e>
                              <m:sub>
                                <m:r>
                                  <a:rPr lang="en-US" altLang="ko-KR" b="0" i="1" smtClean="0">
                                    <a:solidFill>
                                      <a:schemeClr val="accent6"/>
                                    </a:solidFill>
                                    <a:latin typeface="Cambria Math" charset="0"/>
                                    <a:ea typeface="Seravek Light" charset="0"/>
                                    <a:cs typeface="Seravek Light" charset="0"/>
                                  </a:rPr>
                                  <m:t>1</m:t>
                                </m:r>
                              </m:sub>
                            </m:sSub>
                          </m:e>
                        </m:d>
                        <m:r>
                          <a:rPr lang="en-US" altLang="ko-KR" b="0" i="1" smtClean="0">
                            <a:latin typeface="Cambria Math" charset="0"/>
                            <a:ea typeface="Cambria Math" charset="0"/>
                            <a:cs typeface="Cambria Math" charset="0"/>
                          </a:rPr>
                          <m:t>×</m:t>
                        </m:r>
                        <m:sSup>
                          <m:sSupPr>
                            <m:ctrlPr>
                              <a:rPr lang="en-US" altLang="ko-KR" b="0" i="1" smtClean="0">
                                <a:solidFill>
                                  <a:srgbClr val="7030A0"/>
                                </a:solidFill>
                                <a:latin typeface="Cambria Math" panose="02040503050406030204" pitchFamily="18" charset="0"/>
                                <a:ea typeface="Cambria Math" charset="0"/>
                                <a:cs typeface="Cambria Math" charset="0"/>
                              </a:rPr>
                            </m:ctrlPr>
                          </m:sSupPr>
                          <m:e>
                            <m:d>
                              <m:dPr>
                                <m:ctrlPr>
                                  <a:rPr lang="en-US" altLang="ko-KR" i="1">
                                    <a:solidFill>
                                      <a:srgbClr val="7030A0"/>
                                    </a:solidFill>
                                    <a:latin typeface="Cambria Math" panose="02040503050406030204" pitchFamily="18" charset="0"/>
                                    <a:ea typeface="Cambria Math" charset="0"/>
                                    <a:cs typeface="Cambria Math" charset="0"/>
                                  </a:rPr>
                                </m:ctrlPr>
                              </m:dPr>
                              <m:e>
                                <m:sSub>
                                  <m:sSubPr>
                                    <m:ctrlPr>
                                      <a:rPr lang="en-US" altLang="ko-KR" i="1">
                                        <a:solidFill>
                                          <a:srgbClr val="7030A0"/>
                                        </a:solidFill>
                                        <a:latin typeface="Cambria Math" panose="02040503050406030204" pitchFamily="18" charset="0"/>
                                        <a:ea typeface="Cambria Math" charset="0"/>
                                        <a:cs typeface="Cambria Math" charset="0"/>
                                      </a:rPr>
                                    </m:ctrlPr>
                                  </m:sSubPr>
                                  <m:e>
                                    <m:r>
                                      <a:rPr lang="en-US" altLang="ko-KR" i="1">
                                        <a:solidFill>
                                          <a:srgbClr val="7030A0"/>
                                        </a:solidFill>
                                        <a:latin typeface="Cambria Math" charset="0"/>
                                        <a:ea typeface="Cambria Math" charset="0"/>
                                        <a:cs typeface="Cambria Math" charset="0"/>
                                      </a:rPr>
                                      <m:t>𝑥</m:t>
                                    </m:r>
                                  </m:e>
                                  <m:sub>
                                    <m:r>
                                      <a:rPr lang="en-US" altLang="ko-KR" i="1">
                                        <a:solidFill>
                                          <a:srgbClr val="7030A0"/>
                                        </a:solidFill>
                                        <a:latin typeface="Cambria Math" charset="0"/>
                                        <a:ea typeface="Cambria Math" charset="0"/>
                                        <a:cs typeface="Cambria Math" charset="0"/>
                                      </a:rPr>
                                      <m:t>𝜈</m:t>
                                    </m:r>
                                  </m:sub>
                                </m:sSub>
                                <m:r>
                                  <a:rPr lang="en-US" altLang="ko-KR" i="1">
                                    <a:solidFill>
                                      <a:srgbClr val="7030A0"/>
                                    </a:solidFill>
                                    <a:latin typeface="Cambria Math" charset="0"/>
                                    <a:ea typeface="Cambria Math" charset="0"/>
                                    <a:cs typeface="Cambria Math" charset="0"/>
                                  </a:rPr>
                                  <m:t>−</m:t>
                                </m:r>
                                <m:acc>
                                  <m:accPr>
                                    <m:chr m:val="̅"/>
                                    <m:ctrlPr>
                                      <a:rPr lang="en-US" altLang="ko-KR" i="1">
                                        <a:solidFill>
                                          <a:srgbClr val="7030A0"/>
                                        </a:solidFill>
                                        <a:latin typeface="Cambria Math" panose="02040503050406030204" pitchFamily="18" charset="0"/>
                                        <a:ea typeface="Cambria Math" charset="0"/>
                                        <a:cs typeface="Cambria Math" charset="0"/>
                                      </a:rPr>
                                    </m:ctrlPr>
                                  </m:accPr>
                                  <m:e>
                                    <m:r>
                                      <a:rPr lang="en-US" altLang="ko-KR" i="1">
                                        <a:solidFill>
                                          <a:srgbClr val="7030A0"/>
                                        </a:solidFill>
                                        <a:latin typeface="Cambria Math" charset="0"/>
                                        <a:ea typeface="Cambria Math" charset="0"/>
                                        <a:cs typeface="Cambria Math" charset="0"/>
                                      </a:rPr>
                                      <m:t>𝑥</m:t>
                                    </m:r>
                                  </m:e>
                                </m:acc>
                              </m:e>
                            </m:d>
                          </m:e>
                          <m:sup>
                            <m:r>
                              <a:rPr lang="en-US" altLang="ko-KR" b="0" i="1" smtClean="0">
                                <a:solidFill>
                                  <a:srgbClr val="7030A0"/>
                                </a:solidFill>
                                <a:latin typeface="Cambria Math" charset="0"/>
                                <a:ea typeface="Cambria Math" charset="0"/>
                                <a:cs typeface="Cambria Math" charset="0"/>
                              </a:rPr>
                              <m:t>2</m:t>
                            </m:r>
                          </m:sup>
                        </m:sSup>
                        <m:r>
                          <a:rPr lang="en-US" altLang="ko-KR" b="0" i="1" smtClean="0">
                            <a:latin typeface="Cambria Math" charset="0"/>
                            <a:ea typeface="Cambria Math" charset="0"/>
                            <a:cs typeface="Cambria Math" charset="0"/>
                          </a:rPr>
                          <m:t>+</m:t>
                        </m:r>
                        <m:f>
                          <m:fPr>
                            <m:ctrlPr>
                              <a:rPr lang="mr-IN" altLang="ko-KR" b="0" i="1" smtClean="0">
                                <a:latin typeface="Cambria Math" panose="02040503050406030204" pitchFamily="18" charset="0"/>
                                <a:ea typeface="Cambria Math" charset="0"/>
                                <a:cs typeface="Cambria Math" charset="0"/>
                              </a:rPr>
                            </m:ctrlPr>
                          </m:fPr>
                          <m:num>
                            <m:sSubSup>
                              <m:sSubSupPr>
                                <m:ctrlPr>
                                  <a:rPr lang="en-US" altLang="ko-KR" b="0" i="1" smtClean="0">
                                    <a:solidFill>
                                      <a:srgbClr val="C00000"/>
                                    </a:solidFill>
                                    <a:latin typeface="Cambria Math" panose="02040503050406030204" pitchFamily="18" charset="0"/>
                                    <a:ea typeface="Cambria Math" charset="0"/>
                                    <a:cs typeface="Cambria Math" charset="0"/>
                                  </a:rPr>
                                </m:ctrlPr>
                              </m:sSubSupPr>
                              <m:e>
                                <m:r>
                                  <a:rPr lang="en-US" altLang="ko-KR" b="0" i="1" smtClean="0">
                                    <a:solidFill>
                                      <a:srgbClr val="C00000"/>
                                    </a:solidFill>
                                    <a:latin typeface="Cambria Math" charset="0"/>
                                    <a:ea typeface="Cambria Math" charset="0"/>
                                    <a:cs typeface="Cambria Math" charset="0"/>
                                  </a:rPr>
                                  <m:t>𝑠</m:t>
                                </m:r>
                              </m:e>
                              <m:sub>
                                <m:r>
                                  <a:rPr lang="en-US" altLang="ko-KR" b="0" i="1" smtClean="0">
                                    <a:solidFill>
                                      <a:srgbClr val="C00000"/>
                                    </a:solidFill>
                                    <a:latin typeface="Cambria Math" charset="0"/>
                                    <a:ea typeface="Cambria Math" charset="0"/>
                                    <a:cs typeface="Cambria Math" charset="0"/>
                                  </a:rPr>
                                  <m:t>𝑒</m:t>
                                </m:r>
                              </m:sub>
                              <m:sup>
                                <m:r>
                                  <a:rPr lang="en-US" altLang="ko-KR" b="0" i="1" smtClean="0">
                                    <a:solidFill>
                                      <a:srgbClr val="C00000"/>
                                    </a:solidFill>
                                    <a:latin typeface="Cambria Math" charset="0"/>
                                    <a:ea typeface="Cambria Math" charset="0"/>
                                    <a:cs typeface="Cambria Math" charset="0"/>
                                  </a:rPr>
                                  <m:t>2</m:t>
                                </m:r>
                              </m:sup>
                            </m:sSubSup>
                          </m:num>
                          <m:den>
                            <m:r>
                              <a:rPr lang="en-US" altLang="ko-KR" b="0" i="1" smtClean="0">
                                <a:solidFill>
                                  <a:schemeClr val="accent2"/>
                                </a:solidFill>
                                <a:latin typeface="Cambria Math" charset="0"/>
                                <a:ea typeface="Cambria Math" charset="0"/>
                                <a:cs typeface="Cambria Math" charset="0"/>
                              </a:rPr>
                              <m:t>𝑛</m:t>
                            </m:r>
                          </m:den>
                        </m:f>
                      </m:e>
                    </m:rad>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3175741"/>
              </a:xfrm>
              <a:prstGeom prst="rect">
                <a:avLst/>
              </a:prstGeom>
              <a:blipFill>
                <a:blip r:embed="rId6"/>
                <a:stretch>
                  <a:fillRect l="-23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2047F5-0640-8743-A79E-DA4B9E8390BB}"/>
                  </a:ext>
                </a:extLst>
              </p:cNvPr>
              <p:cNvSpPr txBox="1"/>
              <p:nvPr/>
            </p:nvSpPr>
            <p:spPr>
              <a:xfrm>
                <a:off x="6668185" y="3263913"/>
                <a:ext cx="4888069" cy="2339102"/>
              </a:xfrm>
              <a:prstGeom prst="rect">
                <a:avLst/>
              </a:prstGeom>
              <a:noFill/>
            </p:spPr>
            <p:txBody>
              <a:bodyPr wrap="none" rtlCol="0">
                <a:spAutoFit/>
              </a:bodyPr>
              <a:lstStyle/>
              <a:p>
                <a:r>
                  <a:rPr kumimoji="1" lang="en-US" altLang="ko-KR" sz="1600" dirty="0">
                    <a:solidFill>
                      <a:schemeClr val="accent6"/>
                    </a:solidFill>
                    <a:latin typeface="Seravek Light" panose="020B0503040000020004" pitchFamily="34" charset="0"/>
                  </a:rPr>
                  <a:t>Less certain of the slope, less certain of our predictions</a:t>
                </a:r>
              </a:p>
              <a:p>
                <a:endParaRPr kumimoji="1" lang="en-US" altLang="ko-KR" sz="1600" dirty="0">
                  <a:solidFill>
                    <a:srgbClr val="C00000"/>
                  </a:solidFill>
                  <a:latin typeface="Seravek Light" panose="020B0503040000020004" pitchFamily="34" charset="0"/>
                </a:endParaRPr>
              </a:p>
              <a:p>
                <a:r>
                  <a:rPr kumimoji="1" lang="en-US" altLang="ko-KR" sz="1600" dirty="0">
                    <a:solidFill>
                      <a:srgbClr val="7030A0"/>
                    </a:solidFill>
                    <a:latin typeface="Seravek Light" panose="020B0503040000020004" pitchFamily="34" charset="0"/>
                  </a:rPr>
                  <a:t>Farther the prediction for </a:t>
                </a:r>
                <a14:m>
                  <m:oMath xmlns:m="http://schemas.openxmlformats.org/officeDocument/2006/math">
                    <m:sSub>
                      <m:sSubPr>
                        <m:ctrlPr>
                          <a:rPr lang="en-US" altLang="ko-KR" sz="1600" i="1">
                            <a:solidFill>
                              <a:srgbClr val="7030A0"/>
                            </a:solidFill>
                            <a:latin typeface="Cambria Math" panose="02040503050406030204" pitchFamily="18" charset="0"/>
                            <a:ea typeface="Cambria Math" charset="0"/>
                            <a:cs typeface="Cambria Math" charset="0"/>
                          </a:rPr>
                        </m:ctrlPr>
                      </m:sSubPr>
                      <m:e>
                        <m:r>
                          <a:rPr lang="en-US" altLang="ko-KR" sz="1600" i="1">
                            <a:solidFill>
                              <a:srgbClr val="7030A0"/>
                            </a:solidFill>
                            <a:latin typeface="Cambria Math" charset="0"/>
                            <a:ea typeface="Cambria Math" charset="0"/>
                            <a:cs typeface="Cambria Math" charset="0"/>
                          </a:rPr>
                          <m:t>𝑥</m:t>
                        </m:r>
                      </m:e>
                      <m:sub>
                        <m:r>
                          <a:rPr lang="en-US" altLang="ko-KR" sz="1600" i="1">
                            <a:solidFill>
                              <a:srgbClr val="7030A0"/>
                            </a:solidFill>
                            <a:latin typeface="Cambria Math" charset="0"/>
                            <a:ea typeface="Cambria Math" charset="0"/>
                            <a:cs typeface="Cambria Math" charset="0"/>
                          </a:rPr>
                          <m:t>𝜈</m:t>
                        </m:r>
                      </m:sub>
                    </m:sSub>
                  </m:oMath>
                </a14:m>
                <a:r>
                  <a:rPr kumimoji="1" lang="en-US" altLang="ko-KR" sz="1600" dirty="0">
                    <a:solidFill>
                      <a:srgbClr val="7030A0"/>
                    </a:solidFill>
                    <a:latin typeface="Seravek Light" panose="020B0503040000020004" pitchFamily="34" charset="0"/>
                  </a:rPr>
                  <a:t> from </a:t>
                </a:r>
                <a14:m>
                  <m:oMath xmlns:m="http://schemas.openxmlformats.org/officeDocument/2006/math">
                    <m:acc>
                      <m:accPr>
                        <m:chr m:val="̅"/>
                        <m:ctrlPr>
                          <a:rPr lang="en-US" altLang="ko-KR" sz="1600" i="1">
                            <a:solidFill>
                              <a:srgbClr val="7030A0"/>
                            </a:solidFill>
                            <a:latin typeface="Cambria Math" panose="02040503050406030204" pitchFamily="18" charset="0"/>
                            <a:ea typeface="Cambria Math" charset="0"/>
                            <a:cs typeface="Cambria Math" charset="0"/>
                          </a:rPr>
                        </m:ctrlPr>
                      </m:accPr>
                      <m:e>
                        <m:r>
                          <a:rPr lang="en-US" altLang="ko-KR" sz="1600" i="1">
                            <a:solidFill>
                              <a:srgbClr val="7030A0"/>
                            </a:solidFill>
                            <a:latin typeface="Cambria Math" charset="0"/>
                            <a:ea typeface="Cambria Math" charset="0"/>
                            <a:cs typeface="Cambria Math" charset="0"/>
                          </a:rPr>
                          <m:t>𝑥</m:t>
                        </m:r>
                      </m:e>
                    </m:acc>
                  </m:oMath>
                </a14:m>
                <a:r>
                  <a:rPr kumimoji="1" lang="en-US" altLang="ko-KR" sz="1600" dirty="0">
                    <a:solidFill>
                      <a:srgbClr val="7030A0"/>
                    </a:solidFill>
                    <a:latin typeface="Seravek Light" panose="020B0503040000020004" pitchFamily="34" charset="0"/>
                  </a:rPr>
                  <a:t>, lower certainty</a:t>
                </a:r>
              </a:p>
              <a:p>
                <a:endParaRPr kumimoji="1" lang="en-US" altLang="ko-KR" sz="1600" dirty="0">
                  <a:solidFill>
                    <a:srgbClr val="C00000"/>
                  </a:solidFill>
                  <a:latin typeface="Seravek Light" panose="020B0503040000020004" pitchFamily="34" charset="0"/>
                </a:endParaRPr>
              </a:p>
              <a:p>
                <a:r>
                  <a:rPr kumimoji="1" lang="en-US" altLang="ko-KR" sz="1600" dirty="0">
                    <a:solidFill>
                      <a:srgbClr val="C00000"/>
                    </a:solidFill>
                    <a:latin typeface="Seravek Light" panose="020B0503040000020004" pitchFamily="34" charset="0"/>
                  </a:rPr>
                  <a:t>More spread around the line, lower certainty</a:t>
                </a:r>
              </a:p>
              <a:p>
                <a:endParaRPr kumimoji="1" lang="en-US" altLang="ko-KR" sz="1600" dirty="0">
                  <a:solidFill>
                    <a:srgbClr val="C00000"/>
                  </a:solidFill>
                  <a:latin typeface="Seravek Light" panose="020B0503040000020004" pitchFamily="34" charset="0"/>
                </a:endParaRPr>
              </a:p>
              <a:p>
                <a:r>
                  <a:rPr kumimoji="1" lang="en-US" altLang="ko-KR" sz="1600" dirty="0">
                    <a:solidFill>
                      <a:schemeClr val="accent2"/>
                    </a:solidFill>
                    <a:latin typeface="Seravek Light" panose="020B0503040000020004" pitchFamily="34" charset="0"/>
                  </a:rPr>
                  <a:t>More data, higher certainty</a:t>
                </a:r>
              </a:p>
              <a:p>
                <a:endParaRPr kumimoji="1" lang="en-US" altLang="ko-KR" sz="1600" dirty="0">
                  <a:solidFill>
                    <a:srgbClr val="C00000"/>
                  </a:solidFill>
                  <a:latin typeface="Seravek Light" panose="020B0503040000020004" pitchFamily="34" charset="0"/>
                </a:endParaRPr>
              </a:p>
              <a:p>
                <a:endParaRPr kumimoji="1" lang="ko-KR" altLang="en-US" sz="1600" dirty="0">
                  <a:solidFill>
                    <a:srgbClr val="C00000"/>
                  </a:solidFill>
                  <a:latin typeface="Seravek Light" panose="020B0503040000020004" pitchFamily="34" charset="0"/>
                </a:endParaRPr>
              </a:p>
            </p:txBody>
          </p:sp>
        </mc:Choice>
        <mc:Fallback xmlns="">
          <p:sp>
            <p:nvSpPr>
              <p:cNvPr id="3" name="TextBox 2">
                <a:extLst>
                  <a:ext uri="{FF2B5EF4-FFF2-40B4-BE49-F238E27FC236}">
                    <a16:creationId xmlns:a16="http://schemas.microsoft.com/office/drawing/2014/main" id="{452047F5-0640-8743-A79E-DA4B9E8390BB}"/>
                  </a:ext>
                </a:extLst>
              </p:cNvPr>
              <p:cNvSpPr txBox="1">
                <a:spLocks noRot="1" noChangeAspect="1" noMove="1" noResize="1" noEditPoints="1" noAdjustHandles="1" noChangeArrowheads="1" noChangeShapeType="1" noTextEdit="1"/>
              </p:cNvSpPr>
              <p:nvPr/>
            </p:nvSpPr>
            <p:spPr>
              <a:xfrm>
                <a:off x="6668185" y="3263913"/>
                <a:ext cx="4888069" cy="2339102"/>
              </a:xfrm>
              <a:prstGeom prst="rect">
                <a:avLst/>
              </a:prstGeom>
              <a:blipFill>
                <a:blip r:embed="rId7"/>
                <a:stretch>
                  <a:fillRect l="-518" t="-54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6554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5683992" cy="523220"/>
          </a:xfrm>
          <a:prstGeom prst="rect">
            <a:avLst/>
          </a:prstGeom>
        </p:spPr>
        <p:txBody>
          <a:bodyPr wrap="none">
            <a:spAutoFit/>
          </a:bodyPr>
          <a:lstStyle/>
          <a:p>
            <a:r>
              <a:rPr lang="en-US" altLang="ko-KR" sz="2800" dirty="0">
                <a:latin typeface="Seravek" charset="0"/>
                <a:ea typeface="Seravek" charset="0"/>
                <a:cs typeface="Seravek" charset="0"/>
              </a:rPr>
              <a:t>Standard Errors for Predicted Values</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4103303"/>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know the mean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t>
                </a:r>
                <a:r>
                  <a:rPr lang="en-US" altLang="ko-KR" i="1" dirty="0">
                    <a:latin typeface="Seravek Light" charset="0"/>
                    <a:ea typeface="Seravek Light" charset="0"/>
                    <a:cs typeface="Seravek Light" charset="0"/>
                  </a:rPr>
                  <a:t>all </a:t>
                </a:r>
                <a:r>
                  <a:rPr lang="en-US" altLang="ko-KR" dirty="0">
                    <a:latin typeface="Seravek Light" charset="0"/>
                    <a:ea typeface="Seravek Light" charset="0"/>
                    <a:cs typeface="Seravek Light" charset="0"/>
                  </a:rPr>
                  <a:t>men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a:t>
                </a:r>
              </a:p>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estimate the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 particular man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 </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acc>
                          <m:accPr>
                            <m:chr m:val="̂"/>
                            <m:ctrlPr>
                              <a:rPr lang="en-US" altLang="ko-KR" i="1" smtClean="0">
                                <a:latin typeface="Cambria Math" panose="02040503050406030204" pitchFamily="18" charset="0"/>
                                <a:ea typeface="Seravek Light" charset="0"/>
                                <a:cs typeface="Seravek Light" charset="0"/>
                              </a:rPr>
                            </m:ctrlPr>
                          </m:accPr>
                          <m:e>
                            <m:r>
                              <a:rPr lang="en-US" altLang="ko-KR" b="0" i="1" smtClean="0">
                                <a:latin typeface="Cambria Math" charset="0"/>
                                <a:ea typeface="Seravek Light" charset="0"/>
                                <a:cs typeface="Seravek Light" charset="0"/>
                              </a:rPr>
                              <m:t>𝑦</m:t>
                            </m:r>
                          </m:e>
                        </m:acc>
                      </m:e>
                      <m:sub>
                        <m:r>
                          <a:rPr lang="en-US" altLang="ko-KR" i="1" smtClean="0">
                            <a:latin typeface="Cambria Math" charset="0"/>
                            <a:ea typeface="Cambria Math" charset="0"/>
                            <a:cs typeface="Cambria Math" charset="0"/>
                          </a:rPr>
                          <m:t>𝜈</m:t>
                        </m:r>
                      </m:sub>
                    </m:sSub>
                    <m:r>
                      <a:rPr lang="en-US" altLang="ko-KR" i="1" smtClean="0">
                        <a:latin typeface="Cambria Math" charset="0"/>
                        <a:ea typeface="Cambria Math" charset="0"/>
                        <a:cs typeface="Cambria Math" charset="0"/>
                      </a:rPr>
                      <m:t>±</m:t>
                    </m:r>
                    <m:sSubSup>
                      <m:sSubSupPr>
                        <m:ctrlPr>
                          <a:rPr lang="en-US" altLang="ko-KR"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up>
                        <m:r>
                          <a:rPr lang="en-US" altLang="ko-KR" b="0" i="1" smtClean="0">
                            <a:latin typeface="Cambria Math" charset="0"/>
                            <a:ea typeface="Cambria Math" charset="0"/>
                            <a:cs typeface="Cambria Math" charset="0"/>
                          </a:rPr>
                          <m:t>∗</m:t>
                        </m:r>
                      </m:sup>
                    </m:sSubSup>
                    <m:r>
                      <a:rPr lang="en-US" altLang="ko-KR" i="1" smtClean="0">
                        <a:latin typeface="Cambria Math" charset="0"/>
                        <a:ea typeface="Cambria Math" charset="0"/>
                        <a:cs typeface="Cambria Math" charset="0"/>
                      </a:rPr>
                      <m:t>×</m:t>
                    </m:r>
                    <m:r>
                      <a:rPr lang="en-US" altLang="ko-KR" b="0" i="1" smtClean="0">
                        <a:latin typeface="Cambria Math" charset="0"/>
                        <a:ea typeface="Cambria Math" charset="0"/>
                        <a:cs typeface="Cambria Math" charset="0"/>
                      </a:rPr>
                      <m:t> </m:t>
                    </m:r>
                    <m:r>
                      <a:rPr lang="en-US" altLang="ko-KR" b="0" i="1" smtClean="0">
                        <a:latin typeface="Cambria Math" charset="0"/>
                        <a:ea typeface="Cambria Math" charset="0"/>
                        <a:cs typeface="Cambria Math" charset="0"/>
                      </a:rPr>
                      <m:t>𝑆𝐸</m:t>
                    </m:r>
                  </m:oMath>
                </a14:m>
                <a:endParaRPr lang="en-US" altLang="ko-KR" dirty="0">
                  <a:latin typeface="Seravek Light" charset="0"/>
                  <a:ea typeface="Seravek Light" charset="0"/>
                  <a:cs typeface="Seravek Light"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But different </a:t>
                </a:r>
                <a:r>
                  <a:rPr lang="en-US" altLang="ko-KR" i="1" dirty="0">
                    <a:latin typeface="Seravek Light" charset="0"/>
                    <a:ea typeface="Seravek Light" charset="0"/>
                    <a:cs typeface="Seravek Light" charset="0"/>
                  </a:rPr>
                  <a:t>SE</a:t>
                </a:r>
                <a:r>
                  <a:rPr lang="en-US" altLang="ko-KR" dirty="0">
                    <a:latin typeface="Seravek Light" charset="0"/>
                    <a:ea typeface="Seravek Light" charset="0"/>
                    <a:cs typeface="Seravek Light" charset="0"/>
                  </a:rPr>
                  <a:t>s for different questions</a:t>
                </a:r>
              </a:p>
              <a:p>
                <a:pPr marL="742950" lvl="3" indent="-285750">
                  <a:lnSpc>
                    <a:spcPct val="150000"/>
                  </a:lnSpc>
                  <a:buFont typeface="Arial" charset="0"/>
                  <a:buChar char="•"/>
                </a:pPr>
                <a:endParaRPr lang="en-US" altLang="ko-KR" sz="1000"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chemeClr val="accent6">
                        <a:lumMod val="75000"/>
                      </a:schemeClr>
                    </a:solidFill>
                    <a:latin typeface="Seravek Light" charset="0"/>
                    <a:ea typeface="Seravek Light" charset="0"/>
                    <a:cs typeface="Seravek Light" charset="0"/>
                  </a:rPr>
                  <a:t>Mean</a:t>
                </a:r>
                <a:r>
                  <a:rPr lang="en-US" altLang="ko-KR" dirty="0">
                    <a:latin typeface="Seravek Light" charset="0"/>
                    <a:ea typeface="Seravek Light" charset="0"/>
                    <a:cs typeface="Seravek Light" charset="0"/>
                  </a:rPr>
                  <a:t>: </a:t>
                </a:r>
                <a14:m>
                  <m:oMath xmlns:m="http://schemas.openxmlformats.org/officeDocument/2006/math">
                    <m:r>
                      <a:rPr lang="en-US" altLang="ko-KR" b="0" i="1" smtClean="0">
                        <a:latin typeface="Cambria Math" charset="0"/>
                        <a:ea typeface="Seravek Light" charset="0"/>
                        <a:cs typeface="Seravek Light" charset="0"/>
                      </a:rPr>
                      <m:t>𝑆𝐸</m:t>
                    </m:r>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acc>
                              <m:accPr>
                                <m:chr m:val="̂"/>
                                <m:ctrlPr>
                                  <a:rPr lang="en-US" altLang="ko-KR" b="0" i="1" smtClean="0">
                                    <a:latin typeface="Cambria Math" panose="02040503050406030204" pitchFamily="18" charset="0"/>
                                    <a:ea typeface="Seravek Light" charset="0"/>
                                    <a:cs typeface="Seravek Light" charset="0"/>
                                  </a:rPr>
                                </m:ctrlPr>
                              </m:accPr>
                              <m:e>
                                <m:r>
                                  <a:rPr lang="en-US" altLang="ko-KR" b="0" i="1" smtClean="0">
                                    <a:latin typeface="Cambria Math" charset="0"/>
                                    <a:ea typeface="Cambria Math" charset="0"/>
                                    <a:cs typeface="Cambria Math" charset="0"/>
                                  </a:rPr>
                                  <m:t>𝜇</m:t>
                                </m:r>
                              </m:e>
                            </m:acc>
                          </m:e>
                          <m:sub>
                            <m:r>
                              <a:rPr lang="en-US" altLang="ko-KR" b="0" i="1" smtClean="0">
                                <a:latin typeface="Cambria Math" charset="0"/>
                                <a:ea typeface="Cambria Math" charset="0"/>
                                <a:cs typeface="Cambria Math" charset="0"/>
                              </a:rPr>
                              <m:t>𝜈</m:t>
                            </m:r>
                          </m:sub>
                        </m:sSub>
                      </m:e>
                    </m:d>
                    <m:r>
                      <a:rPr lang="en-US" altLang="ko-KR" b="0" i="1" smtClean="0">
                        <a:latin typeface="Cambria Math" charset="0"/>
                        <a:ea typeface="Seravek Light" charset="0"/>
                        <a:cs typeface="Seravek Light" charset="0"/>
                      </a:rPr>
                      <m:t>=</m:t>
                    </m:r>
                    <m:rad>
                      <m:radPr>
                        <m:degHide m:val="on"/>
                        <m:ctrlPr>
                          <a:rPr lang="en-US" altLang="ko-KR" b="0" i="1" smtClean="0">
                            <a:latin typeface="Cambria Math" panose="02040503050406030204" pitchFamily="18" charset="0"/>
                            <a:ea typeface="Seravek Light" charset="0"/>
                            <a:cs typeface="Seravek Light" charset="0"/>
                          </a:rPr>
                        </m:ctrlPr>
                      </m:radPr>
                      <m:deg/>
                      <m:e>
                        <m:sSup>
                          <m:sSupPr>
                            <m:ctrlPr>
                              <a:rPr lang="en-US" altLang="ko-KR" b="0" i="1" smtClean="0">
                                <a:latin typeface="Cambria Math" panose="02040503050406030204" pitchFamily="18" charset="0"/>
                                <a:ea typeface="Seravek Light" charset="0"/>
                                <a:cs typeface="Seravek Light" charset="0"/>
                              </a:rPr>
                            </m:ctrlPr>
                          </m:sSupPr>
                          <m:e>
                            <m:r>
                              <a:rPr lang="en-US" altLang="ko-KR" b="0" i="1" smtClean="0">
                                <a:latin typeface="Cambria Math" charset="0"/>
                                <a:ea typeface="Seravek Light" charset="0"/>
                                <a:cs typeface="Seravek Light" charset="0"/>
                              </a:rPr>
                              <m:t>𝑆𝐸</m:t>
                            </m:r>
                          </m:e>
                          <m:sup>
                            <m:r>
                              <a:rPr lang="en-US" altLang="ko-KR" b="0" i="1" smtClean="0">
                                <a:latin typeface="Cambria Math" charset="0"/>
                                <a:ea typeface="Seravek Light" charset="0"/>
                                <a:cs typeface="Seravek Light" charset="0"/>
                              </a:rPr>
                              <m:t>2</m:t>
                            </m:r>
                          </m:sup>
                        </m:sSup>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e>
                        </m:d>
                        <m:r>
                          <a:rPr lang="en-US" altLang="ko-KR" b="0" i="1" smtClean="0">
                            <a:latin typeface="Cambria Math" charset="0"/>
                            <a:ea typeface="Cambria Math" charset="0"/>
                            <a:cs typeface="Cambria Math" charset="0"/>
                          </a:rPr>
                          <m:t>×</m:t>
                        </m:r>
                        <m:sSup>
                          <m:sSupPr>
                            <m:ctrlPr>
                              <a:rPr lang="en-US" altLang="ko-KR" b="0" i="1" smtClean="0">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b="0" i="1" smtClean="0">
                                <a:latin typeface="Cambria Math" charset="0"/>
                                <a:ea typeface="Cambria Math" charset="0"/>
                                <a:cs typeface="Cambria Math" charset="0"/>
                              </a:rPr>
                              <m:t>2</m:t>
                            </m:r>
                          </m:sup>
                        </m:sSup>
                        <m:r>
                          <a:rPr lang="en-US" altLang="ko-KR" b="0" i="1" smtClean="0">
                            <a:latin typeface="Cambria Math" charset="0"/>
                            <a:ea typeface="Cambria Math" charset="0"/>
                            <a:cs typeface="Cambria Math" charset="0"/>
                          </a:rPr>
                          <m:t>+</m:t>
                        </m:r>
                        <m:f>
                          <m:fPr>
                            <m:ctrlPr>
                              <a:rPr lang="mr-IN" altLang="ko-KR" b="0" i="1" smtClean="0">
                                <a:latin typeface="Cambria Math" panose="02040503050406030204" pitchFamily="18" charset="0"/>
                                <a:ea typeface="Cambria Math" charset="0"/>
                                <a:cs typeface="Cambria Math" charset="0"/>
                              </a:rPr>
                            </m:ctrlPr>
                          </m:fPr>
                          <m:num>
                            <m:sSubSup>
                              <m:sSubSupPr>
                                <m:ctrlPr>
                                  <a:rPr lang="en-US" altLang="ko-KR" b="0"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𝑠</m:t>
                                </m:r>
                              </m:e>
                              <m:sub>
                                <m:r>
                                  <a:rPr lang="en-US" altLang="ko-KR" b="0" i="1" smtClean="0">
                                    <a:latin typeface="Cambria Math" charset="0"/>
                                    <a:ea typeface="Cambria Math" charset="0"/>
                                    <a:cs typeface="Cambria Math" charset="0"/>
                                  </a:rPr>
                                  <m:t>𝑒</m:t>
                                </m:r>
                              </m:sub>
                              <m:sup>
                                <m:r>
                                  <a:rPr lang="en-US" altLang="ko-KR" b="0" i="1" smtClean="0">
                                    <a:latin typeface="Cambria Math" charset="0"/>
                                    <a:ea typeface="Cambria Math" charset="0"/>
                                    <a:cs typeface="Cambria Math" charset="0"/>
                                  </a:rPr>
                                  <m:t>2</m:t>
                                </m:r>
                              </m:sup>
                            </m:sSubSup>
                          </m:num>
                          <m:den>
                            <m:r>
                              <a:rPr lang="en-US" altLang="ko-KR" b="0" i="1" smtClean="0">
                                <a:latin typeface="Cambria Math" charset="0"/>
                                <a:ea typeface="Cambria Math" charset="0"/>
                                <a:cs typeface="Cambria Math" charset="0"/>
                              </a:rPr>
                              <m:t>𝑛</m:t>
                            </m:r>
                          </m:den>
                        </m:f>
                      </m:e>
                    </m:rad>
                  </m:oMath>
                </a14:m>
                <a:endParaRPr lang="en-US" altLang="ko-KR"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rgbClr val="7030A0"/>
                    </a:solidFill>
                    <a:latin typeface="Seravek Light" charset="0"/>
                    <a:ea typeface="Seravek Light" charset="0"/>
                    <a:cs typeface="Seravek Light" charset="0"/>
                  </a:rPr>
                  <a:t>Individual</a:t>
                </a:r>
                <a:r>
                  <a:rPr lang="en-US" altLang="ko-KR" dirty="0">
                    <a:latin typeface="Seravek Light" charset="0"/>
                    <a:ea typeface="Seravek Light" charset="0"/>
                    <a:cs typeface="Seravek Light" charset="0"/>
                  </a:rPr>
                  <a:t>: </a:t>
                </a:r>
                <a14:m>
                  <m:oMath xmlns:m="http://schemas.openxmlformats.org/officeDocument/2006/math">
                    <m:r>
                      <a:rPr lang="en-US" altLang="ko-KR" i="1">
                        <a:latin typeface="Cambria Math" charset="0"/>
                        <a:ea typeface="Seravek Light" charset="0"/>
                        <a:cs typeface="Seravek Light" charset="0"/>
                      </a:rPr>
                      <m:t>𝑆𝐸</m:t>
                    </m:r>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acc>
                              <m:accPr>
                                <m:chr m:val="̂"/>
                                <m:ctrlPr>
                                  <a:rPr lang="en-US" altLang="ko-KR" i="1">
                                    <a:latin typeface="Cambria Math" panose="02040503050406030204" pitchFamily="18" charset="0"/>
                                    <a:ea typeface="Seravek Light" charset="0"/>
                                    <a:cs typeface="Seravek Light" charset="0"/>
                                  </a:rPr>
                                </m:ctrlPr>
                              </m:accPr>
                              <m:e>
                                <m:r>
                                  <a:rPr lang="en-US" altLang="ko-KR" b="0" i="1" smtClean="0">
                                    <a:latin typeface="Cambria Math" charset="0"/>
                                    <a:ea typeface="Seravek Light" charset="0"/>
                                    <a:cs typeface="Seravek Light" charset="0"/>
                                  </a:rPr>
                                  <m:t>𝑦</m:t>
                                </m:r>
                              </m:e>
                            </m:acc>
                          </m:e>
                          <m:sub>
                            <m:r>
                              <a:rPr lang="en-US" altLang="ko-KR" i="1">
                                <a:latin typeface="Cambria Math" charset="0"/>
                                <a:ea typeface="Cambria Math" charset="0"/>
                                <a:cs typeface="Cambria Math" charset="0"/>
                              </a:rPr>
                              <m:t>𝜈</m:t>
                            </m:r>
                          </m:sub>
                        </m:sSub>
                      </m:e>
                    </m:d>
                    <m:r>
                      <a:rPr lang="en-US" altLang="ko-KR" i="1">
                        <a:latin typeface="Cambria Math" charset="0"/>
                        <a:ea typeface="Seravek Light" charset="0"/>
                        <a:cs typeface="Seravek Light" charset="0"/>
                      </a:rPr>
                      <m:t>=</m:t>
                    </m:r>
                    <m:rad>
                      <m:radPr>
                        <m:degHide m:val="on"/>
                        <m:ctrlPr>
                          <a:rPr lang="en-US" altLang="ko-KR" i="1">
                            <a:latin typeface="Cambria Math" panose="02040503050406030204" pitchFamily="18" charset="0"/>
                            <a:ea typeface="Seravek Light" charset="0"/>
                            <a:cs typeface="Seravek Light" charset="0"/>
                          </a:rPr>
                        </m:ctrlPr>
                      </m:radPr>
                      <m:deg/>
                      <m:e>
                        <m:sSup>
                          <m:sSupPr>
                            <m:ctrlPr>
                              <a:rPr lang="en-US" altLang="ko-KR" i="1">
                                <a:latin typeface="Cambria Math" panose="02040503050406030204" pitchFamily="18" charset="0"/>
                                <a:ea typeface="Seravek Light" charset="0"/>
                                <a:cs typeface="Seravek Light" charset="0"/>
                              </a:rPr>
                            </m:ctrlPr>
                          </m:sSupPr>
                          <m:e>
                            <m:r>
                              <a:rPr lang="en-US" altLang="ko-KR" i="1">
                                <a:latin typeface="Cambria Math" charset="0"/>
                                <a:ea typeface="Seravek Light" charset="0"/>
                                <a:cs typeface="Seravek Light" charset="0"/>
                              </a:rPr>
                              <m:t>𝑆𝐸</m:t>
                            </m:r>
                          </m:e>
                          <m:sup>
                            <m:r>
                              <a:rPr lang="en-US" altLang="ko-KR" i="1">
                                <a:latin typeface="Cambria Math" charset="0"/>
                                <a:ea typeface="Seravek Light" charset="0"/>
                                <a:cs typeface="Seravek Light" charset="0"/>
                              </a:rPr>
                              <m:t>2</m:t>
                            </m:r>
                          </m:sup>
                        </m:sSup>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e>
                        </m:d>
                        <m:r>
                          <a:rPr lang="en-US" altLang="ko-KR" i="1">
                            <a:latin typeface="Cambria Math" charset="0"/>
                            <a:ea typeface="Cambria Math" charset="0"/>
                            <a:cs typeface="Cambria Math" charset="0"/>
                          </a:rPr>
                          <m:t>×</m:t>
                        </m:r>
                        <m:sSup>
                          <m:sSupPr>
                            <m:ctrlPr>
                              <a:rPr lang="en-US" altLang="ko-KR" i="1">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i="1">
                                <a:latin typeface="Cambria Math" charset="0"/>
                                <a:ea typeface="Cambria Math" charset="0"/>
                                <a:cs typeface="Cambria Math" charset="0"/>
                              </a:rPr>
                              <m:t>2</m:t>
                            </m:r>
                          </m:sup>
                        </m:sSup>
                        <m:r>
                          <a:rPr lang="en-US" altLang="ko-KR" i="1">
                            <a:latin typeface="Cambria Math" charset="0"/>
                            <a:ea typeface="Cambria Math" charset="0"/>
                            <a:cs typeface="Cambria Math" charset="0"/>
                          </a:rPr>
                          <m:t>+</m:t>
                        </m:r>
                        <m:f>
                          <m:fPr>
                            <m:ctrlPr>
                              <a:rPr lang="mr-IN" altLang="ko-KR" i="1">
                                <a:latin typeface="Cambria Math" panose="02040503050406030204" pitchFamily="18" charset="0"/>
                                <a:ea typeface="Cambria Math" charset="0"/>
                                <a:cs typeface="Cambria Math" charset="0"/>
                              </a:rPr>
                            </m:ctrlPr>
                          </m:fPr>
                          <m:num>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𝑠</m:t>
                                </m:r>
                              </m:e>
                              <m:sub>
                                <m:r>
                                  <a:rPr lang="en-US" altLang="ko-KR" i="1">
                                    <a:latin typeface="Cambria Math" charset="0"/>
                                    <a:ea typeface="Cambria Math" charset="0"/>
                                    <a:cs typeface="Cambria Math" charset="0"/>
                                  </a:rPr>
                                  <m:t>𝑒</m:t>
                                </m:r>
                              </m:sub>
                              <m:sup>
                                <m:r>
                                  <a:rPr lang="en-US" altLang="ko-KR" i="1">
                                    <a:latin typeface="Cambria Math" charset="0"/>
                                    <a:ea typeface="Cambria Math" charset="0"/>
                                    <a:cs typeface="Cambria Math" charset="0"/>
                                  </a:rPr>
                                  <m:t>2</m:t>
                                </m:r>
                              </m:sup>
                            </m:sSubSup>
                          </m:num>
                          <m:den>
                            <m:r>
                              <a:rPr lang="en-US" altLang="ko-KR" i="1">
                                <a:latin typeface="Cambria Math" charset="0"/>
                                <a:ea typeface="Cambria Math" charset="0"/>
                                <a:cs typeface="Cambria Math" charset="0"/>
                              </a:rPr>
                              <m:t>𝑛</m:t>
                            </m:r>
                          </m:den>
                        </m:f>
                        <m:r>
                          <a:rPr lang="en-US" altLang="ko-KR" b="0" i="1" smtClean="0">
                            <a:latin typeface="Cambria Math" charset="0"/>
                            <a:ea typeface="Cambria Math" charset="0"/>
                            <a:cs typeface="Cambria Math" charset="0"/>
                          </a:rPr>
                          <m:t>+</m:t>
                        </m:r>
                        <m:sSubSup>
                          <m:sSubSupPr>
                            <m:ctrlPr>
                              <a:rPr lang="en-US" altLang="ko-KR" i="1" smtClean="0">
                                <a:solidFill>
                                  <a:srgbClr val="C00000"/>
                                </a:solidFill>
                                <a:latin typeface="Cambria Math" panose="02040503050406030204" pitchFamily="18" charset="0"/>
                                <a:ea typeface="Cambria Math" charset="0"/>
                                <a:cs typeface="Cambria Math" charset="0"/>
                              </a:rPr>
                            </m:ctrlPr>
                          </m:sSubSupPr>
                          <m:e>
                            <m:r>
                              <a:rPr lang="en-US" altLang="ko-KR" i="1">
                                <a:solidFill>
                                  <a:srgbClr val="C00000"/>
                                </a:solidFill>
                                <a:latin typeface="Cambria Math" charset="0"/>
                                <a:ea typeface="Cambria Math" charset="0"/>
                                <a:cs typeface="Cambria Math" charset="0"/>
                              </a:rPr>
                              <m:t>𝑠</m:t>
                            </m:r>
                          </m:e>
                          <m:sub>
                            <m:r>
                              <a:rPr lang="en-US" altLang="ko-KR" i="1">
                                <a:solidFill>
                                  <a:srgbClr val="C00000"/>
                                </a:solidFill>
                                <a:latin typeface="Cambria Math" charset="0"/>
                                <a:ea typeface="Cambria Math" charset="0"/>
                                <a:cs typeface="Cambria Math" charset="0"/>
                              </a:rPr>
                              <m:t>𝑒</m:t>
                            </m:r>
                          </m:sub>
                          <m:sup>
                            <m:r>
                              <a:rPr lang="en-US" altLang="ko-KR" i="1">
                                <a:solidFill>
                                  <a:srgbClr val="C00000"/>
                                </a:solidFill>
                                <a:latin typeface="Cambria Math" charset="0"/>
                                <a:ea typeface="Cambria Math" charset="0"/>
                                <a:cs typeface="Cambria Math" charset="0"/>
                              </a:rPr>
                              <m:t>2</m:t>
                            </m:r>
                          </m:sup>
                        </m:sSubSup>
                      </m:e>
                    </m:rad>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4103303"/>
              </a:xfrm>
              <a:prstGeom prst="rect">
                <a:avLst/>
              </a:prstGeom>
              <a:blipFill>
                <a:blip r:embed="rId6"/>
                <a:stretch>
                  <a:fillRect l="-232"/>
                </a:stretch>
              </a:blipFill>
            </p:spPr>
            <p:txBody>
              <a:bodyPr/>
              <a:lstStyle/>
              <a:p>
                <a:r>
                  <a:rPr lang="ko-KR" altLang="en-US">
                    <a:noFill/>
                  </a:rPr>
                  <a:t> </a:t>
                </a:r>
              </a:p>
            </p:txBody>
          </p:sp>
        </mc:Fallback>
      </mc:AlternateContent>
      <p:pic>
        <p:nvPicPr>
          <p:cNvPr id="3" name="그림 2"/>
          <p:cNvPicPr>
            <a:picLocks noChangeAspect="1"/>
          </p:cNvPicPr>
          <p:nvPr/>
        </p:nvPicPr>
        <p:blipFill>
          <a:blip r:embed="rId7"/>
          <a:stretch>
            <a:fillRect/>
          </a:stretch>
        </p:blipFill>
        <p:spPr>
          <a:xfrm>
            <a:off x="7372121" y="2104589"/>
            <a:ext cx="4041328" cy="3299609"/>
          </a:xfrm>
          <a:prstGeom prst="rect">
            <a:avLst/>
          </a:prstGeom>
        </p:spPr>
      </p:pic>
      <p:sp>
        <p:nvSpPr>
          <p:cNvPr id="12" name="TextBox 11">
            <a:extLst>
              <a:ext uri="{FF2B5EF4-FFF2-40B4-BE49-F238E27FC236}">
                <a16:creationId xmlns:a16="http://schemas.microsoft.com/office/drawing/2014/main" id="{9C9864AC-C662-8E44-A01D-B8BF965AD19D}"/>
              </a:ext>
            </a:extLst>
          </p:cNvPr>
          <p:cNvSpPr txBox="1"/>
          <p:nvPr/>
        </p:nvSpPr>
        <p:spPr>
          <a:xfrm>
            <a:off x="2787142" y="5024199"/>
            <a:ext cx="4910703" cy="338554"/>
          </a:xfrm>
          <a:prstGeom prst="rect">
            <a:avLst/>
          </a:prstGeom>
          <a:noFill/>
        </p:spPr>
        <p:txBody>
          <a:bodyPr wrap="none" rtlCol="0">
            <a:spAutoFit/>
          </a:bodyPr>
          <a:lstStyle/>
          <a:p>
            <a:r>
              <a:rPr kumimoji="1" lang="en-US" altLang="ko-KR" sz="1600" dirty="0">
                <a:solidFill>
                  <a:srgbClr val="C00000"/>
                </a:solidFill>
                <a:latin typeface="Seravek Light" panose="020B0503040000020004" pitchFamily="34" charset="0"/>
              </a:rPr>
              <a:t>The variation of individuals around the predicted mean </a:t>
            </a:r>
            <a:endParaRPr kumimoji="1" lang="ko-KR" altLang="en-US" sz="1600" dirty="0">
              <a:solidFill>
                <a:srgbClr val="C00000"/>
              </a:solidFill>
              <a:latin typeface="Seravek Light" panose="020B0503040000020004" pitchFamily="34" charset="0"/>
            </a:endParaRPr>
          </a:p>
        </p:txBody>
      </p:sp>
    </p:spTree>
    <p:extLst>
      <p:ext uri="{BB962C8B-B14F-4D97-AF65-F5344CB8AC3E}">
        <p14:creationId xmlns:p14="http://schemas.microsoft.com/office/powerpoint/2010/main" val="152515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5683992" cy="523220"/>
          </a:xfrm>
          <a:prstGeom prst="rect">
            <a:avLst/>
          </a:prstGeom>
        </p:spPr>
        <p:txBody>
          <a:bodyPr wrap="none">
            <a:spAutoFit/>
          </a:bodyPr>
          <a:lstStyle/>
          <a:p>
            <a:r>
              <a:rPr lang="en-US" altLang="ko-KR" sz="2800" dirty="0">
                <a:latin typeface="Seravek" charset="0"/>
                <a:ea typeface="Seravek" charset="0"/>
                <a:cs typeface="Seravek" charset="0"/>
              </a:rPr>
              <a:t>Standard Errors for Predicted Values</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4103303"/>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know the mean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t>
                </a:r>
                <a:r>
                  <a:rPr lang="en-US" altLang="ko-KR" i="1" dirty="0">
                    <a:latin typeface="Seravek Light" charset="0"/>
                    <a:ea typeface="Seravek Light" charset="0"/>
                    <a:cs typeface="Seravek Light" charset="0"/>
                  </a:rPr>
                  <a:t>all </a:t>
                </a:r>
                <a:r>
                  <a:rPr lang="en-US" altLang="ko-KR" dirty="0">
                    <a:latin typeface="Seravek Light" charset="0"/>
                    <a:ea typeface="Seravek Light" charset="0"/>
                    <a:cs typeface="Seravek Light" charset="0"/>
                  </a:rPr>
                  <a:t>men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a:t>
                </a:r>
              </a:p>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estimate the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 particular man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 </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acc>
                          <m:accPr>
                            <m:chr m:val="̂"/>
                            <m:ctrlPr>
                              <a:rPr lang="en-US" altLang="ko-KR" i="1" smtClean="0">
                                <a:latin typeface="Cambria Math" panose="02040503050406030204" pitchFamily="18" charset="0"/>
                                <a:ea typeface="Seravek Light" charset="0"/>
                                <a:cs typeface="Seravek Light" charset="0"/>
                              </a:rPr>
                            </m:ctrlPr>
                          </m:accPr>
                          <m:e>
                            <m:r>
                              <a:rPr lang="en-US" altLang="ko-KR" b="0" i="1" smtClean="0">
                                <a:latin typeface="Cambria Math" charset="0"/>
                                <a:ea typeface="Seravek Light" charset="0"/>
                                <a:cs typeface="Seravek Light" charset="0"/>
                              </a:rPr>
                              <m:t>𝑦</m:t>
                            </m:r>
                          </m:e>
                        </m:acc>
                      </m:e>
                      <m:sub>
                        <m:r>
                          <a:rPr lang="en-US" altLang="ko-KR" i="1" smtClean="0">
                            <a:latin typeface="Cambria Math" charset="0"/>
                            <a:ea typeface="Cambria Math" charset="0"/>
                            <a:cs typeface="Cambria Math" charset="0"/>
                          </a:rPr>
                          <m:t>𝜈</m:t>
                        </m:r>
                      </m:sub>
                    </m:sSub>
                    <m:r>
                      <a:rPr lang="en-US" altLang="ko-KR" i="1" smtClean="0">
                        <a:latin typeface="Cambria Math" charset="0"/>
                        <a:ea typeface="Cambria Math" charset="0"/>
                        <a:cs typeface="Cambria Math" charset="0"/>
                      </a:rPr>
                      <m:t>±</m:t>
                    </m:r>
                    <m:sSubSup>
                      <m:sSubSupPr>
                        <m:ctrlPr>
                          <a:rPr lang="en-US" altLang="ko-KR"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up>
                        <m:r>
                          <a:rPr lang="en-US" altLang="ko-KR" b="0" i="1" smtClean="0">
                            <a:latin typeface="Cambria Math" charset="0"/>
                            <a:ea typeface="Cambria Math" charset="0"/>
                            <a:cs typeface="Cambria Math" charset="0"/>
                          </a:rPr>
                          <m:t>∗</m:t>
                        </m:r>
                      </m:sup>
                    </m:sSubSup>
                    <m:r>
                      <a:rPr lang="en-US" altLang="ko-KR" i="1" smtClean="0">
                        <a:latin typeface="Cambria Math" charset="0"/>
                        <a:ea typeface="Cambria Math" charset="0"/>
                        <a:cs typeface="Cambria Math" charset="0"/>
                      </a:rPr>
                      <m:t>×</m:t>
                    </m:r>
                    <m:r>
                      <a:rPr lang="en-US" altLang="ko-KR" b="0" i="1" smtClean="0">
                        <a:latin typeface="Cambria Math" charset="0"/>
                        <a:ea typeface="Cambria Math" charset="0"/>
                        <a:cs typeface="Cambria Math" charset="0"/>
                      </a:rPr>
                      <m:t> </m:t>
                    </m:r>
                    <m:r>
                      <a:rPr lang="en-US" altLang="ko-KR" b="0" i="1" smtClean="0">
                        <a:latin typeface="Cambria Math" charset="0"/>
                        <a:ea typeface="Cambria Math" charset="0"/>
                        <a:cs typeface="Cambria Math" charset="0"/>
                      </a:rPr>
                      <m:t>𝑆𝐸</m:t>
                    </m:r>
                  </m:oMath>
                </a14:m>
                <a:endParaRPr lang="en-US" altLang="ko-KR" dirty="0">
                  <a:latin typeface="Seravek Light" charset="0"/>
                  <a:ea typeface="Seravek Light" charset="0"/>
                  <a:cs typeface="Seravek Light"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But different </a:t>
                </a:r>
                <a:r>
                  <a:rPr lang="en-US" altLang="ko-KR" i="1" dirty="0">
                    <a:latin typeface="Seravek Light" charset="0"/>
                    <a:ea typeface="Seravek Light" charset="0"/>
                    <a:cs typeface="Seravek Light" charset="0"/>
                  </a:rPr>
                  <a:t>SE</a:t>
                </a:r>
                <a:r>
                  <a:rPr lang="en-US" altLang="ko-KR" dirty="0">
                    <a:latin typeface="Seravek Light" charset="0"/>
                    <a:ea typeface="Seravek Light" charset="0"/>
                    <a:cs typeface="Seravek Light" charset="0"/>
                  </a:rPr>
                  <a:t>s for different questions</a:t>
                </a:r>
              </a:p>
              <a:p>
                <a:pPr marL="742950" lvl="3" indent="-285750">
                  <a:lnSpc>
                    <a:spcPct val="150000"/>
                  </a:lnSpc>
                  <a:buFont typeface="Arial" charset="0"/>
                  <a:buChar char="•"/>
                </a:pPr>
                <a:endParaRPr lang="en-US" altLang="ko-KR" sz="1000"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chemeClr val="accent6">
                        <a:lumMod val="75000"/>
                      </a:schemeClr>
                    </a:solidFill>
                    <a:latin typeface="Seravek Light" charset="0"/>
                    <a:ea typeface="Seravek Light" charset="0"/>
                    <a:cs typeface="Seravek Light" charset="0"/>
                  </a:rPr>
                  <a:t>Mean</a:t>
                </a:r>
                <a:r>
                  <a:rPr lang="en-US" altLang="ko-KR" dirty="0">
                    <a:latin typeface="Seravek Light" charset="0"/>
                    <a:ea typeface="Seravek Light" charset="0"/>
                    <a:cs typeface="Seravek Light" charset="0"/>
                  </a:rPr>
                  <a:t>: </a:t>
                </a:r>
                <a14:m>
                  <m:oMath xmlns:m="http://schemas.openxmlformats.org/officeDocument/2006/math">
                    <m:r>
                      <a:rPr lang="en-US" altLang="ko-KR" b="0" i="1" smtClean="0">
                        <a:latin typeface="Cambria Math" charset="0"/>
                        <a:ea typeface="Seravek Light" charset="0"/>
                        <a:cs typeface="Seravek Light" charset="0"/>
                      </a:rPr>
                      <m:t>𝑆𝐸</m:t>
                    </m:r>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acc>
                              <m:accPr>
                                <m:chr m:val="̂"/>
                                <m:ctrlPr>
                                  <a:rPr lang="en-US" altLang="ko-KR" b="0" i="1" smtClean="0">
                                    <a:latin typeface="Cambria Math" panose="02040503050406030204" pitchFamily="18" charset="0"/>
                                    <a:ea typeface="Seravek Light" charset="0"/>
                                    <a:cs typeface="Seravek Light" charset="0"/>
                                  </a:rPr>
                                </m:ctrlPr>
                              </m:accPr>
                              <m:e>
                                <m:r>
                                  <a:rPr lang="en-US" altLang="ko-KR" b="0" i="1" smtClean="0">
                                    <a:latin typeface="Cambria Math" charset="0"/>
                                    <a:ea typeface="Cambria Math" charset="0"/>
                                    <a:cs typeface="Cambria Math" charset="0"/>
                                  </a:rPr>
                                  <m:t>𝜇</m:t>
                                </m:r>
                              </m:e>
                            </m:acc>
                          </m:e>
                          <m:sub>
                            <m:r>
                              <a:rPr lang="en-US" altLang="ko-KR" b="0" i="1" smtClean="0">
                                <a:latin typeface="Cambria Math" charset="0"/>
                                <a:ea typeface="Cambria Math" charset="0"/>
                                <a:cs typeface="Cambria Math" charset="0"/>
                              </a:rPr>
                              <m:t>𝜈</m:t>
                            </m:r>
                          </m:sub>
                        </m:sSub>
                      </m:e>
                    </m:d>
                    <m:r>
                      <a:rPr lang="en-US" altLang="ko-KR" b="0" i="1" smtClean="0">
                        <a:latin typeface="Cambria Math" charset="0"/>
                        <a:ea typeface="Seravek Light" charset="0"/>
                        <a:cs typeface="Seravek Light" charset="0"/>
                      </a:rPr>
                      <m:t>=</m:t>
                    </m:r>
                    <m:rad>
                      <m:radPr>
                        <m:degHide m:val="on"/>
                        <m:ctrlPr>
                          <a:rPr lang="en-US" altLang="ko-KR" b="0" i="1" smtClean="0">
                            <a:latin typeface="Cambria Math" panose="02040503050406030204" pitchFamily="18" charset="0"/>
                            <a:ea typeface="Seravek Light" charset="0"/>
                            <a:cs typeface="Seravek Light" charset="0"/>
                          </a:rPr>
                        </m:ctrlPr>
                      </m:radPr>
                      <m:deg/>
                      <m:e>
                        <m:sSup>
                          <m:sSupPr>
                            <m:ctrlPr>
                              <a:rPr lang="en-US" altLang="ko-KR" b="0" i="1" smtClean="0">
                                <a:latin typeface="Cambria Math" panose="02040503050406030204" pitchFamily="18" charset="0"/>
                                <a:ea typeface="Seravek Light" charset="0"/>
                                <a:cs typeface="Seravek Light" charset="0"/>
                              </a:rPr>
                            </m:ctrlPr>
                          </m:sSupPr>
                          <m:e>
                            <m:r>
                              <a:rPr lang="en-US" altLang="ko-KR" b="0" i="1" smtClean="0">
                                <a:latin typeface="Cambria Math" charset="0"/>
                                <a:ea typeface="Seravek Light" charset="0"/>
                                <a:cs typeface="Seravek Light" charset="0"/>
                              </a:rPr>
                              <m:t>𝑆𝐸</m:t>
                            </m:r>
                          </m:e>
                          <m:sup>
                            <m:r>
                              <a:rPr lang="en-US" altLang="ko-KR" b="0" i="1" smtClean="0">
                                <a:latin typeface="Cambria Math" charset="0"/>
                                <a:ea typeface="Seravek Light" charset="0"/>
                                <a:cs typeface="Seravek Light" charset="0"/>
                              </a:rPr>
                              <m:t>2</m:t>
                            </m:r>
                          </m:sup>
                        </m:sSup>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e>
                        </m:d>
                        <m:r>
                          <a:rPr lang="en-US" altLang="ko-KR" b="0" i="1" smtClean="0">
                            <a:latin typeface="Cambria Math" charset="0"/>
                            <a:ea typeface="Cambria Math" charset="0"/>
                            <a:cs typeface="Cambria Math" charset="0"/>
                          </a:rPr>
                          <m:t>×</m:t>
                        </m:r>
                        <m:sSup>
                          <m:sSupPr>
                            <m:ctrlPr>
                              <a:rPr lang="en-US" altLang="ko-KR" b="0" i="1" smtClean="0">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b="0" i="1" smtClean="0">
                                <a:latin typeface="Cambria Math" charset="0"/>
                                <a:ea typeface="Cambria Math" charset="0"/>
                                <a:cs typeface="Cambria Math" charset="0"/>
                              </a:rPr>
                              <m:t>2</m:t>
                            </m:r>
                          </m:sup>
                        </m:sSup>
                        <m:r>
                          <a:rPr lang="en-US" altLang="ko-KR" b="0" i="1" smtClean="0">
                            <a:latin typeface="Cambria Math" charset="0"/>
                            <a:ea typeface="Cambria Math" charset="0"/>
                            <a:cs typeface="Cambria Math" charset="0"/>
                          </a:rPr>
                          <m:t>+</m:t>
                        </m:r>
                        <m:f>
                          <m:fPr>
                            <m:ctrlPr>
                              <a:rPr lang="mr-IN" altLang="ko-KR" b="0" i="1" smtClean="0">
                                <a:latin typeface="Cambria Math" panose="02040503050406030204" pitchFamily="18" charset="0"/>
                                <a:ea typeface="Cambria Math" charset="0"/>
                                <a:cs typeface="Cambria Math" charset="0"/>
                              </a:rPr>
                            </m:ctrlPr>
                          </m:fPr>
                          <m:num>
                            <m:sSubSup>
                              <m:sSubSupPr>
                                <m:ctrlPr>
                                  <a:rPr lang="en-US" altLang="ko-KR" b="0"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𝑠</m:t>
                                </m:r>
                              </m:e>
                              <m:sub>
                                <m:r>
                                  <a:rPr lang="en-US" altLang="ko-KR" b="0" i="1" smtClean="0">
                                    <a:latin typeface="Cambria Math" charset="0"/>
                                    <a:ea typeface="Cambria Math" charset="0"/>
                                    <a:cs typeface="Cambria Math" charset="0"/>
                                  </a:rPr>
                                  <m:t>𝑒</m:t>
                                </m:r>
                              </m:sub>
                              <m:sup>
                                <m:r>
                                  <a:rPr lang="en-US" altLang="ko-KR" b="0" i="1" smtClean="0">
                                    <a:latin typeface="Cambria Math" charset="0"/>
                                    <a:ea typeface="Cambria Math" charset="0"/>
                                    <a:cs typeface="Cambria Math" charset="0"/>
                                  </a:rPr>
                                  <m:t>2</m:t>
                                </m:r>
                              </m:sup>
                            </m:sSubSup>
                          </m:num>
                          <m:den>
                            <m:r>
                              <a:rPr lang="en-US" altLang="ko-KR" b="0" i="1" smtClean="0">
                                <a:latin typeface="Cambria Math" charset="0"/>
                                <a:ea typeface="Cambria Math" charset="0"/>
                                <a:cs typeface="Cambria Math" charset="0"/>
                              </a:rPr>
                              <m:t>𝑛</m:t>
                            </m:r>
                          </m:den>
                        </m:f>
                      </m:e>
                    </m:rad>
                  </m:oMath>
                </a14:m>
                <a:endParaRPr lang="en-US" altLang="ko-KR"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rgbClr val="7030A0"/>
                    </a:solidFill>
                    <a:latin typeface="Seravek Light" charset="0"/>
                    <a:ea typeface="Seravek Light" charset="0"/>
                    <a:cs typeface="Seravek Light" charset="0"/>
                  </a:rPr>
                  <a:t>Individual</a:t>
                </a:r>
                <a:r>
                  <a:rPr lang="en-US" altLang="ko-KR" dirty="0">
                    <a:latin typeface="Seravek Light" charset="0"/>
                    <a:ea typeface="Seravek Light" charset="0"/>
                    <a:cs typeface="Seravek Light" charset="0"/>
                  </a:rPr>
                  <a:t>: </a:t>
                </a:r>
                <a14:m>
                  <m:oMath xmlns:m="http://schemas.openxmlformats.org/officeDocument/2006/math">
                    <m:r>
                      <a:rPr lang="en-US" altLang="ko-KR" i="1">
                        <a:latin typeface="Cambria Math" charset="0"/>
                        <a:ea typeface="Seravek Light" charset="0"/>
                        <a:cs typeface="Seravek Light" charset="0"/>
                      </a:rPr>
                      <m:t>𝑆𝐸</m:t>
                    </m:r>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acc>
                              <m:accPr>
                                <m:chr m:val="̂"/>
                                <m:ctrlPr>
                                  <a:rPr lang="en-US" altLang="ko-KR" i="1">
                                    <a:latin typeface="Cambria Math" panose="02040503050406030204" pitchFamily="18" charset="0"/>
                                    <a:ea typeface="Seravek Light" charset="0"/>
                                    <a:cs typeface="Seravek Light" charset="0"/>
                                  </a:rPr>
                                </m:ctrlPr>
                              </m:accPr>
                              <m:e>
                                <m:r>
                                  <a:rPr lang="en-US" altLang="ko-KR" b="0" i="1" smtClean="0">
                                    <a:latin typeface="Cambria Math" charset="0"/>
                                    <a:ea typeface="Seravek Light" charset="0"/>
                                    <a:cs typeface="Seravek Light" charset="0"/>
                                  </a:rPr>
                                  <m:t>𝑦</m:t>
                                </m:r>
                              </m:e>
                            </m:acc>
                          </m:e>
                          <m:sub>
                            <m:r>
                              <a:rPr lang="en-US" altLang="ko-KR" i="1">
                                <a:latin typeface="Cambria Math" charset="0"/>
                                <a:ea typeface="Cambria Math" charset="0"/>
                                <a:cs typeface="Cambria Math" charset="0"/>
                              </a:rPr>
                              <m:t>𝜈</m:t>
                            </m:r>
                          </m:sub>
                        </m:sSub>
                      </m:e>
                    </m:d>
                    <m:r>
                      <a:rPr lang="en-US" altLang="ko-KR" i="1">
                        <a:latin typeface="Cambria Math" charset="0"/>
                        <a:ea typeface="Seravek Light" charset="0"/>
                        <a:cs typeface="Seravek Light" charset="0"/>
                      </a:rPr>
                      <m:t>=</m:t>
                    </m:r>
                    <m:rad>
                      <m:radPr>
                        <m:degHide m:val="on"/>
                        <m:ctrlPr>
                          <a:rPr lang="en-US" altLang="ko-KR" i="1" smtClean="0">
                            <a:solidFill>
                              <a:schemeClr val="tx1"/>
                            </a:solidFill>
                            <a:latin typeface="Cambria Math" panose="02040503050406030204" pitchFamily="18" charset="0"/>
                            <a:ea typeface="Seravek Light" charset="0"/>
                            <a:cs typeface="Seravek Light" charset="0"/>
                          </a:rPr>
                        </m:ctrlPr>
                      </m:radPr>
                      <m:deg/>
                      <m:e>
                        <m:sSup>
                          <m:sSupPr>
                            <m:ctrlPr>
                              <a:rPr lang="en-US" altLang="ko-KR" i="1">
                                <a:solidFill>
                                  <a:schemeClr val="tx1"/>
                                </a:solidFill>
                                <a:latin typeface="Cambria Math" panose="02040503050406030204" pitchFamily="18" charset="0"/>
                                <a:ea typeface="Seravek Light" charset="0"/>
                                <a:cs typeface="Seravek Light" charset="0"/>
                              </a:rPr>
                            </m:ctrlPr>
                          </m:sSupPr>
                          <m:e>
                            <m:r>
                              <a:rPr lang="en-US" altLang="ko-KR" i="1">
                                <a:solidFill>
                                  <a:schemeClr val="tx1"/>
                                </a:solidFill>
                                <a:latin typeface="Cambria Math" charset="0"/>
                                <a:ea typeface="Seravek Light" charset="0"/>
                                <a:cs typeface="Seravek Light" charset="0"/>
                              </a:rPr>
                              <m:t>𝑆𝐸</m:t>
                            </m:r>
                          </m:e>
                          <m:sup>
                            <m:r>
                              <a:rPr lang="en-US" altLang="ko-KR" i="1">
                                <a:solidFill>
                                  <a:schemeClr val="tx1"/>
                                </a:solidFill>
                                <a:latin typeface="Cambria Math" charset="0"/>
                                <a:ea typeface="Seravek Light" charset="0"/>
                                <a:cs typeface="Seravek Light" charset="0"/>
                              </a:rPr>
                              <m:t>2</m:t>
                            </m:r>
                          </m:sup>
                        </m:sSup>
                        <m:d>
                          <m:dPr>
                            <m:ctrlPr>
                              <a:rPr lang="en-US" altLang="ko-KR" i="1">
                                <a:solidFill>
                                  <a:schemeClr val="tx1"/>
                                </a:solidFill>
                                <a:latin typeface="Cambria Math" panose="02040503050406030204" pitchFamily="18" charset="0"/>
                                <a:ea typeface="Seravek Light" charset="0"/>
                                <a:cs typeface="Seravek Light" charset="0"/>
                              </a:rPr>
                            </m:ctrlPr>
                          </m:dPr>
                          <m:e>
                            <m:sSub>
                              <m:sSubPr>
                                <m:ctrlPr>
                                  <a:rPr lang="en-US" altLang="ko-KR" i="1">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Seravek Light" charset="0"/>
                                    <a:cs typeface="Seravek Light" charset="0"/>
                                  </a:rPr>
                                  <m:t>𝑏</m:t>
                                </m:r>
                              </m:e>
                              <m:sub>
                                <m:r>
                                  <a:rPr lang="en-US" altLang="ko-KR" i="1">
                                    <a:solidFill>
                                      <a:schemeClr val="tx1"/>
                                    </a:solidFill>
                                    <a:latin typeface="Cambria Math" charset="0"/>
                                    <a:ea typeface="Seravek Light" charset="0"/>
                                    <a:cs typeface="Seravek Light" charset="0"/>
                                  </a:rPr>
                                  <m:t>1</m:t>
                                </m:r>
                              </m:sub>
                            </m:sSub>
                          </m:e>
                        </m:d>
                        <m:r>
                          <a:rPr lang="en-US" altLang="ko-KR" i="1">
                            <a:solidFill>
                              <a:schemeClr val="tx1"/>
                            </a:solidFill>
                            <a:latin typeface="Cambria Math" charset="0"/>
                            <a:ea typeface="Cambria Math" charset="0"/>
                            <a:cs typeface="Cambria Math" charset="0"/>
                          </a:rPr>
                          <m:t>×</m:t>
                        </m:r>
                        <m:sSup>
                          <m:sSupPr>
                            <m:ctrlPr>
                              <a:rPr lang="en-US" altLang="ko-KR" i="1">
                                <a:solidFill>
                                  <a:schemeClr val="tx1"/>
                                </a:solidFill>
                                <a:latin typeface="Cambria Math" panose="02040503050406030204" pitchFamily="18" charset="0"/>
                                <a:ea typeface="Cambria Math" charset="0"/>
                                <a:cs typeface="Cambria Math" charset="0"/>
                              </a:rPr>
                            </m:ctrlPr>
                          </m:sSupPr>
                          <m:e>
                            <m:d>
                              <m:dPr>
                                <m:ctrlPr>
                                  <a:rPr lang="en-US" altLang="ko-KR" i="1">
                                    <a:solidFill>
                                      <a:schemeClr val="tx1"/>
                                    </a:solidFill>
                                    <a:latin typeface="Cambria Math" panose="02040503050406030204" pitchFamily="18" charset="0"/>
                                    <a:ea typeface="Cambria Math" charset="0"/>
                                    <a:cs typeface="Cambria Math" charset="0"/>
                                  </a:rPr>
                                </m:ctrlPr>
                              </m:dPr>
                              <m:e>
                                <m:sSub>
                                  <m:sSubPr>
                                    <m:ctrlPr>
                                      <a:rPr lang="en-US" altLang="ko-KR" i="1">
                                        <a:solidFill>
                                          <a:schemeClr val="tx1"/>
                                        </a:solidFill>
                                        <a:latin typeface="Cambria Math" panose="02040503050406030204" pitchFamily="18" charset="0"/>
                                        <a:ea typeface="Cambria Math" charset="0"/>
                                        <a:cs typeface="Cambria Math" charset="0"/>
                                      </a:rPr>
                                    </m:ctrlPr>
                                  </m:sSubPr>
                                  <m:e>
                                    <m:r>
                                      <a:rPr lang="en-US" altLang="ko-KR" i="1">
                                        <a:solidFill>
                                          <a:schemeClr val="tx1"/>
                                        </a:solidFill>
                                        <a:latin typeface="Cambria Math" charset="0"/>
                                        <a:ea typeface="Cambria Math" charset="0"/>
                                        <a:cs typeface="Cambria Math" charset="0"/>
                                      </a:rPr>
                                      <m:t>𝑥</m:t>
                                    </m:r>
                                  </m:e>
                                  <m:sub>
                                    <m:r>
                                      <a:rPr lang="en-US" altLang="ko-KR" i="1">
                                        <a:solidFill>
                                          <a:schemeClr val="tx1"/>
                                        </a:solidFill>
                                        <a:latin typeface="Cambria Math" charset="0"/>
                                        <a:ea typeface="Cambria Math" charset="0"/>
                                        <a:cs typeface="Cambria Math" charset="0"/>
                                      </a:rPr>
                                      <m:t>𝜈</m:t>
                                    </m:r>
                                  </m:sub>
                                </m:sSub>
                                <m:r>
                                  <a:rPr lang="en-US" altLang="ko-KR" i="1">
                                    <a:solidFill>
                                      <a:schemeClr val="tx1"/>
                                    </a:solidFill>
                                    <a:latin typeface="Cambria Math" charset="0"/>
                                    <a:ea typeface="Cambria Math" charset="0"/>
                                    <a:cs typeface="Cambria Math" charset="0"/>
                                  </a:rPr>
                                  <m:t>−</m:t>
                                </m:r>
                                <m:acc>
                                  <m:accPr>
                                    <m:chr m:val="̅"/>
                                    <m:ctrlPr>
                                      <a:rPr lang="en-US" altLang="ko-KR" i="1">
                                        <a:solidFill>
                                          <a:schemeClr val="tx1"/>
                                        </a:solidFill>
                                        <a:latin typeface="Cambria Math" panose="02040503050406030204" pitchFamily="18" charset="0"/>
                                        <a:ea typeface="Cambria Math" charset="0"/>
                                        <a:cs typeface="Cambria Math" charset="0"/>
                                      </a:rPr>
                                    </m:ctrlPr>
                                  </m:accPr>
                                  <m:e>
                                    <m:r>
                                      <a:rPr lang="en-US" altLang="ko-KR" i="1">
                                        <a:solidFill>
                                          <a:schemeClr val="tx1"/>
                                        </a:solidFill>
                                        <a:latin typeface="Cambria Math" charset="0"/>
                                        <a:ea typeface="Cambria Math" charset="0"/>
                                        <a:cs typeface="Cambria Math" charset="0"/>
                                      </a:rPr>
                                      <m:t>𝑥</m:t>
                                    </m:r>
                                  </m:e>
                                </m:acc>
                              </m:e>
                            </m:d>
                          </m:e>
                          <m:sup>
                            <m:r>
                              <a:rPr lang="en-US" altLang="ko-KR" i="1">
                                <a:solidFill>
                                  <a:schemeClr val="tx1"/>
                                </a:solidFill>
                                <a:latin typeface="Cambria Math" charset="0"/>
                                <a:ea typeface="Cambria Math" charset="0"/>
                                <a:cs typeface="Cambria Math" charset="0"/>
                              </a:rPr>
                              <m:t>2</m:t>
                            </m:r>
                          </m:sup>
                        </m:sSup>
                        <m:r>
                          <a:rPr lang="en-US" altLang="ko-KR" i="1">
                            <a:solidFill>
                              <a:schemeClr val="tx1"/>
                            </a:solidFill>
                            <a:latin typeface="Cambria Math" charset="0"/>
                            <a:ea typeface="Cambria Math" charset="0"/>
                            <a:cs typeface="Cambria Math" charset="0"/>
                          </a:rPr>
                          <m:t>+</m:t>
                        </m:r>
                        <m:f>
                          <m:fPr>
                            <m:ctrlPr>
                              <a:rPr lang="mr-IN" altLang="ko-KR" i="1">
                                <a:solidFill>
                                  <a:schemeClr val="tx1"/>
                                </a:solidFill>
                                <a:latin typeface="Cambria Math" panose="02040503050406030204" pitchFamily="18" charset="0"/>
                                <a:ea typeface="Cambria Math" charset="0"/>
                                <a:cs typeface="Cambria Math" charset="0"/>
                              </a:rPr>
                            </m:ctrlPr>
                          </m:fPr>
                          <m:num>
                            <m:sSubSup>
                              <m:sSubSupPr>
                                <m:ctrlPr>
                                  <a:rPr lang="en-US" altLang="ko-KR" i="1">
                                    <a:solidFill>
                                      <a:schemeClr val="tx1"/>
                                    </a:solidFill>
                                    <a:latin typeface="Cambria Math" panose="02040503050406030204" pitchFamily="18" charset="0"/>
                                    <a:ea typeface="Cambria Math" charset="0"/>
                                    <a:cs typeface="Cambria Math" charset="0"/>
                                  </a:rPr>
                                </m:ctrlPr>
                              </m:sSubSupPr>
                              <m:e>
                                <m:r>
                                  <a:rPr lang="en-US" altLang="ko-KR" i="1">
                                    <a:solidFill>
                                      <a:schemeClr val="tx1"/>
                                    </a:solidFill>
                                    <a:latin typeface="Cambria Math" charset="0"/>
                                    <a:ea typeface="Cambria Math" charset="0"/>
                                    <a:cs typeface="Cambria Math" charset="0"/>
                                  </a:rPr>
                                  <m:t>𝑠</m:t>
                                </m:r>
                              </m:e>
                              <m:sub>
                                <m:r>
                                  <a:rPr lang="en-US" altLang="ko-KR" i="1">
                                    <a:solidFill>
                                      <a:schemeClr val="tx1"/>
                                    </a:solidFill>
                                    <a:latin typeface="Cambria Math" charset="0"/>
                                    <a:ea typeface="Cambria Math" charset="0"/>
                                    <a:cs typeface="Cambria Math" charset="0"/>
                                  </a:rPr>
                                  <m:t>𝑒</m:t>
                                </m:r>
                              </m:sub>
                              <m:sup>
                                <m:r>
                                  <a:rPr lang="en-US" altLang="ko-KR" i="1">
                                    <a:solidFill>
                                      <a:schemeClr val="tx1"/>
                                    </a:solidFill>
                                    <a:latin typeface="Cambria Math" charset="0"/>
                                    <a:ea typeface="Cambria Math" charset="0"/>
                                    <a:cs typeface="Cambria Math" charset="0"/>
                                  </a:rPr>
                                  <m:t>2</m:t>
                                </m:r>
                              </m:sup>
                            </m:sSubSup>
                          </m:num>
                          <m:den>
                            <m:r>
                              <a:rPr lang="en-US" altLang="ko-KR" i="1">
                                <a:solidFill>
                                  <a:schemeClr val="tx1"/>
                                </a:solidFill>
                                <a:latin typeface="Cambria Math" charset="0"/>
                                <a:ea typeface="Cambria Math" charset="0"/>
                                <a:cs typeface="Cambria Math" charset="0"/>
                              </a:rPr>
                              <m:t>𝑛</m:t>
                            </m:r>
                          </m:den>
                        </m:f>
                        <m:r>
                          <a:rPr lang="en-US" altLang="ko-KR" b="0" i="1" smtClean="0">
                            <a:solidFill>
                              <a:schemeClr val="tx1"/>
                            </a:solidFill>
                            <a:latin typeface="Cambria Math" charset="0"/>
                            <a:ea typeface="Cambria Math" charset="0"/>
                            <a:cs typeface="Cambria Math" charset="0"/>
                          </a:rPr>
                          <m:t>+</m:t>
                        </m:r>
                        <m:sSubSup>
                          <m:sSubSupPr>
                            <m:ctrlPr>
                              <a:rPr lang="en-US" altLang="ko-KR" i="1" smtClean="0">
                                <a:solidFill>
                                  <a:schemeClr val="tx1"/>
                                </a:solidFill>
                                <a:latin typeface="Cambria Math" panose="02040503050406030204" pitchFamily="18" charset="0"/>
                                <a:ea typeface="Cambria Math" charset="0"/>
                                <a:cs typeface="Cambria Math" charset="0"/>
                              </a:rPr>
                            </m:ctrlPr>
                          </m:sSubSupPr>
                          <m:e>
                            <m:r>
                              <a:rPr lang="en-US" altLang="ko-KR" i="1">
                                <a:solidFill>
                                  <a:schemeClr val="tx1"/>
                                </a:solidFill>
                                <a:latin typeface="Cambria Math" charset="0"/>
                                <a:ea typeface="Cambria Math" charset="0"/>
                                <a:cs typeface="Cambria Math" charset="0"/>
                              </a:rPr>
                              <m:t>𝑠</m:t>
                            </m:r>
                          </m:e>
                          <m:sub>
                            <m:r>
                              <a:rPr lang="en-US" altLang="ko-KR" i="1">
                                <a:solidFill>
                                  <a:schemeClr val="tx1"/>
                                </a:solidFill>
                                <a:latin typeface="Cambria Math" charset="0"/>
                                <a:ea typeface="Cambria Math" charset="0"/>
                                <a:cs typeface="Cambria Math" charset="0"/>
                              </a:rPr>
                              <m:t>𝑒</m:t>
                            </m:r>
                          </m:sub>
                          <m:sup>
                            <m:r>
                              <a:rPr lang="en-US" altLang="ko-KR" i="1">
                                <a:solidFill>
                                  <a:schemeClr val="tx1"/>
                                </a:solidFill>
                                <a:latin typeface="Cambria Math" charset="0"/>
                                <a:ea typeface="Cambria Math" charset="0"/>
                                <a:cs typeface="Cambria Math" charset="0"/>
                              </a:rPr>
                              <m:t>2</m:t>
                            </m:r>
                          </m:sup>
                        </m:sSubSup>
                      </m:e>
                    </m:rad>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4103303"/>
              </a:xfrm>
              <a:prstGeom prst="rect">
                <a:avLst/>
              </a:prstGeom>
              <a:blipFill>
                <a:blip r:embed="rId6"/>
                <a:stretch>
                  <a:fillRect l="-232"/>
                </a:stretch>
              </a:blipFill>
            </p:spPr>
            <p:txBody>
              <a:bodyPr/>
              <a:lstStyle/>
              <a:p>
                <a:r>
                  <a:rPr lang="ko-KR" altLang="en-US">
                    <a:noFill/>
                  </a:rPr>
                  <a:t> </a:t>
                </a:r>
              </a:p>
            </p:txBody>
          </p:sp>
        </mc:Fallback>
      </mc:AlternateContent>
      <p:pic>
        <p:nvPicPr>
          <p:cNvPr id="3" name="그림 2"/>
          <p:cNvPicPr>
            <a:picLocks noChangeAspect="1"/>
          </p:cNvPicPr>
          <p:nvPr/>
        </p:nvPicPr>
        <p:blipFill>
          <a:blip r:embed="rId7"/>
          <a:stretch>
            <a:fillRect/>
          </a:stretch>
        </p:blipFill>
        <p:spPr>
          <a:xfrm>
            <a:off x="7372121" y="2104589"/>
            <a:ext cx="4041328" cy="3299609"/>
          </a:xfrm>
          <a:prstGeom prst="rect">
            <a:avLst/>
          </a:prstGeom>
        </p:spPr>
      </p:pic>
    </p:spTree>
    <p:extLst>
      <p:ext uri="{BB962C8B-B14F-4D97-AF65-F5344CB8AC3E}">
        <p14:creationId xmlns:p14="http://schemas.microsoft.com/office/powerpoint/2010/main" val="144085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1758238" cy="523220"/>
          </a:xfrm>
          <a:prstGeom prst="rect">
            <a:avLst/>
          </a:prstGeom>
        </p:spPr>
        <p:txBody>
          <a:bodyPr wrap="none">
            <a:spAutoFit/>
          </a:bodyPr>
          <a:lstStyle/>
          <a:p>
            <a:r>
              <a:rPr lang="en-US" altLang="ko-KR" sz="2800" dirty="0">
                <a:latin typeface="Seravek" charset="0"/>
                <a:ea typeface="Seravek" charset="0"/>
                <a:cs typeface="Seravek" charset="0"/>
              </a:rPr>
              <a:t>Key Points</a:t>
            </a:r>
            <a:endParaRPr lang="ko-KR" altLang="en-US" sz="28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12" name="텍스트 상자 11"/>
              <p:cNvSpPr txBox="1"/>
              <p:nvPr/>
            </p:nvSpPr>
            <p:spPr>
              <a:xfrm>
                <a:off x="928453" y="903211"/>
                <a:ext cx="10943650" cy="4821320"/>
              </a:xfrm>
              <a:prstGeom prst="rect">
                <a:avLst/>
              </a:prstGeom>
              <a:noFill/>
            </p:spPr>
            <p:txBody>
              <a:bodyPr wrap="square" rtlCol="0">
                <a:spAutoFit/>
              </a:bodyPr>
              <a:lstStyle/>
              <a:p>
                <a:pPr>
                  <a:lnSpc>
                    <a:spcPct val="150000"/>
                  </a:lnSpc>
                </a:pPr>
                <a:r>
                  <a:rPr lang="en-US" altLang="ko-KR" b="1" dirty="0">
                    <a:solidFill>
                      <a:srgbClr val="002060"/>
                    </a:solidFill>
                    <a:latin typeface="Seravek Light" charset="0"/>
                    <a:ea typeface="Seravek Light" charset="0"/>
                    <a:cs typeface="Seravek Light" charset="0"/>
                  </a:rPr>
                  <a:t>Chapter 27: Inferences for Regression</a:t>
                </a:r>
              </a:p>
              <a:p>
                <a:pPr marL="285750" lvl="2" indent="-285750">
                  <a:lnSpc>
                    <a:spcPct val="150000"/>
                  </a:lnSpc>
                  <a:buFont typeface="Arial" charset="0"/>
                  <a:buChar char="•"/>
                </a:pPr>
                <a14:m>
                  <m:oMath xmlns:m="http://schemas.openxmlformats.org/officeDocument/2006/math">
                    <m:sSub>
                      <m:sSubPr>
                        <m:ctrlPr>
                          <a:rPr lang="en-US" altLang="ko-KR" i="1" smtClean="0">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Cambria Math" charset="0"/>
                            <a:cs typeface="Cambria Math" charset="0"/>
                          </a:rPr>
                          <m:t>𝜇</m:t>
                        </m:r>
                      </m:e>
                      <m:sub>
                        <m:r>
                          <a:rPr lang="en-US" altLang="ko-KR" i="1">
                            <a:solidFill>
                              <a:schemeClr val="tx1"/>
                            </a:solidFill>
                            <a:latin typeface="Cambria Math" charset="0"/>
                            <a:ea typeface="Seravek Light" charset="0"/>
                            <a:cs typeface="Seravek Light" charset="0"/>
                          </a:rPr>
                          <m:t>𝑦</m:t>
                        </m:r>
                      </m:sub>
                    </m:sSub>
                    <m:r>
                      <a:rPr lang="en-US" altLang="ko-KR" i="1">
                        <a:solidFill>
                          <a:schemeClr val="tx1"/>
                        </a:solidFill>
                        <a:latin typeface="Cambria Math" charset="0"/>
                        <a:ea typeface="Seravek Light" charset="0"/>
                        <a:cs typeface="Seravek Light" charset="0"/>
                      </a:rPr>
                      <m:t>=</m:t>
                    </m:r>
                    <m:sSub>
                      <m:sSubPr>
                        <m:ctrlPr>
                          <a:rPr lang="en-US" altLang="ko-KR" i="1">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Cambria Math" charset="0"/>
                            <a:cs typeface="Cambria Math" charset="0"/>
                          </a:rPr>
                          <m:t>𝛽</m:t>
                        </m:r>
                      </m:e>
                      <m:sub>
                        <m:r>
                          <a:rPr lang="en-US" altLang="ko-KR" i="1">
                            <a:solidFill>
                              <a:schemeClr val="tx1"/>
                            </a:solidFill>
                            <a:latin typeface="Cambria Math" charset="0"/>
                            <a:ea typeface="Seravek Light" charset="0"/>
                            <a:cs typeface="Seravek Light" charset="0"/>
                          </a:rPr>
                          <m:t>0</m:t>
                        </m:r>
                      </m:sub>
                    </m:sSub>
                    <m:r>
                      <a:rPr lang="en-US" altLang="ko-KR" i="1">
                        <a:solidFill>
                          <a:schemeClr val="tx1"/>
                        </a:solidFill>
                        <a:latin typeface="Cambria Math" charset="0"/>
                        <a:ea typeface="Seravek Light" charset="0"/>
                        <a:cs typeface="Seravek Light" charset="0"/>
                      </a:rPr>
                      <m:t>+</m:t>
                    </m:r>
                    <m:sSub>
                      <m:sSubPr>
                        <m:ctrlPr>
                          <a:rPr lang="en-US" altLang="ko-KR" i="1">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Cambria Math" charset="0"/>
                            <a:cs typeface="Cambria Math" charset="0"/>
                          </a:rPr>
                          <m:t>𝛽</m:t>
                        </m:r>
                      </m:e>
                      <m:sub>
                        <m:r>
                          <a:rPr lang="en-US" altLang="ko-KR" i="1">
                            <a:solidFill>
                              <a:schemeClr val="tx1"/>
                            </a:solidFill>
                            <a:latin typeface="Cambria Math" charset="0"/>
                            <a:ea typeface="Seravek Light" charset="0"/>
                            <a:cs typeface="Seravek Light" charset="0"/>
                          </a:rPr>
                          <m:t>1</m:t>
                        </m:r>
                      </m:sub>
                    </m:sSub>
                    <m:r>
                      <a:rPr lang="en-US" altLang="ko-KR" i="1">
                        <a:solidFill>
                          <a:schemeClr val="tx1"/>
                        </a:solidFill>
                        <a:latin typeface="Cambria Math" charset="0"/>
                        <a:ea typeface="Seravek Light" charset="0"/>
                        <a:cs typeface="Seravek Light" charset="0"/>
                      </a:rPr>
                      <m:t>𝑥</m:t>
                    </m:r>
                    <m:r>
                      <a:rPr lang="en-US" altLang="ko-KR" b="0" i="1" smtClean="0">
                        <a:solidFill>
                          <a:schemeClr val="tx1"/>
                        </a:solidFill>
                        <a:latin typeface="Cambria Math" charset="0"/>
                        <a:ea typeface="Seravek Light" charset="0"/>
                        <a:cs typeface="Seravek Light" charset="0"/>
                      </a:rPr>
                      <m:t>,</m:t>
                    </m:r>
                    <m:r>
                      <a:rPr lang="en-US" altLang="ko-KR" i="1">
                        <a:solidFill>
                          <a:schemeClr val="tx1"/>
                        </a:solidFill>
                        <a:latin typeface="Cambria Math" charset="0"/>
                        <a:ea typeface="Seravek Light" charset="0"/>
                        <a:cs typeface="Seravek Light" charset="0"/>
                      </a:rPr>
                      <m:t>𝑦</m:t>
                    </m:r>
                    <m:r>
                      <a:rPr lang="en-US" altLang="ko-KR" i="1">
                        <a:solidFill>
                          <a:schemeClr val="tx1"/>
                        </a:solidFill>
                        <a:latin typeface="Cambria Math" charset="0"/>
                        <a:ea typeface="Seravek Light" charset="0"/>
                        <a:cs typeface="Seravek Light" charset="0"/>
                      </a:rPr>
                      <m:t>=</m:t>
                    </m:r>
                    <m:sSub>
                      <m:sSubPr>
                        <m:ctrlPr>
                          <a:rPr lang="en-US" altLang="ko-KR" i="1">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Cambria Math" charset="0"/>
                            <a:cs typeface="Cambria Math" charset="0"/>
                          </a:rPr>
                          <m:t>𝛽</m:t>
                        </m:r>
                      </m:e>
                      <m:sub>
                        <m:r>
                          <a:rPr lang="en-US" altLang="ko-KR" i="1">
                            <a:solidFill>
                              <a:schemeClr val="tx1"/>
                            </a:solidFill>
                            <a:latin typeface="Cambria Math" charset="0"/>
                            <a:ea typeface="Seravek Light" charset="0"/>
                            <a:cs typeface="Seravek Light" charset="0"/>
                          </a:rPr>
                          <m:t>0</m:t>
                        </m:r>
                      </m:sub>
                    </m:sSub>
                    <m:r>
                      <a:rPr lang="en-US" altLang="ko-KR" i="1">
                        <a:solidFill>
                          <a:schemeClr val="tx1"/>
                        </a:solidFill>
                        <a:latin typeface="Cambria Math" charset="0"/>
                        <a:ea typeface="Seravek Light" charset="0"/>
                        <a:cs typeface="Seravek Light" charset="0"/>
                      </a:rPr>
                      <m:t>+</m:t>
                    </m:r>
                    <m:sSub>
                      <m:sSubPr>
                        <m:ctrlPr>
                          <a:rPr lang="en-US" altLang="ko-KR" i="1">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Cambria Math" charset="0"/>
                            <a:cs typeface="Cambria Math" charset="0"/>
                          </a:rPr>
                          <m:t>𝛽</m:t>
                        </m:r>
                      </m:e>
                      <m:sub>
                        <m:r>
                          <a:rPr lang="en-US" altLang="ko-KR" i="1">
                            <a:solidFill>
                              <a:schemeClr val="tx1"/>
                            </a:solidFill>
                            <a:latin typeface="Cambria Math" charset="0"/>
                            <a:ea typeface="Seravek Light" charset="0"/>
                            <a:cs typeface="Seravek Light" charset="0"/>
                          </a:rPr>
                          <m:t>1</m:t>
                        </m:r>
                      </m:sub>
                    </m:sSub>
                    <m:r>
                      <a:rPr lang="en-US" altLang="ko-KR" i="1">
                        <a:solidFill>
                          <a:schemeClr val="tx1"/>
                        </a:solidFill>
                        <a:latin typeface="Cambria Math" charset="0"/>
                        <a:ea typeface="Seravek Light" charset="0"/>
                        <a:cs typeface="Seravek Light" charset="0"/>
                      </a:rPr>
                      <m:t>𝑥</m:t>
                    </m:r>
                    <m:r>
                      <a:rPr lang="en-US" altLang="ko-KR" i="1">
                        <a:solidFill>
                          <a:schemeClr val="tx1"/>
                        </a:solidFill>
                        <a:latin typeface="Cambria Math" charset="0"/>
                        <a:ea typeface="Seravek Light" charset="0"/>
                        <a:cs typeface="Seravek Light" charset="0"/>
                      </a:rPr>
                      <m:t>+</m:t>
                    </m:r>
                    <m:r>
                      <a:rPr lang="en-US" altLang="ko-KR" i="1">
                        <a:solidFill>
                          <a:schemeClr val="tx1"/>
                        </a:solidFill>
                        <a:latin typeface="Cambria Math" charset="0"/>
                        <a:ea typeface="Cambria Math" charset="0"/>
                        <a:cs typeface="Cambria Math" charset="0"/>
                      </a:rPr>
                      <m:t>𝜀</m:t>
                    </m:r>
                  </m:oMath>
                </a14:m>
                <a:endParaRPr lang="en-US" altLang="ko-KR" dirty="0">
                  <a:solidFill>
                    <a:schemeClr val="tx1"/>
                  </a:solidFill>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Assumption and conditions: </a:t>
                </a:r>
              </a:p>
              <a:p>
                <a:pPr marL="742950" lvl="3" indent="-285750">
                  <a:lnSpc>
                    <a:spcPct val="150000"/>
                  </a:lnSpc>
                  <a:buFont typeface="Arial" charset="0"/>
                  <a:buChar char="•"/>
                </a:pPr>
                <a:r>
                  <a:rPr lang="en-US" altLang="ko-KR" sz="1600" dirty="0">
                    <a:latin typeface="Seravek Light" charset="0"/>
                    <a:ea typeface="Seravek Light" charset="0"/>
                    <a:cs typeface="Seravek Light" charset="0"/>
                  </a:rPr>
                  <a:t>Linearity Assumption, Equal Variance Assumption, Normal Population Assumption, Independence Assumption</a:t>
                </a:r>
              </a:p>
              <a:p>
                <a:pPr marL="285750" lvl="2" indent="-285750">
                  <a:lnSpc>
                    <a:spcPct val="150000"/>
                  </a:lnSpc>
                  <a:buFont typeface="Arial" charset="0"/>
                  <a:buChar char="•"/>
                </a:pPr>
                <a14:m>
                  <m:oMath xmlns:m="http://schemas.openxmlformats.org/officeDocument/2006/math">
                    <m:r>
                      <a:rPr lang="en-US" altLang="ko-KR" i="1">
                        <a:latin typeface="Cambria Math" charset="0"/>
                        <a:ea typeface="Seravek Light" charset="0"/>
                        <a:cs typeface="Seravek Light" charset="0"/>
                      </a:rPr>
                      <m:t>𝑆𝐸</m:t>
                    </m:r>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e>
                    </m:d>
                    <m:r>
                      <a:rPr lang="en-US" altLang="ko-KR" i="1">
                        <a:latin typeface="Cambria Math" charset="0"/>
                        <a:ea typeface="Seravek Light" charset="0"/>
                        <a:cs typeface="Seravek Light" charset="0"/>
                      </a:rPr>
                      <m:t>=</m:t>
                    </m:r>
                    <m:f>
                      <m:fPr>
                        <m:ctrlPr>
                          <a:rPr lang="mr-IN" altLang="ko-KR" i="1">
                            <a:latin typeface="Cambria Math" panose="02040503050406030204" pitchFamily="18" charset="0"/>
                            <a:ea typeface="Seravek Light" charset="0"/>
                            <a:cs typeface="Seravek Light" charset="0"/>
                          </a:rPr>
                        </m:ctrlPr>
                      </m:fPr>
                      <m:num>
                        <m:sSub>
                          <m:sSubPr>
                            <m:ctrlPr>
                              <a:rPr lang="en-US" altLang="ko-KR" i="1">
                                <a:solidFill>
                                  <a:srgbClr val="C00000"/>
                                </a:solidFill>
                                <a:latin typeface="Cambria Math" panose="02040503050406030204" pitchFamily="18" charset="0"/>
                                <a:ea typeface="Seravek Light" charset="0"/>
                                <a:cs typeface="Seravek Light" charset="0"/>
                              </a:rPr>
                            </m:ctrlPr>
                          </m:sSubPr>
                          <m:e>
                            <m:r>
                              <a:rPr lang="en-US" altLang="ko-KR" i="1">
                                <a:solidFill>
                                  <a:srgbClr val="C00000"/>
                                </a:solidFill>
                                <a:latin typeface="Cambria Math" charset="0"/>
                                <a:ea typeface="Seravek Light" charset="0"/>
                                <a:cs typeface="Seravek Light" charset="0"/>
                              </a:rPr>
                              <m:t>𝑠</m:t>
                            </m:r>
                          </m:e>
                          <m:sub>
                            <m:r>
                              <a:rPr lang="en-US" altLang="ko-KR" i="1">
                                <a:solidFill>
                                  <a:srgbClr val="C00000"/>
                                </a:solidFill>
                                <a:latin typeface="Cambria Math" charset="0"/>
                                <a:ea typeface="Seravek Light" charset="0"/>
                                <a:cs typeface="Seravek Light" charset="0"/>
                              </a:rPr>
                              <m:t>𝑒</m:t>
                            </m:r>
                          </m:sub>
                        </m:sSub>
                      </m:num>
                      <m:den>
                        <m:rad>
                          <m:radPr>
                            <m:degHide m:val="on"/>
                            <m:ctrlPr>
                              <a:rPr lang="mr-IN" altLang="ko-KR" i="1">
                                <a:latin typeface="Cambria Math" panose="02040503050406030204" pitchFamily="18" charset="0"/>
                                <a:ea typeface="Seravek Light" charset="0"/>
                                <a:cs typeface="Seravek Light" charset="0"/>
                              </a:rPr>
                            </m:ctrlPr>
                          </m:radPr>
                          <m:deg/>
                          <m:e>
                            <m:r>
                              <a:rPr lang="en-US" altLang="ko-KR" i="1">
                                <a:latin typeface="Cambria Math" charset="0"/>
                                <a:ea typeface="Seravek Light" charset="0"/>
                                <a:cs typeface="Seravek Light" charset="0"/>
                              </a:rPr>
                              <m:t>𝑛</m:t>
                            </m:r>
                            <m:r>
                              <a:rPr lang="en-US" altLang="ko-KR" i="1">
                                <a:latin typeface="Cambria Math" charset="0"/>
                                <a:ea typeface="Seravek Light" charset="0"/>
                                <a:cs typeface="Seravek Light" charset="0"/>
                              </a:rPr>
                              <m:t>−1</m:t>
                            </m:r>
                          </m:e>
                        </m:rad>
                        <m:sSub>
                          <m:sSubPr>
                            <m:ctrlPr>
                              <a:rPr lang="en-US" altLang="ko-KR" i="1">
                                <a:solidFill>
                                  <a:schemeClr val="accent2"/>
                                </a:solidFill>
                                <a:latin typeface="Cambria Math" panose="02040503050406030204" pitchFamily="18" charset="0"/>
                                <a:ea typeface="Seravek Light" charset="0"/>
                                <a:cs typeface="Seravek Light" charset="0"/>
                              </a:rPr>
                            </m:ctrlPr>
                          </m:sSubPr>
                          <m:e>
                            <m:r>
                              <a:rPr lang="en-US" altLang="ko-KR" i="1">
                                <a:solidFill>
                                  <a:schemeClr val="accent2"/>
                                </a:solidFill>
                                <a:latin typeface="Cambria Math" charset="0"/>
                                <a:ea typeface="Seravek Light" charset="0"/>
                                <a:cs typeface="Seravek Light" charset="0"/>
                              </a:rPr>
                              <m:t>𝑠</m:t>
                            </m:r>
                          </m:e>
                          <m:sub>
                            <m:r>
                              <a:rPr lang="en-US" altLang="ko-KR" i="1">
                                <a:solidFill>
                                  <a:schemeClr val="accent2"/>
                                </a:solidFill>
                                <a:latin typeface="Cambria Math" charset="0"/>
                                <a:ea typeface="Seravek Light" charset="0"/>
                                <a:cs typeface="Seravek Light" charset="0"/>
                              </a:rPr>
                              <m:t>𝑥</m:t>
                            </m:r>
                          </m:sub>
                        </m:sSub>
                      </m:den>
                    </m:f>
                  </m:oMath>
                </a14:m>
                <a:r>
                  <a:rPr lang="en-US" altLang="ko-KR" dirty="0">
                    <a:latin typeface="Seravek Light" charset="0"/>
                    <a:ea typeface="Seravek Light" charset="0"/>
                    <a:cs typeface="Seravek Light" charset="0"/>
                  </a:rPr>
                  <a:t>, where </a:t>
                </a:r>
                <a14:m>
                  <m:oMath xmlns:m="http://schemas.openxmlformats.org/officeDocument/2006/math">
                    <m:sSub>
                      <m:sSubPr>
                        <m:ctrlPr>
                          <a:rPr kumimoji="1" lang="en-US" altLang="ko-KR" sz="1600" i="1">
                            <a:solidFill>
                              <a:srgbClr val="C00000"/>
                            </a:solidFill>
                            <a:latin typeface="Cambria Math" panose="02040503050406030204" pitchFamily="18" charset="0"/>
                          </a:rPr>
                        </m:ctrlPr>
                      </m:sSubPr>
                      <m:e>
                        <m:r>
                          <a:rPr kumimoji="1" lang="en-US" altLang="ko-KR" sz="1600" i="1">
                            <a:solidFill>
                              <a:srgbClr val="C00000"/>
                            </a:solidFill>
                            <a:latin typeface="Cambria Math" charset="0"/>
                          </a:rPr>
                          <m:t>𝑠</m:t>
                        </m:r>
                      </m:e>
                      <m:sub>
                        <m:r>
                          <a:rPr kumimoji="1" lang="en-US" altLang="ko-KR" sz="1600" i="1">
                            <a:solidFill>
                              <a:srgbClr val="C00000"/>
                            </a:solidFill>
                            <a:latin typeface="Cambria Math" charset="0"/>
                          </a:rPr>
                          <m:t>𝑒</m:t>
                        </m:r>
                      </m:sub>
                    </m:sSub>
                    <m:r>
                      <a:rPr kumimoji="1" lang="en-US" altLang="ko-KR" sz="1600" i="1">
                        <a:latin typeface="Cambria Math" charset="0"/>
                      </a:rPr>
                      <m:t>=</m:t>
                    </m:r>
                    <m:rad>
                      <m:radPr>
                        <m:degHide m:val="on"/>
                        <m:ctrlPr>
                          <a:rPr kumimoji="1" lang="en-US" altLang="ko-KR" sz="1600" i="1">
                            <a:latin typeface="Cambria Math" panose="02040503050406030204" pitchFamily="18" charset="0"/>
                          </a:rPr>
                        </m:ctrlPr>
                      </m:radPr>
                      <m:deg/>
                      <m:e>
                        <m:f>
                          <m:fPr>
                            <m:ctrlPr>
                              <a:rPr kumimoji="1" lang="mr-IN" altLang="ko-KR" sz="1600" i="1">
                                <a:latin typeface="Cambria Math" panose="02040503050406030204" pitchFamily="18" charset="0"/>
                              </a:rPr>
                            </m:ctrlPr>
                          </m:fPr>
                          <m:num>
                            <m:nary>
                              <m:naryPr>
                                <m:chr m:val="∑"/>
                                <m:subHide m:val="on"/>
                                <m:supHide m:val="on"/>
                                <m:ctrlPr>
                                  <a:rPr kumimoji="1" lang="mr-IN" altLang="ko-KR" sz="1600" i="1">
                                    <a:latin typeface="Cambria Math" panose="02040503050406030204" pitchFamily="18" charset="0"/>
                                  </a:rPr>
                                </m:ctrlPr>
                              </m:naryPr>
                              <m:sub/>
                              <m:sup/>
                              <m:e>
                                <m:sSup>
                                  <m:sSupPr>
                                    <m:ctrlPr>
                                      <a:rPr kumimoji="1" lang="mr-IN" altLang="ko-KR" sz="1600" i="1">
                                        <a:latin typeface="Cambria Math" panose="02040503050406030204" pitchFamily="18" charset="0"/>
                                      </a:rPr>
                                    </m:ctrlPr>
                                  </m:sSupPr>
                                  <m:e>
                                    <m:r>
                                      <a:rPr kumimoji="1" lang="en-US" altLang="ko-KR" sz="1600" i="1">
                                        <a:latin typeface="Cambria Math" charset="0"/>
                                      </a:rPr>
                                      <m:t>(</m:t>
                                    </m:r>
                                    <m:r>
                                      <a:rPr lang="en-US" altLang="ko-KR" sz="1600" i="1">
                                        <a:latin typeface="Cambria Math" charset="0"/>
                                        <a:ea typeface="Seravek Light" charset="0"/>
                                        <a:cs typeface="Seravek Light" charset="0"/>
                                      </a:rPr>
                                      <m:t>𝑦</m:t>
                                    </m:r>
                                    <m:r>
                                      <a:rPr lang="en-US" altLang="ko-KR" sz="1600" i="1">
                                        <a:latin typeface="Cambria Math" charset="0"/>
                                        <a:ea typeface="Seravek Light" charset="0"/>
                                        <a:cs typeface="Seravek Light" charset="0"/>
                                      </a:rPr>
                                      <m:t> − </m:t>
                                    </m:r>
                                    <m:acc>
                                      <m:accPr>
                                        <m:chr m:val="̂"/>
                                        <m:ctrlPr>
                                          <a:rPr lang="en-US" altLang="ko-KR" sz="1600" i="1">
                                            <a:latin typeface="Cambria Math" panose="02040503050406030204" pitchFamily="18" charset="0"/>
                                            <a:ea typeface="Seravek Light" charset="0"/>
                                            <a:cs typeface="Seravek Light" charset="0"/>
                                          </a:rPr>
                                        </m:ctrlPr>
                                      </m:accPr>
                                      <m:e>
                                        <m:r>
                                          <a:rPr lang="en-US" altLang="ko-KR" sz="1600" i="1">
                                            <a:latin typeface="Cambria Math" charset="0"/>
                                            <a:ea typeface="Seravek Light" charset="0"/>
                                            <a:cs typeface="Seravek Light" charset="0"/>
                                          </a:rPr>
                                          <m:t>𝑦</m:t>
                                        </m:r>
                                      </m:e>
                                    </m:acc>
                                    <m:r>
                                      <m:rPr>
                                        <m:nor/>
                                      </m:rPr>
                                      <a:rPr lang="en-US" altLang="ko-KR" sz="1600">
                                        <a:latin typeface="Cambria Math" charset="0"/>
                                        <a:ea typeface="Seravek Light" charset="0"/>
                                        <a:cs typeface="Seravek Light" charset="0"/>
                                      </a:rPr>
                                      <m:t>)</m:t>
                                    </m:r>
                                  </m:e>
                                  <m:sup>
                                    <m:r>
                                      <a:rPr kumimoji="1" lang="en-US" altLang="ko-KR" sz="1600" i="1">
                                        <a:latin typeface="Cambria Math" charset="0"/>
                                      </a:rPr>
                                      <m:t>2</m:t>
                                    </m:r>
                                  </m:sup>
                                </m:sSup>
                              </m:e>
                            </m:nary>
                          </m:num>
                          <m:den>
                            <m:r>
                              <a:rPr kumimoji="1" lang="en-US" altLang="ko-KR" sz="1600" i="1">
                                <a:latin typeface="Cambria Math" charset="0"/>
                              </a:rPr>
                              <m:t>𝑛</m:t>
                            </m:r>
                            <m:r>
                              <a:rPr kumimoji="1" lang="en-US" altLang="ko-KR" sz="1600" i="1">
                                <a:latin typeface="Cambria Math" charset="0"/>
                              </a:rPr>
                              <m:t>−2</m:t>
                            </m:r>
                          </m:den>
                        </m:f>
                      </m:e>
                    </m:rad>
                    <m:r>
                      <a:rPr kumimoji="1" lang="en-US" altLang="ko-KR" sz="1600" i="1">
                        <a:latin typeface="Cambria Math" charset="0"/>
                      </a:rPr>
                      <m:t>,</m:t>
                    </m:r>
                    <m:sSub>
                      <m:sSubPr>
                        <m:ctrlPr>
                          <a:rPr kumimoji="1" lang="en-US" altLang="ko-KR" sz="1600" i="1">
                            <a:solidFill>
                              <a:schemeClr val="accent2"/>
                            </a:solidFill>
                            <a:latin typeface="Cambria Math" panose="02040503050406030204" pitchFamily="18" charset="0"/>
                          </a:rPr>
                        </m:ctrlPr>
                      </m:sSubPr>
                      <m:e>
                        <m:r>
                          <a:rPr kumimoji="1" lang="en-US" altLang="ko-KR" sz="1600" i="1">
                            <a:solidFill>
                              <a:schemeClr val="accent2"/>
                            </a:solidFill>
                            <a:latin typeface="Cambria Math" charset="0"/>
                          </a:rPr>
                          <m:t>𝑠</m:t>
                        </m:r>
                      </m:e>
                      <m:sub>
                        <m:r>
                          <a:rPr kumimoji="1" lang="en-US" altLang="ko-KR" sz="1600" i="1">
                            <a:solidFill>
                              <a:schemeClr val="accent2"/>
                            </a:solidFill>
                            <a:latin typeface="Cambria Math" charset="0"/>
                          </a:rPr>
                          <m:t>𝑥</m:t>
                        </m:r>
                      </m:sub>
                    </m:sSub>
                    <m:r>
                      <a:rPr kumimoji="1" lang="en-US" altLang="ko-KR" sz="1600" i="1">
                        <a:latin typeface="Cambria Math" charset="0"/>
                      </a:rPr>
                      <m:t>=</m:t>
                    </m:r>
                    <m:rad>
                      <m:radPr>
                        <m:degHide m:val="on"/>
                        <m:ctrlPr>
                          <a:rPr kumimoji="1" lang="en-US" altLang="ko-KR" sz="1600" i="1">
                            <a:latin typeface="Cambria Math" panose="02040503050406030204" pitchFamily="18" charset="0"/>
                          </a:rPr>
                        </m:ctrlPr>
                      </m:radPr>
                      <m:deg/>
                      <m:e>
                        <m:f>
                          <m:fPr>
                            <m:ctrlPr>
                              <a:rPr kumimoji="1" lang="mr-IN" altLang="ko-KR" sz="1600" i="1">
                                <a:latin typeface="Cambria Math" panose="02040503050406030204" pitchFamily="18" charset="0"/>
                              </a:rPr>
                            </m:ctrlPr>
                          </m:fPr>
                          <m:num>
                            <m:nary>
                              <m:naryPr>
                                <m:chr m:val="∑"/>
                                <m:subHide m:val="on"/>
                                <m:supHide m:val="on"/>
                                <m:ctrlPr>
                                  <a:rPr kumimoji="1" lang="mr-IN" altLang="ko-KR" sz="1600" i="1">
                                    <a:latin typeface="Cambria Math" panose="02040503050406030204" pitchFamily="18" charset="0"/>
                                  </a:rPr>
                                </m:ctrlPr>
                              </m:naryPr>
                              <m:sub/>
                              <m:sup/>
                              <m:e>
                                <m:sSup>
                                  <m:sSupPr>
                                    <m:ctrlPr>
                                      <a:rPr kumimoji="1" lang="mr-IN" altLang="ko-KR" sz="1600" i="1">
                                        <a:latin typeface="Cambria Math" panose="02040503050406030204" pitchFamily="18" charset="0"/>
                                      </a:rPr>
                                    </m:ctrlPr>
                                  </m:sSupPr>
                                  <m:e>
                                    <m:r>
                                      <a:rPr kumimoji="1" lang="en-US" altLang="ko-KR" sz="1600" i="1">
                                        <a:latin typeface="Cambria Math" charset="0"/>
                                      </a:rPr>
                                      <m:t>(</m:t>
                                    </m:r>
                                    <m:r>
                                      <a:rPr kumimoji="1" lang="en-US" altLang="ko-KR" sz="1600" i="1">
                                        <a:latin typeface="Cambria Math" charset="0"/>
                                      </a:rPr>
                                      <m:t>𝑥</m:t>
                                    </m:r>
                                    <m:r>
                                      <a:rPr lang="en-US" altLang="ko-KR" sz="1600" i="1">
                                        <a:latin typeface="Cambria Math" charset="0"/>
                                        <a:ea typeface="Seravek Light" charset="0"/>
                                        <a:cs typeface="Seravek Light" charset="0"/>
                                      </a:rPr>
                                      <m:t> −</m:t>
                                    </m:r>
                                    <m:acc>
                                      <m:accPr>
                                        <m:chr m:val="̅"/>
                                        <m:ctrlPr>
                                          <a:rPr kumimoji="1" lang="en-US" altLang="ko-KR" sz="1600" i="1">
                                            <a:latin typeface="Cambria Math" panose="02040503050406030204" pitchFamily="18" charset="0"/>
                                            <a:ea typeface="Seravek Light" charset="0"/>
                                            <a:cs typeface="Seravek Light" charset="0"/>
                                          </a:rPr>
                                        </m:ctrlPr>
                                      </m:accPr>
                                      <m:e>
                                        <m:r>
                                          <a:rPr kumimoji="1" lang="en-US" altLang="ko-KR" sz="1600" i="1">
                                            <a:latin typeface="Cambria Math" charset="0"/>
                                            <a:ea typeface="Seravek Light" charset="0"/>
                                            <a:cs typeface="Seravek Light" charset="0"/>
                                          </a:rPr>
                                          <m:t>𝑥</m:t>
                                        </m:r>
                                      </m:e>
                                    </m:acc>
                                    <m:r>
                                      <m:rPr>
                                        <m:nor/>
                                      </m:rPr>
                                      <a:rPr lang="en-US" altLang="ko-KR" sz="1600">
                                        <a:latin typeface="Cambria Math" charset="0"/>
                                        <a:ea typeface="Seravek Light" charset="0"/>
                                        <a:cs typeface="Seravek Light" charset="0"/>
                                      </a:rPr>
                                      <m:t>)</m:t>
                                    </m:r>
                                  </m:e>
                                  <m:sup>
                                    <m:r>
                                      <a:rPr kumimoji="1" lang="en-US" altLang="ko-KR" sz="1600" i="1">
                                        <a:latin typeface="Cambria Math" charset="0"/>
                                      </a:rPr>
                                      <m:t>2</m:t>
                                    </m:r>
                                  </m:sup>
                                </m:sSup>
                              </m:e>
                            </m:nary>
                          </m:num>
                          <m:den>
                            <m:r>
                              <a:rPr kumimoji="1" lang="en-US" altLang="ko-KR" sz="1600" i="1">
                                <a:latin typeface="Cambria Math" charset="0"/>
                              </a:rPr>
                              <m:t>𝑛</m:t>
                            </m:r>
                            <m:r>
                              <a:rPr kumimoji="1" lang="en-US" altLang="ko-KR" sz="1600" i="1">
                                <a:latin typeface="Cambria Math" charset="0"/>
                              </a:rPr>
                              <m:t>−1</m:t>
                            </m:r>
                          </m:den>
                        </m:f>
                      </m:e>
                    </m:rad>
                  </m:oMath>
                </a14:m>
                <a:endParaRPr kumimoji="1" lang="en-US" altLang="ko-KR" sz="1600" dirty="0">
                  <a:latin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Hypothesis test: H</a:t>
                </a:r>
                <a:r>
                  <a:rPr lang="en-US" altLang="ko-KR" baseline="-25000" dirty="0">
                    <a:latin typeface="Seravek Light" charset="0"/>
                    <a:ea typeface="Seravek Light" charset="0"/>
                    <a:cs typeface="Seravek Light" charset="0"/>
                  </a:rPr>
                  <a:t>0</a:t>
                </a:r>
                <a:r>
                  <a:rPr lang="en-US" altLang="ko-KR" dirty="0">
                    <a:latin typeface="Seravek Light" charset="0"/>
                    <a:ea typeface="Seravek Light" charset="0"/>
                    <a:cs typeface="Seravek Light" charset="0"/>
                  </a:rPr>
                  <a:t>: </a:t>
                </a:r>
                <a14:m>
                  <m:oMath xmlns:m="http://schemas.openxmlformats.org/officeDocument/2006/math">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Cambria Math" charset="0"/>
                            <a:cs typeface="Cambria Math" charset="0"/>
                          </a:rPr>
                          <m:t>𝛽</m:t>
                        </m:r>
                      </m:e>
                      <m:sub>
                        <m:r>
                          <a:rPr lang="en-US" altLang="ko-KR" i="1">
                            <a:latin typeface="Cambria Math" charset="0"/>
                            <a:ea typeface="Seravek Light" charset="0"/>
                            <a:cs typeface="Seravek Light" charset="0"/>
                          </a:rPr>
                          <m:t>1</m:t>
                        </m:r>
                      </m:sub>
                    </m:sSub>
                    <m:r>
                      <a:rPr lang="en-US" altLang="ko-KR" i="1">
                        <a:latin typeface="Cambria Math" charset="0"/>
                        <a:ea typeface="Seravek Light" charset="0"/>
                        <a:cs typeface="Seravek Light" charset="0"/>
                      </a:rPr>
                      <m:t>=0</m:t>
                    </m:r>
                  </m:oMath>
                </a14:m>
                <a:r>
                  <a:rPr lang="en-US" altLang="ko-KR" dirty="0">
                    <a:latin typeface="Seravek Light" charset="0"/>
                    <a:ea typeface="Seravek Light" charset="0"/>
                    <a:cs typeface="Seravek Light" charset="0"/>
                  </a:rPr>
                  <a:t>, </a:t>
                </a:r>
                <a14:m>
                  <m:oMath xmlns:m="http://schemas.openxmlformats.org/officeDocument/2006/math">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𝑡</m:t>
                        </m:r>
                      </m:e>
                      <m:sub>
                        <m:r>
                          <a:rPr lang="en-US" altLang="ko-KR" i="1">
                            <a:latin typeface="Cambria Math" charset="0"/>
                            <a:ea typeface="Seravek Light" charset="0"/>
                            <a:cs typeface="Seravek Light" charset="0"/>
                          </a:rPr>
                          <m:t>𝑛</m:t>
                        </m:r>
                        <m:r>
                          <a:rPr lang="en-US" altLang="ko-KR" i="1">
                            <a:latin typeface="Cambria Math" charset="0"/>
                            <a:ea typeface="Seravek Light" charset="0"/>
                            <a:cs typeface="Seravek Light" charset="0"/>
                          </a:rPr>
                          <m:t>−2</m:t>
                        </m:r>
                      </m:sub>
                    </m:sSub>
                    <m:r>
                      <a:rPr lang="en-US" altLang="ko-KR" i="1">
                        <a:latin typeface="Cambria Math" charset="0"/>
                        <a:ea typeface="Seravek Light" charset="0"/>
                        <a:cs typeface="Seravek Light" charset="0"/>
                      </a:rPr>
                      <m:t>=</m:t>
                    </m:r>
                    <m:f>
                      <m:fPr>
                        <m:ctrlPr>
                          <a:rPr lang="mr-IN" altLang="ko-KR" i="1">
                            <a:latin typeface="Cambria Math" panose="02040503050406030204" pitchFamily="18" charset="0"/>
                            <a:ea typeface="Seravek Light" charset="0"/>
                            <a:cs typeface="Seravek Light" charset="0"/>
                          </a:rPr>
                        </m:ctrlPr>
                      </m:fPr>
                      <m:num>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r>
                          <a:rPr lang="en-US" altLang="ko-KR" i="1">
                            <a:latin typeface="Cambria Math" charset="0"/>
                            <a:ea typeface="Seravek Light" charset="0"/>
                            <a:cs typeface="Seravek Light" charset="0"/>
                          </a:rPr>
                          <m:t>−0</m:t>
                        </m:r>
                      </m:num>
                      <m:den>
                        <m:r>
                          <a:rPr lang="en-US" altLang="ko-KR" i="1">
                            <a:latin typeface="Cambria Math" charset="0"/>
                            <a:ea typeface="Seravek Light" charset="0"/>
                            <a:cs typeface="Seravek Light" charset="0"/>
                          </a:rPr>
                          <m:t>𝑆𝐸</m:t>
                        </m:r>
                        <m:r>
                          <a:rPr lang="en-US" altLang="ko-KR" i="1">
                            <a:latin typeface="Cambria Math" charset="0"/>
                            <a:ea typeface="Seravek Light" charset="0"/>
                            <a:cs typeface="Seravek Light" charset="0"/>
                          </a:rPr>
                          <m:t>(</m:t>
                        </m:r>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r>
                          <a:rPr lang="en-US" altLang="ko-KR" i="1">
                            <a:latin typeface="Cambria Math" charset="0"/>
                            <a:ea typeface="Seravek Light" charset="0"/>
                            <a:cs typeface="Seravek Light" charset="0"/>
                          </a:rPr>
                          <m:t>)</m:t>
                        </m:r>
                      </m:den>
                    </m:f>
                  </m:oMath>
                </a14:m>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95% confidence interval for </a:t>
                </a:r>
                <a14:m>
                  <m:oMath xmlns:m="http://schemas.openxmlformats.org/officeDocument/2006/math">
                    <m:r>
                      <a:rPr lang="en-US" altLang="ko-KR" i="1">
                        <a:latin typeface="Cambria Math" charset="0"/>
                        <a:ea typeface="Cambria Math" charset="0"/>
                        <a:cs typeface="Cambria Math" charset="0"/>
                      </a:rPr>
                      <m:t>𝛽</m:t>
                    </m:r>
                    <m:r>
                      <a:rPr lang="en-US" altLang="ko-KR" b="0" i="1" smtClean="0">
                        <a:latin typeface="Cambria Math" charset="0"/>
                        <a:ea typeface="Cambria Math" charset="0"/>
                        <a:cs typeface="Cambria Math" charset="0"/>
                      </a:rPr>
                      <m:t>: </m:t>
                    </m:r>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r>
                      <a:rPr lang="en-US" altLang="ko-KR" i="1">
                        <a:latin typeface="Cambria Math" charset="0"/>
                        <a:ea typeface="Cambria Math" charset="0"/>
                        <a:cs typeface="Cambria Math" charset="0"/>
                      </a:rPr>
                      <m:t>±</m:t>
                    </m:r>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𝑡</m:t>
                        </m:r>
                      </m:e>
                      <m:sub>
                        <m:r>
                          <a:rPr lang="en-US" altLang="ko-KR" i="1">
                            <a:latin typeface="Cambria Math" charset="0"/>
                            <a:ea typeface="Cambria Math" charset="0"/>
                            <a:cs typeface="Cambria Math" charset="0"/>
                          </a:rPr>
                          <m:t>𝑛</m:t>
                        </m:r>
                        <m:r>
                          <a:rPr lang="en-US" altLang="ko-KR" i="1">
                            <a:latin typeface="Cambria Math" charset="0"/>
                            <a:ea typeface="Cambria Math" charset="0"/>
                            <a:cs typeface="Cambria Math" charset="0"/>
                          </a:rPr>
                          <m:t>−2</m:t>
                        </m:r>
                      </m:sub>
                      <m:sup>
                        <m:r>
                          <a:rPr lang="en-US" altLang="ko-KR" i="1">
                            <a:latin typeface="Cambria Math" charset="0"/>
                            <a:ea typeface="Cambria Math" charset="0"/>
                            <a:cs typeface="Cambria Math" charset="0"/>
                          </a:rPr>
                          <m:t>∗</m:t>
                        </m:r>
                      </m:sup>
                    </m:sSubSup>
                    <m:r>
                      <a:rPr lang="en-US" altLang="ko-KR" i="1">
                        <a:latin typeface="Cambria Math" charset="0"/>
                        <a:ea typeface="Cambria Math" charset="0"/>
                        <a:cs typeface="Cambria Math" charset="0"/>
                      </a:rPr>
                      <m:t>×</m:t>
                    </m:r>
                    <m:r>
                      <a:rPr lang="en-US" altLang="ko-KR" i="1">
                        <a:latin typeface="Cambria Math" charset="0"/>
                        <a:ea typeface="Cambria Math" charset="0"/>
                        <a:cs typeface="Cambria Math" charset="0"/>
                      </a:rPr>
                      <m:t>𝑆𝐸</m:t>
                    </m:r>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𝑏</m:t>
                            </m:r>
                          </m:e>
                          <m:sub>
                            <m:r>
                              <a:rPr lang="en-US" altLang="ko-KR" i="1">
                                <a:latin typeface="Cambria Math" charset="0"/>
                                <a:ea typeface="Cambria Math" charset="0"/>
                                <a:cs typeface="Cambria Math" charset="0"/>
                              </a:rPr>
                              <m:t>1</m:t>
                            </m:r>
                          </m:sub>
                        </m:sSub>
                      </m:e>
                    </m:d>
                  </m:oMath>
                </a14:m>
                <a:endParaRPr lang="en-US" altLang="ko-KR" dirty="0">
                  <a:latin typeface="Seravek Light" charset="0"/>
                  <a:ea typeface="Cambria Math" charset="0"/>
                  <a:cs typeface="Cambria Math"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Standard errors for predicted values:  </a:t>
                </a:r>
                <a14:m>
                  <m:oMath xmlns:m="http://schemas.openxmlformats.org/officeDocument/2006/math">
                    <m:sSub>
                      <m:sSubPr>
                        <m:ctrlPr>
                          <a:rPr lang="en-US" altLang="ko-KR" i="1">
                            <a:latin typeface="Cambria Math" panose="02040503050406030204" pitchFamily="18" charset="0"/>
                            <a:ea typeface="Seravek Light" charset="0"/>
                            <a:cs typeface="Seravek Light" charset="0"/>
                          </a:rPr>
                        </m:ctrlPr>
                      </m:sSubPr>
                      <m:e>
                        <m:acc>
                          <m:accPr>
                            <m:chr m:val="̂"/>
                            <m:ctrlPr>
                              <a:rPr lang="en-US" altLang="ko-KR" i="1">
                                <a:latin typeface="Cambria Math" panose="02040503050406030204" pitchFamily="18" charset="0"/>
                                <a:ea typeface="Seravek Light" charset="0"/>
                                <a:cs typeface="Seravek Light" charset="0"/>
                              </a:rPr>
                            </m:ctrlPr>
                          </m:accPr>
                          <m:e>
                            <m:r>
                              <a:rPr lang="en-US" altLang="ko-KR" i="1">
                                <a:latin typeface="Cambria Math" charset="0"/>
                                <a:ea typeface="Seravek Light" charset="0"/>
                                <a:cs typeface="Seravek Light" charset="0"/>
                              </a:rPr>
                              <m:t>𝑦</m:t>
                            </m:r>
                          </m:e>
                        </m:acc>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𝑡</m:t>
                        </m:r>
                      </m:e>
                      <m:sub>
                        <m:r>
                          <a:rPr lang="en-US" altLang="ko-KR" i="1">
                            <a:latin typeface="Cambria Math" charset="0"/>
                            <a:ea typeface="Cambria Math" charset="0"/>
                            <a:cs typeface="Cambria Math" charset="0"/>
                          </a:rPr>
                          <m:t>𝑛</m:t>
                        </m:r>
                        <m:r>
                          <a:rPr lang="en-US" altLang="ko-KR" i="1">
                            <a:latin typeface="Cambria Math" charset="0"/>
                            <a:ea typeface="Cambria Math" charset="0"/>
                            <a:cs typeface="Cambria Math" charset="0"/>
                          </a:rPr>
                          <m:t>−2</m:t>
                        </m:r>
                      </m:sub>
                      <m:sup>
                        <m:r>
                          <a:rPr lang="en-US" altLang="ko-KR" i="1">
                            <a:latin typeface="Cambria Math" charset="0"/>
                            <a:ea typeface="Cambria Math" charset="0"/>
                            <a:cs typeface="Cambria Math" charset="0"/>
                          </a:rPr>
                          <m:t>∗</m:t>
                        </m:r>
                      </m:sup>
                    </m:sSubSup>
                    <m:r>
                      <a:rPr lang="en-US" altLang="ko-KR" i="1">
                        <a:latin typeface="Cambria Math" charset="0"/>
                        <a:ea typeface="Cambria Math" charset="0"/>
                        <a:cs typeface="Cambria Math" charset="0"/>
                      </a:rPr>
                      <m:t>× </m:t>
                    </m:r>
                    <m:r>
                      <a:rPr lang="en-US" altLang="ko-KR" i="1">
                        <a:latin typeface="Cambria Math" charset="0"/>
                        <a:ea typeface="Cambria Math" charset="0"/>
                        <a:cs typeface="Cambria Math" charset="0"/>
                      </a:rPr>
                      <m:t>𝑆𝐸</m:t>
                    </m:r>
                  </m:oMath>
                </a14:m>
                <a:endParaRPr lang="en-US" altLang="ko-KR" sz="1000"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chemeClr val="accent6">
                        <a:lumMod val="75000"/>
                      </a:schemeClr>
                    </a:solidFill>
                    <a:latin typeface="Seravek Light" charset="0"/>
                    <a:ea typeface="Seravek Light" charset="0"/>
                    <a:cs typeface="Seravek Light" charset="0"/>
                  </a:rPr>
                  <a:t>Mean</a:t>
                </a:r>
                <a:r>
                  <a:rPr lang="en-US" altLang="ko-KR" dirty="0">
                    <a:latin typeface="Seravek Light" charset="0"/>
                    <a:ea typeface="Seravek Light" charset="0"/>
                    <a:cs typeface="Seravek Light" charset="0"/>
                  </a:rPr>
                  <a:t>: </a:t>
                </a:r>
                <a14:m>
                  <m:oMath xmlns:m="http://schemas.openxmlformats.org/officeDocument/2006/math">
                    <m:r>
                      <a:rPr lang="en-US" altLang="ko-KR" i="1">
                        <a:latin typeface="Cambria Math" charset="0"/>
                        <a:ea typeface="Seravek Light" charset="0"/>
                        <a:cs typeface="Seravek Light" charset="0"/>
                      </a:rPr>
                      <m:t>𝑆𝐸</m:t>
                    </m:r>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acc>
                              <m:accPr>
                                <m:chr m:val="̂"/>
                                <m:ctrlPr>
                                  <a:rPr lang="en-US" altLang="ko-KR" i="1">
                                    <a:latin typeface="Cambria Math" panose="02040503050406030204" pitchFamily="18" charset="0"/>
                                    <a:ea typeface="Seravek Light" charset="0"/>
                                    <a:cs typeface="Seravek Light" charset="0"/>
                                  </a:rPr>
                                </m:ctrlPr>
                              </m:accPr>
                              <m:e>
                                <m:r>
                                  <a:rPr lang="en-US" altLang="ko-KR" i="1">
                                    <a:latin typeface="Cambria Math" charset="0"/>
                                    <a:ea typeface="Cambria Math" charset="0"/>
                                    <a:cs typeface="Cambria Math" charset="0"/>
                                  </a:rPr>
                                  <m:t>𝜇</m:t>
                                </m:r>
                              </m:e>
                            </m:acc>
                          </m:e>
                          <m:sub>
                            <m:r>
                              <a:rPr lang="en-US" altLang="ko-KR" i="1">
                                <a:latin typeface="Cambria Math" charset="0"/>
                                <a:ea typeface="Cambria Math" charset="0"/>
                                <a:cs typeface="Cambria Math" charset="0"/>
                              </a:rPr>
                              <m:t>𝜈</m:t>
                            </m:r>
                          </m:sub>
                        </m:sSub>
                      </m:e>
                    </m:d>
                    <m:r>
                      <a:rPr lang="en-US" altLang="ko-KR" i="1">
                        <a:latin typeface="Cambria Math" charset="0"/>
                        <a:ea typeface="Seravek Light" charset="0"/>
                        <a:cs typeface="Seravek Light" charset="0"/>
                      </a:rPr>
                      <m:t>=</m:t>
                    </m:r>
                    <m:rad>
                      <m:radPr>
                        <m:degHide m:val="on"/>
                        <m:ctrlPr>
                          <a:rPr lang="en-US" altLang="ko-KR" i="1">
                            <a:latin typeface="Cambria Math" panose="02040503050406030204" pitchFamily="18" charset="0"/>
                            <a:ea typeface="Seravek Light" charset="0"/>
                            <a:cs typeface="Seravek Light" charset="0"/>
                          </a:rPr>
                        </m:ctrlPr>
                      </m:radPr>
                      <m:deg/>
                      <m:e>
                        <m:sSup>
                          <m:sSupPr>
                            <m:ctrlPr>
                              <a:rPr lang="en-US" altLang="ko-KR" i="1">
                                <a:latin typeface="Cambria Math" panose="02040503050406030204" pitchFamily="18" charset="0"/>
                                <a:ea typeface="Seravek Light" charset="0"/>
                                <a:cs typeface="Seravek Light" charset="0"/>
                              </a:rPr>
                            </m:ctrlPr>
                          </m:sSupPr>
                          <m:e>
                            <m:r>
                              <a:rPr lang="en-US" altLang="ko-KR" i="1">
                                <a:latin typeface="Cambria Math" charset="0"/>
                                <a:ea typeface="Seravek Light" charset="0"/>
                                <a:cs typeface="Seravek Light" charset="0"/>
                              </a:rPr>
                              <m:t>𝑆𝐸</m:t>
                            </m:r>
                          </m:e>
                          <m:sup>
                            <m:r>
                              <a:rPr lang="en-US" altLang="ko-KR" i="1">
                                <a:latin typeface="Cambria Math" charset="0"/>
                                <a:ea typeface="Seravek Light" charset="0"/>
                                <a:cs typeface="Seravek Light" charset="0"/>
                              </a:rPr>
                              <m:t>2</m:t>
                            </m:r>
                          </m:sup>
                        </m:sSup>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e>
                        </m:d>
                        <m:r>
                          <a:rPr lang="en-US" altLang="ko-KR" i="1">
                            <a:latin typeface="Cambria Math" charset="0"/>
                            <a:ea typeface="Cambria Math" charset="0"/>
                            <a:cs typeface="Cambria Math" charset="0"/>
                          </a:rPr>
                          <m:t>×</m:t>
                        </m:r>
                        <m:sSup>
                          <m:sSupPr>
                            <m:ctrlPr>
                              <a:rPr lang="en-US" altLang="ko-KR" i="1">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i="1">
                                <a:latin typeface="Cambria Math" charset="0"/>
                                <a:ea typeface="Cambria Math" charset="0"/>
                                <a:cs typeface="Cambria Math" charset="0"/>
                              </a:rPr>
                              <m:t>2</m:t>
                            </m:r>
                          </m:sup>
                        </m:sSup>
                        <m:r>
                          <a:rPr lang="en-US" altLang="ko-KR" i="1">
                            <a:latin typeface="Cambria Math" charset="0"/>
                            <a:ea typeface="Cambria Math" charset="0"/>
                            <a:cs typeface="Cambria Math" charset="0"/>
                          </a:rPr>
                          <m:t>+</m:t>
                        </m:r>
                        <m:f>
                          <m:fPr>
                            <m:ctrlPr>
                              <a:rPr lang="mr-IN" altLang="ko-KR" i="1">
                                <a:latin typeface="Cambria Math" panose="02040503050406030204" pitchFamily="18" charset="0"/>
                                <a:ea typeface="Cambria Math" charset="0"/>
                                <a:cs typeface="Cambria Math" charset="0"/>
                              </a:rPr>
                            </m:ctrlPr>
                          </m:fPr>
                          <m:num>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𝑠</m:t>
                                </m:r>
                              </m:e>
                              <m:sub>
                                <m:r>
                                  <a:rPr lang="en-US" altLang="ko-KR" i="1">
                                    <a:latin typeface="Cambria Math" charset="0"/>
                                    <a:ea typeface="Cambria Math" charset="0"/>
                                    <a:cs typeface="Cambria Math" charset="0"/>
                                  </a:rPr>
                                  <m:t>𝑒</m:t>
                                </m:r>
                              </m:sub>
                              <m:sup>
                                <m:r>
                                  <a:rPr lang="en-US" altLang="ko-KR" i="1">
                                    <a:latin typeface="Cambria Math" charset="0"/>
                                    <a:ea typeface="Cambria Math" charset="0"/>
                                    <a:cs typeface="Cambria Math" charset="0"/>
                                  </a:rPr>
                                  <m:t>2</m:t>
                                </m:r>
                              </m:sup>
                            </m:sSubSup>
                          </m:num>
                          <m:den>
                            <m:r>
                              <a:rPr lang="en-US" altLang="ko-KR" i="1">
                                <a:latin typeface="Cambria Math" charset="0"/>
                                <a:ea typeface="Cambria Math" charset="0"/>
                                <a:cs typeface="Cambria Math" charset="0"/>
                              </a:rPr>
                              <m:t>𝑛</m:t>
                            </m:r>
                          </m:den>
                        </m:f>
                      </m:e>
                    </m:rad>
                    <m:r>
                      <a:rPr lang="en-US" altLang="ko-KR" b="0" i="0" smtClean="0">
                        <a:latin typeface="Cambria Math" charset="0"/>
                        <a:ea typeface="Cambria Math" charset="0"/>
                        <a:cs typeface="Cambria Math" charset="0"/>
                      </a:rPr>
                      <m:t>, </m:t>
                    </m:r>
                  </m:oMath>
                </a14:m>
                <a:r>
                  <a:rPr lang="en-US" altLang="ko-KR" b="1" dirty="0">
                    <a:solidFill>
                      <a:srgbClr val="7030A0"/>
                    </a:solidFill>
                    <a:latin typeface="Seravek Light" charset="0"/>
                    <a:ea typeface="Seravek Light" charset="0"/>
                    <a:cs typeface="Seravek Light" charset="0"/>
                  </a:rPr>
                  <a:t>Individual</a:t>
                </a:r>
                <a:r>
                  <a:rPr lang="en-US" altLang="ko-KR" dirty="0">
                    <a:latin typeface="Seravek Light" charset="0"/>
                    <a:ea typeface="Seravek Light" charset="0"/>
                    <a:cs typeface="Seravek Light" charset="0"/>
                  </a:rPr>
                  <a:t>: </a:t>
                </a:r>
                <a14:m>
                  <m:oMath xmlns:m="http://schemas.openxmlformats.org/officeDocument/2006/math">
                    <m:r>
                      <a:rPr lang="en-US" altLang="ko-KR" i="1">
                        <a:latin typeface="Cambria Math" charset="0"/>
                        <a:ea typeface="Seravek Light" charset="0"/>
                        <a:cs typeface="Seravek Light" charset="0"/>
                      </a:rPr>
                      <m:t>𝑆𝐸</m:t>
                    </m:r>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acc>
                              <m:accPr>
                                <m:chr m:val="̂"/>
                                <m:ctrlPr>
                                  <a:rPr lang="en-US" altLang="ko-KR" i="1">
                                    <a:latin typeface="Cambria Math" panose="02040503050406030204" pitchFamily="18" charset="0"/>
                                    <a:ea typeface="Seravek Light" charset="0"/>
                                    <a:cs typeface="Seravek Light" charset="0"/>
                                  </a:rPr>
                                </m:ctrlPr>
                              </m:accPr>
                              <m:e>
                                <m:r>
                                  <a:rPr lang="en-US" altLang="ko-KR" i="1">
                                    <a:latin typeface="Cambria Math" charset="0"/>
                                    <a:ea typeface="Seravek Light" charset="0"/>
                                    <a:cs typeface="Seravek Light" charset="0"/>
                                  </a:rPr>
                                  <m:t>𝑦</m:t>
                                </m:r>
                              </m:e>
                            </m:acc>
                          </m:e>
                          <m:sub>
                            <m:r>
                              <a:rPr lang="en-US" altLang="ko-KR" i="1">
                                <a:latin typeface="Cambria Math" charset="0"/>
                                <a:ea typeface="Cambria Math" charset="0"/>
                                <a:cs typeface="Cambria Math" charset="0"/>
                              </a:rPr>
                              <m:t>𝜈</m:t>
                            </m:r>
                          </m:sub>
                        </m:sSub>
                      </m:e>
                    </m:d>
                    <m:r>
                      <a:rPr lang="en-US" altLang="ko-KR" i="1">
                        <a:latin typeface="Cambria Math" charset="0"/>
                        <a:ea typeface="Seravek Light" charset="0"/>
                        <a:cs typeface="Seravek Light" charset="0"/>
                      </a:rPr>
                      <m:t>=</m:t>
                    </m:r>
                    <m:rad>
                      <m:radPr>
                        <m:degHide m:val="on"/>
                        <m:ctrlPr>
                          <a:rPr lang="en-US" altLang="ko-KR" i="1">
                            <a:latin typeface="Cambria Math" panose="02040503050406030204" pitchFamily="18" charset="0"/>
                            <a:ea typeface="Seravek Light" charset="0"/>
                            <a:cs typeface="Seravek Light" charset="0"/>
                          </a:rPr>
                        </m:ctrlPr>
                      </m:radPr>
                      <m:deg/>
                      <m:e>
                        <m:sSup>
                          <m:sSupPr>
                            <m:ctrlPr>
                              <a:rPr lang="en-US" altLang="ko-KR" i="1">
                                <a:latin typeface="Cambria Math" panose="02040503050406030204" pitchFamily="18" charset="0"/>
                                <a:ea typeface="Seravek Light" charset="0"/>
                                <a:cs typeface="Seravek Light" charset="0"/>
                              </a:rPr>
                            </m:ctrlPr>
                          </m:sSupPr>
                          <m:e>
                            <m:r>
                              <a:rPr lang="en-US" altLang="ko-KR" i="1">
                                <a:latin typeface="Cambria Math" charset="0"/>
                                <a:ea typeface="Seravek Light" charset="0"/>
                                <a:cs typeface="Seravek Light" charset="0"/>
                              </a:rPr>
                              <m:t>𝑆𝐸</m:t>
                            </m:r>
                          </m:e>
                          <m:sup>
                            <m:r>
                              <a:rPr lang="en-US" altLang="ko-KR" i="1">
                                <a:latin typeface="Cambria Math" charset="0"/>
                                <a:ea typeface="Seravek Light" charset="0"/>
                                <a:cs typeface="Seravek Light" charset="0"/>
                              </a:rPr>
                              <m:t>2</m:t>
                            </m:r>
                          </m:sup>
                        </m:sSup>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e>
                        </m:d>
                        <m:r>
                          <a:rPr lang="en-US" altLang="ko-KR" i="1">
                            <a:latin typeface="Cambria Math" charset="0"/>
                            <a:ea typeface="Cambria Math" charset="0"/>
                            <a:cs typeface="Cambria Math" charset="0"/>
                          </a:rPr>
                          <m:t>×</m:t>
                        </m:r>
                        <m:sSup>
                          <m:sSupPr>
                            <m:ctrlPr>
                              <a:rPr lang="en-US" altLang="ko-KR" i="1">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i="1">
                                <a:latin typeface="Cambria Math" charset="0"/>
                                <a:ea typeface="Cambria Math" charset="0"/>
                                <a:cs typeface="Cambria Math" charset="0"/>
                              </a:rPr>
                              <m:t>2</m:t>
                            </m:r>
                          </m:sup>
                        </m:sSup>
                        <m:r>
                          <a:rPr lang="en-US" altLang="ko-KR" i="1">
                            <a:latin typeface="Cambria Math" charset="0"/>
                            <a:ea typeface="Cambria Math" charset="0"/>
                            <a:cs typeface="Cambria Math" charset="0"/>
                          </a:rPr>
                          <m:t>+</m:t>
                        </m:r>
                        <m:f>
                          <m:fPr>
                            <m:ctrlPr>
                              <a:rPr lang="mr-IN" altLang="ko-KR" i="1">
                                <a:latin typeface="Cambria Math" panose="02040503050406030204" pitchFamily="18" charset="0"/>
                                <a:ea typeface="Cambria Math" charset="0"/>
                                <a:cs typeface="Cambria Math" charset="0"/>
                              </a:rPr>
                            </m:ctrlPr>
                          </m:fPr>
                          <m:num>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𝑠</m:t>
                                </m:r>
                              </m:e>
                              <m:sub>
                                <m:r>
                                  <a:rPr lang="en-US" altLang="ko-KR" i="1">
                                    <a:latin typeface="Cambria Math" charset="0"/>
                                    <a:ea typeface="Cambria Math" charset="0"/>
                                    <a:cs typeface="Cambria Math" charset="0"/>
                                  </a:rPr>
                                  <m:t>𝑒</m:t>
                                </m:r>
                              </m:sub>
                              <m:sup>
                                <m:r>
                                  <a:rPr lang="en-US" altLang="ko-KR" i="1">
                                    <a:latin typeface="Cambria Math" charset="0"/>
                                    <a:ea typeface="Cambria Math" charset="0"/>
                                    <a:cs typeface="Cambria Math" charset="0"/>
                                  </a:rPr>
                                  <m:t>2</m:t>
                                </m:r>
                              </m:sup>
                            </m:sSubSup>
                          </m:num>
                          <m:den>
                            <m:r>
                              <a:rPr lang="en-US" altLang="ko-KR" i="1">
                                <a:latin typeface="Cambria Math" charset="0"/>
                                <a:ea typeface="Cambria Math" charset="0"/>
                                <a:cs typeface="Cambria Math" charset="0"/>
                              </a:rPr>
                              <m:t>𝑛</m:t>
                            </m:r>
                          </m:den>
                        </m:f>
                        <m:r>
                          <a:rPr lang="en-US" altLang="ko-KR" i="1">
                            <a:latin typeface="Cambria Math" charset="0"/>
                            <a:ea typeface="Cambria Math" charset="0"/>
                            <a:cs typeface="Cambria Math" charset="0"/>
                          </a:rPr>
                          <m:t>+</m:t>
                        </m:r>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𝑠</m:t>
                            </m:r>
                          </m:e>
                          <m:sub>
                            <m:r>
                              <a:rPr lang="en-US" altLang="ko-KR" i="1">
                                <a:latin typeface="Cambria Math" charset="0"/>
                                <a:ea typeface="Cambria Math" charset="0"/>
                                <a:cs typeface="Cambria Math" charset="0"/>
                              </a:rPr>
                              <m:t>𝑒</m:t>
                            </m:r>
                          </m:sub>
                          <m:sup>
                            <m:r>
                              <a:rPr lang="en-US" altLang="ko-KR" i="1">
                                <a:latin typeface="Cambria Math" charset="0"/>
                                <a:ea typeface="Cambria Math" charset="0"/>
                                <a:cs typeface="Cambria Math" charset="0"/>
                              </a:rPr>
                              <m:t>2</m:t>
                            </m:r>
                          </m:sup>
                        </m:sSubSup>
                      </m:e>
                    </m:rad>
                  </m:oMath>
                </a14:m>
                <a:endParaRPr lang="en-US" altLang="ko-KR" dirty="0">
                  <a:latin typeface="Seravek Light" charset="0"/>
                  <a:ea typeface="Seravek Light" charset="0"/>
                  <a:cs typeface="Seravek Light" charset="0"/>
                </a:endParaRPr>
              </a:p>
            </p:txBody>
          </p:sp>
        </mc:Choice>
        <mc:Fallback xmlns="">
          <p:sp>
            <p:nvSpPr>
              <p:cNvPr id="12" name="텍스트 상자 11"/>
              <p:cNvSpPr txBox="1">
                <a:spLocks noRot="1" noChangeAspect="1" noMove="1" noResize="1" noEditPoints="1" noAdjustHandles="1" noChangeArrowheads="1" noChangeShapeType="1" noTextEdit="1"/>
              </p:cNvSpPr>
              <p:nvPr/>
            </p:nvSpPr>
            <p:spPr>
              <a:xfrm>
                <a:off x="928453" y="903211"/>
                <a:ext cx="10943650" cy="4821320"/>
              </a:xfrm>
              <a:prstGeom prst="rect">
                <a:avLst/>
              </a:prstGeom>
              <a:blipFill rotWithShape="0">
                <a:blip r:embed="rId6"/>
                <a:stretch>
                  <a:fillRect l="-445"/>
                </a:stretch>
              </a:blipFill>
            </p:spPr>
            <p:txBody>
              <a:bodyPr/>
              <a:lstStyle/>
              <a:p>
                <a:r>
                  <a:rPr lang="ko-KR" altLang="en-US">
                    <a:noFill/>
                  </a:rPr>
                  <a:t> </a:t>
                </a:r>
              </a:p>
            </p:txBody>
          </p:sp>
        </mc:Fallback>
      </mc:AlternateContent>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p:spTree>
    <p:extLst>
      <p:ext uri="{BB962C8B-B14F-4D97-AF65-F5344CB8AC3E}">
        <p14:creationId xmlns:p14="http://schemas.microsoft.com/office/powerpoint/2010/main" val="174166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3008581" cy="523220"/>
          </a:xfrm>
          <a:prstGeom prst="rect">
            <a:avLst/>
          </a:prstGeom>
        </p:spPr>
        <p:txBody>
          <a:bodyPr wrap="none">
            <a:spAutoFit/>
          </a:bodyPr>
          <a:lstStyle/>
          <a:p>
            <a:r>
              <a:rPr lang="en-US" altLang="ko-KR" sz="2800" dirty="0">
                <a:latin typeface="Seravek" charset="0"/>
                <a:ea typeface="Seravek" charset="0"/>
                <a:cs typeface="Seravek" charset="0"/>
              </a:rPr>
              <a:t>Review: Key Points</a:t>
            </a:r>
            <a:endParaRPr lang="ko-KR" altLang="en-US" sz="28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12" name="텍스트 상자 11"/>
              <p:cNvSpPr txBox="1"/>
              <p:nvPr/>
            </p:nvSpPr>
            <p:spPr>
              <a:xfrm>
                <a:off x="928453" y="879451"/>
                <a:ext cx="10943650" cy="4109779"/>
              </a:xfrm>
              <a:prstGeom prst="rect">
                <a:avLst/>
              </a:prstGeom>
              <a:noFill/>
            </p:spPr>
            <p:txBody>
              <a:bodyPr wrap="square" rtlCol="0">
                <a:spAutoFit/>
              </a:bodyPr>
              <a:lstStyle/>
              <a:p>
                <a:pPr>
                  <a:lnSpc>
                    <a:spcPct val="150000"/>
                  </a:lnSpc>
                </a:pPr>
                <a:r>
                  <a:rPr lang="en-US" altLang="ko-KR" b="1" dirty="0">
                    <a:solidFill>
                      <a:srgbClr val="002060"/>
                    </a:solidFill>
                    <a:latin typeface="Seravek Light" charset="0"/>
                    <a:ea typeface="Seravek Light" charset="0"/>
                    <a:cs typeface="Seravek Light" charset="0"/>
                  </a:rPr>
                  <a:t>Chapter 26: Comparing Counts</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Goodness-of-fit tests: </a:t>
                </a:r>
                <a14:m>
                  <m:oMath xmlns:m="http://schemas.openxmlformats.org/officeDocument/2006/math">
                    <m:sSup>
                      <m:sSupPr>
                        <m:ctrlPr>
                          <a:rPr lang="en-US" altLang="ko-KR" i="1">
                            <a:latin typeface="Cambria Math" panose="02040503050406030204" pitchFamily="18" charset="0"/>
                            <a:ea typeface="Seravek Light" charset="0"/>
                            <a:cs typeface="Seravek Light" charset="0"/>
                          </a:rPr>
                        </m:ctrlPr>
                      </m:sSupPr>
                      <m:e>
                        <m:r>
                          <a:rPr lang="en-US" altLang="ko-KR" i="1">
                            <a:latin typeface="Cambria Math" charset="0"/>
                            <a:ea typeface="Cambria Math" charset="0"/>
                            <a:cs typeface="Cambria Math" charset="0"/>
                          </a:rPr>
                          <m:t>𝜒</m:t>
                        </m:r>
                      </m:e>
                      <m:sup>
                        <m:r>
                          <a:rPr lang="en-US" altLang="ko-KR" i="1">
                            <a:latin typeface="Cambria Math" charset="0"/>
                            <a:ea typeface="Seravek Light" charset="0"/>
                            <a:cs typeface="Seravek Light" charset="0"/>
                          </a:rPr>
                          <m:t>2</m:t>
                        </m:r>
                      </m:sup>
                    </m:sSup>
                    <m:r>
                      <a:rPr lang="en-US" altLang="ko-KR" i="1">
                        <a:latin typeface="Cambria Math" charset="0"/>
                        <a:ea typeface="Seravek Light" charset="0"/>
                        <a:cs typeface="Seravek Light" charset="0"/>
                      </a:rPr>
                      <m:t>=</m:t>
                    </m:r>
                    <m:nary>
                      <m:naryPr>
                        <m:chr m:val="∑"/>
                        <m:subHide m:val="on"/>
                        <m:supHide m:val="on"/>
                        <m:ctrlPr>
                          <a:rPr lang="en-US" altLang="ko-KR" i="1">
                            <a:latin typeface="Cambria Math" panose="02040503050406030204" pitchFamily="18" charset="0"/>
                            <a:ea typeface="Seravek Light" charset="0"/>
                            <a:cs typeface="Seravek Light" charset="0"/>
                          </a:rPr>
                        </m:ctrlPr>
                      </m:naryPr>
                      <m:sub/>
                      <m:sup/>
                      <m:e>
                        <m:f>
                          <m:fPr>
                            <m:ctrlPr>
                              <a:rPr lang="mr-IN" altLang="ko-KR" i="1">
                                <a:latin typeface="Cambria Math" panose="02040503050406030204" pitchFamily="18" charset="0"/>
                                <a:ea typeface="Seravek Light" charset="0"/>
                                <a:cs typeface="Seravek Light" charset="0"/>
                              </a:rPr>
                            </m:ctrlPr>
                          </m:fPr>
                          <m:num>
                            <m:sSup>
                              <m:sSupPr>
                                <m:ctrlPr>
                                  <a:rPr lang="mr-IN" altLang="ko-KR" i="1">
                                    <a:latin typeface="Cambria Math" panose="02040503050406030204" pitchFamily="18" charset="0"/>
                                    <a:ea typeface="Seravek Light" charset="0"/>
                                    <a:cs typeface="Seravek Light" charset="0"/>
                                  </a:rPr>
                                </m:ctrlPr>
                              </m:sSupPr>
                              <m:e>
                                <m:r>
                                  <a:rPr lang="en-US" altLang="ko-KR" i="1">
                                    <a:latin typeface="Cambria Math" charset="0"/>
                                    <a:ea typeface="Seravek Light" charset="0"/>
                                    <a:cs typeface="Seravek Light" charset="0"/>
                                  </a:rPr>
                                  <m:t>(</m:t>
                                </m:r>
                                <m:r>
                                  <a:rPr lang="en-US" altLang="ko-KR" i="1">
                                    <a:latin typeface="Cambria Math" charset="0"/>
                                    <a:ea typeface="Seravek Light" charset="0"/>
                                    <a:cs typeface="Seravek Light" charset="0"/>
                                  </a:rPr>
                                  <m:t>𝑂𝑏𝑠</m:t>
                                </m:r>
                                <m:r>
                                  <a:rPr lang="en-US" altLang="ko-KR" i="1">
                                    <a:latin typeface="Cambria Math" charset="0"/>
                                    <a:ea typeface="Seravek Light" charset="0"/>
                                    <a:cs typeface="Seravek Light" charset="0"/>
                                  </a:rPr>
                                  <m:t> −</m:t>
                                </m:r>
                                <m:r>
                                  <a:rPr lang="en-US" altLang="ko-KR" i="1">
                                    <a:latin typeface="Cambria Math" charset="0"/>
                                    <a:ea typeface="Seravek Light" charset="0"/>
                                    <a:cs typeface="Seravek Light" charset="0"/>
                                  </a:rPr>
                                  <m:t>𝐸𝑥𝑝</m:t>
                                </m:r>
                                <m:r>
                                  <a:rPr lang="en-US" altLang="ko-KR" i="1">
                                    <a:latin typeface="Cambria Math" charset="0"/>
                                    <a:ea typeface="Seravek Light" charset="0"/>
                                    <a:cs typeface="Seravek Light" charset="0"/>
                                  </a:rPr>
                                  <m:t>)</m:t>
                                </m:r>
                              </m:e>
                              <m:sup>
                                <m:r>
                                  <a:rPr lang="en-US" altLang="ko-KR" i="1">
                                    <a:latin typeface="Cambria Math" charset="0"/>
                                    <a:ea typeface="Seravek Light" charset="0"/>
                                    <a:cs typeface="Seravek Light" charset="0"/>
                                  </a:rPr>
                                  <m:t>2</m:t>
                                </m:r>
                              </m:sup>
                            </m:sSup>
                          </m:num>
                          <m:den>
                            <m:r>
                              <a:rPr lang="en-US" altLang="ko-KR" i="1">
                                <a:latin typeface="Cambria Math" charset="0"/>
                                <a:ea typeface="Seravek Light" charset="0"/>
                                <a:cs typeface="Seravek Light" charset="0"/>
                              </a:rPr>
                              <m:t>𝐸𝑥𝑝</m:t>
                            </m:r>
                          </m:den>
                        </m:f>
                      </m:e>
                    </m:nary>
                  </m:oMath>
                </a14:m>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Assumption and conditions: </a:t>
                </a:r>
              </a:p>
              <a:p>
                <a:pPr marL="742950" lvl="3" indent="-285750">
                  <a:lnSpc>
                    <a:spcPct val="150000"/>
                  </a:lnSpc>
                  <a:buFont typeface="Arial" charset="0"/>
                  <a:buChar char="•"/>
                </a:pPr>
                <a:r>
                  <a:rPr lang="en-US" altLang="ko-KR" dirty="0">
                    <a:latin typeface="Seravek Light" charset="0"/>
                    <a:ea typeface="Seravek Light" charset="0"/>
                    <a:cs typeface="Seravek Light" charset="0"/>
                  </a:rPr>
                  <a:t>counted data condition, independence assumption, expected cell frequency condition</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Chi-square distribution:</a:t>
                </a:r>
                <a:r>
                  <a:rPr lang="en-US" altLang="ko-KR" dirty="0">
                    <a:latin typeface="Seravek Light" charset="0"/>
                    <a:ea typeface="Seravek Light" charset="0"/>
                    <a:cs typeface="Seravek Light" charset="0"/>
                  </a:rPr>
                  <a:t> only positive, right skewed, mode: </a:t>
                </a:r>
                <a:r>
                  <a:rPr lang="en-US" altLang="ko-KR" i="1" dirty="0">
                    <a:latin typeface="Seravek Light" charset="0"/>
                    <a:ea typeface="Seravek Light" charset="0"/>
                    <a:cs typeface="Seravek Light" charset="0"/>
                  </a:rPr>
                  <a:t>df</a:t>
                </a:r>
                <a:r>
                  <a:rPr lang="en-US" altLang="ko-KR" dirty="0">
                    <a:latin typeface="Seravek Light" charset="0"/>
                    <a:ea typeface="Seravek Light" charset="0"/>
                    <a:cs typeface="Seravek Light" charset="0"/>
                  </a:rPr>
                  <a:t>-2, mean: </a:t>
                </a:r>
                <a:r>
                  <a:rPr lang="en-US" altLang="ko-KR" i="1" dirty="0" err="1">
                    <a:latin typeface="Seravek Light" charset="0"/>
                    <a:ea typeface="Seravek Light" charset="0"/>
                    <a:cs typeface="Seravek Light" charset="0"/>
                  </a:rPr>
                  <a:t>df</a:t>
                </a:r>
                <a:endParaRPr lang="en-US" altLang="ko-KR" i="1" dirty="0">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Chi-square test for a one-way count table</a:t>
                </a:r>
              </a:p>
              <a:p>
                <a:pPr marL="285750" lvl="2" indent="-285750">
                  <a:lnSpc>
                    <a:spcPct val="150000"/>
                  </a:lnSpc>
                  <a:buFont typeface="Arial" charset="0"/>
                  <a:buChar char="•"/>
                </a:pPr>
                <a:r>
                  <a:rPr lang="en-US" altLang="ko-KR" dirty="0">
                    <a:latin typeface="Seravek Light" charset="0"/>
                    <a:ea typeface="Seravek Light" charset="0"/>
                    <a:cs typeface="Seravek Light" charset="0"/>
                  </a:rPr>
                  <a:t>Chi-square test for a two-way table: Chi-square test of homogeneity</a:t>
                </a:r>
              </a:p>
              <a:p>
                <a:pPr marL="285750" lvl="2" indent="-285750">
                  <a:lnSpc>
                    <a:spcPct val="150000"/>
                  </a:lnSpc>
                  <a:buFont typeface="Arial" charset="0"/>
                  <a:buChar char="•"/>
                </a:pPr>
                <a:r>
                  <a:rPr lang="en-US" altLang="ko-KR" dirty="0">
                    <a:latin typeface="Seravek Light" charset="0"/>
                    <a:ea typeface="Seravek Light" charset="0"/>
                    <a:cs typeface="Seravek Light" charset="0"/>
                  </a:rPr>
                  <a:t>Chi-square test for a contingency table: Chi-square test of independence</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p:txBody>
          </p:sp>
        </mc:Choice>
        <mc:Fallback xmlns="">
          <p:sp>
            <p:nvSpPr>
              <p:cNvPr id="12" name="텍스트 상자 11"/>
              <p:cNvSpPr txBox="1">
                <a:spLocks noRot="1" noChangeAspect="1" noMove="1" noResize="1" noEditPoints="1" noAdjustHandles="1" noChangeArrowheads="1" noChangeShapeType="1" noTextEdit="1"/>
              </p:cNvSpPr>
              <p:nvPr/>
            </p:nvSpPr>
            <p:spPr>
              <a:xfrm>
                <a:off x="928453" y="879451"/>
                <a:ext cx="10943650" cy="4109779"/>
              </a:xfrm>
              <a:prstGeom prst="rect">
                <a:avLst/>
              </a:prstGeom>
              <a:blipFill rotWithShape="0">
                <a:blip r:embed="rId6"/>
                <a:stretch>
                  <a:fillRect l="-445"/>
                </a:stretch>
              </a:blipFill>
            </p:spPr>
            <p:txBody>
              <a:bodyPr/>
              <a:lstStyle/>
              <a:p>
                <a:r>
                  <a:rPr lang="ko-KR" altLang="en-US">
                    <a:noFill/>
                  </a:rPr>
                  <a:t> </a:t>
                </a:r>
              </a:p>
            </p:txBody>
          </p:sp>
        </mc:Fallback>
      </mc:AlternateContent>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p:spTree>
    <p:extLst>
      <p:ext uri="{BB962C8B-B14F-4D97-AF65-F5344CB8AC3E}">
        <p14:creationId xmlns:p14="http://schemas.microsoft.com/office/powerpoint/2010/main" val="108260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4891404" cy="523220"/>
          </a:xfrm>
          <a:prstGeom prst="rect">
            <a:avLst/>
          </a:prstGeom>
        </p:spPr>
        <p:txBody>
          <a:bodyPr wrap="none">
            <a:spAutoFit/>
          </a:bodyPr>
          <a:lstStyle/>
          <a:p>
            <a:r>
              <a:rPr lang="en-US" altLang="ko-KR" sz="2800" dirty="0">
                <a:latin typeface="Seravek" charset="0"/>
                <a:ea typeface="Seravek" charset="0"/>
                <a:cs typeface="Seravek" charset="0"/>
              </a:rPr>
              <a:t>Example: predicting %body fat</a:t>
            </a:r>
            <a:endParaRPr lang="ko-KR" altLang="en-US" sz="2800" dirty="0">
              <a:latin typeface="Seravek" charset="0"/>
              <a:ea typeface="Seravek" charset="0"/>
              <a:cs typeface="Seravek" charset="0"/>
            </a:endParaRPr>
          </a:p>
        </p:txBody>
      </p:sp>
      <p:sp>
        <p:nvSpPr>
          <p:cNvPr id="12" name="텍스트 상자 11"/>
          <p:cNvSpPr txBox="1"/>
          <p:nvPr/>
        </p:nvSpPr>
        <p:spPr>
          <a:xfrm>
            <a:off x="928453" y="879451"/>
            <a:ext cx="10943650" cy="923330"/>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Measuring body fat is tedious and expensive.</a:t>
            </a:r>
          </a:p>
          <a:p>
            <a:pPr marL="285750" lvl="2" indent="-285750">
              <a:lnSpc>
                <a:spcPct val="150000"/>
              </a:lnSpc>
              <a:buFont typeface="Arial" charset="0"/>
              <a:buChar char="•"/>
            </a:pPr>
            <a:r>
              <a:rPr lang="en-US" altLang="ko-KR" dirty="0">
                <a:latin typeface="Seravek Light" charset="0"/>
                <a:ea typeface="Seravek Light" charset="0"/>
                <a:cs typeface="Seravek Light" charset="0"/>
              </a:rPr>
              <a:t>Can we predict %Body fat from easily measurable variables, such as </a:t>
            </a:r>
            <a:r>
              <a:rPr lang="en-US" altLang="ko-KR" i="1" dirty="0">
                <a:latin typeface="Seravek Light" charset="0"/>
                <a:ea typeface="Seravek Light" charset="0"/>
                <a:cs typeface="Seravek Light" charset="0"/>
              </a:rPr>
              <a:t>Height</a:t>
            </a:r>
            <a:r>
              <a:rPr lang="en-US" altLang="ko-KR" dirty="0">
                <a:latin typeface="Seravek Light" charset="0"/>
                <a:ea typeface="Seravek Light" charset="0"/>
                <a:cs typeface="Seravek Light" charset="0"/>
              </a:rPr>
              <a:t>, </a:t>
            </a:r>
            <a:r>
              <a:rPr lang="en-US" altLang="ko-KR" i="1" dirty="0">
                <a:latin typeface="Seravek Light" charset="0"/>
                <a:ea typeface="Seravek Light" charset="0"/>
                <a:cs typeface="Seravek Light" charset="0"/>
              </a:rPr>
              <a:t>Weight</a:t>
            </a:r>
            <a:r>
              <a:rPr lang="en-US" altLang="ko-KR" dirty="0">
                <a:latin typeface="Seravek Light" charset="0"/>
                <a:ea typeface="Seravek Light" charset="0"/>
                <a:cs typeface="Seravek Light" charset="0"/>
              </a:rPr>
              <a:t>, or </a:t>
            </a:r>
            <a:r>
              <a:rPr lang="en-US" altLang="ko-KR" i="1" dirty="0">
                <a:latin typeface="Seravek Light" charset="0"/>
                <a:ea typeface="Seravek Light" charset="0"/>
                <a:cs typeface="Seravek Light" charset="0"/>
              </a:rPr>
              <a:t>Waist </a:t>
            </a:r>
            <a:r>
              <a:rPr lang="en-US" altLang="ko-KR" dirty="0">
                <a:latin typeface="Seravek Light" charset="0"/>
                <a:ea typeface="Seravek Light" charset="0"/>
                <a:cs typeface="Seravek Light" charset="0"/>
              </a:rPr>
              <a:t>size?</a:t>
            </a: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p:pic>
        <p:nvPicPr>
          <p:cNvPr id="3" name="그림 2"/>
          <p:cNvPicPr>
            <a:picLocks noChangeAspect="1"/>
          </p:cNvPicPr>
          <p:nvPr/>
        </p:nvPicPr>
        <p:blipFill>
          <a:blip r:embed="rId6"/>
          <a:stretch>
            <a:fillRect/>
          </a:stretch>
        </p:blipFill>
        <p:spPr>
          <a:xfrm>
            <a:off x="2406683" y="2088155"/>
            <a:ext cx="4157729" cy="2875809"/>
          </a:xfrm>
          <a:prstGeom prst="rect">
            <a:avLst/>
          </a:prstGeom>
        </p:spPr>
      </p:pic>
      <p:pic>
        <p:nvPicPr>
          <p:cNvPr id="4" name="그림 3"/>
          <p:cNvPicPr>
            <a:picLocks noChangeAspect="1"/>
          </p:cNvPicPr>
          <p:nvPr/>
        </p:nvPicPr>
        <p:blipFill>
          <a:blip r:embed="rId7"/>
          <a:stretch>
            <a:fillRect/>
          </a:stretch>
        </p:blipFill>
        <p:spPr>
          <a:xfrm>
            <a:off x="6809480" y="1953135"/>
            <a:ext cx="3405188" cy="524361"/>
          </a:xfrm>
          <a:prstGeom prst="rect">
            <a:avLst/>
          </a:prstGeom>
        </p:spPr>
      </p:pic>
      <mc:AlternateContent xmlns:mc="http://schemas.openxmlformats.org/markup-compatibility/2006" xmlns:a14="http://schemas.microsoft.com/office/drawing/2010/main">
        <mc:Choice Requires="a14">
          <p:sp>
            <p:nvSpPr>
              <p:cNvPr id="14" name="텍스트 상자 13"/>
              <p:cNvSpPr txBox="1"/>
              <p:nvPr/>
            </p:nvSpPr>
            <p:spPr>
              <a:xfrm>
                <a:off x="6809480" y="2566844"/>
                <a:ext cx="4816516" cy="1569660"/>
              </a:xfrm>
              <a:prstGeom prst="rect">
                <a:avLst/>
              </a:prstGeom>
              <a:noFill/>
            </p:spPr>
            <p:txBody>
              <a:bodyPr wrap="square" rtlCol="0">
                <a:spAutoFit/>
              </a:bodyPr>
              <a:lstStyle/>
              <a:p>
                <a:pPr marL="285750" lvl="2" indent="-285750">
                  <a:lnSpc>
                    <a:spcPct val="150000"/>
                  </a:lnSpc>
                  <a:buFont typeface="Arial" charset="0"/>
                  <a:buChar char="•"/>
                </a:pPr>
                <a14:m>
                  <m:oMath xmlns:m="http://schemas.openxmlformats.org/officeDocument/2006/math">
                    <m:acc>
                      <m:accPr>
                        <m:chr m:val="̂"/>
                        <m:ctrlPr>
                          <a:rPr lang="en-US" altLang="ko-KR" sz="1600" i="1" smtClean="0">
                            <a:latin typeface="Cambria Math" panose="02040503050406030204" pitchFamily="18" charset="0"/>
                            <a:ea typeface="Seravek Light" charset="0"/>
                            <a:cs typeface="Seravek Light" charset="0"/>
                          </a:rPr>
                        </m:ctrlPr>
                      </m:accPr>
                      <m:e>
                        <m:r>
                          <a:rPr lang="en-US" altLang="ko-KR" sz="1600" b="0" i="1" smtClean="0">
                            <a:latin typeface="Cambria Math" charset="0"/>
                            <a:ea typeface="Seravek Light" charset="0"/>
                            <a:cs typeface="Seravek Light" charset="0"/>
                          </a:rPr>
                          <m:t>𝑦</m:t>
                        </m:r>
                      </m:e>
                    </m:acc>
                    <m:r>
                      <a:rPr lang="en-US" altLang="ko-KR" sz="1600" b="0" i="1" smtClean="0">
                        <a:latin typeface="Cambria Math" charset="0"/>
                        <a:ea typeface="Seravek Light" charset="0"/>
                        <a:cs typeface="Seravek Light" charset="0"/>
                      </a:rPr>
                      <m:t>=</m:t>
                    </m:r>
                    <m:sSub>
                      <m:sSubPr>
                        <m:ctrlPr>
                          <a:rPr lang="en-US" altLang="ko-KR" sz="1600" b="0" i="1" smtClean="0">
                            <a:latin typeface="Cambria Math" panose="02040503050406030204" pitchFamily="18" charset="0"/>
                            <a:ea typeface="Seravek Light" charset="0"/>
                            <a:cs typeface="Seravek Light" charset="0"/>
                          </a:rPr>
                        </m:ctrlPr>
                      </m:sSubPr>
                      <m:e>
                        <m:r>
                          <a:rPr lang="en-US" altLang="ko-KR" sz="1600" b="0" i="1" smtClean="0">
                            <a:latin typeface="Cambria Math" charset="0"/>
                            <a:ea typeface="Seravek Light" charset="0"/>
                            <a:cs typeface="Seravek Light" charset="0"/>
                          </a:rPr>
                          <m:t>𝑏</m:t>
                        </m:r>
                      </m:e>
                      <m:sub>
                        <m:r>
                          <a:rPr lang="en-US" altLang="ko-KR" sz="1600" b="0" i="1" smtClean="0">
                            <a:latin typeface="Cambria Math" charset="0"/>
                            <a:ea typeface="Seravek Light" charset="0"/>
                            <a:cs typeface="Seravek Light" charset="0"/>
                          </a:rPr>
                          <m:t>0</m:t>
                        </m:r>
                      </m:sub>
                    </m:sSub>
                    <m:r>
                      <a:rPr lang="en-US" altLang="ko-KR" sz="1600" b="0" i="1" smtClean="0">
                        <a:latin typeface="Cambria Math" charset="0"/>
                        <a:ea typeface="Seravek Light" charset="0"/>
                        <a:cs typeface="Seravek Light" charset="0"/>
                      </a:rPr>
                      <m:t>+</m:t>
                    </m:r>
                    <m:sSub>
                      <m:sSubPr>
                        <m:ctrlPr>
                          <a:rPr lang="en-US" altLang="ko-KR" sz="1600" b="0" i="1" smtClean="0">
                            <a:latin typeface="Cambria Math" panose="02040503050406030204" pitchFamily="18" charset="0"/>
                            <a:ea typeface="Seravek Light" charset="0"/>
                            <a:cs typeface="Seravek Light" charset="0"/>
                          </a:rPr>
                        </m:ctrlPr>
                      </m:sSubPr>
                      <m:e>
                        <m:r>
                          <a:rPr lang="en-US" altLang="ko-KR" sz="1600" b="0" i="1" smtClean="0">
                            <a:latin typeface="Cambria Math" charset="0"/>
                            <a:ea typeface="Seravek Light" charset="0"/>
                            <a:cs typeface="Seravek Light" charset="0"/>
                          </a:rPr>
                          <m:t>𝑏</m:t>
                        </m:r>
                      </m:e>
                      <m:sub>
                        <m:r>
                          <a:rPr lang="en-US" altLang="ko-KR" sz="1600" b="0" i="1" smtClean="0">
                            <a:latin typeface="Cambria Math" charset="0"/>
                            <a:ea typeface="Seravek Light" charset="0"/>
                            <a:cs typeface="Seravek Light" charset="0"/>
                          </a:rPr>
                          <m:t>1</m:t>
                        </m:r>
                      </m:sub>
                    </m:sSub>
                    <m:r>
                      <a:rPr lang="en-US" altLang="ko-KR" sz="1600" b="0" i="1" smtClean="0">
                        <a:latin typeface="Cambria Math" charset="0"/>
                        <a:ea typeface="Seravek Light" charset="0"/>
                        <a:cs typeface="Seravek Light" charset="0"/>
                      </a:rPr>
                      <m:t>𝑥</m:t>
                    </m:r>
                  </m:oMath>
                </a14:m>
                <a:endParaRPr lang="en-US" altLang="ko-KR" sz="1600" dirty="0">
                  <a:latin typeface="Seravek Light" charset="0"/>
                  <a:ea typeface="Seravek Light" charset="0"/>
                  <a:cs typeface="Seravek Light" charset="0"/>
                </a:endParaRPr>
              </a:p>
              <a:p>
                <a:pPr marL="285750" lvl="2" indent="-285750">
                  <a:lnSpc>
                    <a:spcPct val="150000"/>
                  </a:lnSpc>
                  <a:buFont typeface="Arial" charset="0"/>
                  <a:buChar char="•"/>
                </a:pPr>
                <a:r>
                  <a:rPr lang="en-US" altLang="ko-KR" sz="1600" dirty="0">
                    <a:latin typeface="Seravek Light" charset="0"/>
                    <a:ea typeface="Seravek Light" charset="0"/>
                    <a:cs typeface="Seravek Light" charset="0"/>
                  </a:rPr>
                  <a:t>How useful is this model? </a:t>
                </a:r>
              </a:p>
              <a:p>
                <a:pPr marL="285750" lvl="2" indent="-285750">
                  <a:lnSpc>
                    <a:spcPct val="150000"/>
                  </a:lnSpc>
                  <a:buFont typeface="Arial" charset="0"/>
                  <a:buChar char="•"/>
                </a:pPr>
                <a:r>
                  <a:rPr lang="en-US" altLang="ko-KR" sz="1600" dirty="0">
                    <a:latin typeface="Seravek Light" charset="0"/>
                    <a:ea typeface="Seravek Light" charset="0"/>
                    <a:cs typeface="Seravek Light" charset="0"/>
                  </a:rPr>
                  <a:t>What can this model tell us  beyond the 250 men in this study? </a:t>
                </a: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6809480" y="2566844"/>
                <a:ext cx="4816516" cy="1569660"/>
              </a:xfrm>
              <a:prstGeom prst="rect">
                <a:avLst/>
              </a:prstGeom>
              <a:blipFill rotWithShape="0">
                <a:blip r:embed="rId8"/>
                <a:stretch>
                  <a:fillRect l="-506" b="-1938"/>
                </a:stretch>
              </a:blipFill>
            </p:spPr>
            <p:txBody>
              <a:bodyPr/>
              <a:lstStyle/>
              <a:p>
                <a:r>
                  <a:rPr lang="ko-KR" altLang="en-US">
                    <a:noFill/>
                  </a:rPr>
                  <a:t> </a:t>
                </a:r>
              </a:p>
            </p:txBody>
          </p:sp>
        </mc:Fallback>
      </mc:AlternateContent>
      <p:pic>
        <p:nvPicPr>
          <p:cNvPr id="10" name="그림 9"/>
          <p:cNvPicPr>
            <a:picLocks noChangeAspect="1"/>
          </p:cNvPicPr>
          <p:nvPr/>
        </p:nvPicPr>
        <p:blipFill>
          <a:blip r:embed="rId9"/>
          <a:stretch>
            <a:fillRect/>
          </a:stretch>
        </p:blipFill>
        <p:spPr>
          <a:xfrm>
            <a:off x="216491" y="2190431"/>
            <a:ext cx="2139434" cy="1670386"/>
          </a:xfrm>
          <a:prstGeom prst="rect">
            <a:avLst/>
          </a:prstGeom>
        </p:spPr>
      </p:pic>
      <p:grpSp>
        <p:nvGrpSpPr>
          <p:cNvPr id="19" name="그룹 18"/>
          <p:cNvGrpSpPr/>
          <p:nvPr/>
        </p:nvGrpSpPr>
        <p:grpSpPr>
          <a:xfrm>
            <a:off x="6734177" y="4158244"/>
            <a:ext cx="4199861" cy="2153806"/>
            <a:chOff x="6669630" y="4158244"/>
            <a:chExt cx="4199861" cy="2153806"/>
          </a:xfrm>
        </p:grpSpPr>
        <p:grpSp>
          <p:nvGrpSpPr>
            <p:cNvPr id="17" name="그룹 16"/>
            <p:cNvGrpSpPr/>
            <p:nvPr/>
          </p:nvGrpSpPr>
          <p:grpSpPr>
            <a:xfrm>
              <a:off x="6669630" y="4158244"/>
              <a:ext cx="4199861" cy="2153806"/>
              <a:chOff x="6669630" y="4158244"/>
              <a:chExt cx="4199861" cy="2153806"/>
            </a:xfrm>
          </p:grpSpPr>
          <p:pic>
            <p:nvPicPr>
              <p:cNvPr id="15" name="그림 14"/>
              <p:cNvPicPr>
                <a:picLocks noChangeAspect="1"/>
              </p:cNvPicPr>
              <p:nvPr/>
            </p:nvPicPr>
            <p:blipFill>
              <a:blip r:embed="rId10"/>
              <a:stretch>
                <a:fillRect/>
              </a:stretch>
            </p:blipFill>
            <p:spPr>
              <a:xfrm>
                <a:off x="6669630" y="4172921"/>
                <a:ext cx="4199861" cy="2139129"/>
              </a:xfrm>
              <a:prstGeom prst="rect">
                <a:avLst/>
              </a:prstGeom>
            </p:spPr>
          </p:pic>
          <p:sp>
            <p:nvSpPr>
              <p:cNvPr id="16" name="텍스트 상자 15"/>
              <p:cNvSpPr txBox="1"/>
              <p:nvPr/>
            </p:nvSpPr>
            <p:spPr>
              <a:xfrm>
                <a:off x="7287237" y="4158244"/>
                <a:ext cx="2430697" cy="461665"/>
              </a:xfrm>
              <a:prstGeom prst="rect">
                <a:avLst/>
              </a:prstGeom>
              <a:noFill/>
            </p:spPr>
            <p:txBody>
              <a:bodyPr wrap="square" rtlCol="0">
                <a:spAutoFit/>
              </a:bodyPr>
              <a:lstStyle/>
              <a:p>
                <a:pPr marL="0" lvl="2">
                  <a:lnSpc>
                    <a:spcPct val="150000"/>
                  </a:lnSpc>
                </a:pPr>
                <a:r>
                  <a:rPr lang="en-US" altLang="ko-KR" sz="1600" b="1" dirty="0">
                    <a:solidFill>
                      <a:srgbClr val="C00000"/>
                    </a:solidFill>
                    <a:latin typeface="Seravek Light" charset="0"/>
                    <a:ea typeface="Seravek Light" charset="0"/>
                    <a:cs typeface="Seravek Light" charset="0"/>
                  </a:rPr>
                  <a:t>Idealized regression line:</a:t>
                </a:r>
              </a:p>
            </p:txBody>
          </p:sp>
        </p:grpSp>
        <mc:AlternateContent xmlns:mc="http://schemas.openxmlformats.org/markup-compatibility/2006" xmlns:a14="http://schemas.microsoft.com/office/drawing/2010/main">
          <mc:Choice Requires="a14">
            <p:sp>
              <p:nvSpPr>
                <p:cNvPr id="18" name="직사각형 17"/>
                <p:cNvSpPr/>
                <p:nvPr/>
              </p:nvSpPr>
              <p:spPr>
                <a:xfrm>
                  <a:off x="7257395" y="4473124"/>
                  <a:ext cx="1486176" cy="490840"/>
                </a:xfrm>
                <a:prstGeom prst="rect">
                  <a:avLst/>
                </a:prstGeom>
              </p:spPr>
              <p:txBody>
                <a:bodyPr wrap="none">
                  <a:spAutoFit/>
                </a:bodyPr>
                <a:lstStyle/>
                <a:p>
                  <a:pPr marL="0" lvl="2">
                    <a:lnSpc>
                      <a:spcPct val="150000"/>
                    </a:lnSpc>
                  </a:pPr>
                  <a14:m>
                    <m:oMathPara xmlns:m="http://schemas.openxmlformats.org/officeDocument/2006/math">
                      <m:oMathParaPr>
                        <m:jc m:val="centerGroup"/>
                      </m:oMathParaPr>
                      <m:oMath xmlns:m="http://schemas.openxmlformats.org/officeDocument/2006/math">
                        <m:sSub>
                          <m:sSubPr>
                            <m:ctrlPr>
                              <a:rPr lang="en-US" altLang="ko-KR" sz="1600" i="1" smtClean="0">
                                <a:solidFill>
                                  <a:srgbClr val="C00000"/>
                                </a:solidFill>
                                <a:latin typeface="Cambria Math" panose="02040503050406030204" pitchFamily="18" charset="0"/>
                                <a:ea typeface="Seravek Light" charset="0"/>
                                <a:cs typeface="Seravek Light" charset="0"/>
                              </a:rPr>
                            </m:ctrlPr>
                          </m:sSubPr>
                          <m:e>
                            <m:r>
                              <a:rPr lang="en-US" altLang="ko-KR" sz="1600" i="1" smtClean="0">
                                <a:solidFill>
                                  <a:srgbClr val="C00000"/>
                                </a:solidFill>
                                <a:latin typeface="Cambria Math" charset="0"/>
                                <a:ea typeface="Cambria Math" charset="0"/>
                                <a:cs typeface="Cambria Math" charset="0"/>
                              </a:rPr>
                              <m:t>𝜇</m:t>
                            </m:r>
                          </m:e>
                          <m:sub>
                            <m:r>
                              <a:rPr lang="en-US" altLang="ko-KR" sz="1600" b="0" i="1" smtClean="0">
                                <a:solidFill>
                                  <a:srgbClr val="C00000"/>
                                </a:solidFill>
                                <a:latin typeface="Cambria Math" charset="0"/>
                                <a:ea typeface="Seravek Light" charset="0"/>
                                <a:cs typeface="Seravek Light" charset="0"/>
                              </a:rPr>
                              <m:t>𝑦</m:t>
                            </m:r>
                          </m:sub>
                        </m:sSub>
                        <m:r>
                          <a:rPr lang="en-US" altLang="ko-KR" sz="1600" i="1">
                            <a:solidFill>
                              <a:srgbClr val="C00000"/>
                            </a:solidFill>
                            <a:latin typeface="Cambria Math" charset="0"/>
                            <a:ea typeface="Seravek Light" charset="0"/>
                            <a:cs typeface="Seravek Light" charset="0"/>
                          </a:rPr>
                          <m:t>=</m:t>
                        </m:r>
                        <m:sSub>
                          <m:sSubPr>
                            <m:ctrlPr>
                              <a:rPr lang="en-US" altLang="ko-KR" sz="1600" i="1">
                                <a:solidFill>
                                  <a:srgbClr val="C00000"/>
                                </a:solidFill>
                                <a:latin typeface="Cambria Math" panose="02040503050406030204" pitchFamily="18" charset="0"/>
                                <a:ea typeface="Seravek Light" charset="0"/>
                                <a:cs typeface="Seravek Light" charset="0"/>
                              </a:rPr>
                            </m:ctrlPr>
                          </m:sSubPr>
                          <m:e>
                            <m:r>
                              <a:rPr lang="en-US" altLang="ko-KR" sz="1600" i="1" smtClean="0">
                                <a:solidFill>
                                  <a:srgbClr val="C00000"/>
                                </a:solidFill>
                                <a:latin typeface="Cambria Math" charset="0"/>
                                <a:ea typeface="Cambria Math" charset="0"/>
                                <a:cs typeface="Cambria Math" charset="0"/>
                              </a:rPr>
                              <m:t>𝛽</m:t>
                            </m:r>
                          </m:e>
                          <m:sub>
                            <m:r>
                              <a:rPr lang="en-US" altLang="ko-KR" sz="1600" i="1">
                                <a:solidFill>
                                  <a:srgbClr val="C00000"/>
                                </a:solidFill>
                                <a:latin typeface="Cambria Math" charset="0"/>
                                <a:ea typeface="Seravek Light" charset="0"/>
                                <a:cs typeface="Seravek Light" charset="0"/>
                              </a:rPr>
                              <m:t>0</m:t>
                            </m:r>
                          </m:sub>
                        </m:sSub>
                        <m:r>
                          <a:rPr lang="en-US" altLang="ko-KR" sz="1600" i="1">
                            <a:solidFill>
                              <a:srgbClr val="C00000"/>
                            </a:solidFill>
                            <a:latin typeface="Cambria Math" charset="0"/>
                            <a:ea typeface="Seravek Light" charset="0"/>
                            <a:cs typeface="Seravek Light" charset="0"/>
                          </a:rPr>
                          <m:t>+</m:t>
                        </m:r>
                        <m:sSub>
                          <m:sSubPr>
                            <m:ctrlPr>
                              <a:rPr lang="en-US" altLang="ko-KR" sz="1600" i="1">
                                <a:solidFill>
                                  <a:srgbClr val="C00000"/>
                                </a:solidFill>
                                <a:latin typeface="Cambria Math" panose="02040503050406030204" pitchFamily="18" charset="0"/>
                                <a:ea typeface="Seravek Light" charset="0"/>
                                <a:cs typeface="Seravek Light" charset="0"/>
                              </a:rPr>
                            </m:ctrlPr>
                          </m:sSubPr>
                          <m:e>
                            <m:r>
                              <a:rPr lang="en-US" altLang="ko-KR" sz="1600" i="1" smtClean="0">
                                <a:solidFill>
                                  <a:srgbClr val="C00000"/>
                                </a:solidFill>
                                <a:latin typeface="Cambria Math" charset="0"/>
                                <a:ea typeface="Cambria Math" charset="0"/>
                                <a:cs typeface="Cambria Math" charset="0"/>
                              </a:rPr>
                              <m:t>𝛽</m:t>
                            </m:r>
                          </m:e>
                          <m:sub>
                            <m:r>
                              <a:rPr lang="en-US" altLang="ko-KR" sz="1600" i="1">
                                <a:solidFill>
                                  <a:srgbClr val="C00000"/>
                                </a:solidFill>
                                <a:latin typeface="Cambria Math" charset="0"/>
                                <a:ea typeface="Seravek Light" charset="0"/>
                                <a:cs typeface="Seravek Light" charset="0"/>
                              </a:rPr>
                              <m:t>1</m:t>
                            </m:r>
                          </m:sub>
                        </m:sSub>
                        <m:r>
                          <a:rPr lang="en-US" altLang="ko-KR" sz="1600" i="1">
                            <a:solidFill>
                              <a:srgbClr val="C00000"/>
                            </a:solidFill>
                            <a:latin typeface="Cambria Math" charset="0"/>
                            <a:ea typeface="Seravek Light" charset="0"/>
                            <a:cs typeface="Seravek Light" charset="0"/>
                          </a:rPr>
                          <m:t>𝑥</m:t>
                        </m:r>
                      </m:oMath>
                    </m:oMathPara>
                  </a14:m>
                  <a:endParaRPr lang="en-US" altLang="ko-KR" sz="1600" dirty="0">
                    <a:solidFill>
                      <a:srgbClr val="C00000"/>
                    </a:solidFill>
                    <a:latin typeface="Seravek Light" charset="0"/>
                    <a:ea typeface="Seravek Light" charset="0"/>
                    <a:cs typeface="Seravek Light" charset="0"/>
                  </a:endParaRPr>
                </a:p>
              </p:txBody>
            </p:sp>
          </mc:Choice>
          <mc:Fallback xmlns="">
            <p:sp>
              <p:nvSpPr>
                <p:cNvPr id="18" name="직사각형 17"/>
                <p:cNvSpPr>
                  <a:spLocks noRot="1" noChangeAspect="1" noMove="1" noResize="1" noEditPoints="1" noAdjustHandles="1" noChangeArrowheads="1" noChangeShapeType="1" noTextEdit="1"/>
                </p:cNvSpPr>
                <p:nvPr/>
              </p:nvSpPr>
              <p:spPr>
                <a:xfrm>
                  <a:off x="7257395" y="4473124"/>
                  <a:ext cx="1486176" cy="490840"/>
                </a:xfrm>
                <a:prstGeom prst="rect">
                  <a:avLst/>
                </a:prstGeom>
                <a:blipFill rotWithShape="0">
                  <a:blip r:embed="rId11"/>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20" name="직사각형 19"/>
              <p:cNvSpPr/>
              <p:nvPr/>
            </p:nvSpPr>
            <p:spPr>
              <a:xfrm>
                <a:off x="5991089" y="6054252"/>
                <a:ext cx="1730730" cy="461665"/>
              </a:xfrm>
              <a:prstGeom prst="rect">
                <a:avLst/>
              </a:prstGeom>
            </p:spPr>
            <p:txBody>
              <a:bodyPr wrap="none">
                <a:spAutoFit/>
              </a:bodyPr>
              <a:lstStyle/>
              <a:p>
                <a:pPr marL="0" lvl="2">
                  <a:lnSpc>
                    <a:spcPct val="150000"/>
                  </a:lnSpc>
                </a:pPr>
                <a14:m>
                  <m:oMathPara xmlns:m="http://schemas.openxmlformats.org/officeDocument/2006/math">
                    <m:oMathParaPr>
                      <m:jc m:val="centerGroup"/>
                    </m:oMathParaPr>
                    <m:oMath xmlns:m="http://schemas.openxmlformats.org/officeDocument/2006/math">
                      <m:r>
                        <a:rPr lang="en-US" altLang="ko-KR" sz="1600" i="1" smtClean="0">
                          <a:solidFill>
                            <a:srgbClr val="C00000"/>
                          </a:solidFill>
                          <a:latin typeface="Cambria Math" charset="0"/>
                          <a:ea typeface="Seravek Light" charset="0"/>
                          <a:cs typeface="Seravek Light" charset="0"/>
                        </a:rPr>
                        <m:t>𝑦</m:t>
                      </m:r>
                      <m:r>
                        <a:rPr lang="en-US" altLang="ko-KR" sz="1600" i="1">
                          <a:solidFill>
                            <a:srgbClr val="C00000"/>
                          </a:solidFill>
                          <a:latin typeface="Cambria Math" charset="0"/>
                          <a:ea typeface="Seravek Light" charset="0"/>
                          <a:cs typeface="Seravek Light" charset="0"/>
                        </a:rPr>
                        <m:t>=</m:t>
                      </m:r>
                      <m:sSub>
                        <m:sSubPr>
                          <m:ctrlPr>
                            <a:rPr lang="en-US" altLang="ko-KR" sz="1600" i="1">
                              <a:solidFill>
                                <a:srgbClr val="C00000"/>
                              </a:solidFill>
                              <a:latin typeface="Cambria Math" panose="02040503050406030204" pitchFamily="18" charset="0"/>
                              <a:ea typeface="Seravek Light" charset="0"/>
                              <a:cs typeface="Seravek Light" charset="0"/>
                            </a:rPr>
                          </m:ctrlPr>
                        </m:sSubPr>
                        <m:e>
                          <m:r>
                            <a:rPr lang="en-US" altLang="ko-KR" sz="1600" i="1" smtClean="0">
                              <a:solidFill>
                                <a:srgbClr val="C00000"/>
                              </a:solidFill>
                              <a:latin typeface="Cambria Math" charset="0"/>
                              <a:ea typeface="Cambria Math" charset="0"/>
                              <a:cs typeface="Cambria Math" charset="0"/>
                            </a:rPr>
                            <m:t>𝛽</m:t>
                          </m:r>
                        </m:e>
                        <m:sub>
                          <m:r>
                            <a:rPr lang="en-US" altLang="ko-KR" sz="1600" i="1">
                              <a:solidFill>
                                <a:srgbClr val="C00000"/>
                              </a:solidFill>
                              <a:latin typeface="Cambria Math" charset="0"/>
                              <a:ea typeface="Seravek Light" charset="0"/>
                              <a:cs typeface="Seravek Light" charset="0"/>
                            </a:rPr>
                            <m:t>0</m:t>
                          </m:r>
                        </m:sub>
                      </m:sSub>
                      <m:r>
                        <a:rPr lang="en-US" altLang="ko-KR" sz="1600" i="1">
                          <a:solidFill>
                            <a:srgbClr val="C00000"/>
                          </a:solidFill>
                          <a:latin typeface="Cambria Math" charset="0"/>
                          <a:ea typeface="Seravek Light" charset="0"/>
                          <a:cs typeface="Seravek Light" charset="0"/>
                        </a:rPr>
                        <m:t>+</m:t>
                      </m:r>
                      <m:sSub>
                        <m:sSubPr>
                          <m:ctrlPr>
                            <a:rPr lang="en-US" altLang="ko-KR" sz="1600" i="1">
                              <a:solidFill>
                                <a:srgbClr val="C00000"/>
                              </a:solidFill>
                              <a:latin typeface="Cambria Math" panose="02040503050406030204" pitchFamily="18" charset="0"/>
                              <a:ea typeface="Seravek Light" charset="0"/>
                              <a:cs typeface="Seravek Light" charset="0"/>
                            </a:rPr>
                          </m:ctrlPr>
                        </m:sSubPr>
                        <m:e>
                          <m:r>
                            <a:rPr lang="en-US" altLang="ko-KR" sz="1600" i="1" smtClean="0">
                              <a:solidFill>
                                <a:srgbClr val="C00000"/>
                              </a:solidFill>
                              <a:latin typeface="Cambria Math" charset="0"/>
                              <a:ea typeface="Cambria Math" charset="0"/>
                              <a:cs typeface="Cambria Math" charset="0"/>
                            </a:rPr>
                            <m:t>𝛽</m:t>
                          </m:r>
                        </m:e>
                        <m:sub>
                          <m:r>
                            <a:rPr lang="en-US" altLang="ko-KR" sz="1600" i="1">
                              <a:solidFill>
                                <a:srgbClr val="C00000"/>
                              </a:solidFill>
                              <a:latin typeface="Cambria Math" charset="0"/>
                              <a:ea typeface="Seravek Light" charset="0"/>
                              <a:cs typeface="Seravek Light" charset="0"/>
                            </a:rPr>
                            <m:t>1</m:t>
                          </m:r>
                        </m:sub>
                      </m:sSub>
                      <m:r>
                        <a:rPr lang="en-US" altLang="ko-KR" sz="1600" i="1">
                          <a:solidFill>
                            <a:srgbClr val="C00000"/>
                          </a:solidFill>
                          <a:latin typeface="Cambria Math" charset="0"/>
                          <a:ea typeface="Seravek Light" charset="0"/>
                          <a:cs typeface="Seravek Light" charset="0"/>
                        </a:rPr>
                        <m:t>𝑥</m:t>
                      </m:r>
                      <m:r>
                        <a:rPr lang="en-US" altLang="ko-KR" sz="1600" b="0" i="1" smtClean="0">
                          <a:solidFill>
                            <a:srgbClr val="C00000"/>
                          </a:solidFill>
                          <a:latin typeface="Cambria Math" charset="0"/>
                          <a:ea typeface="Seravek Light" charset="0"/>
                          <a:cs typeface="Seravek Light" charset="0"/>
                        </a:rPr>
                        <m:t>+</m:t>
                      </m:r>
                      <m:r>
                        <a:rPr lang="en-US" altLang="ko-KR" sz="1600" b="0" i="1" smtClean="0">
                          <a:solidFill>
                            <a:srgbClr val="C00000"/>
                          </a:solidFill>
                          <a:latin typeface="Cambria Math" charset="0"/>
                          <a:ea typeface="Cambria Math" charset="0"/>
                          <a:cs typeface="Cambria Math" charset="0"/>
                        </a:rPr>
                        <m:t>𝜀</m:t>
                      </m:r>
                    </m:oMath>
                  </m:oMathPara>
                </a14:m>
                <a:endParaRPr lang="en-US" altLang="ko-KR" sz="1600" dirty="0">
                  <a:solidFill>
                    <a:srgbClr val="C00000"/>
                  </a:solidFill>
                  <a:latin typeface="Seravek Light" charset="0"/>
                  <a:ea typeface="Seravek Light" charset="0"/>
                  <a:cs typeface="Seravek Light" charset="0"/>
                </a:endParaRPr>
              </a:p>
            </p:txBody>
          </p:sp>
        </mc:Choice>
        <mc:Fallback xmlns="">
          <p:sp>
            <p:nvSpPr>
              <p:cNvPr id="20" name="직사각형 19"/>
              <p:cNvSpPr>
                <a:spLocks noRot="1" noChangeAspect="1" noMove="1" noResize="1" noEditPoints="1" noAdjustHandles="1" noChangeArrowheads="1" noChangeShapeType="1" noTextEdit="1"/>
              </p:cNvSpPr>
              <p:nvPr/>
            </p:nvSpPr>
            <p:spPr>
              <a:xfrm>
                <a:off x="5991089" y="6054252"/>
                <a:ext cx="1730730" cy="461665"/>
              </a:xfrm>
              <a:prstGeom prst="rect">
                <a:avLst/>
              </a:prstGeom>
              <a:blipFill rotWithShape="0">
                <a:blip r:embed="rId1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1089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P spid="14" grpId="0" build="p" bldLvl="3"/>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4587346" cy="523220"/>
          </a:xfrm>
          <a:prstGeom prst="rect">
            <a:avLst/>
          </a:prstGeom>
        </p:spPr>
        <p:txBody>
          <a:bodyPr wrap="none">
            <a:spAutoFit/>
          </a:bodyPr>
          <a:lstStyle/>
          <a:p>
            <a:r>
              <a:rPr lang="en-US" altLang="ko-KR" sz="2800" dirty="0">
                <a:latin typeface="Seravek" charset="0"/>
                <a:ea typeface="Seravek" charset="0"/>
                <a:cs typeface="Seravek" charset="0"/>
              </a:rPr>
              <a:t>Assumptions and Conditions</a:t>
            </a:r>
            <a:endParaRPr lang="ko-KR" altLang="en-US" sz="2800" dirty="0">
              <a:latin typeface="Seravek" charset="0"/>
              <a:ea typeface="Seravek" charset="0"/>
              <a:cs typeface="Seravek" charset="0"/>
            </a:endParaRPr>
          </a:p>
        </p:txBody>
      </p:sp>
      <p:sp>
        <p:nvSpPr>
          <p:cNvPr id="12" name="텍스트 상자 11"/>
          <p:cNvSpPr txBox="1"/>
          <p:nvPr/>
        </p:nvSpPr>
        <p:spPr>
          <a:xfrm>
            <a:off x="928453" y="879451"/>
            <a:ext cx="10943650" cy="5078313"/>
          </a:xfrm>
          <a:prstGeom prst="rect">
            <a:avLst/>
          </a:prstGeom>
          <a:noFill/>
        </p:spPr>
        <p:txBody>
          <a:bodyPr wrap="square" rtlCol="0">
            <a:spAutoFit/>
          </a:bodyPr>
          <a:lstStyle/>
          <a:p>
            <a:pPr marL="285750" lvl="2" indent="-285750">
              <a:lnSpc>
                <a:spcPct val="150000"/>
              </a:lnSpc>
              <a:buFont typeface="Arial" charset="0"/>
              <a:buChar char="•"/>
            </a:pPr>
            <a:r>
              <a:rPr lang="en-US" altLang="ko-KR" b="1" dirty="0">
                <a:latin typeface="Seravek Light" charset="0"/>
                <a:ea typeface="Seravek Light" charset="0"/>
                <a:cs typeface="Seravek Light" charset="0"/>
              </a:rPr>
              <a:t>Linearity Assumption</a:t>
            </a:r>
          </a:p>
          <a:p>
            <a:pPr marL="742950" lvl="3" indent="-285750">
              <a:lnSpc>
                <a:spcPct val="150000"/>
              </a:lnSpc>
              <a:buFont typeface="Arial" charset="0"/>
              <a:buChar char="•"/>
            </a:pPr>
            <a:r>
              <a:rPr lang="en-US" altLang="ko-KR" dirty="0">
                <a:latin typeface="Seravek Light" charset="0"/>
                <a:ea typeface="Seravek Light" charset="0"/>
                <a:cs typeface="Seravek Light" charset="0"/>
              </a:rPr>
              <a:t>Quantitative data condition</a:t>
            </a:r>
          </a:p>
          <a:p>
            <a:pPr marL="742950" lvl="3" indent="-285750">
              <a:lnSpc>
                <a:spcPct val="150000"/>
              </a:lnSpc>
              <a:buFont typeface="Arial" charset="0"/>
              <a:buChar char="•"/>
            </a:pPr>
            <a:r>
              <a:rPr lang="en-US" altLang="ko-KR" dirty="0">
                <a:latin typeface="Seravek Light" charset="0"/>
                <a:ea typeface="Seravek Light" charset="0"/>
                <a:cs typeface="Seravek Light" charset="0"/>
              </a:rPr>
              <a:t>Straight enough condition</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Equal Variance Assumption</a:t>
            </a:r>
          </a:p>
          <a:p>
            <a:pPr marL="742950" lvl="3" indent="-285750">
              <a:lnSpc>
                <a:spcPct val="150000"/>
              </a:lnSpc>
              <a:buFont typeface="Arial" charset="0"/>
              <a:buChar char="•"/>
            </a:pPr>
            <a:r>
              <a:rPr lang="en-US" altLang="ko-KR" dirty="0">
                <a:latin typeface="Seravek Light" charset="0"/>
                <a:ea typeface="Seravek Light" charset="0"/>
                <a:cs typeface="Seravek Light" charset="0"/>
              </a:rPr>
              <a:t>Does the Plot Thicken? Condition</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Normal Population Assumption</a:t>
            </a:r>
          </a:p>
          <a:p>
            <a:pPr marL="742950" lvl="3" indent="-285750">
              <a:lnSpc>
                <a:spcPct val="150000"/>
              </a:lnSpc>
              <a:buFont typeface="Arial" charset="0"/>
              <a:buChar char="•"/>
            </a:pPr>
            <a:r>
              <a:rPr lang="en-US" altLang="ko-KR" dirty="0">
                <a:latin typeface="Seravek Light" charset="0"/>
                <a:ea typeface="Seravek Light" charset="0"/>
                <a:cs typeface="Seravek Light" charset="0"/>
              </a:rPr>
              <a:t>Nearly Normal condition</a:t>
            </a:r>
          </a:p>
          <a:p>
            <a:pPr marL="742950" lvl="3" indent="-285750">
              <a:lnSpc>
                <a:spcPct val="150000"/>
              </a:lnSpc>
              <a:buFont typeface="Arial" charset="0"/>
              <a:buChar char="•"/>
            </a:pPr>
            <a:r>
              <a:rPr lang="en-US" altLang="ko-KR" dirty="0">
                <a:latin typeface="Seravek Light" charset="0"/>
                <a:ea typeface="Seravek Light" charset="0"/>
                <a:cs typeface="Seravek Light" charset="0"/>
              </a:rPr>
              <a:t>Outlier condition</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Independence Assumption</a:t>
            </a:r>
          </a:p>
          <a:p>
            <a:pPr marL="1200150" lvl="4" indent="-285750">
              <a:lnSpc>
                <a:spcPct val="150000"/>
              </a:lnSpc>
              <a:buFont typeface="Wingdings" charset="2"/>
              <a:buChar char="§"/>
            </a:pPr>
            <a:r>
              <a:rPr lang="en-US" altLang="ko-KR" dirty="0">
                <a:latin typeface="Seravek Light" charset="0"/>
                <a:ea typeface="Seravek Light" charset="0"/>
                <a:cs typeface="Seravek Light" charset="0"/>
              </a:rPr>
              <a:t>Errors should be independence of each other</a:t>
            </a:r>
          </a:p>
          <a:p>
            <a:pPr marL="1200150" lvl="4" indent="-285750">
              <a:lnSpc>
                <a:spcPct val="150000"/>
              </a:lnSpc>
              <a:buFont typeface="Wingdings" charset="2"/>
              <a:buChar char="§"/>
            </a:pPr>
            <a:r>
              <a:rPr lang="en-US" altLang="ko-KR" dirty="0">
                <a:latin typeface="Seravek Light" charset="0"/>
                <a:ea typeface="Seravek Light" charset="0"/>
                <a:cs typeface="Seravek Light" charset="0"/>
              </a:rPr>
              <a:t>Examine residuals for evidence of patterns, trends, or clumping, etc.</a:t>
            </a:r>
          </a:p>
          <a:p>
            <a:pPr marL="1200150" lvl="4" indent="-285750">
              <a:lnSpc>
                <a:spcPct val="150000"/>
              </a:lnSpc>
              <a:buFont typeface="Wingdings" charset="2"/>
              <a:buChar char="§"/>
            </a:pPr>
            <a:r>
              <a:rPr lang="en-US" altLang="ko-KR" dirty="0">
                <a:latin typeface="Seravek Light" charset="0"/>
                <a:ea typeface="Seravek Light" charset="0"/>
                <a:cs typeface="Seravek Light" charset="0"/>
              </a:rPr>
              <a:t>If the data are related to time (e.g., time-series), plot residuals against time.</a:t>
            </a: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p:pic>
        <p:nvPicPr>
          <p:cNvPr id="21" name="그림 20"/>
          <p:cNvPicPr>
            <a:picLocks noChangeAspect="1"/>
          </p:cNvPicPr>
          <p:nvPr/>
        </p:nvPicPr>
        <p:blipFill>
          <a:blip r:embed="rId6"/>
          <a:stretch>
            <a:fillRect/>
          </a:stretch>
        </p:blipFill>
        <p:spPr>
          <a:xfrm>
            <a:off x="6257365" y="1725980"/>
            <a:ext cx="4972797" cy="2482950"/>
          </a:xfrm>
          <a:prstGeom prst="rect">
            <a:avLst/>
          </a:prstGeom>
        </p:spPr>
      </p:pic>
    </p:spTree>
    <p:extLst>
      <p:ext uri="{BB962C8B-B14F-4D97-AF65-F5344CB8AC3E}">
        <p14:creationId xmlns:p14="http://schemas.microsoft.com/office/powerpoint/2010/main" val="66732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8005718" cy="523220"/>
          </a:xfrm>
          <a:prstGeom prst="rect">
            <a:avLst/>
          </a:prstGeom>
        </p:spPr>
        <p:txBody>
          <a:bodyPr wrap="none">
            <a:spAutoFit/>
          </a:bodyPr>
          <a:lstStyle/>
          <a:p>
            <a:r>
              <a:rPr lang="en-US" altLang="ko-KR" sz="2800" dirty="0">
                <a:latin typeface="Seravek" charset="0"/>
                <a:ea typeface="Seravek" charset="0"/>
                <a:cs typeface="Seravek" charset="0"/>
              </a:rPr>
              <a:t>The order of examining assumptions and conditions</a:t>
            </a:r>
            <a:endParaRPr lang="ko-KR" altLang="en-US" sz="28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12" name="텍스트 상자 11"/>
              <p:cNvSpPr txBox="1"/>
              <p:nvPr/>
            </p:nvSpPr>
            <p:spPr>
              <a:xfrm>
                <a:off x="701786" y="931216"/>
                <a:ext cx="10943650" cy="5228163"/>
              </a:xfrm>
              <a:prstGeom prst="rect">
                <a:avLst/>
              </a:prstGeom>
              <a:noFill/>
            </p:spPr>
            <p:txBody>
              <a:bodyPr wrap="square" rtlCol="0">
                <a:spAutoFit/>
              </a:bodyPr>
              <a:lstStyle/>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Make a scatterplot of the data to check the </a:t>
                </a:r>
                <a:r>
                  <a:rPr lang="en-US" altLang="ko-KR" sz="1600" b="1" dirty="0">
                    <a:solidFill>
                      <a:srgbClr val="C00000"/>
                    </a:solidFill>
                    <a:latin typeface="Seravek Light" charset="0"/>
                    <a:ea typeface="Seravek Light" charset="0"/>
                    <a:cs typeface="Seravek Light" charset="0"/>
                  </a:rPr>
                  <a:t>Straight Enough Condition</a:t>
                </a:r>
                <a:r>
                  <a:rPr lang="en-US" altLang="ko-KR" sz="1600" dirty="0">
                    <a:latin typeface="Seravek Light" charset="0"/>
                    <a:ea typeface="Seravek Light" charset="0"/>
                    <a:cs typeface="Seravek Light" charset="0"/>
                  </a:rPr>
                  <a:t>.</a:t>
                </a:r>
              </a:p>
              <a:p>
                <a:pPr marL="742950" lvl="3" indent="-285750">
                  <a:lnSpc>
                    <a:spcPct val="170000"/>
                  </a:lnSpc>
                  <a:buFont typeface="Arial" charset="0"/>
                  <a:buChar char="•"/>
                </a:pPr>
                <a:r>
                  <a:rPr lang="en-US" altLang="ko-KR" sz="1400" dirty="0">
                    <a:latin typeface="Seravek Light" charset="0"/>
                    <a:ea typeface="Seravek Light" charset="0"/>
                    <a:cs typeface="Seravek Light" charset="0"/>
                  </a:rPr>
                  <a:t>If the relationship is curved, try re-expressing the data. Or stop.</a:t>
                </a:r>
              </a:p>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If the data are straight enough, fit a regression and find the residuals, </a:t>
                </a:r>
                <a:r>
                  <a:rPr lang="en-US" altLang="ko-KR" sz="1600" i="1" dirty="0">
                    <a:latin typeface="Seravek Light" charset="0"/>
                    <a:ea typeface="Seravek Light" charset="0"/>
                    <a:cs typeface="Seravek Light" charset="0"/>
                  </a:rPr>
                  <a:t>e</a:t>
                </a:r>
                <a:r>
                  <a:rPr lang="en-US" altLang="ko-KR" sz="1600" dirty="0">
                    <a:latin typeface="Seravek Light" charset="0"/>
                    <a:ea typeface="Seravek Light" charset="0"/>
                    <a:cs typeface="Seravek Light" charset="0"/>
                  </a:rPr>
                  <a:t>, and predicted values, </a:t>
                </a:r>
                <a14:m>
                  <m:oMath xmlns:m="http://schemas.openxmlformats.org/officeDocument/2006/math">
                    <m:acc>
                      <m:accPr>
                        <m:chr m:val="̂"/>
                        <m:ctrlPr>
                          <a:rPr lang="en-US" altLang="ko-KR" sz="1600" i="1" smtClean="0">
                            <a:latin typeface="Cambria Math" panose="02040503050406030204" pitchFamily="18" charset="0"/>
                            <a:ea typeface="Seravek Light" charset="0"/>
                            <a:cs typeface="Seravek Light" charset="0"/>
                          </a:rPr>
                        </m:ctrlPr>
                      </m:accPr>
                      <m:e>
                        <m:r>
                          <a:rPr lang="en-US" altLang="ko-KR" sz="1600" b="0" i="1" smtClean="0">
                            <a:latin typeface="Cambria Math" charset="0"/>
                            <a:ea typeface="Seravek Light" charset="0"/>
                            <a:cs typeface="Seravek Light" charset="0"/>
                          </a:rPr>
                          <m:t>𝑦</m:t>
                        </m:r>
                      </m:e>
                    </m:acc>
                  </m:oMath>
                </a14:m>
                <a:endParaRPr lang="en-US" altLang="ko-KR" sz="1600" dirty="0">
                  <a:latin typeface="Seravek Light" charset="0"/>
                  <a:ea typeface="Seravek Light" charset="0"/>
                  <a:cs typeface="Seravek Light" charset="0"/>
                </a:endParaRPr>
              </a:p>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Make a scatterplot of the residuals against </a:t>
                </a:r>
                <a:r>
                  <a:rPr lang="en-US" altLang="ko-KR" sz="1600" i="1" dirty="0">
                    <a:latin typeface="Seravek Light" charset="0"/>
                    <a:ea typeface="Seravek Light" charset="0"/>
                    <a:cs typeface="Seravek Light" charset="0"/>
                  </a:rPr>
                  <a:t>x</a:t>
                </a:r>
                <a:r>
                  <a:rPr lang="en-US" altLang="ko-KR" sz="1600" dirty="0">
                    <a:latin typeface="Seravek Light" charset="0"/>
                    <a:ea typeface="Seravek Light" charset="0"/>
                    <a:cs typeface="Seravek Light" charset="0"/>
                  </a:rPr>
                  <a:t> or against the predicted values. This plot should have </a:t>
                </a:r>
                <a:r>
                  <a:rPr lang="en-US" altLang="ko-KR" sz="1600" b="1" dirty="0">
                    <a:solidFill>
                      <a:srgbClr val="C00000"/>
                    </a:solidFill>
                    <a:latin typeface="Seravek Light" charset="0"/>
                    <a:ea typeface="Seravek Light" charset="0"/>
                    <a:cs typeface="Seravek Light" charset="0"/>
                  </a:rPr>
                  <a:t>no pattern. </a:t>
                </a:r>
              </a:p>
              <a:p>
                <a:pPr marL="800100" lvl="3" indent="-342900">
                  <a:lnSpc>
                    <a:spcPct val="170000"/>
                  </a:lnSpc>
                  <a:buFont typeface="Arial" charset="0"/>
                  <a:buChar char="•"/>
                </a:pPr>
                <a:r>
                  <a:rPr lang="en-US" altLang="ko-KR" sz="1400" dirty="0">
                    <a:latin typeface="Seravek Light" charset="0"/>
                    <a:ea typeface="Seravek Light" charset="0"/>
                    <a:cs typeface="Seravek Light" charset="0"/>
                  </a:rPr>
                  <a:t>Check for any bend (which would suggest that the data weren’t all that straight after all), </a:t>
                </a:r>
              </a:p>
              <a:p>
                <a:pPr marL="800100" lvl="3" indent="-342900">
                  <a:lnSpc>
                    <a:spcPct val="170000"/>
                  </a:lnSpc>
                  <a:buFont typeface="Arial" charset="0"/>
                  <a:buChar char="•"/>
                </a:pPr>
                <a:r>
                  <a:rPr lang="en-US" altLang="ko-KR" sz="1400" dirty="0">
                    <a:latin typeface="Seravek Light" charset="0"/>
                    <a:ea typeface="Seravek Light" charset="0"/>
                    <a:cs typeface="Seravek Light" charset="0"/>
                  </a:rPr>
                  <a:t>for any thickening (or thinning)</a:t>
                </a:r>
              </a:p>
              <a:p>
                <a:pPr marL="800100" lvl="3" indent="-342900">
                  <a:lnSpc>
                    <a:spcPct val="170000"/>
                  </a:lnSpc>
                  <a:buFont typeface="Arial" charset="0"/>
                  <a:buChar char="•"/>
                </a:pPr>
                <a:r>
                  <a:rPr lang="en-US" altLang="ko-KR" sz="1400" dirty="0">
                    <a:latin typeface="Seravek Light" charset="0"/>
                    <a:ea typeface="Seravek Light" charset="0"/>
                    <a:cs typeface="Seravek Light" charset="0"/>
                  </a:rPr>
                  <a:t>for any outliers. (If there are outliers, and you can correct them or justify removing them, do so and go back to step 1, or consider performing two regressions—one with and one without the outliers.) </a:t>
                </a:r>
              </a:p>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If the data are measured over time, plot the residuals against time to check for evidence of patterns that might suggest they are not </a:t>
                </a:r>
                <a:r>
                  <a:rPr lang="en-US" altLang="ko-KR" sz="1600" b="1" dirty="0">
                    <a:solidFill>
                      <a:srgbClr val="C00000"/>
                    </a:solidFill>
                    <a:latin typeface="Seravek Light" charset="0"/>
                    <a:ea typeface="Seravek Light" charset="0"/>
                    <a:cs typeface="Seravek Light" charset="0"/>
                  </a:rPr>
                  <a:t>independent</a:t>
                </a:r>
                <a:r>
                  <a:rPr lang="en-US" altLang="ko-KR" sz="1600" dirty="0">
                    <a:latin typeface="Seravek Light" charset="0"/>
                    <a:ea typeface="Seravek Light" charset="0"/>
                    <a:cs typeface="Seravek Light" charset="0"/>
                  </a:rPr>
                  <a:t>. </a:t>
                </a:r>
              </a:p>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If the scatterplots look OK, then make a histogram and Normal probability plot of the residuals to check the </a:t>
                </a:r>
                <a:r>
                  <a:rPr lang="en-US" altLang="ko-KR" sz="1600" b="1" dirty="0">
                    <a:solidFill>
                      <a:srgbClr val="C00000"/>
                    </a:solidFill>
                    <a:latin typeface="Seravek Light" charset="0"/>
                    <a:ea typeface="Seravek Light" charset="0"/>
                    <a:cs typeface="Seravek Light" charset="0"/>
                  </a:rPr>
                  <a:t>Nearly Normal Condition</a:t>
                </a:r>
                <a:r>
                  <a:rPr lang="en-US" altLang="ko-KR" sz="1600" dirty="0">
                    <a:latin typeface="Seravek Light" charset="0"/>
                    <a:ea typeface="Seravek Light" charset="0"/>
                    <a:cs typeface="Seravek Light" charset="0"/>
                  </a:rPr>
                  <a:t>. </a:t>
                </a:r>
              </a:p>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If all the conditions seem to be reasonably satisfied, go ahead with inference. </a:t>
                </a:r>
              </a:p>
            </p:txBody>
          </p:sp>
        </mc:Choice>
        <mc:Fallback xmlns="">
          <p:sp>
            <p:nvSpPr>
              <p:cNvPr id="12" name="텍스트 상자 11"/>
              <p:cNvSpPr txBox="1">
                <a:spLocks noRot="1" noChangeAspect="1" noMove="1" noResize="1" noEditPoints="1" noAdjustHandles="1" noChangeArrowheads="1" noChangeShapeType="1" noTextEdit="1"/>
              </p:cNvSpPr>
              <p:nvPr/>
            </p:nvSpPr>
            <p:spPr>
              <a:xfrm>
                <a:off x="701786" y="931216"/>
                <a:ext cx="10943650" cy="5228163"/>
              </a:xfrm>
              <a:prstGeom prst="rect">
                <a:avLst/>
              </a:prstGeom>
              <a:blipFill rotWithShape="0">
                <a:blip r:embed="rId6"/>
                <a:stretch>
                  <a:fillRect l="-334" b="-700"/>
                </a:stretch>
              </a:blipFill>
            </p:spPr>
            <p:txBody>
              <a:bodyPr/>
              <a:lstStyle/>
              <a:p>
                <a:r>
                  <a:rPr lang="ko-KR" altLang="en-US">
                    <a:noFill/>
                  </a:rPr>
                  <a:t> </a:t>
                </a:r>
              </a:p>
            </p:txBody>
          </p:sp>
        </mc:Fallback>
      </mc:AlternateContent>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p:spTree>
    <p:extLst>
      <p:ext uri="{BB962C8B-B14F-4D97-AF65-F5344CB8AC3E}">
        <p14:creationId xmlns:p14="http://schemas.microsoft.com/office/powerpoint/2010/main" val="38128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5649303" cy="523220"/>
          </a:xfrm>
          <a:prstGeom prst="rect">
            <a:avLst/>
          </a:prstGeom>
        </p:spPr>
        <p:txBody>
          <a:bodyPr wrap="none">
            <a:spAutoFit/>
          </a:bodyPr>
          <a:lstStyle/>
          <a:p>
            <a:r>
              <a:rPr lang="en-US" altLang="ko-KR" sz="2800" dirty="0">
                <a:latin typeface="Seravek" charset="0"/>
                <a:ea typeface="Seravek" charset="0"/>
                <a:cs typeface="Seravek" charset="0"/>
              </a:rPr>
              <a:t>Intuition about regression inference</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5092869"/>
              </a:xfrm>
              <a:prstGeom prst="rect">
                <a:avLst/>
              </a:prstGeom>
              <a:noFill/>
            </p:spPr>
            <p:txBody>
              <a:bodyPr wrap="square" rtlCol="0">
                <a:spAutoFit/>
              </a:bodyPr>
              <a:lstStyle/>
              <a:p>
                <a:pPr marL="0" lvl="2">
                  <a:lnSpc>
                    <a:spcPct val="150000"/>
                  </a:lnSpc>
                </a:pPr>
                <a:r>
                  <a:rPr lang="en-US" altLang="ko-KR" dirty="0">
                    <a:latin typeface="Seravek Light" charset="0"/>
                    <a:ea typeface="Seravek Light" charset="0"/>
                    <a:cs typeface="Seravek Light" charset="0"/>
                  </a:rPr>
                  <a:t>The factors that affect how much the slope (and intercept) vary from sample to sample (stability of beta)</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Spread around the line</a:t>
                </a:r>
              </a:p>
              <a:p>
                <a:pPr marL="742950" lvl="3" indent="-285750">
                  <a:lnSpc>
                    <a:spcPct val="150000"/>
                  </a:lnSpc>
                  <a:buFont typeface="Arial" charset="0"/>
                  <a:buChar char="•"/>
                </a:pPr>
                <a:r>
                  <a:rPr lang="en-US" altLang="ko-KR" dirty="0">
                    <a:latin typeface="Seravek Light" charset="0"/>
                    <a:ea typeface="Seravek Light" charset="0"/>
                    <a:cs typeface="Seravek Light" charset="0"/>
                  </a:rPr>
                  <a:t>Residual standard deviation, </a:t>
                </a:r>
                <a14:m>
                  <m:oMath xmlns:m="http://schemas.openxmlformats.org/officeDocument/2006/math">
                    <m:sSub>
                      <m:sSubPr>
                        <m:ctrlPr>
                          <a:rPr kumimoji="1" lang="en-US" altLang="ko-KR" i="1">
                            <a:latin typeface="Cambria Math" panose="02040503050406030204" pitchFamily="18" charset="0"/>
                          </a:rPr>
                        </m:ctrlPr>
                      </m:sSubPr>
                      <m:e>
                        <m:r>
                          <a:rPr kumimoji="1" lang="en-US" altLang="ko-KR" i="1">
                            <a:latin typeface="Cambria Math" charset="0"/>
                          </a:rPr>
                          <m:t>𝑠</m:t>
                        </m:r>
                      </m:e>
                      <m:sub>
                        <m:r>
                          <a:rPr kumimoji="1" lang="en-US" altLang="ko-KR" i="1">
                            <a:latin typeface="Cambria Math" charset="0"/>
                          </a:rPr>
                          <m:t>𝑒</m:t>
                        </m:r>
                      </m:sub>
                    </m:sSub>
                    <m:r>
                      <a:rPr kumimoji="1" lang="en-US" altLang="ko-KR" i="1">
                        <a:latin typeface="Cambria Math" charset="0"/>
                      </a:rPr>
                      <m:t>=</m:t>
                    </m:r>
                    <m:rad>
                      <m:radPr>
                        <m:degHide m:val="on"/>
                        <m:ctrlPr>
                          <a:rPr kumimoji="1" lang="en-US" altLang="ko-KR" i="1">
                            <a:latin typeface="Cambria Math" panose="02040503050406030204" pitchFamily="18" charset="0"/>
                          </a:rPr>
                        </m:ctrlPr>
                      </m:radPr>
                      <m:deg/>
                      <m:e>
                        <m:f>
                          <m:fPr>
                            <m:ctrlPr>
                              <a:rPr kumimoji="1" lang="mr-IN" altLang="ko-KR" i="1">
                                <a:latin typeface="Cambria Math" panose="02040503050406030204" pitchFamily="18" charset="0"/>
                              </a:rPr>
                            </m:ctrlPr>
                          </m:fPr>
                          <m:num>
                            <m:nary>
                              <m:naryPr>
                                <m:chr m:val="∑"/>
                                <m:subHide m:val="on"/>
                                <m:supHide m:val="on"/>
                                <m:ctrlPr>
                                  <a:rPr kumimoji="1" lang="mr-IN" altLang="ko-KR" i="1">
                                    <a:latin typeface="Cambria Math" panose="02040503050406030204" pitchFamily="18" charset="0"/>
                                  </a:rPr>
                                </m:ctrlPr>
                              </m:naryPr>
                              <m:sub/>
                              <m:sup/>
                              <m:e>
                                <m:sSup>
                                  <m:sSupPr>
                                    <m:ctrlPr>
                                      <a:rPr kumimoji="1" lang="mr-IN" altLang="ko-KR" i="1">
                                        <a:latin typeface="Cambria Math" panose="02040503050406030204" pitchFamily="18" charset="0"/>
                                      </a:rPr>
                                    </m:ctrlPr>
                                  </m:sSupPr>
                                  <m:e>
                                    <m:r>
                                      <a:rPr kumimoji="1" lang="en-US" altLang="ko-KR" i="1">
                                        <a:latin typeface="Cambria Math" charset="0"/>
                                      </a:rPr>
                                      <m:t>(</m:t>
                                    </m:r>
                                    <m:r>
                                      <a:rPr lang="en-US" altLang="ko-KR" i="1">
                                        <a:latin typeface="Cambria Math" charset="0"/>
                                        <a:ea typeface="Seravek Light" charset="0"/>
                                        <a:cs typeface="Seravek Light" charset="0"/>
                                      </a:rPr>
                                      <m:t>𝑦</m:t>
                                    </m:r>
                                    <m:r>
                                      <a:rPr lang="en-US" altLang="ko-KR" i="1">
                                        <a:latin typeface="Cambria Math" charset="0"/>
                                        <a:ea typeface="Seravek Light" charset="0"/>
                                        <a:cs typeface="Seravek Light" charset="0"/>
                                      </a:rPr>
                                      <m:t> − </m:t>
                                    </m:r>
                                    <m:acc>
                                      <m:accPr>
                                        <m:chr m:val="̂"/>
                                        <m:ctrlPr>
                                          <a:rPr lang="en-US" altLang="ko-KR" i="1">
                                            <a:latin typeface="Cambria Math" panose="02040503050406030204" pitchFamily="18" charset="0"/>
                                            <a:ea typeface="Seravek Light" charset="0"/>
                                            <a:cs typeface="Seravek Light" charset="0"/>
                                          </a:rPr>
                                        </m:ctrlPr>
                                      </m:accPr>
                                      <m:e>
                                        <m:r>
                                          <a:rPr lang="en-US" altLang="ko-KR" i="1">
                                            <a:latin typeface="Cambria Math" charset="0"/>
                                            <a:ea typeface="Seravek Light" charset="0"/>
                                            <a:cs typeface="Seravek Light" charset="0"/>
                                          </a:rPr>
                                          <m:t>𝑦</m:t>
                                        </m:r>
                                      </m:e>
                                    </m:acc>
                                    <m:r>
                                      <m:rPr>
                                        <m:nor/>
                                      </m:rPr>
                                      <a:rPr lang="en-US" altLang="ko-KR">
                                        <a:latin typeface="Cambria Math" charset="0"/>
                                        <a:ea typeface="Seravek Light" charset="0"/>
                                        <a:cs typeface="Seravek Light" charset="0"/>
                                      </a:rPr>
                                      <m:t>)</m:t>
                                    </m:r>
                                  </m:e>
                                  <m:sup>
                                    <m:r>
                                      <a:rPr kumimoji="1" lang="en-US" altLang="ko-KR" i="1">
                                        <a:latin typeface="Cambria Math" charset="0"/>
                                      </a:rPr>
                                      <m:t>2</m:t>
                                    </m:r>
                                  </m:sup>
                                </m:sSup>
                              </m:e>
                            </m:nary>
                          </m:num>
                          <m:den>
                            <m:r>
                              <a:rPr kumimoji="1" lang="en-US" altLang="ko-KR" i="1">
                                <a:latin typeface="Cambria Math" charset="0"/>
                              </a:rPr>
                              <m:t>𝑛</m:t>
                            </m:r>
                            <m:r>
                              <a:rPr kumimoji="1" lang="en-US" altLang="ko-KR" i="1">
                                <a:latin typeface="Cambria Math" charset="0"/>
                              </a:rPr>
                              <m:t>−2</m:t>
                            </m:r>
                          </m:den>
                        </m:f>
                      </m:e>
                    </m:rad>
                  </m:oMath>
                </a14:m>
                <a:endParaRPr kumimoji="1" lang="en-US" altLang="ko-KR" dirty="0">
                  <a:latin typeface="Seravek Light" charset="0"/>
                </a:endParaRPr>
              </a:p>
              <a:p>
                <a:pPr marL="742950" lvl="3" indent="-285750">
                  <a:lnSpc>
                    <a:spcPct val="150000"/>
                  </a:lnSpc>
                  <a:buFont typeface="Arial" charset="0"/>
                  <a:buChar char="•"/>
                </a:pPr>
                <a:endParaRPr kumimoji="1" lang="en-US" altLang="ko-KR" dirty="0"/>
              </a:p>
              <a:p>
                <a:pPr marL="285750" lvl="2" indent="-285750">
                  <a:lnSpc>
                    <a:spcPct val="150000"/>
                  </a:lnSpc>
                  <a:buFont typeface="Arial" charset="0"/>
                  <a:buChar char="•"/>
                </a:pPr>
                <a:r>
                  <a:rPr kumimoji="1" lang="en-US" altLang="ko-KR" b="1" dirty="0">
                    <a:latin typeface="Seravek Light" charset="0"/>
                    <a:ea typeface="Seravek Light" charset="0"/>
                    <a:cs typeface="Seravek Light" charset="0"/>
                  </a:rPr>
                  <a:t>Spread of the </a:t>
                </a:r>
                <a:r>
                  <a:rPr kumimoji="1" lang="en-US" altLang="ko-KR" b="1" i="1" dirty="0">
                    <a:latin typeface="Seravek Light" charset="0"/>
                    <a:ea typeface="Seravek Light" charset="0"/>
                    <a:cs typeface="Seravek Light" charset="0"/>
                  </a:rPr>
                  <a:t>x</a:t>
                </a:r>
                <a:r>
                  <a:rPr kumimoji="1" lang="en-US" altLang="ko-KR" b="1" dirty="0">
                    <a:latin typeface="Seravek Light" charset="0"/>
                    <a:ea typeface="Seravek Light" charset="0"/>
                    <a:cs typeface="Seravek Light" charset="0"/>
                  </a:rPr>
                  <a:t>’s</a:t>
                </a:r>
              </a:p>
              <a:p>
                <a:pPr marL="285750" lvl="2" indent="-285750">
                  <a:lnSpc>
                    <a:spcPct val="150000"/>
                  </a:lnSpc>
                  <a:buFont typeface="Arial" charset="0"/>
                  <a:buChar char="•"/>
                </a:pPr>
                <a:endParaRPr kumimoji="1" lang="en-US" altLang="ko-KR" dirty="0">
                  <a:latin typeface="Seravek Light" charset="0"/>
                  <a:ea typeface="Seravek Light" charset="0"/>
                  <a:cs typeface="Seravek Light" charset="0"/>
                </a:endParaRPr>
              </a:p>
              <a:p>
                <a:pPr marL="285750" lvl="2" indent="-285750">
                  <a:lnSpc>
                    <a:spcPct val="150000"/>
                  </a:lnSpc>
                  <a:buFont typeface="Arial" charset="0"/>
                  <a:buChar char="•"/>
                </a:pPr>
                <a:endParaRPr kumimoji="1" lang="en-US" altLang="ko-KR" dirty="0">
                  <a:latin typeface="Seravek Light" charset="0"/>
                  <a:ea typeface="Seravek Light" charset="0"/>
                  <a:cs typeface="Seravek Light" charset="0"/>
                </a:endParaRPr>
              </a:p>
              <a:p>
                <a:pPr marL="285750" lvl="2" indent="-285750">
                  <a:lnSpc>
                    <a:spcPct val="150000"/>
                  </a:lnSpc>
                  <a:buFont typeface="Arial" charset="0"/>
                  <a:buChar char="•"/>
                </a:pPr>
                <a:endParaRPr kumimoji="1" lang="en-US" altLang="ko-KR" dirty="0">
                  <a:latin typeface="Seravek Light" charset="0"/>
                  <a:ea typeface="Seravek Light" charset="0"/>
                  <a:cs typeface="Seravek Light" charset="0"/>
                </a:endParaRPr>
              </a:p>
              <a:p>
                <a:pPr marL="285750" lvl="2" indent="-285750">
                  <a:lnSpc>
                    <a:spcPct val="150000"/>
                  </a:lnSpc>
                  <a:buFont typeface="Arial" charset="0"/>
                  <a:buChar char="•"/>
                </a:pPr>
                <a:endParaRPr kumimoji="1" lang="en-US" altLang="ko-KR" dirty="0">
                  <a:latin typeface="Seravek Light" charset="0"/>
                  <a:ea typeface="Seravek Light" charset="0"/>
                  <a:cs typeface="Seravek Light" charset="0"/>
                </a:endParaRPr>
              </a:p>
              <a:p>
                <a:pPr marL="285750" lvl="2" indent="-285750">
                  <a:lnSpc>
                    <a:spcPct val="150000"/>
                  </a:lnSpc>
                  <a:buFont typeface="Arial" charset="0"/>
                  <a:buChar char="•"/>
                </a:pPr>
                <a:r>
                  <a:rPr kumimoji="1" lang="en-US" altLang="ko-KR" b="1" dirty="0">
                    <a:latin typeface="Seravek Light" charset="0"/>
                    <a:ea typeface="Seravek Light" charset="0"/>
                    <a:cs typeface="Seravek Light" charset="0"/>
                  </a:rPr>
                  <a:t>Sample size</a:t>
                </a:r>
                <a:endParaRPr kumimoji="1" lang="ko-KR" altLang="en-US" b="1" dirty="0">
                  <a:latin typeface="Seravek Light" charset="0"/>
                  <a:ea typeface="Seravek Light" charset="0"/>
                  <a:cs typeface="Seravek Light" charset="0"/>
                </a:endParaRPr>
              </a:p>
              <a:p>
                <a:pPr marL="742950" lvl="3" indent="-285750">
                  <a:lnSpc>
                    <a:spcPct val="150000"/>
                  </a:lnSpc>
                  <a:buFont typeface="Arial" charset="0"/>
                  <a:buChar char="•"/>
                </a:pPr>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5092869"/>
              </a:xfrm>
              <a:prstGeom prst="rect">
                <a:avLst/>
              </a:prstGeom>
              <a:blipFill rotWithShape="0">
                <a:blip r:embed="rId6"/>
                <a:stretch>
                  <a:fillRect l="-445"/>
                </a:stretch>
              </a:blipFill>
            </p:spPr>
            <p:txBody>
              <a:bodyPr/>
              <a:lstStyle/>
              <a:p>
                <a:r>
                  <a:rPr lang="ko-KR" altLang="en-US">
                    <a:noFill/>
                  </a:rPr>
                  <a:t> </a:t>
                </a:r>
              </a:p>
            </p:txBody>
          </p:sp>
        </mc:Fallback>
      </mc:AlternateContent>
      <p:pic>
        <p:nvPicPr>
          <p:cNvPr id="3" name="그림 2"/>
          <p:cNvPicPr>
            <a:picLocks noChangeAspect="1"/>
          </p:cNvPicPr>
          <p:nvPr/>
        </p:nvPicPr>
        <p:blipFill>
          <a:blip r:embed="rId7"/>
          <a:stretch>
            <a:fillRect/>
          </a:stretch>
        </p:blipFill>
        <p:spPr>
          <a:xfrm>
            <a:off x="6341321" y="1605571"/>
            <a:ext cx="4830805" cy="1696347"/>
          </a:xfrm>
          <a:prstGeom prst="rect">
            <a:avLst/>
          </a:prstGeom>
        </p:spPr>
      </p:pic>
      <p:pic>
        <p:nvPicPr>
          <p:cNvPr id="10" name="그림 9"/>
          <p:cNvPicPr>
            <a:picLocks noChangeAspect="1"/>
          </p:cNvPicPr>
          <p:nvPr/>
        </p:nvPicPr>
        <p:blipFill>
          <a:blip r:embed="rId8"/>
          <a:stretch>
            <a:fillRect/>
          </a:stretch>
        </p:blipFill>
        <p:spPr>
          <a:xfrm>
            <a:off x="3329177" y="3306711"/>
            <a:ext cx="5169363" cy="1730155"/>
          </a:xfrm>
          <a:prstGeom prst="rect">
            <a:avLst/>
          </a:prstGeom>
        </p:spPr>
      </p:pic>
      <p:sp>
        <p:nvSpPr>
          <p:cNvPr id="16" name="직사각형 15"/>
          <p:cNvSpPr/>
          <p:nvPr/>
        </p:nvSpPr>
        <p:spPr>
          <a:xfrm>
            <a:off x="6298289" y="1594813"/>
            <a:ext cx="2522982" cy="17178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p:cNvSpPr/>
          <p:nvPr/>
        </p:nvSpPr>
        <p:spPr>
          <a:xfrm>
            <a:off x="5975558" y="3286239"/>
            <a:ext cx="2522982" cy="17178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8" name="그림 17"/>
          <p:cNvPicPr>
            <a:picLocks noChangeAspect="1"/>
          </p:cNvPicPr>
          <p:nvPr/>
        </p:nvPicPr>
        <p:blipFill>
          <a:blip r:embed="rId9"/>
          <a:stretch>
            <a:fillRect/>
          </a:stretch>
        </p:blipFill>
        <p:spPr>
          <a:xfrm>
            <a:off x="4883971" y="5087145"/>
            <a:ext cx="5056094" cy="1668150"/>
          </a:xfrm>
          <a:prstGeom prst="rect">
            <a:avLst/>
          </a:prstGeom>
        </p:spPr>
      </p:pic>
      <p:sp>
        <p:nvSpPr>
          <p:cNvPr id="19" name="직사각형 18"/>
          <p:cNvSpPr/>
          <p:nvPr/>
        </p:nvSpPr>
        <p:spPr>
          <a:xfrm>
            <a:off x="7511027" y="5009589"/>
            <a:ext cx="2522982" cy="17178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046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bldLvl="5"/>
      <p:bldP spid="16" grpId="0" animBg="1"/>
      <p:bldP spid="17"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4466287" cy="523220"/>
          </a:xfrm>
          <a:prstGeom prst="rect">
            <a:avLst/>
          </a:prstGeom>
        </p:spPr>
        <p:txBody>
          <a:bodyPr wrap="none">
            <a:spAutoFit/>
          </a:bodyPr>
          <a:lstStyle/>
          <a:p>
            <a:r>
              <a:rPr lang="en-US" altLang="ko-KR" sz="2800" dirty="0">
                <a:latin typeface="Seravek" charset="0"/>
                <a:ea typeface="Seravek" charset="0"/>
                <a:cs typeface="Seravek" charset="0"/>
              </a:rPr>
              <a:t>Standard Error for the Slope</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4665060"/>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Spread around the line: </a:t>
                </a:r>
                <a14:m>
                  <m:oMath xmlns:m="http://schemas.openxmlformats.org/officeDocument/2006/math">
                    <m:sSub>
                      <m:sSubPr>
                        <m:ctrlPr>
                          <a:rPr lang="en-US" altLang="ko-KR" i="1" smtClean="0">
                            <a:solidFill>
                              <a:srgbClr val="C00000"/>
                            </a:solidFill>
                            <a:latin typeface="Cambria Math" panose="02040503050406030204" pitchFamily="18" charset="0"/>
                            <a:ea typeface="Seravek Light" charset="0"/>
                            <a:cs typeface="Seravek Light" charset="0"/>
                          </a:rPr>
                        </m:ctrlPr>
                      </m:sSubPr>
                      <m:e>
                        <m:r>
                          <a:rPr lang="en-US" altLang="ko-KR" b="0" i="1" smtClean="0">
                            <a:solidFill>
                              <a:srgbClr val="C00000"/>
                            </a:solidFill>
                            <a:latin typeface="Cambria Math" charset="0"/>
                            <a:ea typeface="Seravek Light" charset="0"/>
                            <a:cs typeface="Seravek Light" charset="0"/>
                          </a:rPr>
                          <m:t>𝑠</m:t>
                        </m:r>
                      </m:e>
                      <m:sub>
                        <m:r>
                          <a:rPr lang="en-US" altLang="ko-KR" b="0" i="1" smtClean="0">
                            <a:solidFill>
                              <a:srgbClr val="C00000"/>
                            </a:solidFill>
                            <a:latin typeface="Cambria Math" charset="0"/>
                            <a:ea typeface="Seravek Light" charset="0"/>
                            <a:cs typeface="Seravek Light" charset="0"/>
                          </a:rPr>
                          <m:t>𝑒</m:t>
                        </m:r>
                      </m:sub>
                    </m:sSub>
                  </m:oMath>
                </a14:m>
                <a:endParaRPr kumimoji="1" lang="en-US" altLang="ko-KR" i="1" dirty="0">
                  <a:latin typeface="Seravek Light" charset="0"/>
                  <a:ea typeface="Seravek Light" charset="0"/>
                  <a:cs typeface="Seravek Light" charset="0"/>
                </a:endParaRPr>
              </a:p>
              <a:p>
                <a:pPr marL="285750" lvl="2" indent="-285750">
                  <a:lnSpc>
                    <a:spcPct val="150000"/>
                  </a:lnSpc>
                  <a:buFont typeface="Arial" charset="0"/>
                  <a:buChar char="•"/>
                </a:pPr>
                <a:r>
                  <a:rPr kumimoji="1" lang="en-US" altLang="ko-KR" dirty="0">
                    <a:latin typeface="Seravek Light" charset="0"/>
                    <a:ea typeface="Seravek Light" charset="0"/>
                    <a:cs typeface="Seravek Light" charset="0"/>
                  </a:rPr>
                  <a:t>Spread of the x’s: </a:t>
                </a:r>
                <a14:m>
                  <m:oMath xmlns:m="http://schemas.openxmlformats.org/officeDocument/2006/math">
                    <m:sSub>
                      <m:sSubPr>
                        <m:ctrlPr>
                          <a:rPr lang="en-US" altLang="ko-KR" i="1" smtClean="0">
                            <a:solidFill>
                              <a:srgbClr val="C00000"/>
                            </a:solidFill>
                            <a:latin typeface="Cambria Math" panose="02040503050406030204" pitchFamily="18" charset="0"/>
                            <a:ea typeface="Seravek Light" charset="0"/>
                            <a:cs typeface="Seravek Light" charset="0"/>
                          </a:rPr>
                        </m:ctrlPr>
                      </m:sSubPr>
                      <m:e>
                        <m:r>
                          <a:rPr lang="en-US" altLang="ko-KR" b="0" i="1">
                            <a:solidFill>
                              <a:srgbClr val="C00000"/>
                            </a:solidFill>
                            <a:latin typeface="Cambria Math" charset="0"/>
                            <a:ea typeface="Seravek Light" charset="0"/>
                            <a:cs typeface="Seravek Light" charset="0"/>
                          </a:rPr>
                          <m:t>𝑠</m:t>
                        </m:r>
                      </m:e>
                      <m:sub>
                        <m:r>
                          <a:rPr lang="en-US" altLang="ko-KR" b="0" i="1" smtClean="0">
                            <a:solidFill>
                              <a:srgbClr val="C00000"/>
                            </a:solidFill>
                            <a:latin typeface="Cambria Math" charset="0"/>
                            <a:ea typeface="Seravek Light" charset="0"/>
                            <a:cs typeface="Seravek Light" charset="0"/>
                          </a:rPr>
                          <m:t>𝑥</m:t>
                        </m:r>
                      </m:sub>
                    </m:sSub>
                  </m:oMath>
                </a14:m>
                <a:endParaRPr kumimoji="1" lang="en-US" altLang="ko-KR" i="1" dirty="0">
                  <a:latin typeface="Seravek Light" charset="0"/>
                  <a:ea typeface="Seravek Light" charset="0"/>
                  <a:cs typeface="Seravek Light" charset="0"/>
                </a:endParaRPr>
              </a:p>
              <a:p>
                <a:pPr marL="285750" lvl="2" indent="-285750">
                  <a:lnSpc>
                    <a:spcPct val="150000"/>
                  </a:lnSpc>
                  <a:buFont typeface="Arial" charset="0"/>
                  <a:buChar char="•"/>
                </a:pPr>
                <a:r>
                  <a:rPr kumimoji="1" lang="en-US" altLang="ko-KR" dirty="0">
                    <a:latin typeface="Seravek Light" charset="0"/>
                    <a:ea typeface="Seravek Light" charset="0"/>
                    <a:cs typeface="Seravek Light" charset="0"/>
                  </a:rPr>
                  <a:t>Sample size: </a:t>
                </a:r>
                <a14:m>
                  <m:oMath xmlns:m="http://schemas.openxmlformats.org/officeDocument/2006/math">
                    <m:r>
                      <a:rPr kumimoji="1" lang="en-US" altLang="ko-KR" b="0" i="1" smtClean="0">
                        <a:solidFill>
                          <a:srgbClr val="C00000"/>
                        </a:solidFill>
                        <a:latin typeface="Cambria Math" charset="0"/>
                        <a:ea typeface="Seravek Light" charset="0"/>
                        <a:cs typeface="Seravek Light" charset="0"/>
                      </a:rPr>
                      <m:t>𝑛</m:t>
                    </m:r>
                  </m:oMath>
                </a14:m>
                <a:endParaRPr kumimoji="1" lang="en-US" altLang="ko-KR" b="0" dirty="0">
                  <a:solidFill>
                    <a:srgbClr val="C00000"/>
                  </a:solidFill>
                  <a:latin typeface="Seravek Light" charset="0"/>
                  <a:ea typeface="Seravek Light" charset="0"/>
                  <a:cs typeface="Seravek Light" charset="0"/>
                </a:endParaRPr>
              </a:p>
              <a:p>
                <a:pPr marL="285750" lvl="2" indent="-285750">
                  <a:lnSpc>
                    <a:spcPct val="150000"/>
                  </a:lnSpc>
                  <a:buFont typeface="Arial" charset="0"/>
                  <a:buChar char="•"/>
                </a:pPr>
                <a:endParaRPr kumimoji="1" lang="en-US" altLang="ko-KR" i="1" dirty="0">
                  <a:latin typeface="Seravek Light" charset="0"/>
                  <a:ea typeface="Seravek Light" charset="0"/>
                  <a:cs typeface="Seravek Light" charset="0"/>
                </a:endParaRPr>
              </a:p>
              <a:p>
                <a:pPr marL="285750" lvl="2" indent="-285750">
                  <a:lnSpc>
                    <a:spcPct val="150000"/>
                  </a:lnSpc>
                  <a:buFont typeface="Arial" charset="0"/>
                  <a:buChar char="•"/>
                </a:pPr>
                <a:r>
                  <a:rPr kumimoji="1" lang="en-US" altLang="ko-KR" dirty="0">
                    <a:latin typeface="Seravek Light" charset="0"/>
                    <a:ea typeface="Seravek Light" charset="0"/>
                    <a:cs typeface="Seravek Light" charset="0"/>
                  </a:rPr>
                  <a:t>Standard error for the regression slope:</a:t>
                </a:r>
                <a:endParaRPr kumimoji="1" lang="ko-KR" altLang="en-US" dirty="0">
                  <a:latin typeface="Seravek Light" charset="0"/>
                  <a:ea typeface="Seravek Light" charset="0"/>
                  <a:cs typeface="Seravek Light" charset="0"/>
                </a:endParaRPr>
              </a:p>
              <a:p>
                <a:pPr marL="742950" lvl="3" indent="-285750">
                  <a:lnSpc>
                    <a:spcPct val="150000"/>
                  </a:lnSpc>
                  <a:buFont typeface="Arial" charset="0"/>
                  <a:buChar char="•"/>
                </a:pPr>
                <a14:m>
                  <m:oMath xmlns:m="http://schemas.openxmlformats.org/officeDocument/2006/math">
                    <m:r>
                      <a:rPr lang="en-US" altLang="ko-KR" b="0" i="1" smtClean="0">
                        <a:latin typeface="Cambria Math" charset="0"/>
                        <a:ea typeface="Seravek Light" charset="0"/>
                        <a:cs typeface="Seravek Light" charset="0"/>
                      </a:rPr>
                      <m:t>𝑆𝐸</m:t>
                    </m:r>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e>
                    </m:d>
                    <m:r>
                      <a:rPr lang="en-US" altLang="ko-KR" b="0" i="1" smtClean="0">
                        <a:latin typeface="Cambria Math" charset="0"/>
                        <a:ea typeface="Seravek Light" charset="0"/>
                        <a:cs typeface="Seravek Light" charset="0"/>
                      </a:rPr>
                      <m:t>=</m:t>
                    </m:r>
                    <m:f>
                      <m:fPr>
                        <m:ctrlPr>
                          <a:rPr lang="mr-IN" altLang="ko-KR" b="0" i="1" smtClean="0">
                            <a:latin typeface="Cambria Math" panose="02040503050406030204" pitchFamily="18" charset="0"/>
                            <a:ea typeface="Seravek Light" charset="0"/>
                            <a:cs typeface="Seravek Light" charset="0"/>
                          </a:rPr>
                        </m:ctrlPr>
                      </m:fPr>
                      <m:num>
                        <m:sSub>
                          <m:sSubPr>
                            <m:ctrlPr>
                              <a:rPr lang="en-US" altLang="ko-KR" b="0" i="1" smtClean="0">
                                <a:solidFill>
                                  <a:srgbClr val="C00000"/>
                                </a:solidFill>
                                <a:latin typeface="Cambria Math" panose="02040503050406030204" pitchFamily="18" charset="0"/>
                                <a:ea typeface="Seravek Light" charset="0"/>
                                <a:cs typeface="Seravek Light" charset="0"/>
                              </a:rPr>
                            </m:ctrlPr>
                          </m:sSubPr>
                          <m:e>
                            <m:r>
                              <a:rPr lang="en-US" altLang="ko-KR" b="0" i="1" smtClean="0">
                                <a:solidFill>
                                  <a:srgbClr val="C00000"/>
                                </a:solidFill>
                                <a:latin typeface="Cambria Math" charset="0"/>
                                <a:ea typeface="Seravek Light" charset="0"/>
                                <a:cs typeface="Seravek Light" charset="0"/>
                              </a:rPr>
                              <m:t>𝑠</m:t>
                            </m:r>
                          </m:e>
                          <m:sub>
                            <m:r>
                              <a:rPr lang="en-US" altLang="ko-KR" b="0" i="1" smtClean="0">
                                <a:solidFill>
                                  <a:srgbClr val="C00000"/>
                                </a:solidFill>
                                <a:latin typeface="Cambria Math" charset="0"/>
                                <a:ea typeface="Seravek Light" charset="0"/>
                                <a:cs typeface="Seravek Light" charset="0"/>
                              </a:rPr>
                              <m:t>𝑒</m:t>
                            </m:r>
                          </m:sub>
                        </m:sSub>
                      </m:num>
                      <m:den>
                        <m:rad>
                          <m:radPr>
                            <m:degHide m:val="on"/>
                            <m:ctrlPr>
                              <a:rPr lang="mr-IN" altLang="ko-KR" b="0" i="1" smtClean="0">
                                <a:latin typeface="Cambria Math" panose="02040503050406030204" pitchFamily="18" charset="0"/>
                                <a:ea typeface="Seravek Light" charset="0"/>
                                <a:cs typeface="Seravek Light" charset="0"/>
                              </a:rPr>
                            </m:ctrlPr>
                          </m:radPr>
                          <m:deg/>
                          <m:e>
                            <m:r>
                              <a:rPr lang="en-US" altLang="ko-KR" b="0" i="1" smtClean="0">
                                <a:latin typeface="Cambria Math" charset="0"/>
                                <a:ea typeface="Seravek Light" charset="0"/>
                                <a:cs typeface="Seravek Light" charset="0"/>
                              </a:rPr>
                              <m:t>𝑛</m:t>
                            </m:r>
                            <m:r>
                              <a:rPr lang="en-US" altLang="ko-KR" b="0" i="1" smtClean="0">
                                <a:latin typeface="Cambria Math" charset="0"/>
                                <a:ea typeface="Seravek Light" charset="0"/>
                                <a:cs typeface="Seravek Light" charset="0"/>
                              </a:rPr>
                              <m:t>−1</m:t>
                            </m:r>
                          </m:e>
                        </m:rad>
                        <m:sSub>
                          <m:sSubPr>
                            <m:ctrlPr>
                              <a:rPr lang="en-US" altLang="ko-KR" b="0" i="1" smtClean="0">
                                <a:solidFill>
                                  <a:schemeClr val="accent2"/>
                                </a:solidFill>
                                <a:latin typeface="Cambria Math" panose="02040503050406030204" pitchFamily="18" charset="0"/>
                                <a:ea typeface="Seravek Light" charset="0"/>
                                <a:cs typeface="Seravek Light" charset="0"/>
                              </a:rPr>
                            </m:ctrlPr>
                          </m:sSubPr>
                          <m:e>
                            <m:r>
                              <a:rPr lang="en-US" altLang="ko-KR" b="0" i="1" smtClean="0">
                                <a:solidFill>
                                  <a:schemeClr val="accent2"/>
                                </a:solidFill>
                                <a:latin typeface="Cambria Math" charset="0"/>
                                <a:ea typeface="Seravek Light" charset="0"/>
                                <a:cs typeface="Seravek Light" charset="0"/>
                              </a:rPr>
                              <m:t>𝑠</m:t>
                            </m:r>
                          </m:e>
                          <m:sub>
                            <m:r>
                              <a:rPr lang="en-US" altLang="ko-KR" b="0" i="1" smtClean="0">
                                <a:solidFill>
                                  <a:schemeClr val="accent2"/>
                                </a:solidFill>
                                <a:latin typeface="Cambria Math" charset="0"/>
                                <a:ea typeface="Seravek Light" charset="0"/>
                                <a:cs typeface="Seravek Light" charset="0"/>
                              </a:rPr>
                              <m:t>𝑥</m:t>
                            </m:r>
                          </m:sub>
                        </m:sSub>
                      </m:den>
                    </m:f>
                  </m:oMath>
                </a14:m>
                <a:r>
                  <a:rPr lang="en-US" altLang="ko-KR" dirty="0">
                    <a:latin typeface="Seravek Light" charset="0"/>
                    <a:ea typeface="Seravek Light" charset="0"/>
                    <a:cs typeface="Seravek Light" charset="0"/>
                  </a:rPr>
                  <a:t>, where </a:t>
                </a:r>
                <a14:m>
                  <m:oMath xmlns:m="http://schemas.openxmlformats.org/officeDocument/2006/math">
                    <m:sSub>
                      <m:sSubPr>
                        <m:ctrlPr>
                          <a:rPr kumimoji="1" lang="en-US" altLang="ko-KR" sz="1600" i="1" smtClean="0">
                            <a:solidFill>
                              <a:srgbClr val="C00000"/>
                            </a:solidFill>
                            <a:latin typeface="Cambria Math" panose="02040503050406030204" pitchFamily="18" charset="0"/>
                          </a:rPr>
                        </m:ctrlPr>
                      </m:sSubPr>
                      <m:e>
                        <m:r>
                          <a:rPr kumimoji="1" lang="en-US" altLang="ko-KR" sz="1600" i="1">
                            <a:solidFill>
                              <a:srgbClr val="C00000"/>
                            </a:solidFill>
                            <a:latin typeface="Cambria Math" charset="0"/>
                          </a:rPr>
                          <m:t>𝑠</m:t>
                        </m:r>
                      </m:e>
                      <m:sub>
                        <m:r>
                          <a:rPr kumimoji="1" lang="en-US" altLang="ko-KR" sz="1600" i="1">
                            <a:solidFill>
                              <a:srgbClr val="C00000"/>
                            </a:solidFill>
                            <a:latin typeface="Cambria Math" charset="0"/>
                          </a:rPr>
                          <m:t>𝑒</m:t>
                        </m:r>
                      </m:sub>
                    </m:sSub>
                    <m:r>
                      <a:rPr kumimoji="1" lang="en-US" altLang="ko-KR" sz="1600" i="1">
                        <a:latin typeface="Cambria Math" charset="0"/>
                      </a:rPr>
                      <m:t>=</m:t>
                    </m:r>
                    <m:rad>
                      <m:radPr>
                        <m:degHide m:val="on"/>
                        <m:ctrlPr>
                          <a:rPr kumimoji="1" lang="en-US" altLang="ko-KR" sz="1600" i="1">
                            <a:latin typeface="Cambria Math" panose="02040503050406030204" pitchFamily="18" charset="0"/>
                          </a:rPr>
                        </m:ctrlPr>
                      </m:radPr>
                      <m:deg/>
                      <m:e>
                        <m:f>
                          <m:fPr>
                            <m:ctrlPr>
                              <a:rPr kumimoji="1" lang="mr-IN" altLang="ko-KR" sz="1600" i="1">
                                <a:latin typeface="Cambria Math" panose="02040503050406030204" pitchFamily="18" charset="0"/>
                              </a:rPr>
                            </m:ctrlPr>
                          </m:fPr>
                          <m:num>
                            <m:nary>
                              <m:naryPr>
                                <m:chr m:val="∑"/>
                                <m:subHide m:val="on"/>
                                <m:supHide m:val="on"/>
                                <m:ctrlPr>
                                  <a:rPr kumimoji="1" lang="mr-IN" altLang="ko-KR" sz="1600" i="1">
                                    <a:latin typeface="Cambria Math" panose="02040503050406030204" pitchFamily="18" charset="0"/>
                                  </a:rPr>
                                </m:ctrlPr>
                              </m:naryPr>
                              <m:sub/>
                              <m:sup/>
                              <m:e>
                                <m:sSup>
                                  <m:sSupPr>
                                    <m:ctrlPr>
                                      <a:rPr kumimoji="1" lang="mr-IN" altLang="ko-KR" sz="1600" i="1">
                                        <a:latin typeface="Cambria Math" panose="02040503050406030204" pitchFamily="18" charset="0"/>
                                      </a:rPr>
                                    </m:ctrlPr>
                                  </m:sSupPr>
                                  <m:e>
                                    <m:r>
                                      <a:rPr kumimoji="1" lang="en-US" altLang="ko-KR" sz="1600" i="1">
                                        <a:latin typeface="Cambria Math" charset="0"/>
                                      </a:rPr>
                                      <m:t>(</m:t>
                                    </m:r>
                                    <m:r>
                                      <a:rPr lang="en-US" altLang="ko-KR" sz="1600" i="1">
                                        <a:latin typeface="Cambria Math" charset="0"/>
                                        <a:ea typeface="Seravek Light" charset="0"/>
                                        <a:cs typeface="Seravek Light" charset="0"/>
                                      </a:rPr>
                                      <m:t>𝑦</m:t>
                                    </m:r>
                                    <m:r>
                                      <a:rPr lang="en-US" altLang="ko-KR" sz="1600" i="1">
                                        <a:latin typeface="Cambria Math" charset="0"/>
                                        <a:ea typeface="Seravek Light" charset="0"/>
                                        <a:cs typeface="Seravek Light" charset="0"/>
                                      </a:rPr>
                                      <m:t> − </m:t>
                                    </m:r>
                                    <m:acc>
                                      <m:accPr>
                                        <m:chr m:val="̂"/>
                                        <m:ctrlPr>
                                          <a:rPr lang="en-US" altLang="ko-KR" sz="1600" i="1">
                                            <a:latin typeface="Cambria Math" panose="02040503050406030204" pitchFamily="18" charset="0"/>
                                            <a:ea typeface="Seravek Light" charset="0"/>
                                            <a:cs typeface="Seravek Light" charset="0"/>
                                          </a:rPr>
                                        </m:ctrlPr>
                                      </m:accPr>
                                      <m:e>
                                        <m:r>
                                          <a:rPr lang="en-US" altLang="ko-KR" sz="1600" i="1">
                                            <a:latin typeface="Cambria Math" charset="0"/>
                                            <a:ea typeface="Seravek Light" charset="0"/>
                                            <a:cs typeface="Seravek Light" charset="0"/>
                                          </a:rPr>
                                          <m:t>𝑦</m:t>
                                        </m:r>
                                      </m:e>
                                    </m:acc>
                                    <m:r>
                                      <m:rPr>
                                        <m:nor/>
                                      </m:rPr>
                                      <a:rPr lang="en-US" altLang="ko-KR" sz="1600">
                                        <a:latin typeface="Cambria Math" charset="0"/>
                                        <a:ea typeface="Seravek Light" charset="0"/>
                                        <a:cs typeface="Seravek Light" charset="0"/>
                                      </a:rPr>
                                      <m:t>)</m:t>
                                    </m:r>
                                  </m:e>
                                  <m:sup>
                                    <m:r>
                                      <a:rPr kumimoji="1" lang="en-US" altLang="ko-KR" sz="1600" i="1">
                                        <a:latin typeface="Cambria Math" charset="0"/>
                                      </a:rPr>
                                      <m:t>2</m:t>
                                    </m:r>
                                  </m:sup>
                                </m:sSup>
                              </m:e>
                            </m:nary>
                          </m:num>
                          <m:den>
                            <m:r>
                              <a:rPr kumimoji="1" lang="en-US" altLang="ko-KR" sz="1600" i="1">
                                <a:latin typeface="Cambria Math" charset="0"/>
                              </a:rPr>
                              <m:t>𝑛</m:t>
                            </m:r>
                            <m:r>
                              <a:rPr kumimoji="1" lang="en-US" altLang="ko-KR" sz="1600" i="1">
                                <a:latin typeface="Cambria Math" charset="0"/>
                              </a:rPr>
                              <m:t>−2</m:t>
                            </m:r>
                          </m:den>
                        </m:f>
                      </m:e>
                    </m:rad>
                    <m:r>
                      <a:rPr kumimoji="1" lang="en-US" altLang="ko-KR" sz="1600" b="0" i="1" smtClean="0">
                        <a:latin typeface="Cambria Math" charset="0"/>
                      </a:rPr>
                      <m:t>,</m:t>
                    </m:r>
                    <m:sSub>
                      <m:sSubPr>
                        <m:ctrlPr>
                          <a:rPr kumimoji="1" lang="en-US" altLang="ko-KR" sz="1600" i="1" smtClean="0">
                            <a:solidFill>
                              <a:schemeClr val="accent2"/>
                            </a:solidFill>
                            <a:latin typeface="Cambria Math" panose="02040503050406030204" pitchFamily="18" charset="0"/>
                          </a:rPr>
                        </m:ctrlPr>
                      </m:sSubPr>
                      <m:e>
                        <m:r>
                          <a:rPr kumimoji="1" lang="en-US" altLang="ko-KR" sz="1600" i="1">
                            <a:solidFill>
                              <a:schemeClr val="accent2"/>
                            </a:solidFill>
                            <a:latin typeface="Cambria Math" charset="0"/>
                          </a:rPr>
                          <m:t>𝑠</m:t>
                        </m:r>
                      </m:e>
                      <m:sub>
                        <m:r>
                          <a:rPr kumimoji="1" lang="en-US" altLang="ko-KR" sz="1600" b="0" i="1" smtClean="0">
                            <a:solidFill>
                              <a:schemeClr val="accent2"/>
                            </a:solidFill>
                            <a:latin typeface="Cambria Math" charset="0"/>
                          </a:rPr>
                          <m:t>𝑥</m:t>
                        </m:r>
                      </m:sub>
                    </m:sSub>
                    <m:r>
                      <a:rPr kumimoji="1" lang="en-US" altLang="ko-KR" sz="1600" i="1">
                        <a:latin typeface="Cambria Math" charset="0"/>
                      </a:rPr>
                      <m:t>=</m:t>
                    </m:r>
                    <m:rad>
                      <m:radPr>
                        <m:degHide m:val="on"/>
                        <m:ctrlPr>
                          <a:rPr kumimoji="1" lang="en-US" altLang="ko-KR" sz="1600" i="1">
                            <a:latin typeface="Cambria Math" panose="02040503050406030204" pitchFamily="18" charset="0"/>
                          </a:rPr>
                        </m:ctrlPr>
                      </m:radPr>
                      <m:deg/>
                      <m:e>
                        <m:f>
                          <m:fPr>
                            <m:ctrlPr>
                              <a:rPr kumimoji="1" lang="mr-IN" altLang="ko-KR" sz="1600" i="1">
                                <a:latin typeface="Cambria Math" panose="02040503050406030204" pitchFamily="18" charset="0"/>
                              </a:rPr>
                            </m:ctrlPr>
                          </m:fPr>
                          <m:num>
                            <m:nary>
                              <m:naryPr>
                                <m:chr m:val="∑"/>
                                <m:subHide m:val="on"/>
                                <m:supHide m:val="on"/>
                                <m:ctrlPr>
                                  <a:rPr kumimoji="1" lang="mr-IN" altLang="ko-KR" sz="1600" i="1">
                                    <a:latin typeface="Cambria Math" panose="02040503050406030204" pitchFamily="18" charset="0"/>
                                  </a:rPr>
                                </m:ctrlPr>
                              </m:naryPr>
                              <m:sub/>
                              <m:sup/>
                              <m:e>
                                <m:sSup>
                                  <m:sSupPr>
                                    <m:ctrlPr>
                                      <a:rPr kumimoji="1" lang="mr-IN" altLang="ko-KR" sz="1600" i="1">
                                        <a:latin typeface="Cambria Math" panose="02040503050406030204" pitchFamily="18" charset="0"/>
                                      </a:rPr>
                                    </m:ctrlPr>
                                  </m:sSupPr>
                                  <m:e>
                                    <m:r>
                                      <a:rPr kumimoji="1" lang="en-US" altLang="ko-KR" sz="1600" i="1">
                                        <a:latin typeface="Cambria Math" charset="0"/>
                                      </a:rPr>
                                      <m:t>(</m:t>
                                    </m:r>
                                    <m:r>
                                      <a:rPr kumimoji="1" lang="en-US" altLang="ko-KR" sz="1600" b="0" i="1" smtClean="0">
                                        <a:latin typeface="Cambria Math" charset="0"/>
                                      </a:rPr>
                                      <m:t>𝑥</m:t>
                                    </m:r>
                                    <m:r>
                                      <a:rPr lang="en-US" altLang="ko-KR" sz="1600" i="1">
                                        <a:latin typeface="Cambria Math" charset="0"/>
                                        <a:ea typeface="Seravek Light" charset="0"/>
                                        <a:cs typeface="Seravek Light" charset="0"/>
                                      </a:rPr>
                                      <m:t> −</m:t>
                                    </m:r>
                                    <m:acc>
                                      <m:accPr>
                                        <m:chr m:val="̅"/>
                                        <m:ctrlPr>
                                          <a:rPr kumimoji="1" lang="en-US" altLang="ko-KR" sz="1600" i="1" smtClean="0">
                                            <a:latin typeface="Cambria Math" panose="02040503050406030204" pitchFamily="18" charset="0"/>
                                            <a:ea typeface="Seravek Light" charset="0"/>
                                            <a:cs typeface="Seravek Light" charset="0"/>
                                          </a:rPr>
                                        </m:ctrlPr>
                                      </m:accPr>
                                      <m:e>
                                        <m:r>
                                          <a:rPr kumimoji="1" lang="en-US" altLang="ko-KR" sz="1600" b="0" i="1" smtClean="0">
                                            <a:latin typeface="Cambria Math" charset="0"/>
                                            <a:ea typeface="Seravek Light" charset="0"/>
                                            <a:cs typeface="Seravek Light" charset="0"/>
                                          </a:rPr>
                                          <m:t>𝑥</m:t>
                                        </m:r>
                                      </m:e>
                                    </m:acc>
                                    <m:r>
                                      <m:rPr>
                                        <m:nor/>
                                      </m:rPr>
                                      <a:rPr lang="en-US" altLang="ko-KR" sz="1600">
                                        <a:latin typeface="Cambria Math" charset="0"/>
                                        <a:ea typeface="Seravek Light" charset="0"/>
                                        <a:cs typeface="Seravek Light" charset="0"/>
                                      </a:rPr>
                                      <m:t>)</m:t>
                                    </m:r>
                                  </m:e>
                                  <m:sup>
                                    <m:r>
                                      <a:rPr kumimoji="1" lang="en-US" altLang="ko-KR" sz="1600" i="1">
                                        <a:latin typeface="Cambria Math" charset="0"/>
                                      </a:rPr>
                                      <m:t>2</m:t>
                                    </m:r>
                                  </m:sup>
                                </m:sSup>
                              </m:e>
                            </m:nary>
                          </m:num>
                          <m:den>
                            <m:r>
                              <a:rPr kumimoji="1" lang="en-US" altLang="ko-KR" sz="1600" i="1">
                                <a:latin typeface="Cambria Math" charset="0"/>
                              </a:rPr>
                              <m:t>𝑛</m:t>
                            </m:r>
                            <m:r>
                              <a:rPr kumimoji="1" lang="en-US" altLang="ko-KR" sz="1600" i="1">
                                <a:latin typeface="Cambria Math" charset="0"/>
                              </a:rPr>
                              <m:t>−1</m:t>
                            </m:r>
                          </m:den>
                        </m:f>
                      </m:e>
                    </m:rad>
                  </m:oMath>
                </a14:m>
                <a:endParaRPr lang="en-US" altLang="ko-KR" dirty="0">
                  <a:latin typeface="Seravek Light" charset="0"/>
                  <a:ea typeface="Seravek Light" charset="0"/>
                  <a:cs typeface="Seravek Light"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Similar to inferences about means, </a:t>
                </a:r>
                <a14:m>
                  <m:oMath xmlns:m="http://schemas.openxmlformats.org/officeDocument/2006/math">
                    <m:f>
                      <m:fPr>
                        <m:ctrlPr>
                          <a:rPr lang="mr-IN" altLang="ko-KR" i="1" smtClean="0">
                            <a:latin typeface="Cambria Math" panose="02040503050406030204" pitchFamily="18" charset="0"/>
                            <a:ea typeface="Seravek Light" charset="0"/>
                            <a:cs typeface="Seravek Light" charset="0"/>
                          </a:rPr>
                        </m:ctrlPr>
                      </m:fPr>
                      <m:num>
                        <m:sSub>
                          <m:sSubPr>
                            <m:ctrlPr>
                              <a:rPr lang="en-US" altLang="ko-KR"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r>
                          <a:rPr lang="en-US" altLang="ko-KR" b="0" i="1" smtClean="0">
                            <a:latin typeface="Cambria Math" charset="0"/>
                            <a:ea typeface="Seravek Light" charset="0"/>
                            <a:cs typeface="Seravek Light" charset="0"/>
                          </a:rPr>
                          <m:t>−</m:t>
                        </m:r>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Cambria Math" charset="0"/>
                                <a:cs typeface="Cambria Math" charset="0"/>
                              </a:rPr>
                              <m:t>𝛽</m:t>
                            </m:r>
                          </m:e>
                          <m:sub>
                            <m:r>
                              <a:rPr lang="en-US" altLang="ko-KR" b="0" i="1" smtClean="0">
                                <a:latin typeface="Cambria Math" charset="0"/>
                                <a:ea typeface="Seravek Light" charset="0"/>
                                <a:cs typeface="Seravek Light" charset="0"/>
                              </a:rPr>
                              <m:t>1</m:t>
                            </m:r>
                          </m:sub>
                        </m:sSub>
                      </m:num>
                      <m:den>
                        <m:r>
                          <a:rPr lang="en-US" altLang="ko-KR" b="0" i="1" smtClean="0">
                            <a:latin typeface="Cambria Math" charset="0"/>
                            <a:ea typeface="Seravek Light" charset="0"/>
                            <a:cs typeface="Seravek Light" charset="0"/>
                          </a:rPr>
                          <m:t>𝑆𝐸</m:t>
                        </m:r>
                        <m:r>
                          <a:rPr lang="en-US" altLang="ko-KR" b="0" i="1" smtClean="0">
                            <a:latin typeface="Cambria Math" charset="0"/>
                            <a:ea typeface="Seravek Light" charset="0"/>
                            <a:cs typeface="Seravek Light" charset="0"/>
                          </a:rPr>
                          <m:t>(</m:t>
                        </m:r>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r>
                          <a:rPr lang="en-US" altLang="ko-KR" b="0" i="1" smtClean="0">
                            <a:latin typeface="Cambria Math" charset="0"/>
                            <a:ea typeface="Seravek Light" charset="0"/>
                            <a:cs typeface="Seravek Light" charset="0"/>
                          </a:rPr>
                          <m:t>)</m:t>
                        </m:r>
                      </m:den>
                    </m:f>
                    <m:r>
                      <a:rPr lang="mr-IN" altLang="ko-KR" i="1" smtClean="0">
                        <a:latin typeface="Cambria Math" charset="0"/>
                        <a:ea typeface="Cambria Math" charset="0"/>
                        <a:cs typeface="Cambria Math" charset="0"/>
                      </a:rPr>
                      <m:t>∼</m:t>
                    </m:r>
                    <m:sSub>
                      <m:sSubPr>
                        <m:ctrlPr>
                          <a:rPr lang="en-US" altLang="ko-KR" i="1" smtClean="0">
                            <a:latin typeface="Cambria Math" panose="02040503050406030204" pitchFamily="18" charset="0"/>
                            <a:ea typeface="Cambria Math" charset="0"/>
                            <a:cs typeface="Cambria Math" charset="0"/>
                          </a:rPr>
                        </m:ctrlPr>
                      </m:sSub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Sub>
                  </m:oMath>
                </a14:m>
                <a:endParaRPr lang="en-US" altLang="ko-KR" dirty="0">
                  <a:latin typeface="Seravek Light" charset="0"/>
                  <a:ea typeface="Cambria Math" charset="0"/>
                  <a:cs typeface="Cambria Math"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Same for Intercept: </a:t>
                </a:r>
              </a:p>
              <a:p>
                <a:pPr marL="1200150" lvl="4" indent="-285750">
                  <a:lnSpc>
                    <a:spcPct val="150000"/>
                  </a:lnSpc>
                  <a:buFont typeface="Arial" charset="0"/>
                  <a:buChar char="•"/>
                </a:pPr>
                <a14:m>
                  <m:oMath xmlns:m="http://schemas.openxmlformats.org/officeDocument/2006/math">
                    <m:f>
                      <m:fPr>
                        <m:ctrlPr>
                          <a:rPr lang="mr-IN" altLang="ko-KR" i="1">
                            <a:latin typeface="Cambria Math" panose="02040503050406030204" pitchFamily="18" charset="0"/>
                            <a:ea typeface="Seravek Light" charset="0"/>
                            <a:cs typeface="Seravek Light" charset="0"/>
                          </a:rPr>
                        </m:ctrlPr>
                      </m:fPr>
                      <m:num>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0</m:t>
                            </m:r>
                          </m:sub>
                        </m:sSub>
                        <m:r>
                          <a:rPr lang="en-US" altLang="ko-KR" i="1">
                            <a:latin typeface="Cambria Math" charset="0"/>
                            <a:ea typeface="Seravek Light" charset="0"/>
                            <a:cs typeface="Seravek Light" charset="0"/>
                          </a:rPr>
                          <m:t>−</m:t>
                        </m:r>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Cambria Math" charset="0"/>
                                <a:cs typeface="Cambria Math" charset="0"/>
                              </a:rPr>
                              <m:t>𝛽</m:t>
                            </m:r>
                          </m:e>
                          <m:sub>
                            <m:r>
                              <a:rPr lang="en-US" altLang="ko-KR" b="0" i="1" smtClean="0">
                                <a:latin typeface="Cambria Math" charset="0"/>
                                <a:ea typeface="Seravek Light" charset="0"/>
                                <a:cs typeface="Seravek Light" charset="0"/>
                              </a:rPr>
                              <m:t>0</m:t>
                            </m:r>
                          </m:sub>
                        </m:sSub>
                      </m:num>
                      <m:den>
                        <m:r>
                          <a:rPr lang="en-US" altLang="ko-KR" i="1">
                            <a:latin typeface="Cambria Math" charset="0"/>
                            <a:ea typeface="Seravek Light" charset="0"/>
                            <a:cs typeface="Seravek Light" charset="0"/>
                          </a:rPr>
                          <m:t>𝑆𝐸</m:t>
                        </m:r>
                        <m:r>
                          <a:rPr lang="en-US" altLang="ko-KR" i="1">
                            <a:latin typeface="Cambria Math" charset="0"/>
                            <a:ea typeface="Seravek Light" charset="0"/>
                            <a:cs typeface="Seravek Light" charset="0"/>
                          </a:rPr>
                          <m:t>(</m:t>
                        </m:r>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0</m:t>
                            </m:r>
                          </m:sub>
                        </m:sSub>
                        <m:r>
                          <a:rPr lang="en-US" altLang="ko-KR" i="1">
                            <a:latin typeface="Cambria Math" charset="0"/>
                            <a:ea typeface="Seravek Light" charset="0"/>
                            <a:cs typeface="Seravek Light" charset="0"/>
                          </a:rPr>
                          <m:t>)</m:t>
                        </m:r>
                      </m:den>
                    </m:f>
                    <m:r>
                      <a:rPr lang="mr-IN" altLang="ko-KR" i="1">
                        <a:latin typeface="Cambria Math" charset="0"/>
                        <a:ea typeface="Cambria Math" charset="0"/>
                        <a:cs typeface="Cambria Math" charset="0"/>
                      </a:rPr>
                      <m:t>∼</m:t>
                    </m:r>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𝑡</m:t>
                        </m:r>
                      </m:e>
                      <m:sub>
                        <m:r>
                          <a:rPr lang="en-US" altLang="ko-KR" i="1">
                            <a:latin typeface="Cambria Math" charset="0"/>
                            <a:ea typeface="Cambria Math" charset="0"/>
                            <a:cs typeface="Cambria Math" charset="0"/>
                          </a:rPr>
                          <m:t>𝑛</m:t>
                        </m:r>
                        <m:r>
                          <a:rPr lang="en-US" altLang="ko-KR" i="1">
                            <a:latin typeface="Cambria Math" charset="0"/>
                            <a:ea typeface="Cambria Math" charset="0"/>
                            <a:cs typeface="Cambria Math" charset="0"/>
                          </a:rPr>
                          <m:t>−2</m:t>
                        </m:r>
                      </m:sub>
                    </m:sSub>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4665060"/>
              </a:xfrm>
              <a:prstGeom prst="rect">
                <a:avLst/>
              </a:prstGeom>
              <a:blipFill rotWithShape="0">
                <a:blip r:embed="rId6"/>
                <a:stretch>
                  <a:fillRect l="-33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8969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3336170" cy="523220"/>
          </a:xfrm>
          <a:prstGeom prst="rect">
            <a:avLst/>
          </a:prstGeom>
        </p:spPr>
        <p:txBody>
          <a:bodyPr wrap="none">
            <a:spAutoFit/>
          </a:bodyPr>
          <a:lstStyle/>
          <a:p>
            <a:r>
              <a:rPr lang="en-US" altLang="ko-KR" sz="2800" dirty="0">
                <a:latin typeface="Seravek" charset="0"/>
                <a:ea typeface="Seravek" charset="0"/>
                <a:cs typeface="Seravek" charset="0"/>
              </a:rPr>
              <a:t>Regression inference</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3273653"/>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Usual null hypothesis: Slope = 0</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H</a:t>
                </a:r>
                <a:r>
                  <a:rPr lang="en-US" altLang="ko-KR" baseline="-25000" dirty="0">
                    <a:latin typeface="Seravek Light" charset="0"/>
                    <a:ea typeface="Seravek Light" charset="0"/>
                    <a:cs typeface="Seravek Light" charset="0"/>
                  </a:rPr>
                  <a:t>0</a:t>
                </a:r>
                <a:r>
                  <a:rPr lang="en-US" altLang="ko-KR" dirty="0">
                    <a:latin typeface="Seravek Light" charset="0"/>
                    <a:ea typeface="Seravek Light" charset="0"/>
                    <a:cs typeface="Seravek Light" charset="0"/>
                  </a:rPr>
                  <a:t>: </a:t>
                </a: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r>
                          <a:rPr lang="en-US" altLang="ko-KR" i="1" smtClean="0">
                            <a:latin typeface="Cambria Math" charset="0"/>
                            <a:ea typeface="Cambria Math" charset="0"/>
                            <a:cs typeface="Cambria Math" charset="0"/>
                          </a:rPr>
                          <m:t>𝛽</m:t>
                        </m:r>
                      </m:e>
                      <m:sub>
                        <m:r>
                          <a:rPr lang="en-US" altLang="ko-KR" b="0" i="1" smtClean="0">
                            <a:latin typeface="Cambria Math" charset="0"/>
                            <a:ea typeface="Seravek Light" charset="0"/>
                            <a:cs typeface="Seravek Light" charset="0"/>
                          </a:rPr>
                          <m:t>1</m:t>
                        </m:r>
                      </m:sub>
                    </m:sSub>
                    <m:r>
                      <a:rPr lang="en-US" altLang="ko-KR" b="0" i="1" smtClean="0">
                        <a:latin typeface="Cambria Math" charset="0"/>
                        <a:ea typeface="Seravek Light" charset="0"/>
                        <a:cs typeface="Seravek Light" charset="0"/>
                      </a:rPr>
                      <m:t>=0</m:t>
                    </m:r>
                  </m:oMath>
                </a14:m>
                <a:r>
                  <a:rPr lang="en-US" altLang="ko-KR" dirty="0">
                    <a:latin typeface="Seravek Light" charset="0"/>
                    <a:ea typeface="Seravek Light" charset="0"/>
                    <a:cs typeface="Seravek Light" charset="0"/>
                  </a:rPr>
                  <a:t>, </a:t>
                </a:r>
              </a:p>
              <a:p>
                <a:pPr marL="742950" lvl="3"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𝑡</m:t>
                        </m:r>
                      </m:e>
                      <m:sub>
                        <m:r>
                          <a:rPr lang="en-US" altLang="ko-KR" b="0" i="1" smtClean="0">
                            <a:latin typeface="Cambria Math" charset="0"/>
                            <a:ea typeface="Seravek Light" charset="0"/>
                            <a:cs typeface="Seravek Light" charset="0"/>
                          </a:rPr>
                          <m:t>𝑛</m:t>
                        </m:r>
                        <m:r>
                          <a:rPr lang="en-US" altLang="ko-KR" b="0" i="1" smtClean="0">
                            <a:latin typeface="Cambria Math" charset="0"/>
                            <a:ea typeface="Seravek Light" charset="0"/>
                            <a:cs typeface="Seravek Light" charset="0"/>
                          </a:rPr>
                          <m:t>−2</m:t>
                        </m:r>
                      </m:sub>
                    </m:sSub>
                    <m:r>
                      <a:rPr lang="en-US" altLang="ko-KR" b="0" i="1" smtClean="0">
                        <a:latin typeface="Cambria Math" charset="0"/>
                        <a:ea typeface="Seravek Light" charset="0"/>
                        <a:cs typeface="Seravek Light" charset="0"/>
                      </a:rPr>
                      <m:t>=</m:t>
                    </m:r>
                    <m:f>
                      <m:fPr>
                        <m:ctrlPr>
                          <a:rPr lang="mr-IN" altLang="ko-KR" b="0" i="1" smtClean="0">
                            <a:latin typeface="Cambria Math" panose="02040503050406030204" pitchFamily="18" charset="0"/>
                            <a:ea typeface="Seravek Light" charset="0"/>
                            <a:cs typeface="Seravek Light" charset="0"/>
                          </a:rPr>
                        </m:ctrlPr>
                      </m:fPr>
                      <m:num>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r>
                          <a:rPr lang="en-US" altLang="ko-KR" b="0" i="1" smtClean="0">
                            <a:latin typeface="Cambria Math" charset="0"/>
                            <a:ea typeface="Seravek Light" charset="0"/>
                            <a:cs typeface="Seravek Light" charset="0"/>
                          </a:rPr>
                          <m:t>−0</m:t>
                        </m:r>
                      </m:num>
                      <m:den>
                        <m:r>
                          <a:rPr lang="en-US" altLang="ko-KR" b="0" i="1" smtClean="0">
                            <a:latin typeface="Cambria Math" charset="0"/>
                            <a:ea typeface="Seravek Light" charset="0"/>
                            <a:cs typeface="Seravek Light" charset="0"/>
                          </a:rPr>
                          <m:t>𝑆𝐸</m:t>
                        </m:r>
                        <m:r>
                          <a:rPr lang="en-US" altLang="ko-KR" b="0" i="1" smtClean="0">
                            <a:latin typeface="Cambria Math" charset="0"/>
                            <a:ea typeface="Seravek Light" charset="0"/>
                            <a:cs typeface="Seravek Light" charset="0"/>
                          </a:rPr>
                          <m:t>(</m:t>
                        </m:r>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r>
                          <a:rPr lang="en-US" altLang="ko-KR" b="0" i="1" smtClean="0">
                            <a:latin typeface="Cambria Math" charset="0"/>
                            <a:ea typeface="Seravek Light" charset="0"/>
                            <a:cs typeface="Seravek Light" charset="0"/>
                          </a:rPr>
                          <m:t>)</m:t>
                        </m:r>
                      </m:den>
                    </m:f>
                  </m:oMath>
                </a14:m>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95% confidence interval for </a:t>
                </a:r>
                <a14:m>
                  <m:oMath xmlns:m="http://schemas.openxmlformats.org/officeDocument/2006/math">
                    <m:r>
                      <a:rPr lang="en-US" altLang="ko-KR" i="1" smtClean="0">
                        <a:latin typeface="Cambria Math" charset="0"/>
                        <a:ea typeface="Cambria Math" charset="0"/>
                        <a:cs typeface="Cambria Math" charset="0"/>
                      </a:rPr>
                      <m:t>𝛽</m:t>
                    </m:r>
                  </m:oMath>
                </a14:m>
                <a:endParaRPr lang="en-US" altLang="ko-KR" dirty="0">
                  <a:latin typeface="Seravek Light" charset="0"/>
                  <a:ea typeface="Cambria Math" charset="0"/>
                  <a:cs typeface="Cambria Math" charset="0"/>
                </a:endParaRPr>
              </a:p>
              <a:p>
                <a:pPr marL="742950" lvl="3"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r>
                      <a:rPr lang="en-US" altLang="ko-KR" i="1" smtClean="0">
                        <a:latin typeface="Cambria Math" charset="0"/>
                        <a:ea typeface="Cambria Math" charset="0"/>
                        <a:cs typeface="Cambria Math" charset="0"/>
                      </a:rPr>
                      <m:t>±</m:t>
                    </m:r>
                    <m:sSubSup>
                      <m:sSubSupPr>
                        <m:ctrlPr>
                          <a:rPr lang="en-US" altLang="ko-KR"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up>
                        <m:r>
                          <a:rPr lang="en-US" altLang="ko-KR" b="0" i="1" smtClean="0">
                            <a:latin typeface="Cambria Math" charset="0"/>
                            <a:ea typeface="Cambria Math" charset="0"/>
                            <a:cs typeface="Cambria Math" charset="0"/>
                          </a:rPr>
                          <m:t>∗</m:t>
                        </m:r>
                      </m:sup>
                    </m:sSubSup>
                    <m:r>
                      <a:rPr lang="en-US" altLang="ko-KR" i="1" smtClean="0">
                        <a:latin typeface="Cambria Math" charset="0"/>
                        <a:ea typeface="Cambria Math" charset="0"/>
                        <a:cs typeface="Cambria Math" charset="0"/>
                      </a:rPr>
                      <m:t>×</m:t>
                    </m:r>
                    <m:r>
                      <a:rPr lang="en-US" altLang="ko-KR" b="0" i="1" smtClean="0">
                        <a:latin typeface="Cambria Math" charset="0"/>
                        <a:ea typeface="Cambria Math" charset="0"/>
                        <a:cs typeface="Cambria Math" charset="0"/>
                      </a:rPr>
                      <m:t>𝑆𝐸</m:t>
                    </m:r>
                    <m:r>
                      <a:rPr lang="en-US" altLang="ko-KR" b="0" i="1" smtClean="0">
                        <a:latin typeface="Cambria Math" charset="0"/>
                        <a:ea typeface="Cambria Math" charset="0"/>
                        <a:cs typeface="Cambria Math" charset="0"/>
                      </a:rPr>
                      <m:t>(</m:t>
                    </m:r>
                    <m:sSub>
                      <m:sSubPr>
                        <m:ctrlPr>
                          <a:rPr lang="en-US" altLang="ko-KR" b="0" i="1" smtClean="0">
                            <a:latin typeface="Cambria Math" panose="02040503050406030204" pitchFamily="18" charset="0"/>
                            <a:ea typeface="Cambria Math" charset="0"/>
                            <a:cs typeface="Cambria Math" charset="0"/>
                          </a:rPr>
                        </m:ctrlPr>
                      </m:sSubPr>
                      <m:e>
                        <m:r>
                          <a:rPr lang="en-US" altLang="ko-KR" b="0" i="1" smtClean="0">
                            <a:latin typeface="Cambria Math" charset="0"/>
                            <a:ea typeface="Cambria Math" charset="0"/>
                            <a:cs typeface="Cambria Math" charset="0"/>
                          </a:rPr>
                          <m:t>𝑏</m:t>
                        </m:r>
                      </m:e>
                      <m:sub>
                        <m:r>
                          <a:rPr lang="en-US" altLang="ko-KR" b="0" i="1" smtClean="0">
                            <a:latin typeface="Cambria Math" charset="0"/>
                            <a:ea typeface="Cambria Math" charset="0"/>
                            <a:cs typeface="Cambria Math" charset="0"/>
                          </a:rPr>
                          <m:t>1</m:t>
                        </m:r>
                      </m:sub>
                    </m:sSub>
                    <m:r>
                      <a:rPr lang="en-US" altLang="ko-KR" b="0" i="1" smtClean="0">
                        <a:latin typeface="Cambria Math" charset="0"/>
                        <a:ea typeface="Cambria Math" charset="0"/>
                        <a:cs typeface="Cambria Math" charset="0"/>
                      </a:rPr>
                      <m:t>)</m:t>
                    </m:r>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3273653"/>
              </a:xfrm>
              <a:prstGeom prst="rect">
                <a:avLst/>
              </a:prstGeom>
              <a:blipFill rotWithShape="0">
                <a:blip r:embed="rId6"/>
                <a:stretch>
                  <a:fillRect l="-33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7706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5683992" cy="523220"/>
          </a:xfrm>
          <a:prstGeom prst="rect">
            <a:avLst/>
          </a:prstGeom>
        </p:spPr>
        <p:txBody>
          <a:bodyPr wrap="none">
            <a:spAutoFit/>
          </a:bodyPr>
          <a:lstStyle/>
          <a:p>
            <a:r>
              <a:rPr lang="en-US" altLang="ko-KR" sz="2800" dirty="0">
                <a:latin typeface="Seravek" charset="0"/>
                <a:ea typeface="Seravek" charset="0"/>
                <a:cs typeface="Seravek" charset="0"/>
              </a:rPr>
              <a:t>Standard Errors for Predicted Values</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3175741"/>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know the mean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t>
                </a:r>
                <a:r>
                  <a:rPr lang="en-US" altLang="ko-KR" i="1" dirty="0">
                    <a:latin typeface="Seravek Light" charset="0"/>
                    <a:ea typeface="Seravek Light" charset="0"/>
                    <a:cs typeface="Seravek Light" charset="0"/>
                  </a:rPr>
                  <a:t>all </a:t>
                </a:r>
                <a:r>
                  <a:rPr lang="en-US" altLang="ko-KR" dirty="0">
                    <a:latin typeface="Seravek Light" charset="0"/>
                    <a:ea typeface="Seravek Light" charset="0"/>
                    <a:cs typeface="Seravek Light" charset="0"/>
                  </a:rPr>
                  <a:t>men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a:t>
                </a:r>
              </a:p>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estimate the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 particular man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 </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acc>
                          <m:accPr>
                            <m:chr m:val="̂"/>
                            <m:ctrlPr>
                              <a:rPr lang="en-US" altLang="ko-KR" i="1" smtClean="0">
                                <a:latin typeface="Cambria Math" panose="02040503050406030204" pitchFamily="18" charset="0"/>
                                <a:ea typeface="Seravek Light" charset="0"/>
                                <a:cs typeface="Seravek Light" charset="0"/>
                              </a:rPr>
                            </m:ctrlPr>
                          </m:accPr>
                          <m:e>
                            <m:r>
                              <a:rPr lang="en-US" altLang="ko-KR" b="0" i="1" smtClean="0">
                                <a:latin typeface="Cambria Math" charset="0"/>
                                <a:ea typeface="Seravek Light" charset="0"/>
                                <a:cs typeface="Seravek Light" charset="0"/>
                              </a:rPr>
                              <m:t>𝑦</m:t>
                            </m:r>
                          </m:e>
                        </m:acc>
                      </m:e>
                      <m:sub>
                        <m:r>
                          <a:rPr lang="en-US" altLang="ko-KR" i="1" smtClean="0">
                            <a:latin typeface="Cambria Math" charset="0"/>
                            <a:ea typeface="Cambria Math" charset="0"/>
                            <a:cs typeface="Cambria Math" charset="0"/>
                          </a:rPr>
                          <m:t>𝜈</m:t>
                        </m:r>
                      </m:sub>
                    </m:sSub>
                    <m:r>
                      <a:rPr lang="en-US" altLang="ko-KR" i="1" smtClean="0">
                        <a:latin typeface="Cambria Math" charset="0"/>
                        <a:ea typeface="Cambria Math" charset="0"/>
                        <a:cs typeface="Cambria Math" charset="0"/>
                      </a:rPr>
                      <m:t>±</m:t>
                    </m:r>
                    <m:sSubSup>
                      <m:sSubSupPr>
                        <m:ctrlPr>
                          <a:rPr lang="en-US" altLang="ko-KR"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up>
                        <m:r>
                          <a:rPr lang="en-US" altLang="ko-KR" b="0" i="1" smtClean="0">
                            <a:latin typeface="Cambria Math" charset="0"/>
                            <a:ea typeface="Cambria Math" charset="0"/>
                            <a:cs typeface="Cambria Math" charset="0"/>
                          </a:rPr>
                          <m:t>∗</m:t>
                        </m:r>
                      </m:sup>
                    </m:sSubSup>
                    <m:r>
                      <a:rPr lang="en-US" altLang="ko-KR" i="1" smtClean="0">
                        <a:latin typeface="Cambria Math" charset="0"/>
                        <a:ea typeface="Cambria Math" charset="0"/>
                        <a:cs typeface="Cambria Math" charset="0"/>
                      </a:rPr>
                      <m:t>×</m:t>
                    </m:r>
                    <m:r>
                      <a:rPr lang="en-US" altLang="ko-KR" b="0" i="1" smtClean="0">
                        <a:latin typeface="Cambria Math" charset="0"/>
                        <a:ea typeface="Cambria Math" charset="0"/>
                        <a:cs typeface="Cambria Math" charset="0"/>
                      </a:rPr>
                      <m:t> </m:t>
                    </m:r>
                    <m:r>
                      <a:rPr lang="en-US" altLang="ko-KR" b="0" i="1" smtClean="0">
                        <a:latin typeface="Cambria Math" charset="0"/>
                        <a:ea typeface="Cambria Math" charset="0"/>
                        <a:cs typeface="Cambria Math" charset="0"/>
                      </a:rPr>
                      <m:t>𝑆𝐸</m:t>
                    </m:r>
                  </m:oMath>
                </a14:m>
                <a:endParaRPr lang="en-US" altLang="ko-KR" dirty="0">
                  <a:latin typeface="Seravek Light" charset="0"/>
                  <a:ea typeface="Seravek Light" charset="0"/>
                  <a:cs typeface="Seravek Light"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But different </a:t>
                </a:r>
                <a:r>
                  <a:rPr lang="en-US" altLang="ko-KR" i="1" dirty="0">
                    <a:latin typeface="Seravek Light" charset="0"/>
                    <a:ea typeface="Seravek Light" charset="0"/>
                    <a:cs typeface="Seravek Light" charset="0"/>
                  </a:rPr>
                  <a:t>SE</a:t>
                </a:r>
                <a:r>
                  <a:rPr lang="en-US" altLang="ko-KR" dirty="0">
                    <a:latin typeface="Seravek Light" charset="0"/>
                    <a:ea typeface="Seravek Light" charset="0"/>
                    <a:cs typeface="Seravek Light" charset="0"/>
                  </a:rPr>
                  <a:t>s for different questions</a:t>
                </a:r>
              </a:p>
              <a:p>
                <a:pPr marL="742950" lvl="3" indent="-285750">
                  <a:lnSpc>
                    <a:spcPct val="150000"/>
                  </a:lnSpc>
                  <a:buFont typeface="Arial" charset="0"/>
                  <a:buChar char="•"/>
                </a:pPr>
                <a:endParaRPr lang="en-US" altLang="ko-KR" sz="1000"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chemeClr val="accent6">
                        <a:lumMod val="75000"/>
                      </a:schemeClr>
                    </a:solidFill>
                    <a:latin typeface="Seravek Light" charset="0"/>
                    <a:ea typeface="Seravek Light" charset="0"/>
                    <a:cs typeface="Seravek Light" charset="0"/>
                  </a:rPr>
                  <a:t>Mean</a:t>
                </a:r>
                <a:r>
                  <a:rPr lang="en-US" altLang="ko-KR" dirty="0">
                    <a:latin typeface="Seravek Light" charset="0"/>
                    <a:ea typeface="Seravek Light" charset="0"/>
                    <a:cs typeface="Seravek Light" charset="0"/>
                  </a:rPr>
                  <a:t>: </a:t>
                </a:r>
                <a14:m>
                  <m:oMath xmlns:m="http://schemas.openxmlformats.org/officeDocument/2006/math">
                    <m:r>
                      <a:rPr lang="en-US" altLang="ko-KR" b="0" i="1" smtClean="0">
                        <a:latin typeface="Cambria Math" charset="0"/>
                        <a:ea typeface="Seravek Light" charset="0"/>
                        <a:cs typeface="Seravek Light" charset="0"/>
                      </a:rPr>
                      <m:t>𝑆𝐸</m:t>
                    </m:r>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acc>
                              <m:accPr>
                                <m:chr m:val="̂"/>
                                <m:ctrlPr>
                                  <a:rPr lang="en-US" altLang="ko-KR" b="0" i="1" smtClean="0">
                                    <a:latin typeface="Cambria Math" panose="02040503050406030204" pitchFamily="18" charset="0"/>
                                    <a:ea typeface="Seravek Light" charset="0"/>
                                    <a:cs typeface="Seravek Light" charset="0"/>
                                  </a:rPr>
                                </m:ctrlPr>
                              </m:accPr>
                              <m:e>
                                <m:r>
                                  <a:rPr lang="en-US" altLang="ko-KR" b="0" i="1" smtClean="0">
                                    <a:latin typeface="Cambria Math" charset="0"/>
                                    <a:ea typeface="Cambria Math" charset="0"/>
                                    <a:cs typeface="Cambria Math" charset="0"/>
                                  </a:rPr>
                                  <m:t>𝜇</m:t>
                                </m:r>
                              </m:e>
                            </m:acc>
                          </m:e>
                          <m:sub>
                            <m:r>
                              <a:rPr lang="en-US" altLang="ko-KR" b="0" i="1" smtClean="0">
                                <a:latin typeface="Cambria Math" charset="0"/>
                                <a:ea typeface="Cambria Math" charset="0"/>
                                <a:cs typeface="Cambria Math" charset="0"/>
                              </a:rPr>
                              <m:t>𝜈</m:t>
                            </m:r>
                          </m:sub>
                        </m:sSub>
                      </m:e>
                    </m:d>
                    <m:r>
                      <a:rPr lang="en-US" altLang="ko-KR" b="0" i="1" smtClean="0">
                        <a:latin typeface="Cambria Math" charset="0"/>
                        <a:ea typeface="Seravek Light" charset="0"/>
                        <a:cs typeface="Seravek Light" charset="0"/>
                      </a:rPr>
                      <m:t>=</m:t>
                    </m:r>
                    <m:rad>
                      <m:radPr>
                        <m:degHide m:val="on"/>
                        <m:ctrlPr>
                          <a:rPr lang="en-US" altLang="ko-KR" b="0" i="1" smtClean="0">
                            <a:latin typeface="Cambria Math" panose="02040503050406030204" pitchFamily="18" charset="0"/>
                            <a:ea typeface="Seravek Light" charset="0"/>
                            <a:cs typeface="Seravek Light" charset="0"/>
                          </a:rPr>
                        </m:ctrlPr>
                      </m:radPr>
                      <m:deg/>
                      <m:e>
                        <m:sSup>
                          <m:sSupPr>
                            <m:ctrlPr>
                              <a:rPr lang="en-US" altLang="ko-KR" b="0" i="1" smtClean="0">
                                <a:latin typeface="Cambria Math" panose="02040503050406030204" pitchFamily="18" charset="0"/>
                                <a:ea typeface="Seravek Light" charset="0"/>
                                <a:cs typeface="Seravek Light" charset="0"/>
                              </a:rPr>
                            </m:ctrlPr>
                          </m:sSupPr>
                          <m:e>
                            <m:r>
                              <a:rPr lang="en-US" altLang="ko-KR" b="0" i="1" smtClean="0">
                                <a:latin typeface="Cambria Math" charset="0"/>
                                <a:ea typeface="Seravek Light" charset="0"/>
                                <a:cs typeface="Seravek Light" charset="0"/>
                              </a:rPr>
                              <m:t>𝑆𝐸</m:t>
                            </m:r>
                          </m:e>
                          <m:sup>
                            <m:r>
                              <a:rPr lang="en-US" altLang="ko-KR" b="0" i="1" smtClean="0">
                                <a:latin typeface="Cambria Math" charset="0"/>
                                <a:ea typeface="Seravek Light" charset="0"/>
                                <a:cs typeface="Seravek Light" charset="0"/>
                              </a:rPr>
                              <m:t>2</m:t>
                            </m:r>
                          </m:sup>
                        </m:sSup>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e>
                        </m:d>
                        <m:r>
                          <a:rPr lang="en-US" altLang="ko-KR" b="0" i="1" smtClean="0">
                            <a:latin typeface="Cambria Math" charset="0"/>
                            <a:ea typeface="Cambria Math" charset="0"/>
                            <a:cs typeface="Cambria Math" charset="0"/>
                          </a:rPr>
                          <m:t>×</m:t>
                        </m:r>
                        <m:sSup>
                          <m:sSupPr>
                            <m:ctrlPr>
                              <a:rPr lang="en-US" altLang="ko-KR" b="0" i="1" smtClean="0">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b="0" i="1" smtClean="0">
                                <a:latin typeface="Cambria Math" charset="0"/>
                                <a:ea typeface="Cambria Math" charset="0"/>
                                <a:cs typeface="Cambria Math" charset="0"/>
                              </a:rPr>
                              <m:t>2</m:t>
                            </m:r>
                          </m:sup>
                        </m:sSup>
                        <m:r>
                          <a:rPr lang="en-US" altLang="ko-KR" b="0" i="1" smtClean="0">
                            <a:latin typeface="Cambria Math" charset="0"/>
                            <a:ea typeface="Cambria Math" charset="0"/>
                            <a:cs typeface="Cambria Math" charset="0"/>
                          </a:rPr>
                          <m:t>+</m:t>
                        </m:r>
                        <m:f>
                          <m:fPr>
                            <m:ctrlPr>
                              <a:rPr lang="mr-IN" altLang="ko-KR" b="0" i="1" smtClean="0">
                                <a:latin typeface="Cambria Math" panose="02040503050406030204" pitchFamily="18" charset="0"/>
                                <a:ea typeface="Cambria Math" charset="0"/>
                                <a:cs typeface="Cambria Math" charset="0"/>
                              </a:rPr>
                            </m:ctrlPr>
                          </m:fPr>
                          <m:num>
                            <m:sSubSup>
                              <m:sSubSupPr>
                                <m:ctrlPr>
                                  <a:rPr lang="en-US" altLang="ko-KR" b="0"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𝑠</m:t>
                                </m:r>
                              </m:e>
                              <m:sub>
                                <m:r>
                                  <a:rPr lang="en-US" altLang="ko-KR" b="0" i="1" smtClean="0">
                                    <a:latin typeface="Cambria Math" charset="0"/>
                                    <a:ea typeface="Cambria Math" charset="0"/>
                                    <a:cs typeface="Cambria Math" charset="0"/>
                                  </a:rPr>
                                  <m:t>𝑒</m:t>
                                </m:r>
                              </m:sub>
                              <m:sup>
                                <m:r>
                                  <a:rPr lang="en-US" altLang="ko-KR" b="0" i="1" smtClean="0">
                                    <a:latin typeface="Cambria Math" charset="0"/>
                                    <a:ea typeface="Cambria Math" charset="0"/>
                                    <a:cs typeface="Cambria Math" charset="0"/>
                                  </a:rPr>
                                  <m:t>2</m:t>
                                </m:r>
                              </m:sup>
                            </m:sSubSup>
                          </m:num>
                          <m:den>
                            <m:r>
                              <a:rPr lang="en-US" altLang="ko-KR" b="0" i="1" smtClean="0">
                                <a:latin typeface="Cambria Math" charset="0"/>
                                <a:ea typeface="Cambria Math" charset="0"/>
                                <a:cs typeface="Cambria Math" charset="0"/>
                              </a:rPr>
                              <m:t>𝑛</m:t>
                            </m:r>
                          </m:den>
                        </m:f>
                      </m:e>
                    </m:rad>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3175741"/>
              </a:xfrm>
              <a:prstGeom prst="rect">
                <a:avLst/>
              </a:prstGeom>
              <a:blipFill>
                <a:blip r:embed="rId6"/>
                <a:stretch>
                  <a:fillRect l="-23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2197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5"/>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7842</TotalTime>
  <Words>1183</Words>
  <Application>Microsoft Macintosh PowerPoint</Application>
  <PresentationFormat>와이드스크린</PresentationFormat>
  <Paragraphs>152</Paragraphs>
  <Slides>13</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13</vt:i4>
      </vt:variant>
    </vt:vector>
  </HeadingPairs>
  <TitlesOfParts>
    <vt:vector size="21" baseType="lpstr">
      <vt:lpstr>맑은 고딕</vt:lpstr>
      <vt:lpstr>Arial</vt:lpstr>
      <vt:lpstr>Cambria Math</vt:lpstr>
      <vt:lpstr>PT Sans Narrow</vt:lpstr>
      <vt:lpstr>Seravek</vt:lpstr>
      <vt:lpstr>Seravek Light</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Choong-wan Woo</dc:creator>
  <cp:lastModifiedBy>Choong-wan Woo</cp:lastModifiedBy>
  <cp:revision>1143</cp:revision>
  <dcterms:created xsi:type="dcterms:W3CDTF">2017-08-24T21:55:02Z</dcterms:created>
  <dcterms:modified xsi:type="dcterms:W3CDTF">2019-05-01T01:11:24Z</dcterms:modified>
</cp:coreProperties>
</file>