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75" r:id="rId3"/>
    <p:sldId id="438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9"/>
    <p:restoredTop sz="94674"/>
  </p:normalViewPr>
  <p:slideViewPr>
    <p:cSldViewPr snapToGrid="0" snapToObjects="1">
      <p:cViewPr varScale="1">
        <p:scale>
          <a:sx n="207" d="100"/>
          <a:sy n="207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2019. 5. 1.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59564" y="2120740"/>
            <a:ext cx="52729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13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Scatterplot matrix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394" y="1195606"/>
            <a:ext cx="5165843" cy="4873557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968885" y="1653702"/>
            <a:ext cx="4105072" cy="4105072"/>
            <a:chOff x="3968885" y="1653702"/>
            <a:chExt cx="4105072" cy="4105072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3968885" y="1653702"/>
              <a:ext cx="4105072" cy="4105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/>
            <p:cNvSpPr/>
            <p:nvPr/>
          </p:nvSpPr>
          <p:spPr>
            <a:xfrm>
              <a:off x="5163752" y="5406138"/>
              <a:ext cx="225414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rPr>
                <a:t>Normal probability plot</a:t>
              </a:r>
              <a:endParaRPr lang="ko-KR" altLang="en-US" sz="1600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424794" y="1089510"/>
            <a:ext cx="5589657" cy="2807893"/>
            <a:chOff x="4424794" y="1089510"/>
            <a:chExt cx="5589657" cy="2807893"/>
          </a:xfrm>
        </p:grpSpPr>
        <p:sp>
          <p:nvSpPr>
            <p:cNvPr id="17" name="직사각형 16"/>
            <p:cNvSpPr/>
            <p:nvPr/>
          </p:nvSpPr>
          <p:spPr>
            <a:xfrm>
              <a:off x="8351182" y="2163585"/>
              <a:ext cx="12923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latin typeface="Seravek Light" charset="0"/>
                  <a:ea typeface="Seravek Light" charset="0"/>
                  <a:cs typeface="Seravek Light" charset="0"/>
                </a:rPr>
                <a:t>Scatter plots</a:t>
              </a:r>
              <a:endParaRPr lang="ko-KR" altLang="en-US" sz="1600" b="1" dirty="0">
                <a:solidFill>
                  <a:schemeClr val="accent2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  <p:sp>
          <p:nvSpPr>
            <p:cNvPr id="12" name="삼각형 11"/>
            <p:cNvSpPr/>
            <p:nvPr/>
          </p:nvSpPr>
          <p:spPr>
            <a:xfrm rot="2658313">
              <a:off x="4424794" y="1089510"/>
              <a:ext cx="5589657" cy="2807893"/>
            </a:xfrm>
            <a:prstGeom prst="triangle">
              <a:avLst>
                <a:gd name="adj" fmla="val 51249"/>
              </a:avLst>
            </a:prstGeom>
            <a:solidFill>
              <a:srgbClr val="ED7D31">
                <a:alpha val="39608"/>
              </a:srgb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70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928453" y="903211"/>
                <a:ext cx="10943650" cy="379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30: Multiple regression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Similar to simple regression, but the multiple regression is about the relationship between residual.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Model-level inference: 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0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=…=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0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F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MS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regression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/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MS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Error</a:t>
                </a:r>
                <a:r>
                  <a:rPr lang="en-US" altLang="ko-KR" i="1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7030A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𝑅𝑒𝑔𝑟𝑒𝑠𝑠𝑖𝑜𝑛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𝐸𝑟𝑟𝑜𝑟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SS</a:t>
                </a:r>
                <a:r>
                  <a:rPr lang="en-US" altLang="ko-KR" i="1" baseline="-25000" dirty="0">
                    <a:latin typeface="Seravek Light" charset="0"/>
                    <a:ea typeface="Seravek Light" charset="0"/>
                    <a:cs typeface="Seravek Light" charset="0"/>
                  </a:rPr>
                  <a:t>Total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SS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Regression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+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SS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Error</a:t>
                </a: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Adjusted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</a:t>
                </a:r>
                <a:r>
                  <a:rPr lang="en-US" altLang="ko-KR" dirty="0"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𝐸𝑟𝑟𝑜𝑟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Variable-level inference: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 confidence interval: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Useful plot: Scatterplot matrix</a:t>
                </a:r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903211"/>
                <a:ext cx="10943650" cy="3796104"/>
              </a:xfrm>
              <a:prstGeom prst="rect">
                <a:avLst/>
              </a:prstGeom>
              <a:blipFill>
                <a:blip r:embed="rId6"/>
                <a:stretch>
                  <a:fillRect l="-348" b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39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텍스트 상자 16"/>
              <p:cNvSpPr txBox="1"/>
              <p:nvPr/>
            </p:nvSpPr>
            <p:spPr>
              <a:xfrm>
                <a:off x="928453" y="903211"/>
                <a:ext cx="10943650" cy="4557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29: Multifactor Analysis of Variance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Multifactor ANOVA model without interaction</a:t>
                </a:r>
                <a:endParaRPr lang="en-US" altLang="ko-KR" sz="1600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42950" lvl="3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𝜇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3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acc>
                      <m:accPr>
                        <m:chr m:val="̿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acc>
                          <m:accPr>
                            <m:chr m:val="̿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acc>
                          <m:accPr>
                            <m:chr m:val="̿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+(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𝑖𝑗𝑘</m:t>
                            </m:r>
                          </m:sub>
                        </m:s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 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+ </m:t>
                    </m:r>
                    <m:acc>
                      <m:accPr>
                        <m:chr m:val="̿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600" i="1" dirty="0">
                  <a:solidFill>
                    <a:schemeClr val="tx1"/>
                  </a:solidFill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Multifactor ANOVA model with interaction</a:t>
                </a:r>
                <a:endParaRPr lang="en-US" altLang="ko-KR" sz="1600" i="1" dirty="0">
                  <a:solidFill>
                    <a:schemeClr val="tx1"/>
                  </a:solidFill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𝑖𝑗𝑘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𝜇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</m:sub>
                    </m:sSub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𝑖𝑗𝑘</m:t>
                        </m:r>
                      </m:sub>
                    </m:sSub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: interaction term,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 dirty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𝑗𝑘</m:t>
                                </m:r>
                              </m:sub>
                            </m:sSub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 </m:t>
                        </m:r>
                        <m:acc>
                          <m:accPr>
                            <m:chr m:val="̿"/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Important plots: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Partial boxplot, interaction plot</a:t>
                </a:r>
              </a:p>
            </p:txBody>
          </p:sp>
        </mc:Choice>
        <mc:Fallback xmlns="">
          <p:sp>
            <p:nvSpPr>
              <p:cNvPr id="17" name="텍스트 상자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903211"/>
                <a:ext cx="10943650" cy="4557658"/>
              </a:xfrm>
              <a:prstGeom prst="rect">
                <a:avLst/>
              </a:prstGeom>
              <a:blipFill rotWithShape="0">
                <a:blip r:embed="rId6"/>
                <a:stretch>
                  <a:fillRect l="-445" b="-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80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937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Example: body fat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5978" y="586798"/>
            <a:ext cx="7730403" cy="4347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텍스트 상자 12"/>
          <p:cNvSpPr txBox="1"/>
          <p:nvPr/>
        </p:nvSpPr>
        <p:spPr>
          <a:xfrm>
            <a:off x="928453" y="903211"/>
            <a:ext cx="4314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How about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Height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?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Regression table: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196" y="1983924"/>
            <a:ext cx="4467451" cy="180130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181" y="4594753"/>
            <a:ext cx="3845480" cy="375840"/>
          </a:xfrm>
          <a:prstGeom prst="rect">
            <a:avLst/>
          </a:prstGeom>
        </p:spPr>
      </p:pic>
      <p:sp>
        <p:nvSpPr>
          <p:cNvPr id="16" name="텍스트 상자 15"/>
          <p:cNvSpPr txBox="1"/>
          <p:nvPr/>
        </p:nvSpPr>
        <p:spPr>
          <a:xfrm>
            <a:off x="928453" y="4061216"/>
            <a:ext cx="4314756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Revised equation:</a:t>
            </a:r>
          </a:p>
        </p:txBody>
      </p:sp>
      <p:sp>
        <p:nvSpPr>
          <p:cNvPr id="17" name="텍스트 상자 16"/>
          <p:cNvSpPr txBox="1"/>
          <p:nvPr/>
        </p:nvSpPr>
        <p:spPr>
          <a:xfrm>
            <a:off x="928453" y="5029641"/>
            <a:ext cx="4314756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Residuals: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4363" y="5556777"/>
            <a:ext cx="2984570" cy="319105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485373" y="5987888"/>
            <a:ext cx="10949019" cy="429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Procedures and calculations for </a:t>
            </a:r>
            <a:r>
              <a:rPr lang="en-US" altLang="ko-KR" sz="1600" i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multiple regression are </a:t>
            </a:r>
            <a:r>
              <a:rPr lang="en-US" altLang="ko-KR" sz="1600" i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same with the simple regression. Then, what’s different? </a:t>
            </a:r>
          </a:p>
        </p:txBody>
      </p:sp>
    </p:spTree>
    <p:extLst>
      <p:ext uri="{BB962C8B-B14F-4D97-AF65-F5344CB8AC3E}">
        <p14:creationId xmlns:p14="http://schemas.microsoft.com/office/powerpoint/2010/main" val="211089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16" grpId="0" build="p" bldLvl="5"/>
      <p:bldP spid="17" grpId="0" build="p" bldLvl="5"/>
      <p:bldP spid="19" grpId="0" build="p" bldLvl="5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91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Interpreting multiple regression coefficients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928452" y="903211"/>
            <a:ext cx="540425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Scatter plot between %body fat and height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Looks like no relationship, but...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If we restrict our attention to the men with waist sizes between 36~38 inches: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 negative association appears.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741" y="903211"/>
            <a:ext cx="4318000" cy="296693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1345" y="3276888"/>
            <a:ext cx="4401157" cy="2962941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6096000" y="4027530"/>
            <a:ext cx="540425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relationship between %Body fat and Height is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conditional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on Waist size. </a:t>
            </a:r>
          </a:p>
        </p:txBody>
      </p:sp>
    </p:spTree>
    <p:extLst>
      <p:ext uri="{BB962C8B-B14F-4D97-AF65-F5344CB8AC3E}">
        <p14:creationId xmlns:p14="http://schemas.microsoft.com/office/powerpoint/2010/main" val="5708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5"/>
      <p:bldP spid="19" grpId="0" build="p" bldLvl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538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Partial regression plot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928452" y="903211"/>
            <a:ext cx="5404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Plot both residuals after a regression on Waist size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Body fat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residuals against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Height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residuals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4606" y="2107431"/>
            <a:ext cx="4744449" cy="333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587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6246" y="1619191"/>
            <a:ext cx="8209757" cy="462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텍스트 상자 13"/>
          <p:cNvSpPr txBox="1"/>
          <p:nvPr/>
        </p:nvSpPr>
        <p:spPr>
          <a:xfrm>
            <a:off x="928452" y="903211"/>
            <a:ext cx="5404253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Really same with the 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11114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47147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Multiple Regression Inference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657867" y="918114"/>
                <a:ext cx="10100329" cy="5981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Two questions for inference: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Model-level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inference: Is this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model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any good at all?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0070C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Variable-level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inference: Is this </a:t>
                </a: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variable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good?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chemeClr val="accent2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Model-level inference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Null hypothesis: 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0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…</m:t>
                    </m:r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0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Similar to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in ANOVA: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F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MS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regression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/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MS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Error</a:t>
                </a:r>
                <a:r>
                  <a:rPr lang="en-US" altLang="ko-KR" i="1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 null hypothesis is true,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1.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How much variance the regression model explained?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Significance testing about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7030A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𝑅𝑒𝑔𝑟𝑒𝑠𝑠𝑖𝑜𝑛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𝐸𝑟𝑟𝑜𝑟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SS</a:t>
                </a:r>
                <a:r>
                  <a:rPr lang="en-US" altLang="ko-KR" i="1" baseline="-25000" dirty="0">
                    <a:latin typeface="Seravek Light" charset="0"/>
                    <a:ea typeface="Seravek Light" charset="0"/>
                    <a:cs typeface="Seravek Light" charset="0"/>
                  </a:rPr>
                  <a:t>Total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=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SS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Regression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+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SS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Error</a:t>
                </a:r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Adjusted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R</a:t>
                </a:r>
                <a:r>
                  <a:rPr lang="en-US" altLang="ko-KR" baseline="30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=</a:t>
                </a:r>
                <a:r>
                  <a:rPr lang="en-US" altLang="ko-KR" dirty="0"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1−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𝑀</m:t>
                            </m:r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𝐸𝑟𝑟𝑜𝑟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𝑀</m:t>
                            </m:r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𝑇𝑜𝑡𝑎𝑙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7" y="918114"/>
                <a:ext cx="10100329" cy="5981959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6997094" y="636852"/>
            <a:ext cx="4867611" cy="2520520"/>
            <a:chOff x="6997094" y="696394"/>
            <a:chExt cx="4867611" cy="252052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1191" y="1117468"/>
              <a:ext cx="4763514" cy="209944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997094" y="696394"/>
              <a:ext cx="1342227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Seravek Light" charset="0"/>
                  <a:ea typeface="Seravek Light" charset="0"/>
                  <a:cs typeface="Seravek Light" charset="0"/>
                </a:rPr>
                <a:t>Regression plot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120647" y="1100276"/>
            <a:ext cx="4676744" cy="9362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20647" y="2119338"/>
            <a:ext cx="4676744" cy="101225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190689" y="310011"/>
            <a:ext cx="2194929" cy="1440968"/>
            <a:chOff x="8190689" y="310011"/>
            <a:chExt cx="2194929" cy="1440968"/>
          </a:xfrm>
        </p:grpSpPr>
        <p:sp>
          <p:nvSpPr>
            <p:cNvPr id="13" name="자유형 12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15636" y="310011"/>
              <a:ext cx="869982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SS</a:t>
              </a:r>
              <a:r>
                <a:rPr lang="en-US" altLang="ko-KR" sz="1400" b="1" i="1" baseline="-25000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Regression</a:t>
              </a:r>
              <a:endParaRPr lang="en-US" altLang="ko-KR" sz="1400" b="1" i="1" baseline="-25000" dirty="0">
                <a:solidFill>
                  <a:srgbClr val="7030A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92427" y="543996"/>
            <a:ext cx="1913057" cy="1440968"/>
            <a:chOff x="8190689" y="310011"/>
            <a:chExt cx="1913057" cy="1440968"/>
          </a:xfrm>
        </p:grpSpPr>
        <p:sp>
          <p:nvSpPr>
            <p:cNvPr id="20" name="자유형 19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15636" y="310011"/>
              <a:ext cx="588110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SS</a:t>
              </a:r>
              <a:r>
                <a:rPr lang="en-US" altLang="ko-KR" sz="1400" b="1" i="1" baseline="-25000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Error</a:t>
              </a:r>
              <a:endParaRPr lang="en-US" altLang="ko-KR" sz="1400" b="1" i="1" baseline="-250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24829" y="317559"/>
            <a:ext cx="2256741" cy="1440968"/>
            <a:chOff x="8190689" y="310011"/>
            <a:chExt cx="2256741" cy="1440968"/>
          </a:xfrm>
        </p:grpSpPr>
        <p:sp>
          <p:nvSpPr>
            <p:cNvPr id="23" name="자유형 22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515636" y="310011"/>
              <a:ext cx="931794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MS</a:t>
              </a:r>
              <a:r>
                <a:rPr lang="en-US" altLang="ko-KR" sz="1400" b="1" i="1" baseline="-25000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Regression</a:t>
              </a:r>
              <a:endParaRPr lang="en-US" altLang="ko-KR" sz="1400" b="1" i="1" baseline="-25000" dirty="0">
                <a:solidFill>
                  <a:srgbClr val="7030A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501666" y="551544"/>
            <a:ext cx="1974869" cy="1440968"/>
            <a:chOff x="8190689" y="310011"/>
            <a:chExt cx="1974869" cy="1440968"/>
          </a:xfrm>
        </p:grpSpPr>
        <p:sp>
          <p:nvSpPr>
            <p:cNvPr id="26" name="자유형 25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515636" y="310011"/>
              <a:ext cx="649922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MS</a:t>
              </a:r>
              <a:r>
                <a:rPr lang="en-US" altLang="ko-KR" sz="1400" b="1" i="1" baseline="-25000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Error</a:t>
              </a:r>
              <a:endParaRPr lang="en-US" altLang="ko-KR" sz="1400" b="1" i="1" baseline="-250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34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2309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Multiple Regression Inference (2)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657867" y="918114"/>
                <a:ext cx="10100329" cy="5418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solidFill>
                      <a:srgbClr val="0070C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Variable-level inference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Null hypothesis: 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0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Similar to the simple regression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Calculation of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SE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(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b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j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is a little bit more complex than before, but conceptually similar!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Another difference: degree of freedom =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n-k-1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-value: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 confidence interval: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</m:t>
                        </m:r>
                      </m:sub>
                      <m:sup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7" y="918114"/>
                <a:ext cx="10100329" cy="5418919"/>
              </a:xfrm>
              <a:prstGeom prst="rect">
                <a:avLst/>
              </a:prstGeom>
              <a:blipFill rotWithShape="0">
                <a:blip r:embed="rId6"/>
                <a:stretch>
                  <a:fillRect l="-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6997094" y="636852"/>
            <a:ext cx="4867611" cy="2520520"/>
            <a:chOff x="6997094" y="696394"/>
            <a:chExt cx="4867611" cy="252052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1191" y="1117468"/>
              <a:ext cx="4763514" cy="2099446"/>
            </a:xfrm>
            <a:prstGeom prst="rect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4" name="직사각형 3"/>
            <p:cNvSpPr/>
            <p:nvPr/>
          </p:nvSpPr>
          <p:spPr>
            <a:xfrm>
              <a:off x="6997094" y="696394"/>
              <a:ext cx="1342227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Seravek Light" charset="0"/>
                  <a:ea typeface="Seravek Light" charset="0"/>
                  <a:cs typeface="Seravek Light" charset="0"/>
                </a:rPr>
                <a:t>Regression plot</a:t>
              </a: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7120647" y="1100276"/>
            <a:ext cx="4676744" cy="9362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20647" y="2119338"/>
            <a:ext cx="4676744" cy="101225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8190689" y="310011"/>
            <a:ext cx="2194929" cy="1440968"/>
            <a:chOff x="8190689" y="310011"/>
            <a:chExt cx="2194929" cy="1440968"/>
          </a:xfrm>
        </p:grpSpPr>
        <p:sp>
          <p:nvSpPr>
            <p:cNvPr id="13" name="자유형 12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9515636" y="310011"/>
              <a:ext cx="869982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SS</a:t>
              </a:r>
              <a:r>
                <a:rPr lang="en-US" altLang="ko-KR" sz="1400" b="1" i="1" baseline="-25000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Regression</a:t>
              </a:r>
              <a:endParaRPr lang="en-US" altLang="ko-KR" sz="1400" b="1" i="1" baseline="-25000" dirty="0">
                <a:solidFill>
                  <a:srgbClr val="7030A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92427" y="543996"/>
            <a:ext cx="1913057" cy="1440968"/>
            <a:chOff x="8190689" y="310011"/>
            <a:chExt cx="1913057" cy="1440968"/>
          </a:xfrm>
        </p:grpSpPr>
        <p:sp>
          <p:nvSpPr>
            <p:cNvPr id="20" name="자유형 19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515636" y="310011"/>
              <a:ext cx="588110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SS</a:t>
              </a:r>
              <a:r>
                <a:rPr lang="en-US" altLang="ko-KR" sz="1400" b="1" i="1" baseline="-25000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Error</a:t>
              </a:r>
              <a:endParaRPr lang="en-US" altLang="ko-KR" sz="1400" b="1" i="1" baseline="-250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324829" y="317559"/>
            <a:ext cx="2256741" cy="1440968"/>
            <a:chOff x="8190689" y="310011"/>
            <a:chExt cx="2256741" cy="1440968"/>
          </a:xfrm>
        </p:grpSpPr>
        <p:sp>
          <p:nvSpPr>
            <p:cNvPr id="23" name="자유형 22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515636" y="310011"/>
              <a:ext cx="931794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MS</a:t>
              </a:r>
              <a:r>
                <a:rPr lang="en-US" altLang="ko-KR" sz="1400" b="1" i="1" baseline="-25000" dirty="0" err="1">
                  <a:solidFill>
                    <a:srgbClr val="7030A0"/>
                  </a:solidFill>
                  <a:latin typeface="Seravek Light" charset="0"/>
                  <a:ea typeface="Seravek Light" charset="0"/>
                  <a:cs typeface="Seravek Light" charset="0"/>
                </a:rPr>
                <a:t>Regression</a:t>
              </a:r>
              <a:endParaRPr lang="en-US" altLang="ko-KR" sz="1400" b="1" i="1" baseline="-25000" dirty="0">
                <a:solidFill>
                  <a:srgbClr val="7030A0"/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9501666" y="551544"/>
            <a:ext cx="1974869" cy="1440968"/>
            <a:chOff x="8190689" y="310011"/>
            <a:chExt cx="1974869" cy="1440968"/>
          </a:xfrm>
        </p:grpSpPr>
        <p:sp>
          <p:nvSpPr>
            <p:cNvPr id="26" name="자유형 25"/>
            <p:cNvSpPr/>
            <p:nvPr/>
          </p:nvSpPr>
          <p:spPr>
            <a:xfrm>
              <a:off x="8190689" y="564204"/>
              <a:ext cx="1342417" cy="1186775"/>
            </a:xfrm>
            <a:custGeom>
              <a:avLst/>
              <a:gdLst>
                <a:gd name="connsiteX0" fmla="*/ 0 w 1342417"/>
                <a:gd name="connsiteY0" fmla="*/ 1186775 h 1186775"/>
                <a:gd name="connsiteX1" fmla="*/ 642026 w 1342417"/>
                <a:gd name="connsiteY1" fmla="*/ 1186775 h 1186775"/>
                <a:gd name="connsiteX2" fmla="*/ 1118681 w 1342417"/>
                <a:gd name="connsiteY2" fmla="*/ 0 h 1186775"/>
                <a:gd name="connsiteX3" fmla="*/ 1342417 w 1342417"/>
                <a:gd name="connsiteY3" fmla="*/ 0 h 118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417" h="1186775">
                  <a:moveTo>
                    <a:pt x="0" y="1186775"/>
                  </a:moveTo>
                  <a:lnTo>
                    <a:pt x="642026" y="1186775"/>
                  </a:lnTo>
                  <a:lnTo>
                    <a:pt x="1118681" y="0"/>
                  </a:lnTo>
                  <a:lnTo>
                    <a:pt x="1342417" y="0"/>
                  </a:lnTo>
                </a:path>
              </a:pathLst>
            </a:custGeom>
            <a:noFill/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515636" y="310011"/>
              <a:ext cx="649922" cy="3877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i="1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MS</a:t>
              </a:r>
              <a:r>
                <a:rPr lang="en-US" altLang="ko-KR" sz="1400" b="1" i="1" baseline="-25000" dirty="0" err="1">
                  <a:solidFill>
                    <a:schemeClr val="accent6">
                      <a:lumMod val="75000"/>
                    </a:schemeClr>
                  </a:solidFill>
                  <a:latin typeface="Seravek Light" charset="0"/>
                  <a:ea typeface="Seravek Light" charset="0"/>
                  <a:cs typeface="Seravek Light" charset="0"/>
                </a:rPr>
                <a:t>Error</a:t>
              </a:r>
              <a:endParaRPr lang="en-US" altLang="ko-KR" sz="1400" b="1" i="1" baseline="-250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867" y="2383335"/>
            <a:ext cx="5845505" cy="20482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90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bldLvl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886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Interpreting coefficients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25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텍스트 상자 13"/>
              <p:cNvSpPr txBox="1"/>
              <p:nvPr/>
            </p:nvSpPr>
            <p:spPr>
              <a:xfrm>
                <a:off x="657867" y="918114"/>
                <a:ext cx="10100329" cy="5145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𝑦</m:t>
                    </m:r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+…+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No simple relationship between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y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j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Rather, the multiple regression tells us the relationship between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y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residual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x</a:t>
                </a:r>
                <a:r>
                  <a:rPr lang="en-US" altLang="ko-KR" i="1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j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For example,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no apparent relationship, but 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apparent relationship, but non-significant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You can even observe opposite signs of relationship before and after regression: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E.g., the relationship between fuel efficiency and price in a regression of fuel efficiency on car weight and price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Negative relationship: price up, fuel efficiency down (big cars)</a:t>
                </a:r>
              </a:p>
              <a:p>
                <a:pPr marL="1657350" lvl="3" indent="-285750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But Positive relationship considering car weights: price up, fuel efficiency up.</a:t>
                </a:r>
              </a:p>
            </p:txBody>
          </p:sp>
        </mc:Choice>
        <mc:Fallback xmlns="">
          <p:sp>
            <p:nvSpPr>
              <p:cNvPr id="14" name="텍스트 상자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7" y="918114"/>
                <a:ext cx="10100329" cy="5145255"/>
              </a:xfrm>
              <a:prstGeom prst="rect">
                <a:avLst/>
              </a:prstGeom>
              <a:blipFill rotWithShape="0">
                <a:blip r:embed="rId6"/>
                <a:stretch>
                  <a:fillRect l="-422" t="-5095" r="-422" b="-2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4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bldLvl="5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7935</TotalTime>
  <Words>738</Words>
  <Application>Microsoft Macintosh PowerPoint</Application>
  <PresentationFormat>와이드스크린</PresentationFormat>
  <Paragraphs>113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Cambria Math</vt:lpstr>
      <vt:lpstr>PT Sans Narrow</vt:lpstr>
      <vt:lpstr>Seravek</vt:lpstr>
      <vt:lpstr>Seravek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1408</cp:revision>
  <dcterms:created xsi:type="dcterms:W3CDTF">2017-08-24T21:55:02Z</dcterms:created>
  <dcterms:modified xsi:type="dcterms:W3CDTF">2019-05-01T01:14:06Z</dcterms:modified>
</cp:coreProperties>
</file>