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9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C4406-4B87-B744-A97C-7F29A7865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793D0-9442-0E4F-AFC9-704C050F1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F9936-5831-EE4B-B777-5C2E5ED9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2E17-741D-2B42-85CF-D70D8697B28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253FE-EC7E-3A44-B40B-AA51C2B8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140F5-108D-8A47-BE25-8E64CED8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8504-C261-0343-9BBE-C55D5A1AFB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443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ECDB5-E956-894B-AE72-C29BDD4C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52A970-8460-A64E-8319-EDC159652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114CD-BCC9-3242-8725-188593C7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2E17-741D-2B42-85CF-D70D8697B28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F4B36-6F39-374B-BDED-D9A04B64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1DFE4-DED8-EF40-ACE2-BFFCBDCE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8504-C261-0343-9BBE-C55D5A1AFB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115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31E78A-6435-C84C-9C38-21108F037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6305AB-AB28-B64A-BDA4-806FD99A5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A02A5-26D9-9C41-8E7D-970C90FE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2E17-741D-2B42-85CF-D70D8697B28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20C67-CB6F-E644-9F25-04301E76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A948F-CB62-C044-8317-61368F34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8504-C261-0343-9BBE-C55D5A1AFB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372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6BF35-6949-2E4F-A323-C79B55EB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6A096-8726-0941-870D-95E1FECC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6C13B-76AB-1C4C-B77B-C7496AB0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2E17-741D-2B42-85CF-D70D8697B28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16C20-EB6D-F14B-B972-9BF7CD78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59479-E6E0-8E4D-A641-2CE5653E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8504-C261-0343-9BBE-C55D5A1AFB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197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219E0-F9FA-6846-BE15-CC9EF81C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A71BD-64A8-504F-807D-46D562980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02BBD-1056-2A40-AB40-ED05B34A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2E17-741D-2B42-85CF-D70D8697B28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5329F-CD4B-0149-A106-EB7160BF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C0F0A-BA2F-A044-BA2F-CD79F677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8504-C261-0343-9BBE-C55D5A1AFB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456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A81E6-7768-BD4D-9063-B0F6BFD3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F3E50-DF50-3C44-B381-98C544897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3AC03D-FFDE-E14D-AA24-A26C75425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C1ED5-EBA7-7746-A9C1-420D957A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2E17-741D-2B42-85CF-D70D8697B28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E7E21-2C17-214E-9496-311F5A12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CEF34-82A7-2F4D-A3AD-453AFA76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8504-C261-0343-9BBE-C55D5A1AFB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184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E6B4-6571-8C44-888B-1BEE0A69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493966-65C1-3F41-AEFD-F480BAA6E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65161F-B5E3-5343-813A-0A6BCA774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1DE9DB-1D48-7149-B96C-90BA592B2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AB1D2E-90BC-6E44-9185-74ED05172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543668-A6F0-C343-8950-2B8A7006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2E17-741D-2B42-85CF-D70D8697B28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1475F-4B4E-CD40-8DCB-0739D26E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F83C01-537B-854E-80C0-6B1DE70E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8504-C261-0343-9BBE-C55D5A1AFB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212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5A38B-7C70-9F47-BD55-D8CA1497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AC8094-7041-EA47-864F-B6D5940B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2E17-741D-2B42-85CF-D70D8697B28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996027-E449-3A43-AA8D-3F26B486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367103-7502-9C4C-95DD-DCB928CB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8504-C261-0343-9BBE-C55D5A1AFB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24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1106BA-C52F-DA4F-BBC6-44FE8C6D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2E17-741D-2B42-85CF-D70D8697B28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75B792-0EE2-9F4B-8C9B-6684355F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D4C3E1-A29D-4B4E-9597-03501352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8504-C261-0343-9BBE-C55D5A1AFB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62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B26E-548E-0C46-A89D-4216B9EE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DF58A-78C5-1745-8EBE-836C6EE8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9E5F0-BF7A-084A-8E7F-DD47B2F0D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56433-1478-5B4B-AB34-D3ECC668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2E17-741D-2B42-85CF-D70D8697B28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399AC9-C9BA-D741-AC82-FF267482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9E074A-DA99-2B49-B479-E30835C4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8504-C261-0343-9BBE-C55D5A1AFB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7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29DC4-BD1C-2647-8A86-A0451A47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E72170-D8C5-7049-9F43-DD6426FEB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72C9D-3C33-2A4A-B88E-D14C8A4DA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ECEA7E-3226-CE4C-987C-069B001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2E17-741D-2B42-85CF-D70D8697B28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42AC0-AD4B-BE4A-B2E2-274B81CE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7B501-6937-2443-BF57-AEC30B44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8504-C261-0343-9BBE-C55D5A1AFB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224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B09343-0B52-6244-866A-78B8324B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015CDD-76C9-084D-B5CD-3C760B052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F87C1-DE48-9340-8A9C-DC5E398DA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2E17-741D-2B42-85CF-D70D8697B280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CC265-B63C-8A44-9589-D5D1D53F7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4153C-54E0-D44A-811A-9CA30F8D4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18504-C261-0343-9BBE-C55D5A1AFB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2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C5B753-014D-DE49-B335-0D0D5F0D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6" y="108799"/>
            <a:ext cx="3732302" cy="3489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E341E2-939B-4042-A657-7572879503D9}"/>
              </a:ext>
            </a:extLst>
          </p:cNvPr>
          <p:cNvSpPr txBox="1"/>
          <p:nvPr/>
        </p:nvSpPr>
        <p:spPr>
          <a:xfrm>
            <a:off x="3955551" y="4520732"/>
            <a:ext cx="7520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kumimoji="1" lang="en-US" altLang="ko-KR" sz="1600" dirty="0">
                <a:latin typeface="Seravek Light" panose="020B0503040000020004" pitchFamily="34" charset="0"/>
              </a:rPr>
              <a:t>Upper-tail test. This is important for the safety (e.g., Is a 525 pound TV set okay to use with this TV stand?)</a:t>
            </a:r>
          </a:p>
          <a:p>
            <a:pPr marL="342900" indent="-342900">
              <a:buAutoNum type="alphaLcParenR"/>
            </a:pPr>
            <a:endParaRPr kumimoji="1" lang="en-US" altLang="ko-KR" sz="1600" dirty="0">
              <a:latin typeface="Seravek Light" panose="020B0503040000020004" pitchFamily="34" charset="0"/>
            </a:endParaRPr>
          </a:p>
          <a:p>
            <a:pPr marL="342900" indent="-342900">
              <a:buAutoNum type="alphaLcParenR"/>
            </a:pPr>
            <a:r>
              <a:rPr kumimoji="1" lang="en-US" altLang="ko-KR" sz="1600" dirty="0">
                <a:latin typeface="Seravek Light" panose="020B0503040000020004" pitchFamily="34" charset="0"/>
              </a:rPr>
              <a:t>Type I error: They will decide the stands are safe when they are not.</a:t>
            </a:r>
          </a:p>
          <a:p>
            <a:pPr marL="342900" indent="-342900">
              <a:buAutoNum type="alphaLcParenR"/>
            </a:pPr>
            <a:endParaRPr kumimoji="1" lang="en-US" altLang="ko-KR" sz="1600" dirty="0">
              <a:latin typeface="Seravek Light" panose="020B0503040000020004" pitchFamily="34" charset="0"/>
            </a:endParaRPr>
          </a:p>
          <a:p>
            <a:pPr marL="342900" indent="-342900">
              <a:buAutoNum type="alphaLcParenR"/>
            </a:pPr>
            <a:r>
              <a:rPr kumimoji="1" lang="en-US" altLang="ko-KR" sz="1600" dirty="0">
                <a:latin typeface="Seravek Light" panose="020B0503040000020004" pitchFamily="34" charset="0"/>
              </a:rPr>
              <a:t>Type II error: They will decide the stands are unsafe when they are in fact safe.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976472-5452-474B-9B9C-2413091F6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658" y="2222679"/>
            <a:ext cx="3577576" cy="19466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F7FB5C-4DD8-D846-98B3-41EDDD05A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343" y="1116382"/>
            <a:ext cx="4943796" cy="1473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1F8288-62D9-AF4D-A95D-76637ED6271F}"/>
              </a:ext>
            </a:extLst>
          </p:cNvPr>
          <p:cNvSpPr txBox="1"/>
          <p:nvPr/>
        </p:nvSpPr>
        <p:spPr>
          <a:xfrm>
            <a:off x="142982" y="1087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eravek" panose="020B0503040000020004" pitchFamily="34" charset="0"/>
              </a:rPr>
              <a:t>1.</a:t>
            </a:r>
            <a:endParaRPr kumimoji="1" lang="ko-KR" altLang="en-US" dirty="0">
              <a:latin typeface="Seravek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7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E341E2-939B-4042-A657-7572879503D9}"/>
                  </a:ext>
                </a:extLst>
              </p:cNvPr>
              <p:cNvSpPr txBox="1"/>
              <p:nvPr/>
            </p:nvSpPr>
            <p:spPr>
              <a:xfrm>
                <a:off x="3092522" y="3811814"/>
                <a:ext cx="752068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kumimoji="1" lang="en-US" altLang="ko-KR" sz="1600" dirty="0">
                    <a:latin typeface="Seravek Light" panose="020B0503040000020004" pitchFamily="34" charset="0"/>
                  </a:rPr>
                  <a:t>Decrease 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ko-K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ko-KR" sz="1600" dirty="0">
                    <a:latin typeface="Seravek Light" panose="020B0503040000020004" pitchFamily="34" charset="0"/>
                  </a:rPr>
                  <a:t> This means a smaller chance of declaring the stands safe if they are not.</a:t>
                </a:r>
              </a:p>
              <a:p>
                <a:pPr marL="342900" indent="-342900">
                  <a:buAutoNum type="alphaLcParenR"/>
                </a:pPr>
                <a:endParaRPr kumimoji="1" lang="en-US" altLang="ko-KR" sz="1600" dirty="0">
                  <a:latin typeface="Seravek Light" panose="020B0503040000020004" pitchFamily="34" charset="0"/>
                </a:endParaRPr>
              </a:p>
              <a:p>
                <a:pPr marL="342900" indent="-342900">
                  <a:buAutoNum type="alphaLcParenR"/>
                </a:pPr>
                <a:r>
                  <a:rPr kumimoji="1" lang="en-US" altLang="ko-KR" sz="1600" dirty="0">
                    <a:latin typeface="Seravek Light" panose="020B0503040000020004" pitchFamily="34" charset="0"/>
                  </a:rPr>
                  <a:t>The probability of correctly detecting that the stands are capable of holding more than 500 pounds. </a:t>
                </a:r>
              </a:p>
              <a:p>
                <a:pPr marL="342900" indent="-342900">
                  <a:buAutoNum type="alphaLcParenR"/>
                </a:pPr>
                <a:endParaRPr kumimoji="1" lang="en-US" altLang="ko-KR" sz="1600" dirty="0">
                  <a:latin typeface="Seravek Light" panose="020B0503040000020004" pitchFamily="34" charset="0"/>
                </a:endParaRPr>
              </a:p>
              <a:p>
                <a:pPr marL="342900" indent="-342900">
                  <a:buAutoNum type="alphaLcParenR"/>
                </a:pPr>
                <a:r>
                  <a:rPr kumimoji="1" lang="en-US" altLang="ko-KR" sz="1600" dirty="0">
                    <a:latin typeface="Seravek Light" panose="020B0503040000020004" pitchFamily="34" charset="0"/>
                  </a:rPr>
                  <a:t>- Decrease the standard deviation—probably costly. </a:t>
                </a:r>
                <a:br>
                  <a:rPr kumimoji="1" lang="en-US" altLang="ko-KR" sz="1600" dirty="0">
                    <a:latin typeface="Seravek Light" panose="020B0503040000020004" pitchFamily="34" charset="0"/>
                  </a:rPr>
                </a:br>
                <a:r>
                  <a:rPr kumimoji="1" lang="en-US" altLang="ko-KR" sz="1600" dirty="0">
                    <a:latin typeface="Seravek Light" panose="020B0503040000020004" pitchFamily="34" charset="0"/>
                  </a:rPr>
                  <a:t>- Increase the sample size—takes more time for testing and is costly as well.</a:t>
                </a:r>
                <a:br>
                  <a:rPr kumimoji="1" lang="en-US" altLang="ko-KR" sz="1600" dirty="0">
                    <a:latin typeface="Seravek Light" panose="020B0503040000020004" pitchFamily="34" charset="0"/>
                  </a:rPr>
                </a:br>
                <a:r>
                  <a:rPr kumimoji="1" lang="en-US" altLang="ko-KR" sz="1600" dirty="0">
                    <a:latin typeface="Seravek Light" panose="020B0503040000020004" pitchFamily="34" charset="0"/>
                  </a:rPr>
                  <a:t>- Increase </a:t>
                </a:r>
                <a14:m>
                  <m:oMath xmlns:m="http://schemas.openxmlformats.org/officeDocument/2006/math">
                    <m:r>
                      <a:rPr kumimoji="1"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R" sz="1600" dirty="0">
                    <a:latin typeface="Seravek Light" panose="020B0503040000020004" pitchFamily="34" charset="0"/>
                  </a:rPr>
                  <a:t>—more type I errors. </a:t>
                </a:r>
                <a:br>
                  <a:rPr kumimoji="1" lang="en-US" altLang="ko-KR" sz="1600" dirty="0">
                    <a:latin typeface="Seravek Light" panose="020B0503040000020004" pitchFamily="34" charset="0"/>
                  </a:rPr>
                </a:br>
                <a:r>
                  <a:rPr kumimoji="1" lang="en-US" altLang="ko-KR" sz="1600" dirty="0">
                    <a:latin typeface="Seravek Light" panose="020B0503040000020004" pitchFamily="34" charset="0"/>
                  </a:rPr>
                  <a:t>- Increase the “design load” to be well above 500 pounds—again, costly.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E341E2-939B-4042-A657-757287950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522" y="3811814"/>
                <a:ext cx="7520683" cy="2554545"/>
              </a:xfrm>
              <a:prstGeom prst="rect">
                <a:avLst/>
              </a:prstGeom>
              <a:blipFill>
                <a:blip r:embed="rId2"/>
                <a:stretch>
                  <a:fillRect l="-337" t="-995" b="-1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1F8288-62D9-AF4D-A95D-76637ED6271F}"/>
              </a:ext>
            </a:extLst>
          </p:cNvPr>
          <p:cNvSpPr txBox="1"/>
          <p:nvPr/>
        </p:nvSpPr>
        <p:spPr>
          <a:xfrm>
            <a:off x="142982" y="10879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eravek" panose="020B0503040000020004" pitchFamily="34" charset="0"/>
              </a:rPr>
              <a:t>2.</a:t>
            </a:r>
            <a:endParaRPr kumimoji="1" lang="ko-KR" altLang="en-US" dirty="0">
              <a:latin typeface="Seravek" panose="020B05030400000200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6C6CC-6150-A240-845D-86BB22836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16" y="108799"/>
            <a:ext cx="3858428" cy="19292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7AE2CF-0D1F-BB4F-A3BB-283C736F9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746" y="356591"/>
            <a:ext cx="5448521" cy="323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5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F8288-62D9-AF4D-A95D-76637ED6271F}"/>
              </a:ext>
            </a:extLst>
          </p:cNvPr>
          <p:cNvSpPr txBox="1"/>
          <p:nvPr/>
        </p:nvSpPr>
        <p:spPr>
          <a:xfrm>
            <a:off x="142982" y="10879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eravek" panose="020B0503040000020004" pitchFamily="34" charset="0"/>
              </a:rPr>
              <a:t>3.</a:t>
            </a:r>
            <a:endParaRPr kumimoji="1" lang="ko-KR" altLang="en-US" dirty="0">
              <a:latin typeface="Seravek" panose="020B05030400000200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D47007-BFD5-FE46-A768-65B11284704F}"/>
                  </a:ext>
                </a:extLst>
              </p:cNvPr>
              <p:cNvSpPr txBox="1"/>
              <p:nvPr/>
            </p:nvSpPr>
            <p:spPr>
              <a:xfrm>
                <a:off x="4357181" y="3281064"/>
                <a:ext cx="7520683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AutoNum type="alphaLcParenR"/>
                </a:pPr>
                <a:r>
                  <a:rPr kumimoji="1" lang="en-US" altLang="ko-KR" sz="1600" dirty="0">
                    <a:latin typeface="Seravek Light" panose="020B0503040000020004" pitchFamily="34" charset="0"/>
                  </a:rPr>
                  <a:t>H</a:t>
                </a:r>
                <a:r>
                  <a:rPr kumimoji="1" lang="en-US" altLang="ko-KR" sz="1600" baseline="-25000" dirty="0">
                    <a:latin typeface="Seravek Light" panose="020B0503040000020004" pitchFamily="34" charset="0"/>
                  </a:rPr>
                  <a:t>0</a:t>
                </a:r>
                <a:r>
                  <a:rPr kumimoji="1" lang="en-US" altLang="ko-KR" sz="1600" dirty="0">
                    <a:latin typeface="Seravek Light" panose="020B05030400000200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ko-KR" sz="1600" dirty="0">
                    <a:latin typeface="Seravek Light" panose="020B0503040000020004" pitchFamily="34" charset="0"/>
                  </a:rPr>
                  <a:t> vs. H</a:t>
                </a:r>
                <a:r>
                  <a:rPr kumimoji="1" lang="en-US" altLang="ko-KR" sz="1600" baseline="-25000" dirty="0">
                    <a:latin typeface="Seravek Light" panose="020B0503040000020004" pitchFamily="34" charset="0"/>
                  </a:rPr>
                  <a:t>A</a:t>
                </a:r>
                <a:r>
                  <a:rPr kumimoji="1" lang="en-US" altLang="ko-KR" sz="1600" dirty="0">
                    <a:latin typeface="Seravek Light" panose="020B05030400000200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ko-KR" sz="1600" dirty="0">
                  <a:latin typeface="Seravek Light" panose="020B0503040000020004" pitchFamily="34" charset="0"/>
                </a:endParaRPr>
              </a:p>
              <a:p>
                <a:pPr marL="342900" indent="-342900">
                  <a:buAutoNum type="alphaLcParenR"/>
                </a:pPr>
                <a:endParaRPr kumimoji="1" lang="en-US" altLang="ko-KR" sz="1600" dirty="0">
                  <a:latin typeface="Seravek Light" panose="020B0503040000020004" pitchFamily="34" charset="0"/>
                </a:endParaRPr>
              </a:p>
              <a:p>
                <a:pPr marL="342900" indent="-342900">
                  <a:buAutoNum type="alphaLcParenR"/>
                </a:pPr>
                <a:r>
                  <a:rPr kumimoji="1" lang="en-US" altLang="ko-KR" sz="1600" dirty="0">
                    <a:latin typeface="Seravek Light" panose="020B0503040000020004" pitchFamily="34" charset="0"/>
                  </a:rPr>
                  <a:t>Yes, Groups are independent, though we don’t know if students were randomly assigned to the programs. Sample sizes are large, so the central limit theorem applies. </a:t>
                </a:r>
              </a:p>
              <a:p>
                <a:pPr marL="342900" indent="-342900">
                  <a:buAutoNum type="alphaLcParenR"/>
                </a:pPr>
                <a:endParaRPr kumimoji="1" lang="en-US" altLang="ko-KR" sz="1600" dirty="0">
                  <a:latin typeface="Seravek Light" panose="020B0503040000020004" pitchFamily="34" charset="0"/>
                </a:endParaRPr>
              </a:p>
              <a:p>
                <a:pPr marL="342900" indent="-342900">
                  <a:buAutoNum type="alphaLcParenR"/>
                </a:pPr>
                <a:r>
                  <a:rPr kumimoji="1" lang="en-US" altLang="ko-KR" sz="1600" dirty="0">
                    <a:latin typeface="Seravek Light" panose="020B0503040000020004" pitchFamily="34" charset="0"/>
                  </a:rPr>
                  <a:t>If the means for the two programs are really equal, there is less than a 1 in 10,000 chance of seeing a difference as large as or larger than the observed difference just from natural sampling variation. </a:t>
                </a:r>
              </a:p>
              <a:p>
                <a:pPr marL="342900" indent="-342900">
                  <a:buAutoNum type="alphaLcParenR"/>
                </a:pPr>
                <a:endParaRPr kumimoji="1" lang="en-US" altLang="ko-KR" sz="1600" dirty="0">
                  <a:latin typeface="Seravek Light" panose="020B0503040000020004" pitchFamily="34" charset="0"/>
                </a:endParaRPr>
              </a:p>
              <a:p>
                <a:pPr marL="342900" indent="-342900">
                  <a:buAutoNum type="alphaLcParenR"/>
                </a:pPr>
                <a:r>
                  <a:rPr kumimoji="1" lang="en-US" altLang="ko-KR" sz="1600" dirty="0">
                    <a:latin typeface="Seravek Light" panose="020B0503040000020004" pitchFamily="34" charset="0"/>
                  </a:rPr>
                  <a:t>On average, students who learn with the CPMP method do significantly worse on Algebra tests that do not allow them to use calculators than students who learn by traditional methods.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D47007-BFD5-FE46-A768-65B112847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81" y="3281064"/>
                <a:ext cx="7520683" cy="3293209"/>
              </a:xfrm>
              <a:prstGeom prst="rect">
                <a:avLst/>
              </a:prstGeom>
              <a:blipFill>
                <a:blip r:embed="rId2"/>
                <a:stretch>
                  <a:fillRect l="-169" t="-383" r="-843" b="-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83FA7F6-5F7D-A444-A082-101CD827C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4" y="108799"/>
            <a:ext cx="3919437" cy="49769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62C2D6-8EE8-4645-AF91-76ADB573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799" y="190724"/>
            <a:ext cx="5006065" cy="2819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27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F0653C-E32A-EE45-86A3-5B718902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2" y="88251"/>
            <a:ext cx="4100245" cy="5332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1F8288-62D9-AF4D-A95D-76637ED6271F}"/>
              </a:ext>
            </a:extLst>
          </p:cNvPr>
          <p:cNvSpPr txBox="1"/>
          <p:nvPr/>
        </p:nvSpPr>
        <p:spPr>
          <a:xfrm>
            <a:off x="142982" y="108799"/>
            <a:ext cx="36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eravek" panose="020B0503040000020004" pitchFamily="34" charset="0"/>
              </a:rPr>
              <a:t>4.</a:t>
            </a:r>
            <a:endParaRPr kumimoji="1" lang="ko-KR" altLang="en-US" dirty="0">
              <a:latin typeface="Seravek" panose="020B05030400000200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7007-BFD5-FE46-A768-65B11284704F}"/>
              </a:ext>
            </a:extLst>
          </p:cNvPr>
          <p:cNvSpPr txBox="1"/>
          <p:nvPr/>
        </p:nvSpPr>
        <p:spPr>
          <a:xfrm>
            <a:off x="506928" y="5534765"/>
            <a:ext cx="6946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lphaLcParenR"/>
            </a:pPr>
            <a:r>
              <a:rPr kumimoji="1" lang="en-US" altLang="ko-KR" sz="1600" dirty="0">
                <a:latin typeface="Seravek Light" panose="020B0503040000020004" pitchFamily="34" charset="0"/>
              </a:rPr>
              <a:t>If the assumptions and conditions are met, we can be 95% confident that the interval (-216.74, 154.64) minutes includes the true difference in mean cross times between men and women. Because the interval includes zero, we cannot be confident that there is any difference at all.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F20F5A-28B2-2C45-BD85-18038A3A7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25" y="246017"/>
            <a:ext cx="7046387" cy="3971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F2FB07-BEEF-154B-84D3-05FB40B4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056" y="3159168"/>
            <a:ext cx="4308944" cy="3051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9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F0653C-E32A-EE45-86A3-5B718902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2" y="88251"/>
            <a:ext cx="4100245" cy="5332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1F8288-62D9-AF4D-A95D-76637ED6271F}"/>
              </a:ext>
            </a:extLst>
          </p:cNvPr>
          <p:cNvSpPr txBox="1"/>
          <p:nvPr/>
        </p:nvSpPr>
        <p:spPr>
          <a:xfrm>
            <a:off x="142982" y="108799"/>
            <a:ext cx="36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eravek" panose="020B0503040000020004" pitchFamily="34" charset="0"/>
              </a:rPr>
              <a:t>4.</a:t>
            </a:r>
            <a:endParaRPr kumimoji="1" lang="ko-KR" altLang="en-US" dirty="0">
              <a:latin typeface="Seravek" panose="020B05030400000200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A6C3A9-6D62-3B4A-9C41-EA8C9A53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390" y="293466"/>
            <a:ext cx="3935338" cy="396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025670-877A-944D-B2ED-FA5855EB8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435" y="3226085"/>
            <a:ext cx="4637115" cy="3245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19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F8288-62D9-AF4D-A95D-76637ED6271F}"/>
              </a:ext>
            </a:extLst>
          </p:cNvPr>
          <p:cNvSpPr txBox="1"/>
          <p:nvPr/>
        </p:nvSpPr>
        <p:spPr>
          <a:xfrm>
            <a:off x="142982" y="108799"/>
            <a:ext cx="36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eravek" panose="020B0503040000020004" pitchFamily="34" charset="0"/>
              </a:rPr>
              <a:t>5.</a:t>
            </a:r>
            <a:endParaRPr kumimoji="1" lang="ko-KR" altLang="en-US" dirty="0">
              <a:latin typeface="Seravek" panose="020B05030400000200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633180-B469-BD45-A3E1-1507A0A54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7" y="190992"/>
            <a:ext cx="4249623" cy="4761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DF78E-DFF6-F647-AA08-58F7D2148695}"/>
              </a:ext>
            </a:extLst>
          </p:cNvPr>
          <p:cNvSpPr txBox="1"/>
          <p:nvPr/>
        </p:nvSpPr>
        <p:spPr>
          <a:xfrm>
            <a:off x="506927" y="5034337"/>
            <a:ext cx="6946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lphaLcParenR"/>
            </a:pPr>
            <a:r>
              <a:rPr kumimoji="1" lang="en-US" altLang="ko-KR" sz="1600" dirty="0">
                <a:latin typeface="Seravek Light" panose="020B0503040000020004" pitchFamily="34" charset="0"/>
              </a:rPr>
              <a:t>The data are paired. Both races may have improved over time, but the pairwise differences are likely to be independent. We can only check the Nearly Normal Condition by using a computer (not shown here)</a:t>
            </a:r>
          </a:p>
          <a:p>
            <a:pPr marL="342900" indent="-342900">
              <a:buFontTx/>
              <a:buAutoNum type="alphaLcParenR"/>
            </a:pPr>
            <a:endParaRPr kumimoji="1" lang="en-US" altLang="ko-KR" sz="1600" dirty="0">
              <a:latin typeface="Seravek Light" panose="020B0503040000020004" pitchFamily="34" charset="0"/>
            </a:endParaRPr>
          </a:p>
          <a:p>
            <a:pPr marL="342900" indent="-342900">
              <a:buFontTx/>
              <a:buAutoNum type="alphaLcParenR"/>
            </a:pPr>
            <a:r>
              <a:rPr kumimoji="1" lang="en-US" altLang="ko-KR" sz="1600" dirty="0">
                <a:latin typeface="Seravek Light" panose="020B0503040000020004" pitchFamily="34" charset="0"/>
              </a:rPr>
              <a:t>With 95% confidence, we can say the mean time difference is between </a:t>
            </a:r>
            <a:br>
              <a:rPr kumimoji="1" lang="en-US" altLang="ko-KR" sz="1600" dirty="0">
                <a:latin typeface="Seravek Light" panose="020B0503040000020004" pitchFamily="34" charset="0"/>
              </a:rPr>
            </a:br>
            <a:r>
              <a:rPr kumimoji="1" lang="en-US" altLang="ko-KR" sz="1600" dirty="0">
                <a:latin typeface="Seravek Light" panose="020B0503040000020004" pitchFamily="34" charset="0"/>
              </a:rPr>
              <a:t>-16.63 minutes (men are faster) and +6.87 minutes (women are faster)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56B04D-32A3-2F4B-93F7-05D7F74EA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920" y="376291"/>
            <a:ext cx="4123998" cy="3206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DD6EB1-8231-164D-A129-6B69E264B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472" y="2936979"/>
            <a:ext cx="3924728" cy="3738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3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F8288-62D9-AF4D-A95D-76637ED6271F}"/>
              </a:ext>
            </a:extLst>
          </p:cNvPr>
          <p:cNvSpPr txBox="1"/>
          <p:nvPr/>
        </p:nvSpPr>
        <p:spPr>
          <a:xfrm>
            <a:off x="142982" y="108799"/>
            <a:ext cx="36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Seravek" panose="020B0503040000020004" pitchFamily="34" charset="0"/>
              </a:rPr>
              <a:t>5.</a:t>
            </a:r>
            <a:endParaRPr kumimoji="1" lang="ko-KR" altLang="en-US" dirty="0">
              <a:latin typeface="Seravek" panose="020B05030400000200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633180-B469-BD45-A3E1-1507A0A54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7" y="190992"/>
            <a:ext cx="4249623" cy="47611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DDF78E-DFF6-F647-AA08-58F7D2148695}"/>
                  </a:ext>
                </a:extLst>
              </p:cNvPr>
              <p:cNvSpPr txBox="1"/>
              <p:nvPr/>
            </p:nvSpPr>
            <p:spPr>
              <a:xfrm>
                <a:off x="506927" y="5034337"/>
                <a:ext cx="694618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R" startAt="2"/>
                </a:pPr>
                <a:endParaRPr kumimoji="1" lang="en-US" altLang="ko-KR" sz="1600" dirty="0">
                  <a:latin typeface="Seravek Light" panose="020B0503040000020004" pitchFamily="34" charset="0"/>
                </a:endParaRPr>
              </a:p>
              <a:p>
                <a:r>
                  <a:rPr kumimoji="1" lang="en-US" altLang="ko-KR" sz="1600" dirty="0">
                    <a:latin typeface="Seravek Light" panose="020B0503040000020004" pitchFamily="34" charset="0"/>
                  </a:rPr>
                  <a:t>c) The interval contains 0, so we would not reject the null hypothesis of no </a:t>
                </a:r>
                <a:br>
                  <a:rPr kumimoji="1" lang="en-US" altLang="ko-KR" sz="1600" dirty="0">
                    <a:latin typeface="Seravek Light" panose="020B0503040000020004" pitchFamily="34" charset="0"/>
                  </a:rPr>
                </a:br>
                <a:r>
                  <a:rPr kumimoji="1" lang="en-US" altLang="ko-KR" sz="1600" dirty="0">
                    <a:latin typeface="Seravek Light" panose="020B0503040000020004" pitchFamily="34" charset="0"/>
                  </a:rPr>
                  <a:t>     mean difference at </a:t>
                </a:r>
                <a14:m>
                  <m:oMath xmlns:m="http://schemas.openxmlformats.org/officeDocument/2006/math">
                    <m:r>
                      <a:rPr kumimoji="1"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R" sz="1600" dirty="0">
                    <a:latin typeface="Seravek Light" panose="020B0503040000020004" pitchFamily="34" charset="0"/>
                  </a:rPr>
                  <a:t> = 0.05. We cannot discern a difference between the </a:t>
                </a:r>
                <a:br>
                  <a:rPr kumimoji="1" lang="en-US" altLang="ko-KR" sz="1600" dirty="0">
                    <a:latin typeface="Seravek Light" panose="020B0503040000020004" pitchFamily="34" charset="0"/>
                  </a:rPr>
                </a:br>
                <a:r>
                  <a:rPr kumimoji="1" lang="en-US" altLang="ko-KR" sz="1600" dirty="0">
                    <a:latin typeface="Seravek Light" panose="020B0503040000020004" pitchFamily="34" charset="0"/>
                  </a:rPr>
                  <a:t>     female wheelchair times and the male running times.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DDF78E-DFF6-F647-AA08-58F7D2148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7" y="5034337"/>
                <a:ext cx="6946186" cy="1077218"/>
              </a:xfrm>
              <a:prstGeom prst="rect">
                <a:avLst/>
              </a:prstGeom>
              <a:blipFill>
                <a:blip r:embed="rId3"/>
                <a:stretch>
                  <a:fillRect l="-365" b="-4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8956B04D-32A3-2F4B-93F7-05D7F74EA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920" y="376291"/>
            <a:ext cx="4123998" cy="3206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67DA956-0F17-D24E-A366-D10988286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452" y="3290880"/>
            <a:ext cx="4612880" cy="2988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45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363</Words>
  <Application>Microsoft Macintosh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Cambria Math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11</cp:revision>
  <dcterms:created xsi:type="dcterms:W3CDTF">2019-05-15T02:48:56Z</dcterms:created>
  <dcterms:modified xsi:type="dcterms:W3CDTF">2019-05-20T04:17:34Z</dcterms:modified>
</cp:coreProperties>
</file>