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1" r:id="rId3"/>
    <p:sldId id="262" r:id="rId4"/>
    <p:sldId id="283" r:id="rId5"/>
    <p:sldId id="282" r:id="rId6"/>
    <p:sldId id="274" r:id="rId7"/>
    <p:sldId id="275" r:id="rId8"/>
    <p:sldId id="277" r:id="rId9"/>
    <p:sldId id="303" r:id="rId10"/>
    <p:sldId id="28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5"/>
    <p:restoredTop sz="94674"/>
  </p:normalViewPr>
  <p:slideViewPr>
    <p:cSldViewPr snapToGrid="0" snapToObjects="1">
      <p:cViewPr varScale="1">
        <p:scale>
          <a:sx n="197" d="100"/>
          <a:sy n="197" d="100"/>
        </p:scale>
        <p:origin x="24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2019. 4. 3.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69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970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0375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6116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8857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2536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7496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2546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7929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080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2019. 4. 3.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tiff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hyperlink" Target="http://cocoanlab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tiff"/><Relationship Id="rId10" Type="http://schemas.openxmlformats.org/officeDocument/2006/relationships/image" Target="../media/image13.png"/><Relationship Id="rId4" Type="http://schemas.openxmlformats.org/officeDocument/2006/relationships/image" Target="../media/image1.jp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2.tiff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jp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3.png"/><Relationship Id="rId10" Type="http://schemas.openxmlformats.org/officeDocument/2006/relationships/image" Target="../media/image24.png"/><Relationship Id="rId4" Type="http://schemas.openxmlformats.org/officeDocument/2006/relationships/image" Target="../media/image2.tiff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jp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884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GBME </a:t>
            </a:r>
            <a:r>
              <a:rPr lang="ko-KR" altLang="en-US" sz="1600" dirty="0">
                <a:latin typeface="Seravek Light" charset="0"/>
                <a:ea typeface="Seravek Light" charset="0"/>
                <a:cs typeface="Seravek Light" charset="0"/>
              </a:rPr>
              <a:t>Probability and Statistics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15137" y="2120740"/>
            <a:ext cx="47617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140324" y="879451"/>
                <a:ext cx="9752089" cy="5838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16: Random variables</a:t>
                </a: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Discrete vs. continuous random variables</a:t>
                </a: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Expected values (mean): </a:t>
                </a: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Here,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probability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conveys the information about population assuming a large number of repeats</a:t>
                </a: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Spread:</a:t>
                </a: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𝑐</m:t>
                    </m:r>
                  </m:oMath>
                </a14:m>
                <a:r>
                  <a:rPr lang="en-US" altLang="ko-KR" sz="1600" dirty="0">
                    <a:latin typeface="Seravek Light" charset="0"/>
                    <a:ea typeface="Cambria Math" charset="0"/>
                    <a:cs typeface="Cambria Math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ko-KR" sz="1600" dirty="0">
                    <a:latin typeface="Seravek Light" charset="0"/>
                    <a:ea typeface="Cambria Math" charset="0"/>
                    <a:cs typeface="Cambria Math" charset="0"/>
                  </a:rPr>
                  <a:t>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𝑎𝑋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Seravek Light" charset="0"/>
                    <a:ea typeface="Cambria Math" charset="0"/>
                    <a:cs typeface="Cambria Math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𝑎𝑋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ko-KR" sz="160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ko-KR" sz="160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𝑋</m:t>
                            </m:r>
                            <m:r>
                              <a:rPr lang="en-US" altLang="ko-KR" sz="1600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r>
                              <a:rPr lang="en-US" altLang="ko-KR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𝑌</m:t>
                            </m:r>
                            <m:r>
                              <a:rPr lang="en-US" altLang="ko-KR" sz="1600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r>
                              <a:rPr lang="en-US" altLang="ko-KR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𝜈</m:t>
                            </m:r>
                          </m:e>
                        </m:d>
                      </m:e>
                    </m:d>
                  </m:oMath>
                </a14:m>
                <a:endParaRPr lang="en-US" altLang="ko-KR" sz="160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±2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ko-KR" sz="160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𝐶𝑜𝑟𝑟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f>
                      <m:fPr>
                        <m:ctrlPr>
                          <a:rPr lang="mr-IN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𝐶𝑜𝑣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4" y="879451"/>
                <a:ext cx="9752089" cy="5838714"/>
              </a:xfrm>
              <a:prstGeom prst="rect">
                <a:avLst/>
              </a:prstGeom>
              <a:blipFill rotWithShape="0">
                <a:blip r:embed="rId7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6698" y="1864659"/>
            <a:ext cx="2290085" cy="3861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4947" y="2749077"/>
            <a:ext cx="3448546" cy="78342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98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003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Review: 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140324" y="879451"/>
                <a:ext cx="8754109" cy="5412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14: Randomness and Probability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Terms: Trial, outcome/event, sample space (</a:t>
                </a:r>
                <a14:m>
                  <m:oMath xmlns:m="http://schemas.openxmlformats.org/officeDocument/2006/math">
                    <m:r>
                      <a:rPr lang="en-US" altLang="ko-KR" b="1" i="0">
                        <a:latin typeface="Cambria Math" charset="0"/>
                        <a:ea typeface="Seravek Light" charset="0"/>
                        <a:cs typeface="Seravek Light" charset="0"/>
                      </a:rPr>
                      <m:t>𝐒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Law of large numbers (LLN)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Five basic rules of probability: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0 </m:t>
                    </m:r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altLang="ko-KR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≤1</m:t>
                    </m:r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𝑺</m:t>
                        </m:r>
                      </m:e>
                    </m:d>
                    <m:r>
                      <a:rPr lang="en-US" altLang="ko-KR" b="1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1</m:t>
                    </m:r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pPr>
                          <m:e>
                            <m:r>
                              <a:rPr lang="en-US" altLang="ko-KR" b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=1 −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𝑜𝑟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when A and B are disjoint (or mutually exclusive),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1" i="1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when A and B are independent. 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15: Probability rules</a:t>
                </a: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General addition rule:</a:t>
                </a:r>
                <a:r>
                  <a:rPr lang="en-US" altLang="ko-KR" b="1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𝑜𝑟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−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b="1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  <a:ea typeface="Seravek Light" charset="0"/>
                    <a:cs typeface="Seravek Light" charset="0"/>
                  </a:rPr>
                  <a:t>General multiplication rule: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b="1" dirty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ea typeface="Seravek Light" charset="0"/>
                    <a:cs typeface="Seravek Light" charset="0"/>
                  </a:rPr>
                  <a:t>Independence: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dirty="0">
                  <a:ea typeface="Seravek Light" charset="0"/>
                  <a:cs typeface="Seravek Light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ea typeface="Seravek Light" charset="0"/>
                    <a:cs typeface="Seravek Light" charset="0"/>
                  </a:rPr>
                  <a:t>Bayes’ Rule: </a:t>
                </a:r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4" y="879451"/>
                <a:ext cx="8754109" cy="5412123"/>
              </a:xfrm>
              <a:prstGeom prst="rect">
                <a:avLst/>
              </a:prstGeom>
              <a:blipFill rotWithShape="0">
                <a:blip r:embed="rId7"/>
                <a:stretch>
                  <a:fillRect l="-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3683" y="5766856"/>
            <a:ext cx="4055730" cy="63840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0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2930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Random Variables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1136287" y="989045"/>
                <a:ext cx="8299116" cy="5365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When its values are based on the outcome of a random event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We denote random variables using a capital letter, like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X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If we can list all the outcomes, it’s </a:t>
                </a:r>
                <a:r>
                  <a:rPr lang="en-US" altLang="ko-KR" b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discrete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random variable.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Otherwise, it’s a </a:t>
                </a:r>
                <a:r>
                  <a:rPr lang="en-US" altLang="ko-KR" b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continuous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random variable.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Example of an insurance company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Each year, the probability of death (death rate) is 1 out of every 1000 people, etc.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We can’t predict what will happen during any given year,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     but we can say what we can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expect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to happen.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What’s the expected value of a policy payout?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E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(X) for expected value,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     and we can use the mean 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 to estimate it. </a:t>
                </a:r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7" y="989045"/>
                <a:ext cx="8299116" cy="5365571"/>
              </a:xfrm>
              <a:prstGeom prst="rect">
                <a:avLst/>
              </a:prstGeom>
              <a:blipFill rotWithShape="0">
                <a:blip r:embed="rId7"/>
                <a:stretch>
                  <a:fillRect l="-441" b="-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2310" y="1282860"/>
            <a:ext cx="2891058" cy="215858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7438" y="4363195"/>
            <a:ext cx="4675930" cy="1233212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6655183" y="5830131"/>
            <a:ext cx="3386707" cy="712129"/>
            <a:chOff x="7097438" y="6058391"/>
            <a:chExt cx="3386707" cy="712129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97438" y="6058391"/>
              <a:ext cx="2123048" cy="358004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7995707" y="6333477"/>
              <a:ext cx="2488438" cy="437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(for discrete random variables)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0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534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Is this based on data? 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36287" y="989045"/>
            <a:ext cx="9585304" cy="432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Yes, and no.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Mean for data: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Mean for random variables: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What’s differences?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sz="1000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Probability conveys the information about </a:t>
            </a: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population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Remember the law of large numbers.. The probability assumes a large number of repeats.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0925" y="2849264"/>
            <a:ext cx="2123048" cy="35800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0685" y="1628775"/>
            <a:ext cx="1870428" cy="6932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0532" y="4960785"/>
            <a:ext cx="8022437" cy="11580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직사각형 2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328" y="4183766"/>
            <a:ext cx="5835754" cy="6397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7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3043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Spread: Standard deviation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36287" y="989045"/>
            <a:ext cx="8299116" cy="5607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Similar to the data case, we first calculate deviation from the mean and square it.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Example of the insurance company again: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variance is the expected value of those squared deviations: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sz="900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Its square root is standard deviation: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8427" y="1628745"/>
            <a:ext cx="4673480" cy="201589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5328" y="5311341"/>
            <a:ext cx="2759319" cy="37156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80235" y="5170113"/>
            <a:ext cx="3448546" cy="78342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10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437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panose="020B0503040000020004" pitchFamily="34" charset="0"/>
                <a:ea typeface="Seravek Light" charset="0"/>
                <a:cs typeface="Seravek Light" charset="0"/>
              </a:rPr>
              <a:t>Shifting and combining random variables</a:t>
            </a:r>
            <a:endParaRPr lang="ko-KR" altLang="en-US" sz="2800" dirty="0">
              <a:latin typeface="Seravek" panose="020B0503040000020004" pitchFamily="34" charset="0"/>
              <a:ea typeface="Seravek" charset="0"/>
              <a:cs typeface="Seravek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텍스트 상자 20"/>
              <p:cNvSpPr txBox="1"/>
              <p:nvPr/>
            </p:nvSpPr>
            <p:spPr>
              <a:xfrm>
                <a:off x="1136286" y="989045"/>
                <a:ext cx="10161634" cy="3588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𝑐</m:t>
                    </m:r>
                  </m:oMath>
                </a14:m>
                <a:r>
                  <a:rPr lang="en-US" altLang="ko-KR" b="0" dirty="0">
                    <a:latin typeface="Seravek Light" charset="0"/>
                    <a:ea typeface="Cambria Math" charset="0"/>
                    <a:cs typeface="Cambria Math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 </a:t>
                </a:r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𝑎𝑋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ko-KR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If two random variables are independent,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 </a:t>
                </a:r>
              </a:p>
              <a:p>
                <a:pPr marL="771525" lvl="1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If they are not independent,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accent2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accent2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i="1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i="1">
                            <a:solidFill>
                              <a:schemeClr val="accent2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altLang="ko-KR" i="1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±2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𝐶𝑜𝑣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chemeClr val="accent2"/>
                  </a:solidFill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>
          <p:sp>
            <p:nvSpPr>
              <p:cNvPr id="21" name="텍스트 상자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6" y="989045"/>
                <a:ext cx="10161634" cy="3588675"/>
              </a:xfrm>
              <a:prstGeom prst="rect">
                <a:avLst/>
              </a:prstGeom>
              <a:blipFill>
                <a:blip r:embed="rId7"/>
                <a:stretch>
                  <a:fillRect l="-2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/>
          <p:cNvGrpSpPr/>
          <p:nvPr/>
        </p:nvGrpSpPr>
        <p:grpSpPr>
          <a:xfrm>
            <a:off x="8316686" y="800072"/>
            <a:ext cx="3422468" cy="1138832"/>
            <a:chOff x="8316686" y="800072"/>
            <a:chExt cx="3422468" cy="1138832"/>
          </a:xfrm>
        </p:grpSpPr>
        <p:grpSp>
          <p:nvGrpSpPr>
            <p:cNvPr id="3" name="그룹 2"/>
            <p:cNvGrpSpPr>
              <a:grpSpLocks noChangeAspect="1"/>
            </p:cNvGrpSpPr>
            <p:nvPr/>
          </p:nvGrpSpPr>
          <p:grpSpPr>
            <a:xfrm>
              <a:off x="8705867" y="1107849"/>
              <a:ext cx="2920129" cy="711620"/>
              <a:chOff x="6859625" y="995882"/>
              <a:chExt cx="2349690" cy="572607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8"/>
              <a:srcRect b="46508"/>
              <a:stretch/>
            </p:blipFill>
            <p:spPr>
              <a:xfrm>
                <a:off x="6868956" y="1284083"/>
                <a:ext cx="2340359" cy="284406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59625" y="995882"/>
                <a:ext cx="1668555" cy="281364"/>
              </a:xfrm>
              <a:prstGeom prst="rect">
                <a:avLst/>
              </a:prstGeom>
            </p:spPr>
          </p:pic>
        </p:grpSp>
        <p:sp>
          <p:nvSpPr>
            <p:cNvPr id="29" name="모서리가 둥근 직사각형 28"/>
            <p:cNvSpPr/>
            <p:nvPr/>
          </p:nvSpPr>
          <p:spPr>
            <a:xfrm>
              <a:off x="8316686" y="953960"/>
              <a:ext cx="3422468" cy="984944"/>
            </a:xfrm>
            <a:prstGeom prst="roundRect">
              <a:avLst>
                <a:gd name="adj" fmla="val 2518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512547" y="800072"/>
              <a:ext cx="90601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i="1" dirty="0">
                  <a:latin typeface="Seravek Light" charset="0"/>
                  <a:ea typeface="Seravek Light" charset="0"/>
                  <a:cs typeface="Seravek Light" charset="0"/>
                </a:rPr>
                <a:t>Reminder</a:t>
              </a:r>
              <a:endParaRPr lang="ko-KR" altLang="en-US" sz="1400" i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F34229F-F60B-D845-9911-1504C97BC14E}"/>
              </a:ext>
            </a:extLst>
          </p:cNvPr>
          <p:cNvGrpSpPr/>
          <p:nvPr/>
        </p:nvGrpSpPr>
        <p:grpSpPr>
          <a:xfrm>
            <a:off x="7354386" y="3442950"/>
            <a:ext cx="4384768" cy="2319852"/>
            <a:chOff x="7354386" y="3442950"/>
            <a:chExt cx="4384768" cy="2319852"/>
          </a:xfrm>
        </p:grpSpPr>
        <p:grpSp>
          <p:nvGrpSpPr>
            <p:cNvPr id="17" name="그룹 16"/>
            <p:cNvGrpSpPr/>
            <p:nvPr/>
          </p:nvGrpSpPr>
          <p:grpSpPr>
            <a:xfrm>
              <a:off x="7354386" y="3442950"/>
              <a:ext cx="4384768" cy="2319852"/>
              <a:chOff x="7699207" y="3244924"/>
              <a:chExt cx="4384768" cy="2319852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13500" y="3499939"/>
                <a:ext cx="4161866" cy="1927196"/>
              </a:xfrm>
              <a:prstGeom prst="rect">
                <a:avLst/>
              </a:prstGeom>
            </p:spPr>
          </p:pic>
          <p:sp>
            <p:nvSpPr>
              <p:cNvPr id="30" name="모서리가 둥근 직사각형 29"/>
              <p:cNvSpPr/>
              <p:nvPr/>
            </p:nvSpPr>
            <p:spPr>
              <a:xfrm>
                <a:off x="7699207" y="3398811"/>
                <a:ext cx="4384768" cy="2165965"/>
              </a:xfrm>
              <a:prstGeom prst="roundRect">
                <a:avLst>
                  <a:gd name="adj" fmla="val 21565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7964740" y="3244924"/>
                <a:ext cx="5779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1400" i="1">
                    <a:latin typeface="Seravek Light" charset="0"/>
                    <a:ea typeface="Seravek Light" charset="0"/>
                    <a:cs typeface="Seravek Light" charset="0"/>
                  </a:rPr>
                  <a:t>Proof</a:t>
                </a:r>
                <a:endParaRPr lang="ko-KR" altLang="en-US" sz="1400" i="1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7AC3171-63C7-D945-A2BA-FB0B9C91D353}"/>
                </a:ext>
              </a:extLst>
            </p:cNvPr>
            <p:cNvGrpSpPr/>
            <p:nvPr/>
          </p:nvGrpSpPr>
          <p:grpSpPr>
            <a:xfrm>
              <a:off x="9587067" y="4812454"/>
              <a:ext cx="881705" cy="495920"/>
              <a:chOff x="10147076" y="4833564"/>
              <a:chExt cx="881705" cy="495920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82D2BFEB-8338-A04B-B3BB-7AA44FD7BC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47076" y="4833564"/>
                <a:ext cx="291353" cy="495920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6A487042-06C4-1641-B40E-F1FF84F212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422294" y="4836015"/>
                <a:ext cx="606487" cy="33019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9439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5506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ea typeface="Seravek Light" charset="0"/>
                <a:cs typeface="Seravek Light" charset="0"/>
              </a:rPr>
              <a:t>Covariance and correlation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945911" y="966237"/>
            <a:ext cx="7620932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Remember the correlation between two variables from a previous chapter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Now, correlation between two random variables.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697751" y="1514942"/>
            <a:ext cx="6010031" cy="730942"/>
            <a:chOff x="1697751" y="1514942"/>
            <a:chExt cx="6010031" cy="73094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97751" y="1569684"/>
              <a:ext cx="1146357" cy="601138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47338" y="1514942"/>
              <a:ext cx="4560444" cy="730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211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5506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ea typeface="Seravek Light" charset="0"/>
                <a:cs typeface="Seravek Light" charset="0"/>
              </a:rPr>
              <a:t>Covariance and correlation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 상자 20"/>
              <p:cNvSpPr txBox="1"/>
              <p:nvPr/>
            </p:nvSpPr>
            <p:spPr>
              <a:xfrm>
                <a:off x="945911" y="943377"/>
                <a:ext cx="6024598" cy="4630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Covariance between X and Y, 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𝜈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𝐶𝑜𝑣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𝑌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𝜈</m:t>
                            </m:r>
                          </m:e>
                        </m:d>
                      </m:e>
                    </m:d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sz="7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Some properties of covariance </a:t>
                </a:r>
              </a:p>
              <a:p>
                <a:pPr marL="800100" lvl="1" indent="-342900">
                  <a:lnSpc>
                    <a:spcPct val="16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ko-KR" sz="1600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800100" lvl="1" indent="-342900">
                  <a:lnSpc>
                    <a:spcPct val="16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</m:e>
                    </m:d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ko-KR" sz="1600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800100" lvl="1" indent="-342900">
                  <a:lnSpc>
                    <a:spcPct val="16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𝑐</m:t>
                        </m:r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𝑑𝑌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𝑐𝑑𝐶𝑜𝑣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, for any constants </a:t>
                </a:r>
                <a:r>
                  <a:rPr lang="en-US" altLang="ko-KR" sz="1600" i="1" dirty="0">
                    <a:latin typeface="Seravek Light" charset="0"/>
                    <a:ea typeface="Seravek Light" charset="0"/>
                    <a:cs typeface="Seravek Light" charset="0"/>
                  </a:rPr>
                  <a:t>c</a:t>
                </a: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 and </a:t>
                </a:r>
                <a:r>
                  <a:rPr lang="en-US" altLang="ko-KR" sz="1600" i="1" dirty="0">
                    <a:latin typeface="Seravek Light" charset="0"/>
                    <a:ea typeface="Seravek Light" charset="0"/>
                    <a:cs typeface="Seravek Light" charset="0"/>
                  </a:rPr>
                  <a:t>d</a:t>
                </a:r>
              </a:p>
              <a:p>
                <a:pPr marL="800100" lvl="1" indent="-342900">
                  <a:lnSpc>
                    <a:spcPct val="16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𝑋𝑌</m:t>
                        </m:r>
                      </m:e>
                    </m:d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− </m:t>
                    </m:r>
                    <m:r>
                      <a:rPr lang="en-US" altLang="ko-KR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𝜇𝜈</m:t>
                    </m:r>
                  </m:oMath>
                </a14:m>
                <a:endParaRPr lang="en-US" altLang="ko-KR" sz="1600" b="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800100" lvl="1" indent="-342900">
                  <a:lnSpc>
                    <a:spcPct val="160000"/>
                  </a:lnSpc>
                  <a:buFont typeface="+mj-lt"/>
                  <a:buAutoNum type="arabicPeriod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If X and Y are independent,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=0</m:t>
                    </m:r>
                  </m:oMath>
                </a14:m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</a:p>
              <a:p>
                <a:pPr marL="1257300" lvl="2" indent="-34290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but the converse is not always true</a:t>
                </a:r>
              </a:p>
              <a:p>
                <a:pPr marL="800100" lvl="1" indent="-342900">
                  <a:lnSpc>
                    <a:spcPct val="16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±2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𝐶𝑜𝑣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ko-KR" sz="1600" dirty="0">
                  <a:solidFill>
                    <a:schemeClr val="tx1"/>
                  </a:solidFill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800100" lvl="1" indent="-342900">
                  <a:lnSpc>
                    <a:spcPct val="160000"/>
                  </a:lnSpc>
                  <a:buFont typeface="+mj-lt"/>
                  <a:buAutoNum type="arabicPeriod"/>
                </a:pPr>
                <a:endParaRPr lang="en-US" altLang="ko-KR" sz="900" dirty="0">
                  <a:latin typeface="Seravek Light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1" name="텍스트 상자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11" y="943377"/>
                <a:ext cx="6024598" cy="4630627"/>
              </a:xfrm>
              <a:prstGeom prst="rect">
                <a:avLst/>
              </a:prstGeom>
              <a:blipFill>
                <a:blip r:embed="rId7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모서리가 둥근 직사각형 15"/>
          <p:cNvSpPr/>
          <p:nvPr/>
        </p:nvSpPr>
        <p:spPr>
          <a:xfrm>
            <a:off x="7637417" y="452783"/>
            <a:ext cx="4127863" cy="5669830"/>
          </a:xfrm>
          <a:prstGeom prst="roundRect">
            <a:avLst>
              <a:gd name="adj" fmla="val 1015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텍스트 상자 3"/>
          <p:cNvSpPr txBox="1"/>
          <p:nvPr/>
        </p:nvSpPr>
        <p:spPr>
          <a:xfrm>
            <a:off x="7915789" y="297213"/>
            <a:ext cx="66563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400" i="1" dirty="0">
                <a:latin typeface="Seravek Light" charset="0"/>
                <a:ea typeface="Seravek Light" charset="0"/>
                <a:cs typeface="Seravek Light" charset="0"/>
              </a:rPr>
              <a:t>Proofs</a:t>
            </a:r>
            <a:endParaRPr kumimoji="1" lang="ko-KR" altLang="en-US" sz="1400" i="1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759336" y="793003"/>
            <a:ext cx="3359893" cy="314270"/>
            <a:chOff x="7759336" y="793003"/>
            <a:chExt cx="3359893" cy="31427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59527" y="793584"/>
              <a:ext cx="3159702" cy="313689"/>
            </a:xfrm>
            <a:prstGeom prst="rect">
              <a:avLst/>
            </a:prstGeom>
          </p:spPr>
        </p:pic>
        <p:sp>
          <p:nvSpPr>
            <p:cNvPr id="17" name="텍스트 상자 16"/>
            <p:cNvSpPr txBox="1"/>
            <p:nvPr/>
          </p:nvSpPr>
          <p:spPr>
            <a:xfrm>
              <a:off x="7759336" y="793003"/>
              <a:ext cx="312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>
                  <a:latin typeface="Seravek Light" charset="0"/>
                  <a:ea typeface="Seravek Light" charset="0"/>
                  <a:cs typeface="Seravek Light" charset="0"/>
                </a:rPr>
                <a:t>2.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767443" y="1234326"/>
            <a:ext cx="3889812" cy="1481501"/>
            <a:chOff x="7767443" y="1234326"/>
            <a:chExt cx="3889812" cy="148150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59527" y="1234326"/>
              <a:ext cx="3697728" cy="1481501"/>
            </a:xfrm>
            <a:prstGeom prst="rect">
              <a:avLst/>
            </a:prstGeom>
          </p:spPr>
        </p:pic>
        <p:sp>
          <p:nvSpPr>
            <p:cNvPr id="20" name="텍스트 상자 19"/>
            <p:cNvSpPr txBox="1"/>
            <p:nvPr/>
          </p:nvSpPr>
          <p:spPr>
            <a:xfrm>
              <a:off x="7767443" y="1258999"/>
              <a:ext cx="322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>
                  <a:latin typeface="Seravek Light" charset="0"/>
                  <a:ea typeface="Seravek Light" charset="0"/>
                  <a:cs typeface="Seravek Light" charset="0"/>
                </a:rPr>
                <a:t>4.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754623" y="2893680"/>
            <a:ext cx="3523756" cy="589783"/>
            <a:chOff x="7754623" y="2893680"/>
            <a:chExt cx="3523756" cy="589783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62995" y="2893680"/>
              <a:ext cx="3315384" cy="589783"/>
            </a:xfrm>
            <a:prstGeom prst="rect">
              <a:avLst/>
            </a:prstGeom>
          </p:spPr>
        </p:pic>
        <p:sp>
          <p:nvSpPr>
            <p:cNvPr id="22" name="텍스트 상자 21"/>
            <p:cNvSpPr txBox="1"/>
            <p:nvPr/>
          </p:nvSpPr>
          <p:spPr>
            <a:xfrm>
              <a:off x="7754623" y="2903840"/>
              <a:ext cx="322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5.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3134A79-6B53-F84B-8AEB-C3E88A860C78}"/>
              </a:ext>
            </a:extLst>
          </p:cNvPr>
          <p:cNvGrpSpPr/>
          <p:nvPr/>
        </p:nvGrpSpPr>
        <p:grpSpPr>
          <a:xfrm>
            <a:off x="7754623" y="3702346"/>
            <a:ext cx="3657277" cy="931631"/>
            <a:chOff x="7754623" y="3702346"/>
            <a:chExt cx="3657277" cy="931631"/>
          </a:xfrm>
        </p:grpSpPr>
        <p:sp>
          <p:nvSpPr>
            <p:cNvPr id="23" name="텍스트 상자 22"/>
            <p:cNvSpPr txBox="1"/>
            <p:nvPr/>
          </p:nvSpPr>
          <p:spPr>
            <a:xfrm>
              <a:off x="7754623" y="3702346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6.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93EBC6A-0D2C-6047-A336-4FF787F0C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959527" y="3769195"/>
              <a:ext cx="3452373" cy="864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299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 bldLvl="2"/>
      <p:bldP spid="16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5506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ea typeface="Seravek Light" charset="0"/>
                <a:cs typeface="Seravek Light" charset="0"/>
              </a:rPr>
              <a:t>Covariance and correlation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945911" y="966237"/>
            <a:ext cx="3694281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Correlation: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sz="1050" dirty="0">
              <a:solidFill>
                <a:schemeClr val="tx1"/>
              </a:solidFill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properties of the correlation: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solidFill>
                <a:schemeClr val="tx1"/>
              </a:solidFill>
              <a:latin typeface="Seravek Light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2600723" y="966237"/>
                <a:ext cx="2374432" cy="601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𝐶𝑜𝑟𝑟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𝑌</m:t>
                          </m:r>
                        </m:e>
                      </m:d>
                      <m:r>
                        <a:rPr lang="en-US" altLang="ko-KR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altLang="ko-KR" sz="1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𝐶𝑜𝑣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𝑌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723" y="966237"/>
                <a:ext cx="2374432" cy="60164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8352B8C5-2CDB-1848-92CA-971F37EC21A2}"/>
              </a:ext>
            </a:extLst>
          </p:cNvPr>
          <p:cNvGrpSpPr/>
          <p:nvPr/>
        </p:nvGrpSpPr>
        <p:grpSpPr>
          <a:xfrm>
            <a:off x="2600723" y="2241548"/>
            <a:ext cx="7514827" cy="4231441"/>
            <a:chOff x="2600723" y="2241548"/>
            <a:chExt cx="7514827" cy="423144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00723" y="2241548"/>
              <a:ext cx="7514827" cy="423144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E6BEBD7-9362-8B44-B6F1-5057E1F23251}"/>
                </a:ext>
              </a:extLst>
            </p:cNvPr>
            <p:cNvSpPr/>
            <p:nvPr/>
          </p:nvSpPr>
          <p:spPr>
            <a:xfrm>
              <a:off x="9241536" y="2322576"/>
              <a:ext cx="816864" cy="140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305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1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839</Words>
  <Application>Microsoft Macintosh PowerPoint</Application>
  <PresentationFormat>와이드스크린</PresentationFormat>
  <Paragraphs>129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Cambria Math</vt:lpstr>
      <vt:lpstr>PT Sans Narrow</vt:lpstr>
      <vt:lpstr>Seravek</vt:lpstr>
      <vt:lpstr>Seravek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Choong-wan Woo</cp:lastModifiedBy>
  <cp:revision>183</cp:revision>
  <dcterms:created xsi:type="dcterms:W3CDTF">2017-08-24T21:55:02Z</dcterms:created>
  <dcterms:modified xsi:type="dcterms:W3CDTF">2019-04-03T09:54:06Z</dcterms:modified>
</cp:coreProperties>
</file>