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62" r:id="rId4"/>
    <p:sldId id="283" r:id="rId5"/>
    <p:sldId id="282" r:id="rId6"/>
    <p:sldId id="274" r:id="rId7"/>
    <p:sldId id="275" r:id="rId8"/>
    <p:sldId id="277" r:id="rId9"/>
    <p:sldId id="303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0"/>
    <p:restoredTop sz="94674"/>
  </p:normalViewPr>
  <p:slideViewPr>
    <p:cSldViewPr snapToGrid="0" snapToObjects="1">
      <p:cViewPr varScale="1">
        <p:scale>
          <a:sx n="209" d="100"/>
          <a:sy n="20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6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37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1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8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53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10" Type="http://schemas.openxmlformats.org/officeDocument/2006/relationships/image" Target="../media/image13.png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tiff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5137" y="2120740"/>
            <a:ext cx="4761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16: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Discrete vs. continuous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Expected values (mean): 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Here,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probability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conveys the information about population assuming a large number of repeats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Spread: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𝐶𝑜𝑟𝑟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𝐶𝑜𝑣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blipFill rotWithShape="0">
                <a:blip r:embed="rId6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698" y="1864659"/>
            <a:ext cx="2290085" cy="386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947" y="2749077"/>
            <a:ext cx="3448546" cy="7834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30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Variables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its values are based on the outcome of a random event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denote random variables using a capital letter, like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we can list all the outcomes, it’s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discrete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Otherwise, it’s a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continuous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 of an insurance company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Each year, the probability of death (death rate) is 1 out of every 1000 people, etc.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can’t predict what will happen during any given year,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but we can say what we can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expect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happen.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expected value of a policy payout?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(X) for expected value,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and we can use the mean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to estimate it. 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blipFill rotWithShape="0">
                <a:blip r:embed="rId7"/>
                <a:stretch>
                  <a:fillRect l="-441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2310" y="1282860"/>
            <a:ext cx="2891058" cy="2158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438" y="4363195"/>
            <a:ext cx="4675930" cy="123321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655183" y="5830131"/>
            <a:ext cx="3386707" cy="712129"/>
            <a:chOff x="7097438" y="6058391"/>
            <a:chExt cx="3386707" cy="7121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97438" y="6058391"/>
              <a:ext cx="2123048" cy="3580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995707" y="6333477"/>
              <a:ext cx="248843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(for discrete random variables)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Is this based on data? 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9585304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Yes, and no.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data: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random variables: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differences?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Probability conveys the information about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population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law of large numbers.. The probability assumes a large number of repeats.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925" y="2849264"/>
            <a:ext cx="2123048" cy="3580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685" y="1628775"/>
            <a:ext cx="1870428" cy="693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532" y="4960785"/>
            <a:ext cx="8022437" cy="1158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28" y="4183766"/>
            <a:ext cx="5835754" cy="6397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829911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the data case, we first calculate deviation from the mean and square it.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 of the insurance company again: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variance is the expected value of those squared deviations: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9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Its square root is standard deviation: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427" y="1628745"/>
            <a:ext cx="4673480" cy="2015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328" y="5311341"/>
            <a:ext cx="2759319" cy="3715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0235" y="5170113"/>
            <a:ext cx="3448546" cy="783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952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Shifting and combining random variables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two random variables are independent,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If they are not independent,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sz="1600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accent2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blipFill rotWithShape="0">
                <a:blip r:embed="rId6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8316686" y="800072"/>
            <a:ext cx="3422468" cy="1138832"/>
            <a:chOff x="8316686" y="800072"/>
            <a:chExt cx="3422468" cy="1138832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8705867" y="1107849"/>
              <a:ext cx="2920129" cy="711620"/>
              <a:chOff x="6859625" y="995882"/>
              <a:chExt cx="2349690" cy="572607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7"/>
              <a:srcRect b="46508"/>
              <a:stretch/>
            </p:blipFill>
            <p:spPr>
              <a:xfrm>
                <a:off x="6868956" y="1284083"/>
                <a:ext cx="2340359" cy="28440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9625" y="995882"/>
                <a:ext cx="1668555" cy="281364"/>
              </a:xfrm>
              <a:prstGeom prst="rect">
                <a:avLst/>
              </a:prstGeom>
            </p:spPr>
          </p:pic>
        </p:grpSp>
        <p:sp>
          <p:nvSpPr>
            <p:cNvPr id="29" name="모서리가 둥근 직사각형 28"/>
            <p:cNvSpPr/>
            <p:nvPr/>
          </p:nvSpPr>
          <p:spPr>
            <a:xfrm>
              <a:off x="8316686" y="953960"/>
              <a:ext cx="3422468" cy="984944"/>
            </a:xfrm>
            <a:prstGeom prst="roundRect">
              <a:avLst>
                <a:gd name="adj" fmla="val 251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12547" y="800072"/>
              <a:ext cx="906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Reminder</a:t>
              </a:r>
              <a:endParaRPr lang="ko-KR" altLang="en-US" sz="1400" i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4229F-F60B-D845-9911-1504C97BC14E}"/>
              </a:ext>
            </a:extLst>
          </p:cNvPr>
          <p:cNvGrpSpPr/>
          <p:nvPr/>
        </p:nvGrpSpPr>
        <p:grpSpPr>
          <a:xfrm>
            <a:off x="7354386" y="3442950"/>
            <a:ext cx="4384768" cy="2319852"/>
            <a:chOff x="7354386" y="3442950"/>
            <a:chExt cx="4384768" cy="2319852"/>
          </a:xfrm>
        </p:grpSpPr>
        <p:grpSp>
          <p:nvGrpSpPr>
            <p:cNvPr id="17" name="그룹 16"/>
            <p:cNvGrpSpPr/>
            <p:nvPr/>
          </p:nvGrpSpPr>
          <p:grpSpPr>
            <a:xfrm>
              <a:off x="7354386" y="3442950"/>
              <a:ext cx="4384768" cy="2319852"/>
              <a:chOff x="7699207" y="3244924"/>
              <a:chExt cx="4384768" cy="231985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3500" y="3499939"/>
                <a:ext cx="4161866" cy="1927196"/>
              </a:xfrm>
              <a:prstGeom prst="rect">
                <a:avLst/>
              </a:prstGeom>
            </p:spPr>
          </p:pic>
          <p:sp>
            <p:nvSpPr>
              <p:cNvPr id="30" name="모서리가 둥근 직사각형 29"/>
              <p:cNvSpPr/>
              <p:nvPr/>
            </p:nvSpPr>
            <p:spPr>
              <a:xfrm>
                <a:off x="7699207" y="3398811"/>
                <a:ext cx="4384768" cy="2165965"/>
              </a:xfrm>
              <a:prstGeom prst="roundRect">
                <a:avLst>
                  <a:gd name="adj" fmla="val 21565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64740" y="3244924"/>
                <a:ext cx="5779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400" i="1">
                    <a:latin typeface="Seravek Light" charset="0"/>
                    <a:ea typeface="Seravek Light" charset="0"/>
                    <a:cs typeface="Seravek Light" charset="0"/>
                  </a:rPr>
                  <a:t>Proof</a:t>
                </a:r>
                <a:endParaRPr lang="ko-KR" altLang="en-US" sz="1400" i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7AC3171-63C7-D945-A2BA-FB0B9C91D353}"/>
                </a:ext>
              </a:extLst>
            </p:cNvPr>
            <p:cNvGrpSpPr/>
            <p:nvPr/>
          </p:nvGrpSpPr>
          <p:grpSpPr>
            <a:xfrm>
              <a:off x="9587067" y="4812454"/>
              <a:ext cx="881705" cy="495920"/>
              <a:chOff x="10147076" y="4833564"/>
              <a:chExt cx="881705" cy="49592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2D2BFEB-8338-A04B-B3BB-7AA44FD7B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7076" y="4833564"/>
                <a:ext cx="291353" cy="49592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A487042-06C4-1641-B40E-F1FF84F21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22294" y="4836015"/>
                <a:ext cx="606487" cy="3301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43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762093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correlation between two variables from a previous chapter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Now, correlation between two random variables.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697751" y="1514942"/>
            <a:ext cx="6010031" cy="730942"/>
            <a:chOff x="1697751" y="1514942"/>
            <a:chExt cx="6010031" cy="73094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7751" y="1569684"/>
              <a:ext cx="1146357" cy="6011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7338" y="1514942"/>
              <a:ext cx="4560444" cy="730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1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Covariance between X and Y,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7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Some properties of covariance 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𝑐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𝑐𝑑𝐶𝑜𝑣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for any constants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 </m:t>
                    </m:r>
                    <m:r>
                      <a:rPr lang="en-US" altLang="ko-KR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𝜇𝜈</m:t>
                    </m:r>
                  </m:oMath>
                </a14:m>
                <a:endParaRPr lang="en-US" altLang="ko-KR" sz="1600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If X and Y are independent,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1257300" lvl="2" indent="-34290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but the converse is not always true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endParaRPr lang="en-US" altLang="ko-KR" sz="90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blipFill>
                <a:blip r:embed="rId6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/>
          <p:cNvSpPr/>
          <p:nvPr/>
        </p:nvSpPr>
        <p:spPr>
          <a:xfrm>
            <a:off x="7637417" y="452783"/>
            <a:ext cx="4127863" cy="5669830"/>
          </a:xfrm>
          <a:prstGeom prst="roundRect">
            <a:avLst>
              <a:gd name="adj" fmla="val 101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7915789" y="297213"/>
            <a:ext cx="6656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i="1" dirty="0">
                <a:latin typeface="Seravek Light" charset="0"/>
                <a:ea typeface="Seravek Light" charset="0"/>
                <a:cs typeface="Seravek Light" charset="0"/>
              </a:rPr>
              <a:t>Proofs</a:t>
            </a:r>
            <a:endParaRPr kumimoji="1" lang="ko-KR" altLang="en-US" sz="1400" i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759336" y="793003"/>
            <a:ext cx="3359893" cy="314270"/>
            <a:chOff x="7759336" y="793003"/>
            <a:chExt cx="3359893" cy="3142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59527" y="793584"/>
              <a:ext cx="3159702" cy="313689"/>
            </a:xfrm>
            <a:prstGeom prst="rect">
              <a:avLst/>
            </a:prstGeom>
          </p:spPr>
        </p:pic>
        <p:sp>
          <p:nvSpPr>
            <p:cNvPr id="17" name="텍스트 상자 16"/>
            <p:cNvSpPr txBox="1"/>
            <p:nvPr/>
          </p:nvSpPr>
          <p:spPr>
            <a:xfrm>
              <a:off x="7759336" y="793003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2.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767443" y="1234326"/>
            <a:ext cx="3889812" cy="1481501"/>
            <a:chOff x="7767443" y="1234326"/>
            <a:chExt cx="3889812" cy="148150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9527" y="1234326"/>
              <a:ext cx="3697728" cy="1481501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67443" y="1258999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4.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54623" y="2893680"/>
            <a:ext cx="3523756" cy="589783"/>
            <a:chOff x="7754623" y="2893680"/>
            <a:chExt cx="3523756" cy="58978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62995" y="2893680"/>
              <a:ext cx="3315384" cy="589783"/>
            </a:xfrm>
            <a:prstGeom prst="rect">
              <a:avLst/>
            </a:prstGeom>
          </p:spPr>
        </p:pic>
        <p:sp>
          <p:nvSpPr>
            <p:cNvPr id="22" name="텍스트 상자 21"/>
            <p:cNvSpPr txBox="1"/>
            <p:nvPr/>
          </p:nvSpPr>
          <p:spPr>
            <a:xfrm>
              <a:off x="7754623" y="2903840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5.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754623" y="3671476"/>
            <a:ext cx="3460161" cy="2282756"/>
            <a:chOff x="7754623" y="3671476"/>
            <a:chExt cx="3460161" cy="228275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59527" y="3671476"/>
              <a:ext cx="3255257" cy="2282756"/>
            </a:xfrm>
            <a:prstGeom prst="rect">
              <a:avLst/>
            </a:prstGeom>
          </p:spPr>
        </p:pic>
        <p:sp>
          <p:nvSpPr>
            <p:cNvPr id="23" name="텍스트 상자 22"/>
            <p:cNvSpPr txBox="1"/>
            <p:nvPr/>
          </p:nvSpPr>
          <p:spPr>
            <a:xfrm>
              <a:off x="7754623" y="3702346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6.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9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  <p:bldP spid="16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3694281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50" dirty="0">
              <a:solidFill>
                <a:schemeClr val="tx1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properties of the correlation: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Seravek Light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𝐶𝑜𝑣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8352B8C5-2CDB-1848-92CA-971F37EC21A2}"/>
              </a:ext>
            </a:extLst>
          </p:cNvPr>
          <p:cNvGrpSpPr/>
          <p:nvPr/>
        </p:nvGrpSpPr>
        <p:grpSpPr>
          <a:xfrm>
            <a:off x="2600723" y="2241548"/>
            <a:ext cx="7514827" cy="4231441"/>
            <a:chOff x="2600723" y="2241548"/>
            <a:chExt cx="7514827" cy="42314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0723" y="2241548"/>
              <a:ext cx="7514827" cy="42314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E6BEBD7-9362-8B44-B6F1-5057E1F23251}"/>
                </a:ext>
              </a:extLst>
            </p:cNvPr>
            <p:cNvSpPr/>
            <p:nvPr/>
          </p:nvSpPr>
          <p:spPr>
            <a:xfrm>
              <a:off x="9241536" y="2322576"/>
              <a:ext cx="816864" cy="140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0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834</Words>
  <Application>Microsoft Macintosh PowerPoint</Application>
  <PresentationFormat>와이드스크린</PresentationFormat>
  <Paragraphs>124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181</cp:revision>
  <dcterms:created xsi:type="dcterms:W3CDTF">2017-08-24T21:55:02Z</dcterms:created>
  <dcterms:modified xsi:type="dcterms:W3CDTF">2019-03-20T07:54:36Z</dcterms:modified>
</cp:coreProperties>
</file>