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0" r:id="rId2"/>
    <p:sldId id="256" r:id="rId3"/>
    <p:sldId id="314" r:id="rId4"/>
    <p:sldId id="275" r:id="rId5"/>
    <p:sldId id="276" r:id="rId6"/>
    <p:sldId id="277" r:id="rId7"/>
    <p:sldId id="278" r:id="rId8"/>
    <p:sldId id="279" r:id="rId9"/>
    <p:sldId id="32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D884811-F10F-014E-99FE-612A43467AAA}">
          <p14:sldIdLst>
            <p14:sldId id="290"/>
            <p14:sldId id="256"/>
            <p14:sldId id="314"/>
          </p14:sldIdLst>
        </p14:section>
        <p14:section name="slides from stats1" id="{872B0A47-E2A0-4D4F-BB9D-03B888967390}">
          <p14:sldIdLst>
            <p14:sldId id="275"/>
            <p14:sldId id="276"/>
            <p14:sldId id="277"/>
            <p14:sldId id="278"/>
            <p14:sldId id="279"/>
          </p14:sldIdLst>
        </p14:section>
        <p14:section name="quiz" id="{72BB417A-8D52-8749-82CA-2654C8662F10}">
          <p14:sldIdLst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74"/>
  </p:normalViewPr>
  <p:slideViewPr>
    <p:cSldViewPr snapToGrid="0" snapToObjects="1">
      <p:cViewPr varScale="1">
        <p:scale>
          <a:sx n="130" d="100"/>
          <a:sy n="130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72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3281F-892B-614E-B792-481EB2F7C5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32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2020. 9. 23.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hyperlink" Target="https://www.youtube.com/playlist?list=PLXCuLG6zw7mLDwCCQRn4x75DxyzfU_mL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forms.gle/RKZoC638Qoy8Zp1R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coanlab.github.io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01765-05A4-2B4D-9234-E2879F2E7DB8}"/>
              </a:ext>
            </a:extLst>
          </p:cNvPr>
          <p:cNvGrpSpPr/>
          <p:nvPr/>
        </p:nvGrpSpPr>
        <p:grpSpPr>
          <a:xfrm>
            <a:off x="0" y="71713"/>
            <a:ext cx="12192000" cy="6684692"/>
            <a:chOff x="0" y="71713"/>
            <a:chExt cx="12192000" cy="668469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1EA5921-1309-C343-9760-E24938D86B9E}"/>
                </a:ext>
              </a:extLst>
            </p:cNvPr>
            <p:cNvGrpSpPr/>
            <p:nvPr/>
          </p:nvGrpSpPr>
          <p:grpSpPr>
            <a:xfrm>
              <a:off x="0" y="71713"/>
              <a:ext cx="12192000" cy="6684692"/>
              <a:chOff x="0" y="71713"/>
              <a:chExt cx="12192000" cy="668469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10320702" y="6084601"/>
                <a:ext cx="1661681" cy="671804"/>
                <a:chOff x="18662" y="6209254"/>
                <a:chExt cx="1661681" cy="67180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662" y="6209254"/>
                  <a:ext cx="671804" cy="671804"/>
                </a:xfrm>
                <a:prstGeom prst="rect">
                  <a:avLst/>
                </a:prstGeom>
              </p:spPr>
            </p:pic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149" y="6262887"/>
                  <a:ext cx="597215" cy="517044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1804" y="6322730"/>
                  <a:ext cx="438539" cy="438539"/>
                </a:xfrm>
                <a:prstGeom prst="rect">
                  <a:avLst/>
                </a:prstGeom>
              </p:spPr>
            </p:pic>
          </p:grpSp>
          <p:sp>
            <p:nvSpPr>
              <p:cNvPr id="11" name="직사각형 10"/>
              <p:cNvSpPr/>
              <p:nvPr/>
            </p:nvSpPr>
            <p:spPr>
              <a:xfrm>
                <a:off x="164825" y="6419279"/>
                <a:ext cx="5241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</a:rPr>
                  <a:t>CHOONG-WAN WOO  |  COCOAN lab  |  </a:t>
                </a:r>
                <a:r>
                  <a:rPr lang="en-US" altLang="ko-KR" sz="1400" b="1" dirty="0">
                    <a:latin typeface="Seravek Light" charset="0"/>
                    <a:ea typeface="Seravek Light" charset="0"/>
                    <a:cs typeface="Seravek Light" charset="0"/>
                    <a:hlinkClick r:id="rId5"/>
                  </a:rPr>
                  <a:t>http://cocoanlab.github.io</a:t>
                </a:r>
                <a:endParaRPr lang="en-US" altLang="ko-KR" sz="1400" b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301797" y="2389681"/>
                <a:ext cx="7588424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accent6">
                        <a:lumMod val="75000"/>
                      </a:schemeClr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Fall 2020</a:t>
                </a:r>
              </a:p>
              <a:p>
                <a:pPr algn="ctr"/>
                <a:r>
                  <a:rPr lang="en-US" altLang="ko-KR" sz="4800" b="1" dirty="0">
                    <a:latin typeface="Seravek Light" charset="0"/>
                    <a:ea typeface="Seravek Light" charset="0"/>
                    <a:cs typeface="Seravek Light" charset="0"/>
                  </a:rPr>
                  <a:t>SKKU Biostats and Big data II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E078CA0-315B-A648-BEB7-701E1BB65A21}"/>
                  </a:ext>
                </a:extLst>
              </p:cNvPr>
              <p:cNvSpPr/>
              <p:nvPr/>
            </p:nvSpPr>
            <p:spPr>
              <a:xfrm>
                <a:off x="0" y="71713"/>
                <a:ext cx="12192000" cy="6684692"/>
              </a:xfrm>
              <a:prstGeom prst="rect">
                <a:avLst/>
              </a:prstGeom>
              <a:noFill/>
              <a:ln w="1905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41323E1-8E7B-1A4C-9B99-0AF2D6F8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275" r="16061" b="25014"/>
            <a:stretch/>
          </p:blipFill>
          <p:spPr>
            <a:xfrm>
              <a:off x="9484230" y="290360"/>
              <a:ext cx="2380475" cy="1634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208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Biostats and Big Data 2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3022" y="2266262"/>
            <a:ext cx="91259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JAMOVI –Exploring data (finishing)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We will start the Data Exploration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텍스트 상자 2">
            <a:extLst>
              <a:ext uri="{FF2B5EF4-FFF2-40B4-BE49-F238E27FC236}">
                <a16:creationId xmlns:a16="http://schemas.microsoft.com/office/drawing/2014/main" id="{515231A6-E932-1940-8920-4A2AA57AD666}"/>
              </a:ext>
            </a:extLst>
          </p:cNvPr>
          <p:cNvSpPr txBox="1"/>
          <p:nvPr/>
        </p:nvSpPr>
        <p:spPr>
          <a:xfrm>
            <a:off x="6409355" y="2868725"/>
            <a:ext cx="514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https://www.youtube.com/playlist?list=PLXCuLG6zw7mLDwCCQRn4x75DxyzfU_mLg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F4074-AA5F-5449-B887-20D76F423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004" y="865667"/>
            <a:ext cx="5144913" cy="54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11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Center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1192955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Median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075" y="1638475"/>
            <a:ext cx="8378358" cy="3429212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6475027" y="3207991"/>
            <a:ext cx="5278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176 earthquakes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Median: (176+1)/2 = 88.5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 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value in the sorted data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“.5” = average of the two values (88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 and 89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If there was 221 earthquakes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Median: (221+1)/2 = 111</a:t>
            </a:r>
            <a:r>
              <a:rPr kumimoji="1" lang="en-US" altLang="ko-KR" baseline="30000" dirty="0">
                <a:latin typeface="Seravek Light" charset="0"/>
                <a:ea typeface="Seravek Light" charset="0"/>
                <a:cs typeface="Seravek Light" charset="0"/>
              </a:rPr>
              <a:t>th</a:t>
            </a:r>
            <a:r>
              <a:rPr kumimoji="1" lang="en-US" altLang="ko-KR" dirty="0">
                <a:latin typeface="Seravek Light" charset="0"/>
                <a:ea typeface="Seravek Light" charset="0"/>
                <a:cs typeface="Seravek Light" charset="0"/>
              </a:rPr>
              <a:t> value in the sorted data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674767-D3EF-314F-AE47-F62BE06EE2A8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30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237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36286" y="989045"/>
            <a:ext cx="64760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Range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Range = max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min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Interquartile range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Interquartile range (IQR) = upper quartile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lower quartile</a:t>
            </a:r>
          </a:p>
          <a:p>
            <a:pPr marL="742950" lvl="1" indent="-285750">
              <a:lnSpc>
                <a:spcPct val="16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019" y="1454782"/>
            <a:ext cx="4308828" cy="3751215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10274642" y="1454782"/>
            <a:ext cx="636713" cy="492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50%</a:t>
            </a: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22C795-E66E-3D4A-88EB-0E24FCFCB1BB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352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626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Boxplots and 5-Number Summaries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66215" y="1429671"/>
            <a:ext cx="5277137" cy="3378341"/>
            <a:chOff x="566215" y="1429671"/>
            <a:chExt cx="5277137" cy="337834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6215" y="1881431"/>
              <a:ext cx="5277137" cy="2926581"/>
            </a:xfrm>
            <a:prstGeom prst="rect">
              <a:avLst/>
            </a:prstGeom>
          </p:spPr>
        </p:pic>
        <p:sp>
          <p:nvSpPr>
            <p:cNvPr id="14" name="텍스트 상자 13"/>
            <p:cNvSpPr txBox="1"/>
            <p:nvPr/>
          </p:nvSpPr>
          <p:spPr>
            <a:xfrm>
              <a:off x="1329932" y="1429671"/>
              <a:ext cx="4158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Seravek Light" charset="0"/>
                  <a:ea typeface="Seravek Light" charset="0"/>
                  <a:cs typeface="Seravek Light" charset="0"/>
                </a:rPr>
                <a:t>My heart rate data for a week (7/10-7/14)</a:t>
              </a:r>
              <a:endParaRPr kumimoji="1" lang="ko-KR" altLang="en-US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501" y="729789"/>
            <a:ext cx="1658254" cy="5162132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7741728" y="906452"/>
            <a:ext cx="1538791" cy="369332"/>
            <a:chOff x="7707861" y="906452"/>
            <a:chExt cx="1538791" cy="369332"/>
          </a:xfrm>
        </p:grpSpPr>
        <p:sp>
          <p:nvSpPr>
            <p:cNvPr id="24" name="텍스트 상자 23"/>
            <p:cNvSpPr txBox="1"/>
            <p:nvPr/>
          </p:nvSpPr>
          <p:spPr>
            <a:xfrm>
              <a:off x="8001055" y="906452"/>
              <a:ext cx="124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far outliers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7707861" y="1092468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D37FF5-C20B-1349-BE03-56D0A8B067F0}"/>
              </a:ext>
            </a:extLst>
          </p:cNvPr>
          <p:cNvGrpSpPr/>
          <p:nvPr/>
        </p:nvGrpSpPr>
        <p:grpSpPr>
          <a:xfrm>
            <a:off x="7770863" y="3304540"/>
            <a:ext cx="1235955" cy="369332"/>
            <a:chOff x="7770863" y="3304540"/>
            <a:chExt cx="1235955" cy="369332"/>
          </a:xfrm>
        </p:grpSpPr>
        <p:sp>
          <p:nvSpPr>
            <p:cNvPr id="23" name="텍스트 상자 22"/>
            <p:cNvSpPr txBox="1"/>
            <p:nvPr/>
          </p:nvSpPr>
          <p:spPr>
            <a:xfrm>
              <a:off x="8081565" y="330454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outliers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7770863" y="3518908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7754032" y="3859432"/>
            <a:ext cx="1675869" cy="369332"/>
            <a:chOff x="7720165" y="3859432"/>
            <a:chExt cx="1675869" cy="369332"/>
          </a:xfrm>
        </p:grpSpPr>
        <p:sp>
          <p:nvSpPr>
            <p:cNvPr id="21" name="텍스트 상자 20"/>
            <p:cNvSpPr txBox="1"/>
            <p:nvPr/>
          </p:nvSpPr>
          <p:spPr>
            <a:xfrm>
              <a:off x="8039572" y="3859432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Q3 + 1.5 IQR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7720165" y="4056449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7778989" y="4291130"/>
            <a:ext cx="769299" cy="369332"/>
            <a:chOff x="7745122" y="4291130"/>
            <a:chExt cx="769299" cy="369332"/>
          </a:xfrm>
        </p:grpSpPr>
        <p:sp>
          <p:nvSpPr>
            <p:cNvPr id="19" name="텍스트 상자 18"/>
            <p:cNvSpPr txBox="1"/>
            <p:nvPr/>
          </p:nvSpPr>
          <p:spPr>
            <a:xfrm>
              <a:off x="8050833" y="429113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Q3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7745122" y="4477969"/>
              <a:ext cx="302576" cy="828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7778989" y="4691125"/>
            <a:ext cx="1217409" cy="369332"/>
            <a:chOff x="7745122" y="4691125"/>
            <a:chExt cx="1217409" cy="369332"/>
          </a:xfrm>
        </p:grpSpPr>
        <p:sp>
          <p:nvSpPr>
            <p:cNvPr id="18" name="텍스트 상자 17"/>
            <p:cNvSpPr txBox="1"/>
            <p:nvPr/>
          </p:nvSpPr>
          <p:spPr>
            <a:xfrm>
              <a:off x="8058116" y="4691125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Median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 flipV="1">
              <a:off x="7745122" y="4790782"/>
              <a:ext cx="369291" cy="8500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785403" y="4911139"/>
            <a:ext cx="712501" cy="426317"/>
            <a:chOff x="7751536" y="4911139"/>
            <a:chExt cx="712501" cy="426317"/>
          </a:xfrm>
        </p:grpSpPr>
        <p:sp>
          <p:nvSpPr>
            <p:cNvPr id="20" name="텍스트 상자 19"/>
            <p:cNvSpPr txBox="1"/>
            <p:nvPr/>
          </p:nvSpPr>
          <p:spPr>
            <a:xfrm>
              <a:off x="8034111" y="4968124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Q1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H="1" flipV="1">
              <a:off x="7751536" y="4911139"/>
              <a:ext cx="284873" cy="2271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757423" y="5287945"/>
            <a:ext cx="1549963" cy="467341"/>
            <a:chOff x="7723556" y="5287945"/>
            <a:chExt cx="1549963" cy="467341"/>
          </a:xfrm>
        </p:grpSpPr>
        <p:sp>
          <p:nvSpPr>
            <p:cNvPr id="22" name="텍스트 상자 21"/>
            <p:cNvSpPr txBox="1"/>
            <p:nvPr/>
          </p:nvSpPr>
          <p:spPr>
            <a:xfrm>
              <a:off x="8008429" y="538595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Q1 - 1.5 IQR</a:t>
              </a:r>
              <a:endParaRPr kumimoji="1" lang="ko-KR" altLang="en-US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 flipV="1">
              <a:off x="7723556" y="5287945"/>
              <a:ext cx="284873" cy="2271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924196" y="2675336"/>
          <a:ext cx="1701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160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Q3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74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u="none" strike="noStrike">
                          <a:effectLst/>
                        </a:rPr>
                        <a:t>69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Q1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 dirty="0">
                          <a:effectLst/>
                        </a:rPr>
                        <a:t>49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234BF59-6112-FF46-900E-2333EEF92941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1516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291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Center of Symmetric Distribution: Mean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162" y="1019804"/>
            <a:ext cx="1870428" cy="6932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7"/>
          <a:srcRect r="49503"/>
          <a:stretch/>
        </p:blipFill>
        <p:spPr>
          <a:xfrm>
            <a:off x="1550459" y="1781801"/>
            <a:ext cx="4590698" cy="2830337"/>
          </a:xfrm>
          <a:prstGeom prst="rect">
            <a:avLst/>
          </a:prstGeom>
        </p:spPr>
      </p:pic>
      <p:sp>
        <p:nvSpPr>
          <p:cNvPr id="42" name="텍스트 상자 41"/>
          <p:cNvSpPr txBox="1"/>
          <p:nvPr/>
        </p:nvSpPr>
        <p:spPr>
          <a:xfrm>
            <a:off x="1020371" y="4813944"/>
            <a:ext cx="85788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the histogram is symmetric and there are no outliers, the mean will be preferable. </a:t>
            </a:r>
          </a:p>
          <a:p>
            <a:pPr marL="285750" indent="-285750">
              <a:lnSpc>
                <a:spcPct val="16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However, if the histogram is skewed or has outliers, the median might be better.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l="52484"/>
          <a:stretch/>
        </p:blipFill>
        <p:spPr>
          <a:xfrm>
            <a:off x="6321778" y="1781800"/>
            <a:ext cx="4319762" cy="28303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C577A-F482-8243-9978-43AF992B22B9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17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03  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409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Spread of Symmetric Distribution: Standard Deviation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54541" y="773195"/>
            <a:ext cx="1654527" cy="1229376"/>
            <a:chOff x="3335165" y="773195"/>
            <a:chExt cx="1654527" cy="122937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5165" y="1343506"/>
              <a:ext cx="1654527" cy="659065"/>
            </a:xfrm>
            <a:prstGeom prst="rect">
              <a:avLst/>
            </a:prstGeom>
          </p:spPr>
        </p:pic>
        <p:sp>
          <p:nvSpPr>
            <p:cNvPr id="15" name="텍스트 상자 14"/>
            <p:cNvSpPr txBox="1"/>
            <p:nvPr/>
          </p:nvSpPr>
          <p:spPr>
            <a:xfrm>
              <a:off x="3668895" y="773195"/>
              <a:ext cx="1010854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Variance</a:t>
              </a:r>
              <a:endParaRPr lang="en-US" altLang="ko-KR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906728" y="773195"/>
            <a:ext cx="2064261" cy="1267299"/>
            <a:chOff x="7087352" y="773195"/>
            <a:chExt cx="2064261" cy="126729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7352" y="1215270"/>
              <a:ext cx="1775883" cy="825224"/>
            </a:xfrm>
            <a:prstGeom prst="rect">
              <a:avLst/>
            </a:prstGeom>
          </p:spPr>
        </p:pic>
        <p:sp>
          <p:nvSpPr>
            <p:cNvPr id="16" name="텍스트 상자 15"/>
            <p:cNvSpPr txBox="1"/>
            <p:nvPr/>
          </p:nvSpPr>
          <p:spPr>
            <a:xfrm>
              <a:off x="7108618" y="773195"/>
              <a:ext cx="2042995" cy="49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 dirty="0">
                  <a:latin typeface="Seravek Light" charset="0"/>
                  <a:ea typeface="Seravek Light" charset="0"/>
                  <a:cs typeface="Seravek Light" charset="0"/>
                </a:rPr>
                <a:t>Standard Deviation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720921" y="2433185"/>
            <a:ext cx="5905244" cy="3349272"/>
            <a:chOff x="2720921" y="2433185"/>
            <a:chExt cx="5905244" cy="3349272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19630" y="2433185"/>
              <a:ext cx="5606535" cy="3349272"/>
            </a:xfrm>
            <a:prstGeom prst="rect">
              <a:avLst/>
            </a:prstGeom>
          </p:spPr>
        </p:pic>
        <p:sp>
          <p:nvSpPr>
            <p:cNvPr id="20" name="텍스트 상자 19"/>
            <p:cNvSpPr txBox="1"/>
            <p:nvPr/>
          </p:nvSpPr>
          <p:spPr>
            <a:xfrm>
              <a:off x="2720921" y="3096853"/>
              <a:ext cx="1151982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altLang="ko-KR">
                  <a:latin typeface="Seravek Light" charset="0"/>
                  <a:ea typeface="Seravek Light" charset="0"/>
                  <a:cs typeface="Seravek Light" charset="0"/>
                </a:rPr>
                <a:t>Mean = 17</a:t>
              </a:r>
              <a:endParaRPr lang="en-US" altLang="ko-KR" dirty="0"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64B042-3C41-7345-9D21-C8CDB4052E3C}"/>
              </a:ext>
            </a:extLst>
          </p:cNvPr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560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6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04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6E96F-FB56-6349-BEA5-C9C82DBD0C64}"/>
              </a:ext>
            </a:extLst>
          </p:cNvPr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07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296200-8890-4344-9A55-C912E78B8F7A}"/>
              </a:ext>
            </a:extLst>
          </p:cNvPr>
          <p:cNvSpPr/>
          <p:nvPr/>
        </p:nvSpPr>
        <p:spPr>
          <a:xfrm>
            <a:off x="4112732" y="3059668"/>
            <a:ext cx="4052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latin typeface="Seravek Light" panose="020B0503040000020004" pitchFamily="34" charset="0"/>
                <a:hlinkClick r:id="rId7"/>
              </a:rPr>
              <a:t>https://forms.gle/RKZoC638Qoy8Zp1R7</a:t>
            </a:r>
            <a:endParaRPr lang="en" altLang="ko-Kore-KR" dirty="0">
              <a:latin typeface="Seravek Light" panose="020B0503040000020004" pitchFamily="34" charset="0"/>
            </a:endParaRPr>
          </a:p>
          <a:p>
            <a:endParaRPr lang="en" altLang="ko-Kore-KR" dirty="0">
              <a:latin typeface="Seravek Light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348</Words>
  <Application>Microsoft Macintosh PowerPoint</Application>
  <PresentationFormat>와이드스크린</PresentationFormat>
  <Paragraphs>68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353</cp:revision>
  <cp:lastPrinted>2017-08-27T17:09:34Z</cp:lastPrinted>
  <dcterms:created xsi:type="dcterms:W3CDTF">2017-08-24T21:55:02Z</dcterms:created>
  <dcterms:modified xsi:type="dcterms:W3CDTF">2020-09-23T01:00:16Z</dcterms:modified>
</cp:coreProperties>
</file>