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6858000" cx="9144000"/>
  <p:notesSz cx="6797675" cy="9874250"/>
  <p:embeddedFontLst>
    <p:embeddedFont>
      <p:font typeface="Arial Narrow"/>
      <p:regular r:id="rId13"/>
      <p:bold r:id="rId14"/>
      <p:italic r:id="rId15"/>
      <p:boldItalic r:id="rId16"/>
    </p:embeddedFont>
    <p:embeddedFont>
      <p:font typeface="Gill Sans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10" orient="horz"/>
        <p:guide pos="2141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ArialNarrow-regular.fnt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ArialNarrow-italic.fntdata"/><Relationship Id="rId14" Type="http://schemas.openxmlformats.org/officeDocument/2006/relationships/font" Target="fonts/ArialNarrow-bold.fntdata"/><Relationship Id="rId17" Type="http://schemas.openxmlformats.org/officeDocument/2006/relationships/font" Target="fonts/GillSans-regular.fntdata"/><Relationship Id="rId16" Type="http://schemas.openxmlformats.org/officeDocument/2006/relationships/font" Target="fonts/ArialNarrow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font" Target="fonts/GillSa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0" name="Google Shape;140;p6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685800" y="998538"/>
            <a:ext cx="7772400" cy="2887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685800" y="3886200"/>
            <a:ext cx="767715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/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685800" y="998538"/>
            <a:ext cx="7772400" cy="2887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 rot="5400000">
            <a:off x="3038475" y="1533525"/>
            <a:ext cx="2971800" cy="76771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/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 rot="5400000">
            <a:off x="4556919" y="2956719"/>
            <a:ext cx="5859462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 rot="5400000">
            <a:off x="594519" y="1089819"/>
            <a:ext cx="5859462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/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4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/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4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/>
          <a:lstStyle>
            <a:lvl1pPr lv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198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7"/>
          <p:cNvSpPr txBox="1"/>
          <p:nvPr>
            <p:ph idx="1" type="body"/>
          </p:nvPr>
        </p:nvSpPr>
        <p:spPr>
          <a:xfrm>
            <a:off x="381000" y="1397000"/>
            <a:ext cx="41148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/>
          <a:lstStyle>
            <a:lvl1pPr indent="-33528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680"/>
              <a:buFont typeface="Noto Sans Symbols"/>
              <a:buChar char="⬛"/>
              <a:defRPr b="1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64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7"/>
          <p:cNvSpPr txBox="1"/>
          <p:nvPr>
            <p:ph idx="2" type="body"/>
          </p:nvPr>
        </p:nvSpPr>
        <p:spPr>
          <a:xfrm>
            <a:off x="4648200" y="1397000"/>
            <a:ext cx="41148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/>
          <a:lstStyle>
            <a:lvl1pPr indent="-33528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680"/>
              <a:buFont typeface="Noto Sans Symbols"/>
              <a:buChar char="⬛"/>
              <a:defRPr b="1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64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/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/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2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/>
          <a:lstStyle>
            <a:lvl1pPr indent="-35052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920"/>
              <a:buFont typeface="Noto Sans Symbols"/>
              <a:buChar char="⬛"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2418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308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0519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2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840"/>
              <a:buFont typeface="Noto Sans Symbols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132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/>
          <a:lstStyle>
            <a:lvl1pPr lv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/>
          <a:lstStyle>
            <a:lvl1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920"/>
              <a:buFont typeface="Noto Sans Symbols"/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308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840"/>
              <a:buFont typeface="Noto Sans Symbols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132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3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23"/>
          <p:cNvSpPr txBox="1"/>
          <p:nvPr>
            <p:ph idx="1" type="body"/>
          </p:nvPr>
        </p:nvSpPr>
        <p:spPr>
          <a:xfrm rot="5400000">
            <a:off x="1854200" y="-76200"/>
            <a:ext cx="5435600" cy="83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/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4"/>
          <p:cNvSpPr txBox="1"/>
          <p:nvPr>
            <p:ph type="title"/>
          </p:nvPr>
        </p:nvSpPr>
        <p:spPr>
          <a:xfrm rot="5400000">
            <a:off x="4425950" y="2495550"/>
            <a:ext cx="65786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24"/>
          <p:cNvSpPr txBox="1"/>
          <p:nvPr>
            <p:ph idx="1" type="body"/>
          </p:nvPr>
        </p:nvSpPr>
        <p:spPr>
          <a:xfrm rot="5400000">
            <a:off x="158750" y="476250"/>
            <a:ext cx="6578600" cy="61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/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/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685800" y="998538"/>
            <a:ext cx="7772400" cy="2887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685800" y="3886200"/>
            <a:ext cx="3762375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/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600575" y="3886200"/>
            <a:ext cx="3762375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/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/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/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/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/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685800" y="998538"/>
            <a:ext cx="7772400" cy="2887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/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/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/>
          <a:lstStyle>
            <a:lvl1pPr lv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/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85800" y="998538"/>
            <a:ext cx="7772400" cy="2887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85800" y="3886200"/>
            <a:ext cx="767715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/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3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/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13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9" name="Google Shape;49;p13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5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2" name="Google Shape;92;p25"/>
          <p:cNvSpPr txBox="1"/>
          <p:nvPr/>
        </p:nvSpPr>
        <p:spPr>
          <a:xfrm>
            <a:off x="685800" y="2012950"/>
            <a:ext cx="7772400" cy="1720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02-Practice</a:t>
            </a:r>
            <a:b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Programming Basics and Practice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Sep. 17, 2018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5"/>
          <p:cNvSpPr txBox="1"/>
          <p:nvPr/>
        </p:nvSpPr>
        <p:spPr>
          <a:xfrm>
            <a:off x="685800" y="3886200"/>
            <a:ext cx="767873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professor: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Younghoon Kim (kyhoon@gmail.com)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6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Quiz-02 [1/2]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6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1" marL="5143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Programming “Comparison with the number 25”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1" marL="5143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254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736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the number: (e.g. 5, 17, 42, etc.)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2" marL="8001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a ‘input_number‘ variable using “scanf()“ Func.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736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 whether the input number is greater or smaller than 25.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2" marL="8001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After comparison, print the comparison result (e.g. 39 is bigger than 25)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2" marL="8001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Using “if - else” condition statement.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736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the question five times.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1600" lvl="2" marL="799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“while” Loop statement.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59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Quiz-02 [2/2]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7"/>
          <p:cNvSpPr txBox="1"/>
          <p:nvPr>
            <p:ph idx="1" type="body"/>
          </p:nvPr>
        </p:nvSpPr>
        <p:spPr>
          <a:xfrm>
            <a:off x="381000" y="1397000"/>
            <a:ext cx="40386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Skeleton Code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1" marL="5143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7"/>
          <p:cNvSpPr/>
          <p:nvPr/>
        </p:nvSpPr>
        <p:spPr>
          <a:xfrm>
            <a:off x="533400" y="1828800"/>
            <a:ext cx="5029200" cy="3985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/*                                                                           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/* Comparison to 25 between input number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/*                                                                           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#include &lt;stdio.h&gt;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int main()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   int input_number;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   int num=0;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   printf("start the program\n");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   printf("end the program");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   return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7"/>
          <p:cNvSpPr/>
          <p:nvPr/>
        </p:nvSpPr>
        <p:spPr>
          <a:xfrm>
            <a:off x="762000" y="3962400"/>
            <a:ext cx="3581400" cy="1241301"/>
          </a:xfrm>
          <a:prstGeom prst="rect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Blank</a:t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08" name="Google Shape;108;p27"/>
          <p:cNvCxnSpPr/>
          <p:nvPr/>
        </p:nvCxnSpPr>
        <p:spPr>
          <a:xfrm>
            <a:off x="4419600" y="1524000"/>
            <a:ext cx="0" cy="495300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" name="Google Shape;109;p27"/>
          <p:cNvSpPr/>
          <p:nvPr/>
        </p:nvSpPr>
        <p:spPr>
          <a:xfrm>
            <a:off x="4419600" y="1371600"/>
            <a:ext cx="12410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401" y="2057400"/>
            <a:ext cx="2572254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7"/>
          <p:cNvSpPr/>
          <p:nvPr/>
        </p:nvSpPr>
        <p:spPr>
          <a:xfrm>
            <a:off x="7049417" y="2209800"/>
            <a:ext cx="210055" cy="205809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2" name="Google Shape;112;p27"/>
          <p:cNvSpPr txBox="1"/>
          <p:nvPr/>
        </p:nvSpPr>
        <p:spPr>
          <a:xfrm>
            <a:off x="7632180" y="2667000"/>
            <a:ext cx="1283220" cy="369332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User Input</a:t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27"/>
          <p:cNvCxnSpPr>
            <a:endCxn id="111" idx="3"/>
          </p:cNvCxnSpPr>
          <p:nvPr/>
        </p:nvCxnSpPr>
        <p:spPr>
          <a:xfrm rot="10800000">
            <a:off x="7259472" y="2312705"/>
            <a:ext cx="372600" cy="377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4" name="Google Shape;114;p27"/>
          <p:cNvSpPr/>
          <p:nvPr/>
        </p:nvSpPr>
        <p:spPr>
          <a:xfrm>
            <a:off x="7052481" y="2568009"/>
            <a:ext cx="210055" cy="205809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5" name="Google Shape;115;p27"/>
          <p:cNvSpPr/>
          <p:nvPr/>
        </p:nvSpPr>
        <p:spPr>
          <a:xfrm>
            <a:off x="7049416" y="2933427"/>
            <a:ext cx="210055" cy="205809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6" name="Google Shape;116;p27"/>
          <p:cNvSpPr/>
          <p:nvPr/>
        </p:nvSpPr>
        <p:spPr>
          <a:xfrm>
            <a:off x="7049416" y="3327823"/>
            <a:ext cx="210055" cy="205809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7" name="Google Shape;117;p27"/>
          <p:cNvSpPr/>
          <p:nvPr/>
        </p:nvSpPr>
        <p:spPr>
          <a:xfrm>
            <a:off x="7056240" y="3694606"/>
            <a:ext cx="210055" cy="205809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18" name="Google Shape;118;p27"/>
          <p:cNvCxnSpPr>
            <a:endCxn id="117" idx="3"/>
          </p:cNvCxnSpPr>
          <p:nvPr/>
        </p:nvCxnSpPr>
        <p:spPr>
          <a:xfrm flipH="1">
            <a:off x="7266295" y="3029210"/>
            <a:ext cx="366000" cy="768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9" name="Google Shape;119;p27"/>
          <p:cNvCxnSpPr>
            <a:endCxn id="114" idx="3"/>
          </p:cNvCxnSpPr>
          <p:nvPr/>
        </p:nvCxnSpPr>
        <p:spPr>
          <a:xfrm rot="10800000">
            <a:off x="7262536" y="2670913"/>
            <a:ext cx="351000" cy="18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0" name="Google Shape;120;p27"/>
          <p:cNvCxnSpPr/>
          <p:nvPr/>
        </p:nvCxnSpPr>
        <p:spPr>
          <a:xfrm rot="10800000">
            <a:off x="7296655" y="2918141"/>
            <a:ext cx="316934" cy="105015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1" name="Google Shape;121;p27"/>
          <p:cNvCxnSpPr/>
          <p:nvPr/>
        </p:nvCxnSpPr>
        <p:spPr>
          <a:xfrm flipH="1">
            <a:off x="7293591" y="3036332"/>
            <a:ext cx="319998" cy="291491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Arithmetic and remaining operations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8"/>
          <p:cNvSpPr txBox="1"/>
          <p:nvPr>
            <p:ph idx="1" type="body"/>
          </p:nvPr>
        </p:nvSpPr>
        <p:spPr>
          <a:xfrm>
            <a:off x="381000" y="1397000"/>
            <a:ext cx="8610600" cy="2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1" marL="5143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 two integer variables named ‘a’, ‘b’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1" marL="5143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two integer values and assign the values into ‘a’, ‘b’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1" marL="5143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the result values of addition, subtraction, multiplication, division, remaining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8"/>
          <p:cNvSpPr/>
          <p:nvPr/>
        </p:nvSpPr>
        <p:spPr>
          <a:xfrm>
            <a:off x="359155" y="3429000"/>
            <a:ext cx="12410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475" y="3765279"/>
            <a:ext cx="2919425" cy="27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Advanced: Type Casting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mkris\Desktop\K-004.jpg" id="135" name="Google Shape;13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0" y="5576364"/>
            <a:ext cx="3543300" cy="10458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mkris\Desktop\K-006.jpg" id="136" name="Google Shape;13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1418705"/>
            <a:ext cx="5336055" cy="391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9"/>
          <p:cNvSpPr/>
          <p:nvPr/>
        </p:nvSpPr>
        <p:spPr>
          <a:xfrm>
            <a:off x="4953000" y="5102230"/>
            <a:ext cx="12410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number cumulatively to target number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30"/>
          <p:cNvSpPr txBox="1"/>
          <p:nvPr>
            <p:ph idx="1" type="body"/>
          </p:nvPr>
        </p:nvSpPr>
        <p:spPr>
          <a:xfrm>
            <a:off x="381000" y="1397000"/>
            <a:ext cx="8610600" cy="2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1" marL="5143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 two integer variables which are target number and input number, respectively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1" marL="5143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Input integer values and assign the values into the target number.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1" marL="5143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Secondly, repeatedly input a number, and then print the sum of the numbers. 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1" marL="5143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until the sum of the numbers is greater than the target number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30"/>
          <p:cNvSpPr/>
          <p:nvPr/>
        </p:nvSpPr>
        <p:spPr>
          <a:xfrm>
            <a:off x="359155" y="4038600"/>
            <a:ext cx="12410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4566940"/>
            <a:ext cx="3200400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