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70" r:id="rId4"/>
    <p:sldId id="271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73" r:id="rId18"/>
    <p:sldId id="267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0C3030-B6BA-4BC4-B584-3D3AE7556E5C}" type="datetimeFigureOut">
              <a:rPr lang="ko-KR" altLang="en-US" smtClean="0"/>
              <a:t>2021-03-07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://shaeod.tistory.com/9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y.pe.kr/zbxe/CodeClip/16326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Term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Making Meaningful Dataset Using HTML Parsing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6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</a:t>
            </a:r>
            <a:r>
              <a:rPr lang="ko-KR" altLang="en-US" sz="2000" dirty="0"/>
              <a:t>에는 많은 태그들과 요소들이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Term Project</a:t>
            </a:r>
            <a:r>
              <a:rPr lang="ko-KR" altLang="en-US" sz="2000" dirty="0"/>
              <a:t>를 하기 위해서는 기본적인 태그 몇 개만 알아도 복잡한 </a:t>
            </a:r>
            <a:r>
              <a:rPr lang="en-US" altLang="ko-KR" sz="2000" dirty="0"/>
              <a:t>HTML </a:t>
            </a:r>
            <a:r>
              <a:rPr lang="ko-KR" altLang="en-US" sz="2000" dirty="0"/>
              <a:t>코드에서 원하는 정보만 추출</a:t>
            </a:r>
            <a:r>
              <a:rPr lang="en-US" altLang="ko-KR" sz="2000" dirty="0"/>
              <a:t> </a:t>
            </a:r>
            <a:r>
              <a:rPr lang="ko-KR" altLang="en-US" sz="2000" dirty="0"/>
              <a:t>할 수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본 </a:t>
            </a:r>
            <a:r>
              <a:rPr lang="en-US" altLang="ko-KR" sz="2000" dirty="0"/>
              <a:t>PPT</a:t>
            </a:r>
            <a:r>
              <a:rPr lang="ko-KR" altLang="en-US" sz="2000" dirty="0"/>
              <a:t>에서는 그 몇 개만 소개해드리지만 </a:t>
            </a:r>
            <a:r>
              <a:rPr lang="en-US" altLang="ko-KR" sz="2000" dirty="0"/>
              <a:t>HTML</a:t>
            </a:r>
            <a:r>
              <a:rPr lang="ko-KR" altLang="en-US" sz="2000" dirty="0"/>
              <a:t>에 대한 충분한 내용을 전달하는 것은 아니니 참고도서 또는 인터넷을 통해 필요한 정보들을 검색하는 것을 권장 </a:t>
            </a:r>
          </a:p>
        </p:txBody>
      </p:sp>
    </p:spTree>
    <p:extLst>
      <p:ext uri="{BB962C8B-B14F-4D97-AF65-F5344CB8AC3E}">
        <p14:creationId xmlns:p14="http://schemas.microsoft.com/office/powerpoint/2010/main" val="185129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err="1"/>
              <a:t>초간단</a:t>
            </a:r>
            <a:r>
              <a:rPr lang="ko-KR" altLang="en-US" dirty="0"/>
              <a:t> 살펴보기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07356"/>
              </p:ext>
            </p:extLst>
          </p:nvPr>
        </p:nvGraphicFramePr>
        <p:xfrm>
          <a:off x="539552" y="17008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태그명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br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줄바꿈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&lt;p&gt;…&lt;/p&gt;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068960"/>
            <a:ext cx="525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  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이곳은 </a:t>
            </a:r>
            <a:r>
              <a:rPr lang="en-US" altLang="ko-KR" dirty="0"/>
              <a:t>title </a:t>
            </a:r>
            <a:r>
              <a:rPr lang="ko-KR" altLang="en-US" dirty="0"/>
              <a:t>부분입니다</a:t>
            </a:r>
            <a:r>
              <a:rPr lang="en-US" altLang="ko-KR" dirty="0"/>
              <a:t>. &lt;/title&gt;</a:t>
            </a:r>
          </a:p>
          <a:p>
            <a:r>
              <a:rPr lang="en-US" altLang="ko-KR" dirty="0"/>
              <a:t>  &lt;/head&gt;</a:t>
            </a:r>
          </a:p>
          <a:p>
            <a:r>
              <a:rPr lang="en-US" altLang="ko-KR" dirty="0"/>
              <a:t>  &lt;body&gt;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성균관대학교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공컴프</a:t>
            </a:r>
            <a:r>
              <a:rPr lang="ko-KR" altLang="en-US" dirty="0"/>
              <a:t> 	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성균관대학교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&lt;p&gt;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공컴프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&lt;/p&gt;</a:t>
            </a:r>
          </a:p>
          <a:p>
            <a:r>
              <a:rPr lang="en-US" altLang="ko-KR" dirty="0"/>
              <a:t>  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 rot="5400000">
            <a:off x="4535996" y="4149080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016" y="558924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메모장에 넣고 </a:t>
            </a:r>
            <a:r>
              <a:rPr lang="en-US" altLang="ko-KR" dirty="0"/>
              <a:t>html </a:t>
            </a:r>
            <a:r>
              <a:rPr lang="ko-KR" altLang="en-US" dirty="0" err="1"/>
              <a:t>확장자로</a:t>
            </a:r>
            <a:r>
              <a:rPr lang="ko-KR" altLang="en-US" dirty="0"/>
              <a:t> 저장한 뒤 실행해 결과를 보고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/>
              <a:t>&lt;p&gt;</a:t>
            </a:r>
            <a:r>
              <a:rPr lang="ko-KR" altLang="en-US" dirty="0"/>
              <a:t>의 차이를 이해하시오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78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&lt;table&gt; </a:t>
            </a:r>
            <a:r>
              <a:rPr lang="ko-KR" altLang="en-US" dirty="0"/>
              <a:t>표를 생성하는 태그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10" y="2263604"/>
            <a:ext cx="5915318" cy="94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2420889"/>
            <a:ext cx="55446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&lt;table border="1"&gt;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번호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설명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&lt;td&gt;1 &lt;/td&gt;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홍길동 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호부호형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&lt;td&gt;2 &lt;/td&gt;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 err="1"/>
              <a:t>성춘향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이몽룡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&lt;td&gt;3 &lt;/td&gt;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심청이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	&lt;td&gt;</a:t>
            </a:r>
            <a:r>
              <a:rPr lang="ko-KR" altLang="en-US" sz="1200" dirty="0"/>
              <a:t>공양미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	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&lt;/table&gt;</a:t>
            </a:r>
          </a:p>
        </p:txBody>
      </p:sp>
      <p:sp>
        <p:nvSpPr>
          <p:cNvPr id="9" name="아래쪽 화살표 8"/>
          <p:cNvSpPr/>
          <p:nvPr/>
        </p:nvSpPr>
        <p:spPr>
          <a:xfrm rot="5400000" flipV="1">
            <a:off x="3671900" y="4651089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570" y="2420889"/>
            <a:ext cx="3476310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679" y="4015700"/>
            <a:ext cx="2502593" cy="178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50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하이퍼링크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-&lt;a&gt; </a:t>
            </a:r>
            <a:r>
              <a:rPr lang="ko-KR" altLang="en-US" sz="1800" b="1" dirty="0"/>
              <a:t>태그는 </a:t>
            </a:r>
            <a:r>
              <a:rPr lang="en-US" altLang="ko-KR" sz="1800" b="1" dirty="0"/>
              <a:t>Text</a:t>
            </a:r>
            <a:r>
              <a:rPr lang="ko-KR" altLang="en-US" sz="1800" b="1" dirty="0"/>
              <a:t>에 링크를 걸어줄 때 사용함</a:t>
            </a:r>
            <a:r>
              <a:rPr lang="en-US" altLang="ko-KR" sz="1800" b="1" dirty="0"/>
              <a:t> : </a:t>
            </a: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=“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”&gt;text&lt;/a&gt;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="http://www.naver.com"&gt; </a:t>
            </a:r>
            <a:r>
              <a:rPr lang="ko-KR" altLang="en-US" sz="1800" dirty="0" err="1"/>
              <a:t>네이버로</a:t>
            </a:r>
            <a:r>
              <a:rPr lang="ko-KR" altLang="en-US" sz="1800" dirty="0"/>
              <a:t> 이동</a:t>
            </a:r>
            <a:r>
              <a:rPr lang="en-US" altLang="ko-KR" sz="1800" dirty="0"/>
              <a:t>&lt;/a&gt;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="http://www.daum.net"&gt; </a:t>
            </a:r>
            <a:r>
              <a:rPr lang="ko-KR" altLang="en-US" sz="1800" dirty="0"/>
              <a:t>다음으로 이동</a:t>
            </a:r>
            <a:r>
              <a:rPr lang="en-US" altLang="ko-KR" sz="1800" dirty="0"/>
              <a:t>&lt;/a&gt; 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="http://www.skku.ac.kr"&gt; </a:t>
            </a:r>
            <a:r>
              <a:rPr lang="ko-KR" altLang="en-US" sz="1800" dirty="0"/>
              <a:t>학교 </a:t>
            </a:r>
            <a:r>
              <a:rPr lang="ko-KR" altLang="en-US" sz="1800" dirty="0" err="1"/>
              <a:t>홈피로</a:t>
            </a:r>
            <a:r>
              <a:rPr lang="ko-KR" altLang="en-US" sz="1800" dirty="0"/>
              <a:t> 이동</a:t>
            </a:r>
            <a:r>
              <a:rPr lang="en-US" altLang="ko-KR" sz="1800" dirty="0"/>
              <a:t>&lt;/a&gt; 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30" y="4437112"/>
            <a:ext cx="15430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 rot="10800000" flipV="1">
            <a:off x="4009334" y="353701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-&lt;</a:t>
            </a:r>
            <a:r>
              <a:rPr lang="en-US" altLang="ko-KR" sz="1800" b="1" dirty="0" err="1"/>
              <a:t>img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=“</a:t>
            </a:r>
            <a:r>
              <a:rPr lang="ko-KR" altLang="en-US" sz="1800" b="1" dirty="0"/>
              <a:t>이미지 경로</a:t>
            </a:r>
            <a:r>
              <a:rPr lang="en-US" altLang="ko-KR" sz="1800" b="1" dirty="0"/>
              <a:t>”&gt; : </a:t>
            </a:r>
            <a:r>
              <a:rPr lang="ko-KR" altLang="en-US" sz="1800" b="1" dirty="0"/>
              <a:t>이미지를 삽입할 때 사용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Ex) &lt;</a:t>
            </a:r>
            <a:r>
              <a:rPr lang="en-US" altLang="ko-KR" sz="1800" b="1" dirty="0" err="1"/>
              <a:t>img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=“Img1.jpg“ width=“100” height=“200” border=“1”&gt; 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Img1.jpg </a:t>
            </a:r>
            <a:r>
              <a:rPr lang="ko-KR" altLang="en-US" sz="1800" b="1" dirty="0"/>
              <a:t>이미지를 가로 </a:t>
            </a:r>
            <a:r>
              <a:rPr lang="en-US" altLang="ko-KR" sz="1800" b="1" dirty="0"/>
              <a:t>100 </a:t>
            </a:r>
            <a:r>
              <a:rPr lang="ko-KR" altLang="en-US" sz="1800" b="1" dirty="0"/>
              <a:t>세로 </a:t>
            </a:r>
            <a:r>
              <a:rPr lang="en-US" altLang="ko-KR" sz="1800" b="1" dirty="0"/>
              <a:t>200 </a:t>
            </a:r>
            <a:r>
              <a:rPr lang="en-US" altLang="ko-KR" sz="1800" b="1" dirty="0" err="1"/>
              <a:t>px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크기로 두께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의 테두리를 씌어 삽입한다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55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 </a:t>
            </a:r>
            <a:r>
              <a:rPr lang="ko-KR" altLang="en-US" dirty="0"/>
              <a:t>태그는 순서 목록을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altLang="ko-KR" dirty="0"/>
              <a:t>&lt;li&gt;</a:t>
            </a:r>
            <a:r>
              <a:rPr lang="ko-KR" altLang="en-US" dirty="0"/>
              <a:t>는 각 항목을 나열하는 태그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	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1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2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3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4 &lt;/li&gt;</a:t>
            </a:r>
          </a:p>
          <a:p>
            <a:pPr marL="0" indent="0">
              <a:buNone/>
            </a:pPr>
            <a:r>
              <a:rPr lang="en-US" altLang="ko-KR" dirty="0"/>
              <a:t>	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	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1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2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3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4 &lt;/li&gt;</a:t>
            </a:r>
          </a:p>
          <a:p>
            <a:pPr marL="0" indent="0">
              <a:buNone/>
            </a:pPr>
            <a:r>
              <a:rPr lang="en-US" altLang="ko-KR" dirty="0"/>
              <a:t>	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 rot="5400000" flipV="1">
            <a:off x="4319972" y="3753036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11916"/>
            <a:ext cx="2016224" cy="324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43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작년 </a:t>
            </a:r>
            <a:r>
              <a:rPr lang="en-US" altLang="ko-KR" sz="3600" dirty="0"/>
              <a:t>Term Project </a:t>
            </a:r>
            <a:r>
              <a:rPr lang="ko-KR" altLang="en-US" sz="3600" dirty="0"/>
              <a:t>주제 </a:t>
            </a:r>
            <a:r>
              <a:rPr lang="en-US" altLang="ko-KR" sz="3600" dirty="0"/>
              <a:t>&lt;</a:t>
            </a:r>
            <a:r>
              <a:rPr lang="ko-KR" altLang="en-US" sz="3600" dirty="0" err="1"/>
              <a:t>학부생</a:t>
            </a:r>
            <a:r>
              <a:rPr lang="ko-KR" altLang="en-US" sz="3600" dirty="0"/>
              <a:t> 대상</a:t>
            </a:r>
            <a:r>
              <a:rPr lang="en-US" altLang="ko-KR" sz="3600" dirty="0"/>
              <a:t>&gt;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News </a:t>
            </a:r>
            <a:r>
              <a:rPr lang="ko-KR" altLang="en-US" dirty="0" err="1"/>
              <a:t>파싱하여</a:t>
            </a:r>
            <a:r>
              <a:rPr lang="ko-KR" altLang="en-US" dirty="0"/>
              <a:t> 핵심 키워드 추출 </a:t>
            </a:r>
            <a:endParaRPr lang="en-US" altLang="ko-KR" dirty="0"/>
          </a:p>
          <a:p>
            <a:pPr lvl="1"/>
            <a:r>
              <a:rPr lang="ko-KR" altLang="en-US" dirty="0"/>
              <a:t>추출된 핵심 키워드를 입력하면 기사 헤드라인을 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Tripadvisor</a:t>
            </a:r>
            <a:r>
              <a:rPr lang="en-US" altLang="ko-KR" dirty="0"/>
              <a:t> </a:t>
            </a:r>
            <a:r>
              <a:rPr lang="ko-KR" altLang="en-US" dirty="0"/>
              <a:t>에서 한국의 </a:t>
            </a:r>
            <a:r>
              <a:rPr lang="ko-KR" altLang="en-US" dirty="0" err="1"/>
              <a:t>맛집을</a:t>
            </a:r>
            <a:r>
              <a:rPr lang="ko-KR" altLang="en-US" dirty="0"/>
              <a:t> 추출 </a:t>
            </a:r>
            <a:endParaRPr lang="en-US" altLang="ko-KR" dirty="0"/>
          </a:p>
          <a:p>
            <a:pPr lvl="1"/>
            <a:r>
              <a:rPr lang="ko-KR" altLang="en-US" dirty="0"/>
              <a:t>여행 지역을 입력 </a:t>
            </a:r>
            <a:r>
              <a:rPr lang="en-US" altLang="ko-KR" dirty="0"/>
              <a:t>-&gt; </a:t>
            </a:r>
            <a:r>
              <a:rPr lang="ko-KR" altLang="en-US" dirty="0"/>
              <a:t>한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일식 입력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영화 관객수를 추출 현재 가장 인기 있는 영화</a:t>
            </a:r>
            <a:r>
              <a:rPr lang="en-US" altLang="ko-KR" dirty="0"/>
              <a:t>, </a:t>
            </a:r>
            <a:r>
              <a:rPr lang="ko-KR" altLang="en-US" dirty="0"/>
              <a:t>장르별로 분류하여 추천하는 프로그램 </a:t>
            </a:r>
          </a:p>
        </p:txBody>
      </p:sp>
    </p:spTree>
    <p:extLst>
      <p:ext uri="{BB962C8B-B14F-4D97-AF65-F5344CB8AC3E}">
        <p14:creationId xmlns:p14="http://schemas.microsoft.com/office/powerpoint/2010/main" val="162956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공지 </a:t>
            </a:r>
            <a:r>
              <a:rPr lang="en-US" altLang="ko-KR" dirty="0"/>
              <a:t>- </a:t>
            </a:r>
            <a:r>
              <a:rPr lang="ko-KR" altLang="en-US" dirty="0"/>
              <a:t>숙제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다음주 까지 </a:t>
            </a:r>
            <a:r>
              <a:rPr lang="ko-KR" altLang="en-US" sz="2000" dirty="0">
                <a:solidFill>
                  <a:srgbClr val="FF0000"/>
                </a:solidFill>
              </a:rPr>
              <a:t>반드시</a:t>
            </a:r>
            <a:r>
              <a:rPr lang="en-US" altLang="ko-KR" sz="2000" dirty="0"/>
              <a:t> </a:t>
            </a:r>
            <a:r>
              <a:rPr lang="ko-KR" altLang="en-US" sz="2000" dirty="0"/>
              <a:t>자신의</a:t>
            </a:r>
            <a:r>
              <a:rPr lang="en-US" altLang="ko-KR" sz="2000" dirty="0"/>
              <a:t> </a:t>
            </a:r>
            <a:r>
              <a:rPr lang="ko-KR" altLang="en-US" sz="2000" dirty="0"/>
              <a:t>컴퓨터나 노트북에 </a:t>
            </a:r>
            <a:r>
              <a:rPr lang="en-US" altLang="ko-KR" sz="2000" dirty="0" err="1"/>
              <a:t>beautifulsoup</a:t>
            </a:r>
            <a:r>
              <a:rPr lang="ko-KR" altLang="en-US" sz="2000" dirty="0"/>
              <a:t>을 설치해볼 것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독창성 있는 주제일 수록 좋음</a:t>
            </a:r>
            <a:r>
              <a:rPr lang="en-US" altLang="ko-KR" sz="20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/>
              <a:t>틀에 박힌 주제들은 비교 대상이 많아지기 때문에 상대적으로 점수 받기 어려움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3894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hlinkClick r:id="rId2"/>
              </a:rPr>
              <a:t>http://shaeod.tistory.com/900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BeautifulSoup</a:t>
            </a:r>
            <a:r>
              <a:rPr lang="en-US" altLang="ko-KR" dirty="0"/>
              <a:t> Document </a:t>
            </a:r>
            <a:r>
              <a:rPr lang="en-US" altLang="ko-KR" dirty="0">
                <a:hlinkClick r:id="rId3"/>
              </a:rPr>
              <a:t>https://www.crummy.com/software/BeautifulSoup/bs4/doc/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간단하게 </a:t>
            </a:r>
            <a:r>
              <a:rPr lang="ko-KR" altLang="en-US" dirty="0" err="1"/>
              <a:t>따라하기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hlinkClick r:id="rId4"/>
              </a:rPr>
              <a:t>http://www.dreamy.pe.kr/zbxe/CodeClip/163260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97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 Project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213176"/>
          </a:xfrm>
        </p:spPr>
        <p:txBody>
          <a:bodyPr>
            <a:normAutofit/>
          </a:bodyPr>
          <a:lstStyle/>
          <a:p>
            <a:r>
              <a:rPr lang="en-US" altLang="ko-KR" dirty="0"/>
              <a:t>Your team must submit a Term Project Report on a team basis.</a:t>
            </a:r>
          </a:p>
          <a:p>
            <a:r>
              <a:rPr lang="en-US" altLang="ko-KR" dirty="0"/>
              <a:t>The Term Project Report must be completed </a:t>
            </a:r>
            <a:r>
              <a:rPr lang="en-US" altLang="ko-KR" dirty="0">
                <a:solidFill>
                  <a:srgbClr val="FF0000"/>
                </a:solidFill>
              </a:rPr>
              <a:t>within 10 pages with a cover</a:t>
            </a:r>
            <a:r>
              <a:rPr lang="en-US" altLang="ko-KR" dirty="0"/>
              <a:t>. Please </a:t>
            </a:r>
            <a:r>
              <a:rPr lang="en-US" altLang="ko-KR" dirty="0">
                <a:solidFill>
                  <a:srgbClr val="FF0000"/>
                </a:solidFill>
              </a:rPr>
              <a:t>list your team number and team member on the cover page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Term Project Report should contain the following information.</a:t>
            </a:r>
          </a:p>
          <a:p>
            <a:pPr lvl="1"/>
            <a:r>
              <a:rPr lang="en-US" altLang="ko-KR" dirty="0"/>
              <a:t>Program Title, Contents</a:t>
            </a:r>
          </a:p>
          <a:p>
            <a:pPr lvl="1"/>
            <a:r>
              <a:rPr lang="en-US" altLang="ko-KR" dirty="0"/>
              <a:t>Program’s Flow Chart</a:t>
            </a:r>
          </a:p>
          <a:p>
            <a:pPr lvl="1"/>
            <a:r>
              <a:rPr lang="en-US" altLang="ko-KR" dirty="0"/>
              <a:t>Development Environment</a:t>
            </a:r>
          </a:p>
          <a:p>
            <a:pPr lvl="1"/>
            <a:r>
              <a:rPr lang="en-US" altLang="ko-KR" dirty="0"/>
              <a:t>Program’s operation process (with screenshot)</a:t>
            </a:r>
          </a:p>
          <a:p>
            <a:pPr lvl="1"/>
            <a:r>
              <a:rPr lang="en-US" altLang="ko-KR" dirty="0"/>
              <a:t>Milestone</a:t>
            </a:r>
          </a:p>
          <a:p>
            <a:pPr lvl="1"/>
            <a:r>
              <a:rPr lang="en-US" altLang="ko-KR" dirty="0"/>
              <a:t>Each Team Member’s role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This is an important point that can change your individual score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Term Project Report is also subject to evaluation.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96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어떤 문장을 분석하거나 문법적 관계를 해석하는 행위를 말함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FF0000"/>
                </a:solidFill>
              </a:rPr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같은 </a:t>
            </a: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r>
              <a:rPr lang="ko-KR" altLang="en-US" sz="2000" dirty="0"/>
              <a:t> 라이브러리를 활용하여 포털</a:t>
            </a:r>
            <a:r>
              <a:rPr lang="en-US" altLang="ko-KR" sz="2000" dirty="0"/>
              <a:t>, </a:t>
            </a:r>
            <a:r>
              <a:rPr lang="ko-KR" altLang="en-US" sz="2000" dirty="0"/>
              <a:t>정부기관에서 제공하는 </a:t>
            </a:r>
            <a:r>
              <a:rPr lang="ko-KR" altLang="en-US" sz="2000" dirty="0" err="1"/>
              <a:t>웹페이지에서</a:t>
            </a:r>
            <a:r>
              <a:rPr lang="ko-KR" altLang="en-US" sz="2000" dirty="0"/>
              <a:t> 실시간 인기 검색어</a:t>
            </a:r>
            <a:r>
              <a:rPr lang="en-US" altLang="ko-KR" sz="2000" dirty="0"/>
              <a:t>, </a:t>
            </a:r>
            <a:r>
              <a:rPr lang="ko-KR" altLang="en-US" sz="2000" dirty="0"/>
              <a:t>환율</a:t>
            </a:r>
            <a:r>
              <a:rPr lang="en-US" altLang="ko-KR" sz="2000" dirty="0"/>
              <a:t>, </a:t>
            </a:r>
            <a:r>
              <a:rPr lang="ko-KR" altLang="en-US" sz="2000" dirty="0"/>
              <a:t>공공 데이터 등의 유용한 데이터를 </a:t>
            </a:r>
            <a:r>
              <a:rPr lang="en-US" altLang="ko-KR" sz="2000" dirty="0"/>
              <a:t>HTML </a:t>
            </a:r>
            <a:r>
              <a:rPr lang="ko-KR" altLang="en-US" sz="2000" dirty="0"/>
              <a:t>소스로부터 추출할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차적으로 추출한 데이터를 </a:t>
            </a:r>
            <a:r>
              <a:rPr lang="en-US" altLang="ko-KR" sz="2000" dirty="0"/>
              <a:t>2</a:t>
            </a:r>
            <a:r>
              <a:rPr lang="ko-KR" altLang="en-US" sz="2000" dirty="0"/>
              <a:t>차 가공 단계를 통하여 실생활에서 우리에게 유용한 정보 또는 기능을 제공하는 프로그램을 구현하시오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512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Guide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800600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코드는 웹 페이지에서 마우스 오른쪽 클릭 </a:t>
            </a:r>
            <a:r>
              <a:rPr lang="en-US" altLang="ko-KR" dirty="0"/>
              <a:t>-&gt; </a:t>
            </a:r>
            <a:r>
              <a:rPr lang="ko-KR" altLang="en-US" dirty="0"/>
              <a:t>소스 보기를 누르면 볼 수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420888"/>
            <a:ext cx="731422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8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Guide</a:t>
            </a:r>
            <a:r>
              <a:rPr lang="ko-KR" altLang="en-US" dirty="0"/>
              <a:t> </a:t>
            </a:r>
            <a:r>
              <a:rPr lang="en-US" altLang="ko-KR" dirty="0"/>
              <a:t>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Module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을 </a:t>
            </a:r>
            <a:r>
              <a:rPr lang="ko-KR" altLang="en-US" dirty="0" err="1"/>
              <a:t>파싱한다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에 내장 되어 있는 </a:t>
            </a:r>
            <a:r>
              <a:rPr lang="en-US" altLang="ko-KR" dirty="0"/>
              <a:t>Library</a:t>
            </a:r>
            <a:r>
              <a:rPr lang="ko-KR" altLang="en-US" dirty="0"/>
              <a:t>가 아님 </a:t>
            </a:r>
            <a:endParaRPr lang="en-US" altLang="ko-KR" dirty="0"/>
          </a:p>
          <a:p>
            <a:pPr lvl="1"/>
            <a:r>
              <a:rPr lang="ko-KR" altLang="en-US" dirty="0"/>
              <a:t>직접 설치해야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Parsing</a:t>
            </a:r>
            <a:r>
              <a:rPr lang="ko-KR" altLang="en-US" dirty="0"/>
              <a:t>한 데이터는 반드시 새로운 정보로 가공 되어야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Parsing</a:t>
            </a:r>
            <a:r>
              <a:rPr lang="ko-KR" altLang="en-US" dirty="0"/>
              <a:t>할 데이터의 종류 또는 사이트에 대한 제한은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최종적으로 구현할 프로그램에 대한 주제 범위 역시 제한 없음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참고할 만한 문헌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웹 </a:t>
            </a:r>
            <a:r>
              <a:rPr lang="ko-KR" altLang="en-US" dirty="0" err="1"/>
              <a:t>크롤러</a:t>
            </a:r>
            <a:r>
              <a:rPr lang="ko-KR" altLang="en-US" dirty="0"/>
              <a:t> 만들기 </a:t>
            </a:r>
            <a:endParaRPr lang="en-US" altLang="ko-KR" dirty="0"/>
          </a:p>
          <a:p>
            <a:pPr lvl="1"/>
            <a:r>
              <a:rPr lang="ko-KR" altLang="en-US" dirty="0" err="1"/>
              <a:t>라이언</a:t>
            </a:r>
            <a:r>
              <a:rPr lang="ko-KR" altLang="en-US" dirty="0"/>
              <a:t> </a:t>
            </a:r>
            <a:r>
              <a:rPr lang="ko-KR" altLang="en-US" dirty="0" err="1"/>
              <a:t>미첼</a:t>
            </a:r>
            <a:r>
              <a:rPr lang="ko-KR" altLang="en-US" dirty="0"/>
              <a:t> 지음 </a:t>
            </a:r>
            <a:r>
              <a:rPr lang="en-US" altLang="ko-KR" dirty="0"/>
              <a:t>/ </a:t>
            </a:r>
            <a:r>
              <a:rPr lang="ko-KR" altLang="en-US" dirty="0" err="1"/>
              <a:t>한빛</a:t>
            </a:r>
            <a:r>
              <a:rPr lang="ko-KR" altLang="en-US" dirty="0"/>
              <a:t> 미디어 </a:t>
            </a:r>
          </a:p>
        </p:txBody>
      </p:sp>
      <p:pic>
        <p:nvPicPr>
          <p:cNvPr id="1026" name="Picture 2" descr="http://image.kyobobook.co.kr/images/book/xlarge/698/x97889684846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3079597" cy="396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7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– HTML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HyperText</a:t>
            </a:r>
            <a:r>
              <a:rPr lang="en-US" altLang="ko-KR" sz="2000" dirty="0"/>
              <a:t> Markup Language</a:t>
            </a:r>
          </a:p>
          <a:p>
            <a:r>
              <a:rPr lang="ko-KR" altLang="en-US" sz="2000" dirty="0"/>
              <a:t>초 간단하게 말하자면 웹 페이지를 표현하기 위한 언어</a:t>
            </a:r>
            <a:endParaRPr lang="en-US" altLang="ko-KR" sz="2000" dirty="0"/>
          </a:p>
          <a:p>
            <a:r>
              <a:rPr lang="ko-KR" altLang="en-US" sz="2000" dirty="0"/>
              <a:t>모든 웹 페이지는 </a:t>
            </a:r>
            <a:r>
              <a:rPr lang="en-US" altLang="ko-KR" sz="2000" dirty="0"/>
              <a:t>HTML</a:t>
            </a:r>
            <a:r>
              <a:rPr lang="ko-KR" altLang="en-US" sz="2000" dirty="0"/>
              <a:t>를 통해 구성 됨</a:t>
            </a:r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웹 페이지 </a:t>
            </a:r>
            <a:r>
              <a:rPr lang="en-US" altLang="ko-KR" sz="2000" dirty="0"/>
              <a:t>-&gt; </a:t>
            </a:r>
            <a:r>
              <a:rPr lang="ko-KR" altLang="en-US" sz="2000" dirty="0"/>
              <a:t>마우스 오른쪽 클릭 </a:t>
            </a:r>
            <a:r>
              <a:rPr lang="en-US" altLang="ko-KR" sz="2000" dirty="0"/>
              <a:t>-&gt; </a:t>
            </a:r>
            <a:r>
              <a:rPr lang="ko-KR" altLang="en-US" sz="2000" dirty="0"/>
              <a:t>소스보기 클릭</a:t>
            </a:r>
            <a:r>
              <a:rPr lang="en-US" altLang="ko-KR" sz="2000" dirty="0"/>
              <a:t>” </a:t>
            </a:r>
            <a:r>
              <a:rPr lang="ko-KR" altLang="en-US" sz="2000" dirty="0"/>
              <a:t>하면 해당 페이지의 </a:t>
            </a:r>
            <a:r>
              <a:rPr lang="en-US" altLang="ko-KR" sz="2000" dirty="0"/>
              <a:t>HTML </a:t>
            </a:r>
            <a:r>
              <a:rPr lang="ko-KR" altLang="en-US" sz="2000" dirty="0"/>
              <a:t>코드를 볼 수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8889" r="68912" b="17878"/>
          <a:stretch/>
        </p:blipFill>
        <p:spPr bwMode="auto">
          <a:xfrm>
            <a:off x="683568" y="3501008"/>
            <a:ext cx="2520280" cy="334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5229200"/>
            <a:ext cx="828092" cy="20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6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27649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  &lt;head&gt;</a:t>
            </a:r>
          </a:p>
          <a:p>
            <a:pPr marL="0" indent="0">
              <a:buNone/>
            </a:pPr>
            <a:r>
              <a:rPr lang="en-US" altLang="ko-KR" dirty="0"/>
              <a:t>    &lt;title&gt;</a:t>
            </a:r>
            <a:r>
              <a:rPr lang="ko-KR" altLang="en-US" dirty="0"/>
              <a:t>이곳은 </a:t>
            </a:r>
            <a:r>
              <a:rPr lang="en-US" altLang="ko-KR" dirty="0"/>
              <a:t>title </a:t>
            </a:r>
            <a:r>
              <a:rPr lang="ko-KR" altLang="en-US" dirty="0"/>
              <a:t>부분입니다</a:t>
            </a:r>
            <a:r>
              <a:rPr lang="en-US" altLang="ko-KR" dirty="0"/>
              <a:t>. &lt;/title&gt;</a:t>
            </a:r>
          </a:p>
          <a:p>
            <a:pPr marL="0" indent="0">
              <a:buNone/>
            </a:pPr>
            <a:r>
              <a:rPr lang="en-US" altLang="ko-KR" dirty="0"/>
              <a:t>  &lt;/head&gt;</a:t>
            </a:r>
          </a:p>
          <a:p>
            <a:pPr marL="0" indent="0">
              <a:buNone/>
            </a:pPr>
            <a:r>
              <a:rPr lang="en-US" altLang="ko-KR" dirty="0"/>
              <a:t>  &lt;body&gt;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성균관대학교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공컴프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403244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70080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메모장으로도 웹 페이지를 만들고 편집 가능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ym typeface="Wingdings" pitchFamily="2" charset="2"/>
              </a:rPr>
              <a:t>--- </a:t>
            </a:r>
            <a:r>
              <a:rPr lang="ko-KR" altLang="en-US" dirty="0">
                <a:sym typeface="Wingdings" pitchFamily="2" charset="2"/>
              </a:rPr>
              <a:t>왼쪽 코드를 메모장에 넣고 </a:t>
            </a:r>
            <a:r>
              <a:rPr lang="en-US" altLang="ko-KR" dirty="0">
                <a:sym typeface="Wingdings" pitchFamily="2" charset="2"/>
              </a:rPr>
              <a:t>test.html </a:t>
            </a:r>
            <a:r>
              <a:rPr lang="ko-KR" altLang="en-US" dirty="0">
                <a:sym typeface="Wingdings" pitchFamily="2" charset="2"/>
              </a:rPr>
              <a:t>로 바탕화면에 저장하고 실행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73306"/>
            <a:ext cx="18002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53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해보기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08" y="1781357"/>
            <a:ext cx="6228184" cy="409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01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구성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1"/>
            <a:ext cx="4186808" cy="276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/>
              <a:t>&lt;html&gt;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  &lt;head&gt;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    &lt;title&gt;</a:t>
            </a:r>
            <a:r>
              <a:rPr lang="ko-KR" altLang="en-US"/>
              <a:t>이곳은 </a:t>
            </a:r>
            <a:r>
              <a:rPr lang="en-US" altLang="ko-KR"/>
              <a:t>title </a:t>
            </a:r>
            <a:r>
              <a:rPr lang="ko-KR" altLang="en-US"/>
              <a:t>부분입니다</a:t>
            </a:r>
            <a:r>
              <a:rPr lang="en-US" altLang="ko-KR"/>
              <a:t>. &lt;/title&gt;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  &lt;/head&gt;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  &lt;body&gt;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    </a:t>
            </a:r>
            <a:r>
              <a:rPr lang="ko-KR" altLang="en-US"/>
              <a:t>성균관대학교 </a:t>
            </a:r>
            <a:r>
              <a:rPr lang="en-US" altLang="ko-KR"/>
              <a:t>&lt;br&gt;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    </a:t>
            </a:r>
            <a:r>
              <a:rPr lang="ko-KR" altLang="en-US"/>
              <a:t>공컴프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/>
              <a:t>  </a:t>
            </a:r>
            <a:r>
              <a:rPr lang="en-US" altLang="ko-KR"/>
              <a:t>&lt;/body&gt;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/>
              <a:t>&lt;/html&gt;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403244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292668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태그</a:t>
            </a:r>
            <a:r>
              <a:rPr lang="en-US" altLang="ko-KR" dirty="0"/>
              <a:t>&gt; ….. &lt;/</a:t>
            </a:r>
            <a:r>
              <a:rPr lang="ko-KR" altLang="en-US" dirty="0"/>
              <a:t>태그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태그의 시작과 끝을 나타냄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141277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HTML</a:t>
            </a:r>
            <a:r>
              <a:rPr lang="ko-KR" altLang="en-US" dirty="0"/>
              <a:t>은 크게 </a:t>
            </a:r>
            <a:r>
              <a:rPr lang="en-US" altLang="ko-KR" dirty="0"/>
              <a:t>&lt;head&gt;&lt;body&gt;</a:t>
            </a:r>
            <a:r>
              <a:rPr lang="ko-KR" altLang="en-US" dirty="0"/>
              <a:t>로 구성 되며  </a:t>
            </a:r>
            <a:r>
              <a:rPr lang="en-US" altLang="ko-KR" dirty="0"/>
              <a:t>‘</a:t>
            </a:r>
            <a:r>
              <a:rPr lang="ko-KR" altLang="en-US" dirty="0"/>
              <a:t>태그</a:t>
            </a:r>
            <a:r>
              <a:rPr lang="en-US" altLang="ko-KR" dirty="0"/>
              <a:t>’</a:t>
            </a:r>
            <a:r>
              <a:rPr lang="ko-KR" altLang="en-US" dirty="0"/>
              <a:t>라고도 부름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태그는 반드시 시작과 끝이 명시되어야 함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80559"/>
              </p:ext>
            </p:extLst>
          </p:nvPr>
        </p:nvGraphicFramePr>
        <p:xfrm>
          <a:off x="251520" y="4581128"/>
          <a:ext cx="849694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의 문서 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문서에 필요한 정보나 요소를 선언하는 곳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신경 안 써도 됨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웹 페이지 본문을 구성하는 곳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제일 중요한 부분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609329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&lt;title&gt;</a:t>
            </a:r>
            <a:r>
              <a:rPr lang="ko-KR" altLang="en-US" dirty="0">
                <a:solidFill>
                  <a:srgbClr val="FF0000"/>
                </a:solidFill>
              </a:rPr>
              <a:t>안에 내용과 </a:t>
            </a:r>
            <a:r>
              <a:rPr lang="en-US" altLang="ko-KR" dirty="0">
                <a:solidFill>
                  <a:srgbClr val="FF0000"/>
                </a:solidFill>
              </a:rPr>
              <a:t>&lt;body&gt;</a:t>
            </a:r>
            <a:r>
              <a:rPr lang="ko-KR" altLang="en-US" dirty="0">
                <a:solidFill>
                  <a:srgbClr val="FF0000"/>
                </a:solidFill>
              </a:rPr>
              <a:t>안에 내용이 웹 페이지 어디에 </a:t>
            </a:r>
            <a:r>
              <a:rPr lang="ko-KR" altLang="en-US" dirty="0" err="1">
                <a:solidFill>
                  <a:srgbClr val="FF0000"/>
                </a:solidFill>
              </a:rPr>
              <a:t>출력됬나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웹페이지</a:t>
            </a:r>
            <a:r>
              <a:rPr lang="ko-KR" altLang="en-US" dirty="0">
                <a:solidFill>
                  <a:srgbClr val="FF0000"/>
                </a:solidFill>
              </a:rPr>
              <a:t> 출력화면을 보고 확인해보시오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723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</TotalTime>
  <Words>1170</Words>
  <Application>Microsoft Office PowerPoint</Application>
  <PresentationFormat>화면 슬라이드 쇼(4:3)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근접</vt:lpstr>
      <vt:lpstr>Term Project</vt:lpstr>
      <vt:lpstr>Parsing?</vt:lpstr>
      <vt:lpstr>Guide Line</vt:lpstr>
      <vt:lpstr>Guide Line </vt:lpstr>
      <vt:lpstr>참고할 만한 문헌 </vt:lpstr>
      <vt:lpstr>Appendix – HTML </vt:lpstr>
      <vt:lpstr>HTML 해보기</vt:lpstr>
      <vt:lpstr>HTML 해보기</vt:lpstr>
      <vt:lpstr>HTML 구성</vt:lpstr>
      <vt:lpstr>HTML 구성</vt:lpstr>
      <vt:lpstr>HTML 초간단 살펴보기</vt:lpstr>
      <vt:lpstr>Table</vt:lpstr>
      <vt:lpstr>하이퍼링크</vt:lpstr>
      <vt:lpstr>이미지</vt:lpstr>
      <vt:lpstr>목록</vt:lpstr>
      <vt:lpstr>작년 Term Project 주제 &lt;학부생 대상&gt;</vt:lpstr>
      <vt:lpstr>[공지 - 숙제]</vt:lpstr>
      <vt:lpstr>참고 사이트</vt:lpstr>
      <vt:lpstr>Term Project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HTLM 소개</dc:title>
  <dc:creator>hjlee</dc:creator>
  <cp:lastModifiedBy>박 준혁</cp:lastModifiedBy>
  <cp:revision>88</cp:revision>
  <dcterms:created xsi:type="dcterms:W3CDTF">2017-05-29T06:11:04Z</dcterms:created>
  <dcterms:modified xsi:type="dcterms:W3CDTF">2021-03-07T13:29:40Z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