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9" r:id="rId6"/>
    <p:sldId id="270" r:id="rId7"/>
    <p:sldId id="260" r:id="rId8"/>
    <p:sldId id="261" r:id="rId9"/>
    <p:sldId id="266" r:id="rId10"/>
    <p:sldId id="271" r:id="rId11"/>
    <p:sldId id="262" r:id="rId12"/>
    <p:sldId id="263" r:id="rId13"/>
    <p:sldId id="264" r:id="rId14"/>
    <p:sldId id="272" r:id="rId15"/>
    <p:sldId id="273" r:id="rId16"/>
    <p:sldId id="274" r:id="rId17"/>
    <p:sldId id="275" r:id="rId18"/>
    <p:sldId id="280" r:id="rId19"/>
    <p:sldId id="276" r:id="rId20"/>
    <p:sldId id="277" r:id="rId21"/>
    <p:sldId id="281" r:id="rId22"/>
    <p:sldId id="278" r:id="rId23"/>
    <p:sldId id="279" r:id="rId24"/>
    <p:sldId id="282" r:id="rId25"/>
    <p:sldId id="283" r:id="rId26"/>
    <p:sldId id="268" r:id="rId27"/>
    <p:sldId id="267" r:id="rId28"/>
    <p:sldId id="284" r:id="rId29"/>
    <p:sldId id="285" r:id="rId30"/>
    <p:sldId id="286" r:id="rId31"/>
  </p:sldIdLst>
  <p:sldSz cx="18288000" cy="10287000"/>
  <p:notesSz cx="6858000" cy="9144000"/>
  <p:embeddedFontLst>
    <p:embeddedFont>
      <p:font typeface="標楷體" panose="03000509000000000000" pitchFamily="65" charset="-120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jciajO0DVvHpCTQzWW70qeKEn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074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56163284-846C-DBCC-2CCD-059DD5BBE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A68E0519-BDDC-AF80-E988-2E4A06938D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E33B27E8-4FEF-0718-9233-F14192C1C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075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C5ECDCE3-6113-4355-DCC9-241E3AF98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A74C622E-61A7-7F92-4951-3BA249EE1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97FFF6EE-207B-9BDC-9AC2-F4464CFE66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428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B4C5A561-8B46-81CE-5B0A-3FE352CA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E8E1EE3F-50C3-EC81-3B0C-745422F7FC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57206D09-CB4F-F4DE-DC0C-23A232DBC6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6459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110601C0-C9D5-AE09-B7F9-E988DB687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2A55B2F5-A608-A833-D7D7-8F5891BCBB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E872EBCA-502E-C569-2CD1-2850805049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6866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7EFC28A1-498B-3A06-FFC6-789BD1580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558AD3B4-1433-D78B-45C9-B57E344B7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565CE709-EFE2-5265-4E25-BA5D3C373F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79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969CF0EF-5C6A-DF8F-363D-564F40EEB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E3E8EF2C-86D3-B712-7D4C-97554E13E0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74B2AABD-FF1E-A009-9E15-17BFCD0626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443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98AB7284-AE5C-E586-65B9-7F7AED05D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742DF32B-D0D6-C00D-EFBC-07876839AC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8E73289A-19B4-2C18-EB79-84867F703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8880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4AFD6942-3E3C-23D0-4F9B-D1AA200EB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>
            <a:extLst>
              <a:ext uri="{FF2B5EF4-FFF2-40B4-BE49-F238E27FC236}">
                <a16:creationId xmlns:a16="http://schemas.microsoft.com/office/drawing/2014/main" id="{DBF3E0B5-EDF0-56BE-0E01-28FA48C61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0" name="Google Shape;170;p7:notes">
            <a:extLst>
              <a:ext uri="{FF2B5EF4-FFF2-40B4-BE49-F238E27FC236}">
                <a16:creationId xmlns:a16="http://schemas.microsoft.com/office/drawing/2014/main" id="{5E77CF5C-BF90-02CD-37BB-0081E712B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9161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>
          <a:extLst>
            <a:ext uri="{FF2B5EF4-FFF2-40B4-BE49-F238E27FC236}">
              <a16:creationId xmlns:a16="http://schemas.microsoft.com/office/drawing/2014/main" id="{24B3088F-137B-4CFC-7E92-49949FE3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>
            <a:extLst>
              <a:ext uri="{FF2B5EF4-FFF2-40B4-BE49-F238E27FC236}">
                <a16:creationId xmlns:a16="http://schemas.microsoft.com/office/drawing/2014/main" id="{2CFE3D92-F1CF-DD78-2926-2F8DBF0D2B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>
            <a:extLst>
              <a:ext uri="{FF2B5EF4-FFF2-40B4-BE49-F238E27FC236}">
                <a16:creationId xmlns:a16="http://schemas.microsoft.com/office/drawing/2014/main" id="{19BC3184-20EC-BFB2-BE11-F67CA9AC86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51004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>
          <a:extLst>
            <a:ext uri="{FF2B5EF4-FFF2-40B4-BE49-F238E27FC236}">
              <a16:creationId xmlns:a16="http://schemas.microsoft.com/office/drawing/2014/main" id="{BA2E14C4-46D7-9A72-DBC2-24AC69622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0:notes">
            <a:extLst>
              <a:ext uri="{FF2B5EF4-FFF2-40B4-BE49-F238E27FC236}">
                <a16:creationId xmlns:a16="http://schemas.microsoft.com/office/drawing/2014/main" id="{B7C48F6C-727D-F25D-4154-2B00027E60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0:notes">
            <a:extLst>
              <a:ext uri="{FF2B5EF4-FFF2-40B4-BE49-F238E27FC236}">
                <a16:creationId xmlns:a16="http://schemas.microsoft.com/office/drawing/2014/main" id="{3B0D8600-49E1-778A-79B4-4BC5676162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1429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7935dcf2c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17935dcf2c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935dcf2c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5" name="Google Shape;155;g317935dcf2c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www.statsmodels.org/" TargetMode="External"/><Relationship Id="rId4" Type="http://schemas.openxmlformats.org/officeDocument/2006/relationships/hyperlink" Target="https://huggingface.co/uer/roberta-base-finetuned-jd-binary-chines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medium.com/%E8%AA%A4%E9%97%96%E6%95%B8%E6%93%9A%E5%8F%A2%E6%9E%97%E7%9A%84%E5%95%86%E7%AE%A1%E4%BA%BAzino/python%E7%88%AC%E4%B8%8Bptt%E6%96%87%E7%AB%A0%E5%85%A7%E5%AE%B9%E6%8A%80%E5%B7%A7-%E5%90%AB%E7%A8%8B%E5%BC%8F%E7%A2%BC-8f292179dd9e" TargetMode="External"/><Relationship Id="rId3" Type="http://schemas.openxmlformats.org/officeDocument/2006/relationships/hyperlink" Target="https://docs.streamlit.io/" TargetMode="External"/><Relationship Id="rId7" Type="http://schemas.openxmlformats.org/officeDocument/2006/relationships/hyperlink" Target="https://weber-wei.medium.com/arima%E6%99%82%E9%96%93%E5%BA%8F%E5%88%97%E6%A8%A1%E5%9E%8Bpython%E6%87%89%E7%94%A8-%E9%8A%85%E5%83%B9%E6%A0%BC%E9%A0%90%E6%B8%AC-%E4%B8%80-4f91693e3ec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crummy.com/software/BeautifulSoup/bs4/doc/" TargetMode="External"/><Relationship Id="rId5" Type="http://schemas.openxmlformats.org/officeDocument/2006/relationships/hyperlink" Target="https://docs.python-requests.org/" TargetMode="External"/><Relationship Id="rId4" Type="http://schemas.openxmlformats.org/officeDocument/2006/relationships/hyperlink" Target="https://streamlit.io/cloud" TargetMode="Externa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upload.wikimedia.org/wikipedia/commons/9/91/Octicons-mark-github.svg" TargetMode="External"/><Relationship Id="rId3" Type="http://schemas.openxmlformats.org/officeDocument/2006/relationships/hyperlink" Target="https://logos-world.net/wp-content/uploads/2021/04/Hootsuite-Logo.png" TargetMode="External"/><Relationship Id="rId7" Type="http://schemas.openxmlformats.org/officeDocument/2006/relationships/hyperlink" Target="https://streamlit.io/images/brand/streamlit-logo-secondary-colormark-darktext.sv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upload.wikimedia.org/wikipedia/commons/thumb/c/c3/Python-logo-notext.svg/1869px-Python-logo-notext.svg.png" TargetMode="External"/><Relationship Id="rId5" Type="http://schemas.openxmlformats.org/officeDocument/2006/relationships/hyperlink" Target="https://www.brandwatch.com/wp-content/themes/brandwatch/src/core/endpoints/resize.php?image=uploads/2022/06/buzzsumo-partner.jpg&amp;width=807" TargetMode="External"/><Relationship Id="rId4" Type="http://schemas.openxmlformats.org/officeDocument/2006/relationships/hyperlink" Target="https://vectorlogoseek.com/wp-content/uploads/2019/09/brandwatch-vector-logo.jp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efzbzjg62yh54cyzxez5q.streamlit.app/" TargetMode="External"/><Relationship Id="rId2" Type="http://schemas.openxmlformats.org/officeDocument/2006/relationships/hyperlink" Target="https://github.com/jun-wei-lin/NCHU/tree/main/AIoT-DA/Final_Projec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CCC0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5053265" y="4681106"/>
            <a:ext cx="12953436" cy="5157704"/>
          </a:xfrm>
          <a:custGeom>
            <a:avLst/>
            <a:gdLst/>
            <a:ahLst/>
            <a:cxnLst/>
            <a:rect l="l" t="t" r="r" b="b"/>
            <a:pathLst>
              <a:path w="6350000" h="2540000" extrusionOk="0">
                <a:moveTo>
                  <a:pt x="6350000" y="2159000"/>
                </a:moveTo>
                <a:lnTo>
                  <a:pt x="6350000" y="381000"/>
                </a:lnTo>
                <a:cubicBezTo>
                  <a:pt x="6350000" y="170180"/>
                  <a:pt x="6179820" y="0"/>
                  <a:pt x="5969000" y="0"/>
                </a:cubicBezTo>
                <a:lnTo>
                  <a:pt x="381000" y="0"/>
                </a:lnTo>
                <a:cubicBezTo>
                  <a:pt x="170180" y="0"/>
                  <a:pt x="0" y="170180"/>
                  <a:pt x="0" y="381000"/>
                </a:cubicBezTo>
                <a:lnTo>
                  <a:pt x="0" y="2159000"/>
                </a:lnTo>
                <a:cubicBezTo>
                  <a:pt x="0" y="2369820"/>
                  <a:pt x="170180" y="2540000"/>
                  <a:pt x="381000" y="2540000"/>
                </a:cubicBezTo>
                <a:lnTo>
                  <a:pt x="5969000" y="2540000"/>
                </a:lnTo>
                <a:cubicBezTo>
                  <a:pt x="6179820" y="2540000"/>
                  <a:pt x="6350000" y="2369820"/>
                  <a:pt x="6350000" y="215900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9426" b="-9426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1"/>
          <p:cNvGrpSpPr/>
          <p:nvPr/>
        </p:nvGrpSpPr>
        <p:grpSpPr>
          <a:xfrm>
            <a:off x="748465" y="3402845"/>
            <a:ext cx="0" cy="6489481"/>
            <a:chOff x="139699" y="-139699"/>
            <a:chExt cx="1" cy="8652641"/>
          </a:xfrm>
        </p:grpSpPr>
        <p:cxnSp>
          <p:nvCxnSpPr>
            <p:cNvPr id="86" name="Google Shape;86;p1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" name="Google Shape;87;p1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8" name="Google Shape;88;p1"/>
          <p:cNvSpPr txBox="1"/>
          <p:nvPr/>
        </p:nvSpPr>
        <p:spPr>
          <a:xfrm>
            <a:off x="1324635" y="448190"/>
            <a:ext cx="16169281" cy="2954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9600" b="1" dirty="0">
                <a:solidFill>
                  <a:srgbClr val="705E5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智慧社群洞察與熱門話題分析平台</a:t>
            </a:r>
            <a:endParaRPr lang="en-US" sz="9600" b="1" dirty="0">
              <a:solidFill>
                <a:srgbClr val="705E51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TC"/>
              <a:sym typeface="Noto Sans TC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29961" y="7626937"/>
            <a:ext cx="4528081" cy="1218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第10組</a:t>
            </a:r>
            <a:endParaRPr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TC"/>
              <a:sym typeface="Noto Sans T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err="1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林君瑋、羅振豪</a:t>
            </a:r>
            <a:endParaRPr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TC"/>
              <a:sym typeface="Noto Sans T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10453ABE-D0A1-5548-C632-289DBF78E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5347" y="2406316"/>
            <a:ext cx="15737306" cy="7122693"/>
          </a:xfrm>
        </p:spPr>
        <p:txBody>
          <a:bodyPr>
            <a:noAutofit/>
          </a:bodyPr>
          <a:lstStyle/>
          <a:p>
            <a:pPr marL="768350" indent="-742950" algn="l">
              <a:buClrTx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即時響應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 algn="l">
              <a:buClrTx/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使用者只需輸入關鍵字，平台即可即時爬取 </a:t>
            </a:r>
            <a:r>
              <a:rPr lang="en-US" altLang="zh-TW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PTT 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相關內容，無需等待長時間計算。</a:t>
            </a:r>
          </a:p>
          <a:p>
            <a:pPr marL="768350" indent="-742950" algn="l">
              <a:buClrTx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多維度分析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 algn="l">
              <a:buClrTx/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涵蓋情感分析、趨勢預測及用戶分群，協助掌握話題整體熱度與細節。</a:t>
            </a:r>
          </a:p>
          <a:p>
            <a:pPr marL="768350" indent="-742950" algn="l">
              <a:buClrTx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可視化結果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 algn="l">
              <a:buClrTx/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結果以長條圖、折線圖等直觀呈現，方便使用者快速解讀。</a:t>
            </a:r>
          </a:p>
          <a:p>
            <a:pPr marL="768350" indent="-742950" algn="l">
              <a:buClrTx/>
              <a:buFont typeface="+mj-lt"/>
              <a:buAutoNum type="arabicPeriod"/>
            </a:pP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雲端部署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028700" lvl="1" indent="-571500" algn="l">
              <a:buClrTx/>
              <a:buFont typeface="Arial" panose="020B0604020202020204" pitchFamily="34" charset="0"/>
              <a:buChar char="•"/>
            </a:pP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前端部署於 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Streamlit Cloud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，方便多用戶隨時使用；程式碼版本控管集中於 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4" name="Google Shape;201;p9">
            <a:extLst>
              <a:ext uri="{FF2B5EF4-FFF2-40B4-BE49-F238E27FC236}">
                <a16:creationId xmlns:a16="http://schemas.microsoft.com/office/drawing/2014/main" id="{7F2CDB34-841A-BBD2-D2B5-80D833C4012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902367" y="927267"/>
            <a:ext cx="930041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Proposed scheme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01C9D2-BED0-7272-EA11-DB6151612B16}"/>
              </a:ext>
            </a:extLst>
          </p:cNvPr>
          <p:cNvSpPr txBox="1"/>
          <p:nvPr/>
        </p:nvSpPr>
        <p:spPr>
          <a:xfrm>
            <a:off x="10804356" y="1327376"/>
            <a:ext cx="47404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4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主要特色</a:t>
            </a:r>
          </a:p>
        </p:txBody>
      </p:sp>
    </p:spTree>
    <p:extLst>
      <p:ext uri="{BB962C8B-B14F-4D97-AF65-F5344CB8AC3E}">
        <p14:creationId xmlns:p14="http://schemas.microsoft.com/office/powerpoint/2010/main" val="2916409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148;p6"/>
          <p:cNvGrpSpPr/>
          <p:nvPr/>
        </p:nvGrpSpPr>
        <p:grpSpPr>
          <a:xfrm>
            <a:off x="842210" y="2898461"/>
            <a:ext cx="0" cy="6489481"/>
            <a:chOff x="139699" y="-139699"/>
            <a:chExt cx="1" cy="8652641"/>
          </a:xfrm>
        </p:grpSpPr>
        <p:cxnSp>
          <p:nvCxnSpPr>
            <p:cNvPr id="149" name="Google Shape;149;p6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" name="Google Shape;150;p6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476FE1-B92C-6489-FB86-2E8C23DFAE31}"/>
              </a:ext>
            </a:extLst>
          </p:cNvPr>
          <p:cNvSpPr txBox="1"/>
          <p:nvPr/>
        </p:nvSpPr>
        <p:spPr>
          <a:xfrm>
            <a:off x="1133474" y="2728673"/>
            <a:ext cx="6133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方案流程 </a:t>
            </a:r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系統架構圖</a:t>
            </a:r>
            <a:endParaRPr lang="zh-TW" altLang="en-US" sz="36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8" name="圖片 7" descr="一張含有 文字, 字型, 量尺, 設計 的圖片">
            <a:extLst>
              <a:ext uri="{FF2B5EF4-FFF2-40B4-BE49-F238E27FC236}">
                <a16:creationId xmlns:a16="http://schemas.microsoft.com/office/drawing/2014/main" id="{A51F978C-1D96-B8E1-C22A-A94DF970A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311" y="116212"/>
            <a:ext cx="11833055" cy="10054575"/>
          </a:xfrm>
          <a:prstGeom prst="rect">
            <a:avLst/>
          </a:prstGeom>
        </p:spPr>
      </p:pic>
      <p:sp>
        <p:nvSpPr>
          <p:cNvPr id="9" name="Google Shape;201;p9">
            <a:extLst>
              <a:ext uri="{FF2B5EF4-FFF2-40B4-BE49-F238E27FC236}">
                <a16:creationId xmlns:a16="http://schemas.microsoft.com/office/drawing/2014/main" id="{616EB021-9B04-02FD-16FD-359E760FA6DA}"/>
              </a:ext>
            </a:extLst>
          </p:cNvPr>
          <p:cNvSpPr txBox="1">
            <a:spLocks/>
          </p:cNvSpPr>
          <p:nvPr/>
        </p:nvSpPr>
        <p:spPr>
          <a:xfrm>
            <a:off x="842210" y="1081801"/>
            <a:ext cx="9300411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Proposed scheme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F6311BA-7111-19B5-1803-DEE394608D68}"/>
              </a:ext>
            </a:extLst>
          </p:cNvPr>
          <p:cNvSpPr txBox="1"/>
          <p:nvPr/>
        </p:nvSpPr>
        <p:spPr>
          <a:xfrm>
            <a:off x="1642311" y="8620424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註：圖片由專案團隊製作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7935dcf2c_1_20"/>
          <p:cNvSpPr/>
          <p:nvPr/>
        </p:nvSpPr>
        <p:spPr>
          <a:xfrm>
            <a:off x="1" y="1997242"/>
            <a:ext cx="18284822" cy="828522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grpSp>
        <p:nvGrpSpPr>
          <p:cNvPr id="158" name="Google Shape;158;g317935dcf2c_1_20"/>
          <p:cNvGrpSpPr/>
          <p:nvPr/>
        </p:nvGrpSpPr>
        <p:grpSpPr>
          <a:xfrm>
            <a:off x="628150" y="3066946"/>
            <a:ext cx="0" cy="6489439"/>
            <a:chOff x="139700" y="-139644"/>
            <a:chExt cx="1" cy="8652586"/>
          </a:xfrm>
        </p:grpSpPr>
        <p:cxnSp>
          <p:nvCxnSpPr>
            <p:cNvPr id="159" name="Google Shape;159;g317935dcf2c_1_20"/>
            <p:cNvCxnSpPr/>
            <p:nvPr/>
          </p:nvCxnSpPr>
          <p:spPr>
            <a:xfrm rot="-5400000">
              <a:off x="-2880850" y="5492391"/>
              <a:ext cx="6041100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" name="Google Shape;160;g317935dcf2c_1_20"/>
            <p:cNvCxnSpPr/>
            <p:nvPr/>
          </p:nvCxnSpPr>
          <p:spPr>
            <a:xfrm rot="-5400000">
              <a:off x="-1105750" y="1105806"/>
              <a:ext cx="2490900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6" name="Google Shape;166;g317935dcf2c_1_20"/>
          <p:cNvSpPr txBox="1"/>
          <p:nvPr/>
        </p:nvSpPr>
        <p:spPr>
          <a:xfrm>
            <a:off x="1069624" y="761955"/>
            <a:ext cx="9442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altLang="zh-TW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Proposed scheme</a:t>
            </a:r>
            <a:endParaRPr lang="en-US" altLang="zh-TW" sz="8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1A2606-043D-C3C3-9037-01D534E52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172" y="2213811"/>
            <a:ext cx="16242629" cy="7848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爬蟲技術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透過 requests 與 BeautifulSoup，爬取 PTT 文章標題、內文與相關元數據。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文本處理與清洗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使用正則表達式移除雜訊與無效元數據，保留核心內容進行分析。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情感分析模組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 Hugging Face 的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roberta-base-finetuned-jd-binary-chinese 模型，對文章進行情感分類。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趨勢預測模組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 ARIMA 時間序列模型，分析歷史數據並預測未來幾期的熱度走勢。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用戶行為分群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利用 K-means 分群演算法，結合 PCA 降維，分析用戶發文與互動特徵。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前端部署與可視化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前端採用 </a:t>
            </a: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Streamlit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，以長條圖、折線圖等形式即時呈現分析結果。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28A009-4457-B312-3F4D-C3309DE67E65}"/>
              </a:ext>
            </a:extLst>
          </p:cNvPr>
          <p:cNvSpPr txBox="1"/>
          <p:nvPr/>
        </p:nvSpPr>
        <p:spPr>
          <a:xfrm>
            <a:off x="10512424" y="1225907"/>
            <a:ext cx="33238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使用技術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/>
          <p:nvPr/>
        </p:nvSpPr>
        <p:spPr>
          <a:xfrm>
            <a:off x="1" y="2412206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/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/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453B23-1DDA-7DEE-65FA-B313B2C66E40}"/>
              </a:ext>
            </a:extLst>
          </p:cNvPr>
          <p:cNvSpPr txBox="1"/>
          <p:nvPr/>
        </p:nvSpPr>
        <p:spPr>
          <a:xfrm>
            <a:off x="8115300" y="1642765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實作環境與工具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24BAB0F-226A-C50A-F176-DA076DB8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390" y="3701013"/>
            <a:ext cx="15323220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廣泛的庫支持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：擁有豐富的函式庫（如 requests, BeautifulSoup, transformers, statsmodels, sklearn），滿足爬蟲、NLP、數據分析等多種需求。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開發效率高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：語法簡潔，適合快速開發與測試。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zh-TW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社群支持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：Python 擁有活躍的開發者社群，遇到問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題可以快速找到解決方案。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143BC9D0-AC25-1651-E6ED-63E6E9D8D6CF}"/>
              </a:ext>
            </a:extLst>
          </p:cNvPr>
          <p:cNvSpPr txBox="1"/>
          <p:nvPr/>
        </p:nvSpPr>
        <p:spPr>
          <a:xfrm>
            <a:off x="1448800" y="2873871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Python 3.12</a:t>
            </a:r>
            <a:endParaRPr lang="zh-TW" altLang="en-US" sz="4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 descr="一張含有 美工圖案, 符號, 圖形, 卡通 的圖片&#10;&#10;自動產生的描述">
            <a:extLst>
              <a:ext uri="{FF2B5EF4-FFF2-40B4-BE49-F238E27FC236}">
                <a16:creationId xmlns:a16="http://schemas.microsoft.com/office/drawing/2014/main" id="{AA1E690F-1A52-B4E1-68BC-45A8E9A4C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6457" y="6894004"/>
            <a:ext cx="2783792" cy="30548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AE636F97-450E-EEF4-557F-E94FFE8DF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32A3427E-40CD-2B8E-BC37-28C52FAC12E7}"/>
              </a:ext>
            </a:extLst>
          </p:cNvPr>
          <p:cNvSpPr/>
          <p:nvPr/>
        </p:nvSpPr>
        <p:spPr>
          <a:xfrm>
            <a:off x="0" y="2446035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DD9F9DE5-498A-FE41-F83D-8BF738F5F860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E73257B8-7B88-A8C9-6BCB-FBEB0B356DA3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1D56D5F8-214F-C7BA-E41B-93E4369460AE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9C4610A3-9F24-E82B-18A3-AB0E64B88187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5FCDA1B-C883-6E91-2C8E-5E9E885ED569}"/>
              </a:ext>
            </a:extLst>
          </p:cNvPr>
          <p:cNvSpPr txBox="1"/>
          <p:nvPr/>
        </p:nvSpPr>
        <p:spPr>
          <a:xfrm>
            <a:off x="1327578" y="3301694"/>
            <a:ext cx="16236022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快速部署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：簡單一行指令即可將應用部署到雲端，無需額外伺服器配置。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即時互動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：提供即時交互式的用戶界面，適合進行分析結果展示和使用者操作。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免費方案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：適合中小型專案測試和初期開發。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內建支持可視化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：輕鬆生成圖表與數據展示，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減少額外設計工作量。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B10F24-D3A8-E171-6212-33CC54131BCD}"/>
              </a:ext>
            </a:extLst>
          </p:cNvPr>
          <p:cNvSpPr txBox="1"/>
          <p:nvPr/>
        </p:nvSpPr>
        <p:spPr>
          <a:xfrm>
            <a:off x="8115300" y="1642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實作環境與工具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CDF77F-CC7A-5FA8-9E57-09C6D3B39E96}"/>
              </a:ext>
            </a:extLst>
          </p:cNvPr>
          <p:cNvSpPr txBox="1"/>
          <p:nvPr/>
        </p:nvSpPr>
        <p:spPr>
          <a:xfrm>
            <a:off x="1327578" y="2489144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Streamlit Cloud</a:t>
            </a:r>
          </a:p>
        </p:txBody>
      </p:sp>
      <p:pic>
        <p:nvPicPr>
          <p:cNvPr id="4" name="圖形 3">
            <a:extLst>
              <a:ext uri="{FF2B5EF4-FFF2-40B4-BE49-F238E27FC236}">
                <a16:creationId xmlns:a16="http://schemas.microsoft.com/office/drawing/2014/main" id="{47AA2382-4B92-375F-6E1F-B8687C9E8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897272" y="6995809"/>
            <a:ext cx="5028528" cy="294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58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2B183904-8174-4852-CB3A-650C780EC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836124B7-B4A2-1770-3FC7-CEC43EDA69F9}"/>
              </a:ext>
            </a:extLst>
          </p:cNvPr>
          <p:cNvSpPr/>
          <p:nvPr/>
        </p:nvSpPr>
        <p:spPr>
          <a:xfrm>
            <a:off x="0" y="2604711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86A840E4-5712-8287-2581-F68F5B2B6A21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1985DC06-C9EC-9CEC-8209-AD04C11BC33F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BBA54D16-8093-2195-6AFC-AFF5CA41B7A2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7AC560E6-DA52-0955-D0D7-09D0FA3BF09A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A80E376-0CC5-FB55-F35A-5B85AAC52937}"/>
              </a:ext>
            </a:extLst>
          </p:cNvPr>
          <p:cNvSpPr txBox="1"/>
          <p:nvPr/>
        </p:nvSpPr>
        <p:spPr>
          <a:xfrm>
            <a:off x="1712744" y="4049139"/>
            <a:ext cx="1585085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優點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版本控管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：每次程式碼更新都會被記錄，方便回溯與管理歷史版本。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多人協作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：團隊成員可同時參與開發，減少衝突，提升效率。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8BBF065-F34E-423B-3309-D8D3E3B8952B}"/>
              </a:ext>
            </a:extLst>
          </p:cNvPr>
          <p:cNvSpPr txBox="1"/>
          <p:nvPr/>
        </p:nvSpPr>
        <p:spPr>
          <a:xfrm>
            <a:off x="8115300" y="1642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實作環境與工具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B81D2DF-EB27-79C5-29D2-9088D50A6BA6}"/>
              </a:ext>
            </a:extLst>
          </p:cNvPr>
          <p:cNvSpPr txBox="1"/>
          <p:nvPr/>
        </p:nvSpPr>
        <p:spPr>
          <a:xfrm>
            <a:off x="1690437" y="2873868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GitHub</a:t>
            </a:r>
          </a:p>
        </p:txBody>
      </p:sp>
      <p:pic>
        <p:nvPicPr>
          <p:cNvPr id="3" name="圖形 2">
            <a:extLst>
              <a:ext uri="{FF2B5EF4-FFF2-40B4-BE49-F238E27FC236}">
                <a16:creationId xmlns:a16="http://schemas.microsoft.com/office/drawing/2014/main" id="{ED1ED3EA-D260-3FE1-3D4C-9059153B8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15549" y="7168703"/>
            <a:ext cx="2919411" cy="29194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113FCDB-2D5D-53E9-B8A5-13AAD86F9EC2}"/>
              </a:ext>
            </a:extLst>
          </p:cNvPr>
          <p:cNvSpPr txBox="1"/>
          <p:nvPr/>
        </p:nvSpPr>
        <p:spPr>
          <a:xfrm>
            <a:off x="1712746" y="6705246"/>
            <a:ext cx="131497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開源共享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：方便公開分享專案進度，並能獲取社群建議或參與。</a:t>
            </a:r>
          </a:p>
        </p:txBody>
      </p:sp>
    </p:spTree>
    <p:extLst>
      <p:ext uri="{BB962C8B-B14F-4D97-AF65-F5344CB8AC3E}">
        <p14:creationId xmlns:p14="http://schemas.microsoft.com/office/powerpoint/2010/main" val="1424694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FDB21A9C-C166-522D-C503-9C8CF93C0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8CCBC673-13ED-8548-6626-E04B79C56D6C}"/>
              </a:ext>
            </a:extLst>
          </p:cNvPr>
          <p:cNvSpPr/>
          <p:nvPr/>
        </p:nvSpPr>
        <p:spPr>
          <a:xfrm>
            <a:off x="0" y="2566092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4EA2543B-0D23-BC10-0E13-79DDE264A26F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8E59D350-6D20-5D05-5C8C-4977C30675AE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DA823BE2-771F-BAC0-5552-C6C5D0F52D2A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C6013E34-BFA9-DD63-775E-AF286B7DC359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1B296B1-6B82-0B89-FD10-88C1CE541B38}"/>
              </a:ext>
            </a:extLst>
          </p:cNvPr>
          <p:cNvSpPr txBox="1"/>
          <p:nvPr/>
        </p:nvSpPr>
        <p:spPr>
          <a:xfrm>
            <a:off x="8115300" y="1642762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情感分析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4405C0-3CD0-69AE-173A-8DF428CE4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800" y="2566092"/>
            <a:ext cx="16839199" cy="809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功能概述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對 PTT 爬取的文章及回文進行正負向情感分類，幫助掌握討論內容的整體情緒傾向。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技術細節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使用模型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：uer/roberta-base-finetuned-jd-binary-chinese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由 Hugging Face 提供，針對中文文本進行 fine-tune 的情感分析模型。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：transformers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 Hugging Face 的 pipeline 方法，快速調用預訓練模型進行推論。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：每篇文章的 label（POSITIVE/NEGATIVE）和 score（情感分數）。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4778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92BF12F4-EDB2-E6E8-E230-AC64331A8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5E77C17B-B350-B092-FAA2-68626260900D}"/>
              </a:ext>
            </a:extLst>
          </p:cNvPr>
          <p:cNvSpPr/>
          <p:nvPr/>
        </p:nvSpPr>
        <p:spPr>
          <a:xfrm>
            <a:off x="0" y="2604711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92FAF55F-CBF0-AAFC-E546-85E5042264A5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D11F5492-97BE-735E-54E3-A9514A5B4A71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A6B14621-2C5A-388D-D085-C84705616C4F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6F959599-375F-CBA3-FDD1-67289B6F7CE6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040584A-0CF9-9FA7-3572-C8EE07A577E8}"/>
              </a:ext>
            </a:extLst>
          </p:cNvPr>
          <p:cNvSpPr txBox="1"/>
          <p:nvPr/>
        </p:nvSpPr>
        <p:spPr>
          <a:xfrm>
            <a:off x="8115300" y="1681381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情感分析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6587FA-1DE3-5645-12E9-0C917FEFF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8801" y="3048872"/>
            <a:ext cx="16114797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執行流程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輸入文本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：爬取到的 PTT 文章內容。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文本截斷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：使用 AutoTokenizer 將過長文本截斷為 512 字元以內。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情感分類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：對每篇文章進行情感分析，輸出正負向標籤與信心分數。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應用價值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輿情監測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：快速定位正面或負面的高影響力討論，輔助危機管理或品牌評估。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數據可視化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：將結果以長條圖呈現，清晰展現正負情緒的分布比例。</a:t>
            </a:r>
          </a:p>
        </p:txBody>
      </p:sp>
    </p:spTree>
    <p:extLst>
      <p:ext uri="{BB962C8B-B14F-4D97-AF65-F5344CB8AC3E}">
        <p14:creationId xmlns:p14="http://schemas.microsoft.com/office/powerpoint/2010/main" val="4293721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A1C65-6659-0C83-A5C5-5FC111D66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BC9BC9-64CF-CF85-E8D8-9ABB6D658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F4D20D75-799B-7D17-AA3E-B6FF965C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6300"/>
            <a:ext cx="12762831" cy="9410700"/>
          </a:xfrm>
          <a:prstGeom prst="rect">
            <a:avLst/>
          </a:prstGeom>
        </p:spPr>
      </p:pic>
      <p:pic>
        <p:nvPicPr>
          <p:cNvPr id="7" name="圖片 6" descr="一張含有 文字, 螢幕擷取畫面, 軟體, 設計 的圖片&#10;&#10;自動產生的描述">
            <a:extLst>
              <a:ext uri="{FF2B5EF4-FFF2-40B4-BE49-F238E27FC236}">
                <a16:creationId xmlns:a16="http://schemas.microsoft.com/office/drawing/2014/main" id="{0A7D35C1-2093-3668-0F67-6F0E92B85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4200" y="1428231"/>
            <a:ext cx="7163800" cy="743053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9D26935-B64C-0162-C1BE-B4BBF076B89F}"/>
              </a:ext>
            </a:extLst>
          </p:cNvPr>
          <p:cNvSpPr txBox="1"/>
          <p:nvPr/>
        </p:nvSpPr>
        <p:spPr>
          <a:xfrm>
            <a:off x="12842042" y="9280496"/>
            <a:ext cx="49904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註：圖片由專案團隊製作</a:t>
            </a:r>
          </a:p>
        </p:txBody>
      </p:sp>
    </p:spTree>
    <p:extLst>
      <p:ext uri="{BB962C8B-B14F-4D97-AF65-F5344CB8AC3E}">
        <p14:creationId xmlns:p14="http://schemas.microsoft.com/office/powerpoint/2010/main" val="3794750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934AE6C5-2C73-5467-E876-55B7B911A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8A4A498E-6E17-630C-D8CD-7181F99B0632}"/>
              </a:ext>
            </a:extLst>
          </p:cNvPr>
          <p:cNvSpPr/>
          <p:nvPr/>
        </p:nvSpPr>
        <p:spPr>
          <a:xfrm>
            <a:off x="0" y="2604711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DA5F3CF0-9F8B-365E-863B-6F8F0E3D5902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8282EE66-275F-BF48-A8D3-6EA4124A3D28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0FE2A12B-C4B1-232F-000E-8F02C3DA3CFD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0090A3F2-0A26-6B80-3E27-72952E68C1C3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3B0DAD0-8483-47F3-351F-9EF49ECCCD2A}"/>
              </a:ext>
            </a:extLst>
          </p:cNvPr>
          <p:cNvSpPr txBox="1"/>
          <p:nvPr/>
        </p:nvSpPr>
        <p:spPr>
          <a:xfrm>
            <a:off x="8115300" y="1541654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趨勢預測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2D920A6-4C4F-F7E9-6867-2E7BB42C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58" y="2802624"/>
            <a:ext cx="16603578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功能概述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以時間序列模型分析歷史文章數據，預測未來幾個月的討論熱度，判斷話題是否可能持續發酵。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技術細節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模型選擇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：ARIMA（Auto-Regressive Integrated Moving Average）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適合分析時間序列數據的趨勢與週期性特徵。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：statsmodels.tsa.arima.model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提供專業的統計與建模工具，用於擬合與預測時間序列。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歷史文章數量的折線圖。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未來數月的熱度預測（每月文章數）。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0863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2"/>
          <p:cNvGrpSpPr/>
          <p:nvPr/>
        </p:nvGrpSpPr>
        <p:grpSpPr>
          <a:xfrm>
            <a:off x="940970" y="3087515"/>
            <a:ext cx="0" cy="6489481"/>
            <a:chOff x="139699" y="-139699"/>
            <a:chExt cx="1" cy="8652641"/>
          </a:xfrm>
        </p:grpSpPr>
        <p:cxnSp>
          <p:nvCxnSpPr>
            <p:cNvPr id="95" name="Google Shape;95;p2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" name="Google Shape;96;p2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97" name="Google Shape;97;p2"/>
          <p:cNvSpPr txBox="1"/>
          <p:nvPr/>
        </p:nvSpPr>
        <p:spPr>
          <a:xfrm>
            <a:off x="1245201" y="941237"/>
            <a:ext cx="9222273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簡報目錄 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2018048" y="3198995"/>
            <a:ext cx="6830985" cy="517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9A6547"/>
              </a:buClr>
              <a:buSzPts val="3000"/>
            </a:pPr>
            <a:r>
              <a:rPr 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1. Introduction</a:t>
            </a:r>
          </a:p>
          <a:p>
            <a:pPr marL="38100" marR="0" lvl="0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9A6547"/>
              </a:buClr>
              <a:buSzPts val="3000"/>
            </a:pPr>
            <a:r>
              <a:rPr 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2. Related Work</a:t>
            </a:r>
          </a:p>
          <a:p>
            <a:pPr marL="38100" marR="0" lvl="0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9A6547"/>
              </a:buClr>
              <a:buSzPts val="3000"/>
            </a:pPr>
            <a:r>
              <a:rPr 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3. Proposed Scheme</a:t>
            </a:r>
          </a:p>
          <a:p>
            <a:pPr marL="38100" marR="0" lvl="0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9A6547"/>
              </a:buClr>
              <a:buSzPts val="3000"/>
            </a:pPr>
            <a:r>
              <a:rPr 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4. 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實作與功能說明</a:t>
            </a:r>
          </a:p>
          <a:p>
            <a:pPr marL="38100" marR="0" lvl="0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9A6547"/>
              </a:buClr>
              <a:buSzPts val="3000"/>
            </a:pP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5. 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結論</a:t>
            </a:r>
          </a:p>
          <a:p>
            <a:pPr marL="38100" marR="0" lvl="0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9A6547"/>
              </a:buClr>
              <a:buSzPts val="3000"/>
            </a:pP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6. 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參考文獻</a:t>
            </a:r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2550" y="329575"/>
            <a:ext cx="6581425" cy="9872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69310530-91FF-2CB2-3ED5-C1521C8BA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E6CF0168-7D15-14B0-CEEC-7290F0213286}"/>
              </a:ext>
            </a:extLst>
          </p:cNvPr>
          <p:cNvSpPr/>
          <p:nvPr/>
        </p:nvSpPr>
        <p:spPr>
          <a:xfrm>
            <a:off x="0" y="2604711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4A293BF9-FDA0-57C9-4314-01E01EA2E4D8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48F66E51-1857-3521-A94A-62B18FEDA553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43307F0E-4EF9-39BE-E1FA-E2F953E02D38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F4706367-F999-9A87-75A7-DCC26DDBD68D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4D76D0-BD83-DDDD-7503-B51272E2C94A}"/>
              </a:ext>
            </a:extLst>
          </p:cNvPr>
          <p:cNvSpPr txBox="1"/>
          <p:nvPr/>
        </p:nvSpPr>
        <p:spPr>
          <a:xfrm>
            <a:off x="8115300" y="1541654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趨勢預測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A68E595-09C2-D760-0E65-E14E6B10695C}"/>
              </a:ext>
            </a:extLst>
          </p:cNvPr>
          <p:cNvSpPr txBox="1"/>
          <p:nvPr/>
        </p:nvSpPr>
        <p:spPr>
          <a:xfrm>
            <a:off x="1448801" y="2772760"/>
            <a:ext cx="16598567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執行流程</a:t>
            </a: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數據準備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：按月統計文章數量，生成時間序列數據。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：基於歷史數據擬合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ARIMA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模型，確定最佳參數（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p, d, q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趨勢預測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：使用訓練好的模型進行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6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個月的熱度預測。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結果可視化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：以折線圖形式顯示歷史與預測數據。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/>
            </a:pP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應用價值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話題監測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：提前發現可能爆發的熱門話題，為行銷或公關活動提供依據。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預測未來走勢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：幫助使用者制定資源分配或策略調整計劃。</a:t>
            </a:r>
          </a:p>
        </p:txBody>
      </p:sp>
    </p:spTree>
    <p:extLst>
      <p:ext uri="{BB962C8B-B14F-4D97-AF65-F5344CB8AC3E}">
        <p14:creationId xmlns:p14="http://schemas.microsoft.com/office/powerpoint/2010/main" val="2424919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ED08A-9F7E-8C65-FA27-7E875003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09D11E-7E05-523C-9836-6F0B278960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F8EFD7-D111-89F1-9628-EB26E50CC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907D70AB-DACA-6801-94E5-6AF94083A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39"/>
            <a:ext cx="11508737" cy="10209561"/>
          </a:xfrm>
          <a:prstGeom prst="rect">
            <a:avLst/>
          </a:prstGeom>
        </p:spPr>
      </p:pic>
      <p:pic>
        <p:nvPicPr>
          <p:cNvPr id="9" name="圖片 8" descr="一張含有 文字, 繪圖, 圖表, 行 的圖片&#10;&#10;自動產生的描述">
            <a:extLst>
              <a:ext uri="{FF2B5EF4-FFF2-40B4-BE49-F238E27FC236}">
                <a16:creationId xmlns:a16="http://schemas.microsoft.com/office/drawing/2014/main" id="{C08A6EBD-A69E-3627-C2CE-EBE1CD37C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766" y="958822"/>
            <a:ext cx="8391287" cy="829191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4A7FDE5-45D8-FEEB-36D1-73EC92234A15}"/>
              </a:ext>
            </a:extLst>
          </p:cNvPr>
          <p:cNvSpPr txBox="1"/>
          <p:nvPr/>
        </p:nvSpPr>
        <p:spPr>
          <a:xfrm>
            <a:off x="12091737" y="9371901"/>
            <a:ext cx="5161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註：圖片由專案團隊製作</a:t>
            </a:r>
          </a:p>
        </p:txBody>
      </p:sp>
    </p:spTree>
    <p:extLst>
      <p:ext uri="{BB962C8B-B14F-4D97-AF65-F5344CB8AC3E}">
        <p14:creationId xmlns:p14="http://schemas.microsoft.com/office/powerpoint/2010/main" val="3816807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62CDAE51-3BD3-2C05-866C-668B0137B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4DF97A0D-826F-1763-B343-4976A6113A46}"/>
              </a:ext>
            </a:extLst>
          </p:cNvPr>
          <p:cNvSpPr/>
          <p:nvPr/>
        </p:nvSpPr>
        <p:spPr>
          <a:xfrm>
            <a:off x="0" y="2604711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446DFF6C-87FF-6325-0CB9-FC7391EDCBF8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CED0D635-4CB9-85DE-4221-DB7C99E9F22E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DC450039-8B31-DD92-648B-2C6D1F02E89E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A2F7DD72-1147-513F-1E89-BC882F0EA396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4656F96-893B-C397-DFD2-493AC0B456BC}"/>
              </a:ext>
            </a:extLst>
          </p:cNvPr>
          <p:cNvSpPr txBox="1"/>
          <p:nvPr/>
        </p:nvSpPr>
        <p:spPr>
          <a:xfrm>
            <a:off x="8115300" y="1541654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用戶行為分群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1273A0-BAE7-9D86-C45C-69D9AFAA8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42" y="2730524"/>
            <a:ext cx="16579516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功能概述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基於 PTT 用戶的發文與回文行為數據，將用戶劃分為不同群體，分析其活躍度與行為模式。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技術細節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演算法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：K-means 分群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利用聚類技術將用戶分為不同行為特徵的群體。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數據降維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：PCA（Principal Component Analysis）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將高維數據壓縮到 2 維，便於視覺化展示。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：sklearn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提供高效的 K-means 與 PCA 模組。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輸出結果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：每個用戶的分群標籤（Cluster ID）、行為特徵分布圖。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9728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CADF73B5-27B6-40AE-0E9A-3272C5D35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>
            <a:extLst>
              <a:ext uri="{FF2B5EF4-FFF2-40B4-BE49-F238E27FC236}">
                <a16:creationId xmlns:a16="http://schemas.microsoft.com/office/drawing/2014/main" id="{318009C7-C319-8E04-9A7B-FE05E56EBABE}"/>
              </a:ext>
            </a:extLst>
          </p:cNvPr>
          <p:cNvSpPr/>
          <p:nvPr/>
        </p:nvSpPr>
        <p:spPr>
          <a:xfrm>
            <a:off x="0" y="2604711"/>
            <a:ext cx="18288000" cy="7874797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73" name="Google Shape;173;p7">
            <a:extLst>
              <a:ext uri="{FF2B5EF4-FFF2-40B4-BE49-F238E27FC236}">
                <a16:creationId xmlns:a16="http://schemas.microsoft.com/office/drawing/2014/main" id="{EBD36744-4E5D-C0D5-1733-DDB1DEEE8421}"/>
              </a:ext>
            </a:extLst>
          </p:cNvPr>
          <p:cNvGrpSpPr/>
          <p:nvPr/>
        </p:nvGrpSpPr>
        <p:grpSpPr>
          <a:xfrm>
            <a:off x="724401" y="3115031"/>
            <a:ext cx="0" cy="6489481"/>
            <a:chOff x="139699" y="-139699"/>
            <a:chExt cx="1" cy="8652641"/>
          </a:xfrm>
        </p:grpSpPr>
        <p:cxnSp>
          <p:nvCxnSpPr>
            <p:cNvPr id="174" name="Google Shape;174;p7">
              <a:extLst>
                <a:ext uri="{FF2B5EF4-FFF2-40B4-BE49-F238E27FC236}">
                  <a16:creationId xmlns:a16="http://schemas.microsoft.com/office/drawing/2014/main" id="{D51A3039-B0E0-F5D1-C6DA-947A3B49F38B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5" name="Google Shape;175;p7">
              <a:extLst>
                <a:ext uri="{FF2B5EF4-FFF2-40B4-BE49-F238E27FC236}">
                  <a16:creationId xmlns:a16="http://schemas.microsoft.com/office/drawing/2014/main" id="{1339C539-FC3F-826A-9A80-614B23B60D02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0" name="Google Shape;180;p7">
            <a:extLst>
              <a:ext uri="{FF2B5EF4-FFF2-40B4-BE49-F238E27FC236}">
                <a16:creationId xmlns:a16="http://schemas.microsoft.com/office/drawing/2014/main" id="{EB171E1D-8C30-DFA2-AC0E-954F8C45EEBA}"/>
              </a:ext>
            </a:extLst>
          </p:cNvPr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8000" b="1" i="0" u="none" strike="noStrike" cap="none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實作功能說明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31ED7DA3-2DB2-17D4-F3FA-ADCB6BEE9A7E}"/>
              </a:ext>
            </a:extLst>
          </p:cNvPr>
          <p:cNvSpPr txBox="1"/>
          <p:nvPr/>
        </p:nvSpPr>
        <p:spPr>
          <a:xfrm>
            <a:off x="8115300" y="1541654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用戶行為分群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37242D8-D861-4ED7-CE21-62FC6822D7BF}"/>
              </a:ext>
            </a:extLst>
          </p:cNvPr>
          <p:cNvSpPr txBox="1"/>
          <p:nvPr/>
        </p:nvSpPr>
        <p:spPr>
          <a:xfrm>
            <a:off x="1279107" y="2705822"/>
            <a:ext cx="16454186" cy="747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執行流程</a:t>
            </a: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數據準備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：爬取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PTT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用戶的發文數與回文數，計算特徵統計（如總發文量、總回文量）。</a:t>
            </a: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數據標準化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：對數據進行標準化處理，消除特徵單位差異的影響。</a:t>
            </a: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聚類分析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：使用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K-means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將用戶分為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3~5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群，根據用戶特徵劃分群體。</a:t>
            </a:r>
          </a:p>
          <a:p>
            <a:pPr>
              <a:buFont typeface="+mj-lt"/>
              <a:buAutoNum type="arabicPeriod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降維與視覺化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：通過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PCA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將聚類結果壓縮到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2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維，並以散佈圖形式展示。</a:t>
            </a:r>
          </a:p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應用價值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高效用戶洞察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：快速識別高活躍用戶（核心參與者）與低互動用戶（潛在觀察者）。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行銷策略優化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：針對不同用戶群制定差異化的溝通與互動策略。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輿情分析支援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：發現對事件推波助瀾的關鍵用戶，輔助危機處理。</a:t>
            </a:r>
          </a:p>
        </p:txBody>
      </p:sp>
    </p:spTree>
    <p:extLst>
      <p:ext uri="{BB962C8B-B14F-4D97-AF65-F5344CB8AC3E}">
        <p14:creationId xmlns:p14="http://schemas.microsoft.com/office/powerpoint/2010/main" val="2158428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8E32F-71A2-3E5E-37A0-AED14A790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006C04-CCC3-A1A2-9737-F1C6AE05A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34EBB91-6A04-D521-7BBA-F3891BD655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 descr="一張含有 文字, 螢幕擷取畫面, 字型, 數字 的圖片&#10;&#10;自動產生的描述">
            <a:extLst>
              <a:ext uri="{FF2B5EF4-FFF2-40B4-BE49-F238E27FC236}">
                <a16:creationId xmlns:a16="http://schemas.microsoft.com/office/drawing/2014/main" id="{1AF07302-3D3C-FFAA-31E9-BA3209326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40782"/>
            <a:ext cx="9829800" cy="8847875"/>
          </a:xfrm>
          <a:prstGeom prst="rect">
            <a:avLst/>
          </a:prstGeom>
        </p:spPr>
      </p:pic>
      <p:pic>
        <p:nvPicPr>
          <p:cNvPr id="7" name="圖片 6" descr="一張含有 文字, 螢幕擷取畫面, 數字, 字型 的圖片&#10;&#10;自動產生的描述">
            <a:extLst>
              <a:ext uri="{FF2B5EF4-FFF2-40B4-BE49-F238E27FC236}">
                <a16:creationId xmlns:a16="http://schemas.microsoft.com/office/drawing/2014/main" id="{C7DDE022-616F-9159-7053-844F3EF78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800" y="1023275"/>
            <a:ext cx="8087758" cy="821266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AE5064D-5842-6F0E-A2C9-21F65B576153}"/>
              </a:ext>
            </a:extLst>
          </p:cNvPr>
          <p:cNvSpPr txBox="1"/>
          <p:nvPr/>
        </p:nvSpPr>
        <p:spPr>
          <a:xfrm>
            <a:off x="11538284" y="9396270"/>
            <a:ext cx="516154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註：圖片由專案團隊製作</a:t>
            </a:r>
          </a:p>
        </p:txBody>
      </p:sp>
    </p:spTree>
    <p:extLst>
      <p:ext uri="{BB962C8B-B14F-4D97-AF65-F5344CB8AC3E}">
        <p14:creationId xmlns:p14="http://schemas.microsoft.com/office/powerpoint/2010/main" val="1304916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4064" y="2700132"/>
            <a:ext cx="8115300" cy="27432"/>
          </a:xfrm>
          <a:custGeom>
            <a:avLst/>
            <a:gdLst>
              <a:gd name="connsiteX0" fmla="*/ 0 w 8115300"/>
              <a:gd name="connsiteY0" fmla="*/ 0 h 27432"/>
              <a:gd name="connsiteX1" fmla="*/ 432816 w 8115300"/>
              <a:gd name="connsiteY1" fmla="*/ 0 h 27432"/>
              <a:gd name="connsiteX2" fmla="*/ 1190244 w 8115300"/>
              <a:gd name="connsiteY2" fmla="*/ 0 h 27432"/>
              <a:gd name="connsiteX3" fmla="*/ 1623060 w 8115300"/>
              <a:gd name="connsiteY3" fmla="*/ 0 h 27432"/>
              <a:gd name="connsiteX4" fmla="*/ 2218182 w 8115300"/>
              <a:gd name="connsiteY4" fmla="*/ 0 h 27432"/>
              <a:gd name="connsiteX5" fmla="*/ 3056763 w 8115300"/>
              <a:gd name="connsiteY5" fmla="*/ 0 h 27432"/>
              <a:gd name="connsiteX6" fmla="*/ 3733038 w 8115300"/>
              <a:gd name="connsiteY6" fmla="*/ 0 h 27432"/>
              <a:gd name="connsiteX7" fmla="*/ 4490466 w 8115300"/>
              <a:gd name="connsiteY7" fmla="*/ 0 h 27432"/>
              <a:gd name="connsiteX8" fmla="*/ 5085588 w 8115300"/>
              <a:gd name="connsiteY8" fmla="*/ 0 h 27432"/>
              <a:gd name="connsiteX9" fmla="*/ 5761863 w 8115300"/>
              <a:gd name="connsiteY9" fmla="*/ 0 h 27432"/>
              <a:gd name="connsiteX10" fmla="*/ 6600444 w 8115300"/>
              <a:gd name="connsiteY10" fmla="*/ 0 h 27432"/>
              <a:gd name="connsiteX11" fmla="*/ 7114413 w 8115300"/>
              <a:gd name="connsiteY11" fmla="*/ 0 h 27432"/>
              <a:gd name="connsiteX12" fmla="*/ 8115300 w 8115300"/>
              <a:gd name="connsiteY12" fmla="*/ 0 h 27432"/>
              <a:gd name="connsiteX13" fmla="*/ 8115300 w 8115300"/>
              <a:gd name="connsiteY13" fmla="*/ 27432 h 27432"/>
              <a:gd name="connsiteX14" fmla="*/ 7520178 w 8115300"/>
              <a:gd name="connsiteY14" fmla="*/ 27432 h 27432"/>
              <a:gd name="connsiteX15" fmla="*/ 7087362 w 8115300"/>
              <a:gd name="connsiteY15" fmla="*/ 27432 h 27432"/>
              <a:gd name="connsiteX16" fmla="*/ 6411087 w 8115300"/>
              <a:gd name="connsiteY16" fmla="*/ 27432 h 27432"/>
              <a:gd name="connsiteX17" fmla="*/ 5897118 w 8115300"/>
              <a:gd name="connsiteY17" fmla="*/ 27432 h 27432"/>
              <a:gd name="connsiteX18" fmla="*/ 5220843 w 8115300"/>
              <a:gd name="connsiteY18" fmla="*/ 27432 h 27432"/>
              <a:gd name="connsiteX19" fmla="*/ 4544568 w 8115300"/>
              <a:gd name="connsiteY19" fmla="*/ 27432 h 27432"/>
              <a:gd name="connsiteX20" fmla="*/ 3868293 w 8115300"/>
              <a:gd name="connsiteY20" fmla="*/ 27432 h 27432"/>
              <a:gd name="connsiteX21" fmla="*/ 3192018 w 8115300"/>
              <a:gd name="connsiteY21" fmla="*/ 27432 h 27432"/>
              <a:gd name="connsiteX22" fmla="*/ 2596896 w 8115300"/>
              <a:gd name="connsiteY22" fmla="*/ 27432 h 27432"/>
              <a:gd name="connsiteX23" fmla="*/ 1839468 w 8115300"/>
              <a:gd name="connsiteY23" fmla="*/ 27432 h 27432"/>
              <a:gd name="connsiteX24" fmla="*/ 1163193 w 8115300"/>
              <a:gd name="connsiteY24" fmla="*/ 27432 h 27432"/>
              <a:gd name="connsiteX25" fmla="*/ 0 w 8115300"/>
              <a:gd name="connsiteY25" fmla="*/ 27432 h 27432"/>
              <a:gd name="connsiteX26" fmla="*/ 0 w 8115300"/>
              <a:gd name="connsiteY2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15300" h="27432" fill="none" extrusionOk="0">
                <a:moveTo>
                  <a:pt x="0" y="0"/>
                </a:moveTo>
                <a:cubicBezTo>
                  <a:pt x="190010" y="894"/>
                  <a:pt x="220703" y="16712"/>
                  <a:pt x="432816" y="0"/>
                </a:cubicBezTo>
                <a:cubicBezTo>
                  <a:pt x="644929" y="-16712"/>
                  <a:pt x="925351" y="-2130"/>
                  <a:pt x="1190244" y="0"/>
                </a:cubicBezTo>
                <a:cubicBezTo>
                  <a:pt x="1455137" y="2130"/>
                  <a:pt x="1428691" y="10242"/>
                  <a:pt x="1623060" y="0"/>
                </a:cubicBezTo>
                <a:cubicBezTo>
                  <a:pt x="1817429" y="-10242"/>
                  <a:pt x="1970637" y="26101"/>
                  <a:pt x="2218182" y="0"/>
                </a:cubicBezTo>
                <a:cubicBezTo>
                  <a:pt x="2465727" y="-26101"/>
                  <a:pt x="2697424" y="-37662"/>
                  <a:pt x="3056763" y="0"/>
                </a:cubicBezTo>
                <a:cubicBezTo>
                  <a:pt x="3416102" y="37662"/>
                  <a:pt x="3593057" y="5679"/>
                  <a:pt x="3733038" y="0"/>
                </a:cubicBezTo>
                <a:cubicBezTo>
                  <a:pt x="3873019" y="-5679"/>
                  <a:pt x="4227702" y="-17899"/>
                  <a:pt x="4490466" y="0"/>
                </a:cubicBezTo>
                <a:cubicBezTo>
                  <a:pt x="4753230" y="17899"/>
                  <a:pt x="4954916" y="-7629"/>
                  <a:pt x="5085588" y="0"/>
                </a:cubicBezTo>
                <a:cubicBezTo>
                  <a:pt x="5216260" y="7629"/>
                  <a:pt x="5443283" y="13568"/>
                  <a:pt x="5761863" y="0"/>
                </a:cubicBezTo>
                <a:cubicBezTo>
                  <a:pt x="6080443" y="-13568"/>
                  <a:pt x="6414913" y="34176"/>
                  <a:pt x="6600444" y="0"/>
                </a:cubicBezTo>
                <a:cubicBezTo>
                  <a:pt x="6785975" y="-34176"/>
                  <a:pt x="6979908" y="24439"/>
                  <a:pt x="7114413" y="0"/>
                </a:cubicBezTo>
                <a:cubicBezTo>
                  <a:pt x="7248918" y="-24439"/>
                  <a:pt x="7753242" y="49243"/>
                  <a:pt x="8115300" y="0"/>
                </a:cubicBezTo>
                <a:cubicBezTo>
                  <a:pt x="8114711" y="10802"/>
                  <a:pt x="8114630" y="18406"/>
                  <a:pt x="8115300" y="27432"/>
                </a:cubicBezTo>
                <a:cubicBezTo>
                  <a:pt x="7919968" y="56537"/>
                  <a:pt x="7815832" y="29302"/>
                  <a:pt x="7520178" y="27432"/>
                </a:cubicBezTo>
                <a:cubicBezTo>
                  <a:pt x="7224524" y="25562"/>
                  <a:pt x="7237397" y="41582"/>
                  <a:pt x="7087362" y="27432"/>
                </a:cubicBezTo>
                <a:cubicBezTo>
                  <a:pt x="6937327" y="13282"/>
                  <a:pt x="6666361" y="21099"/>
                  <a:pt x="6411087" y="27432"/>
                </a:cubicBezTo>
                <a:cubicBezTo>
                  <a:pt x="6155814" y="33765"/>
                  <a:pt x="6076699" y="29106"/>
                  <a:pt x="5897118" y="27432"/>
                </a:cubicBezTo>
                <a:cubicBezTo>
                  <a:pt x="5717537" y="25758"/>
                  <a:pt x="5480643" y="60140"/>
                  <a:pt x="5220843" y="27432"/>
                </a:cubicBezTo>
                <a:cubicBezTo>
                  <a:pt x="4961043" y="-5276"/>
                  <a:pt x="4741983" y="10261"/>
                  <a:pt x="4544568" y="27432"/>
                </a:cubicBezTo>
                <a:cubicBezTo>
                  <a:pt x="4347154" y="44603"/>
                  <a:pt x="4107592" y="3653"/>
                  <a:pt x="3868293" y="27432"/>
                </a:cubicBezTo>
                <a:cubicBezTo>
                  <a:pt x="3628995" y="51211"/>
                  <a:pt x="3474283" y="17408"/>
                  <a:pt x="3192018" y="27432"/>
                </a:cubicBezTo>
                <a:cubicBezTo>
                  <a:pt x="2909754" y="37456"/>
                  <a:pt x="2798966" y="32872"/>
                  <a:pt x="2596896" y="27432"/>
                </a:cubicBezTo>
                <a:cubicBezTo>
                  <a:pt x="2394826" y="21992"/>
                  <a:pt x="2025585" y="38694"/>
                  <a:pt x="1839468" y="27432"/>
                </a:cubicBezTo>
                <a:cubicBezTo>
                  <a:pt x="1653351" y="16170"/>
                  <a:pt x="1444068" y="17283"/>
                  <a:pt x="1163193" y="27432"/>
                </a:cubicBezTo>
                <a:cubicBezTo>
                  <a:pt x="882319" y="37581"/>
                  <a:pt x="259987" y="69926"/>
                  <a:pt x="0" y="27432"/>
                </a:cubicBezTo>
                <a:cubicBezTo>
                  <a:pt x="586" y="19291"/>
                  <a:pt x="-218" y="13009"/>
                  <a:pt x="0" y="0"/>
                </a:cubicBezTo>
                <a:close/>
              </a:path>
              <a:path w="8115300" h="27432" stroke="0" extrusionOk="0">
                <a:moveTo>
                  <a:pt x="0" y="0"/>
                </a:moveTo>
                <a:cubicBezTo>
                  <a:pt x="246921" y="20773"/>
                  <a:pt x="378767" y="-16956"/>
                  <a:pt x="595122" y="0"/>
                </a:cubicBezTo>
                <a:cubicBezTo>
                  <a:pt x="811477" y="16956"/>
                  <a:pt x="846257" y="-13061"/>
                  <a:pt x="1027938" y="0"/>
                </a:cubicBezTo>
                <a:cubicBezTo>
                  <a:pt x="1209619" y="13061"/>
                  <a:pt x="1578503" y="7172"/>
                  <a:pt x="1866519" y="0"/>
                </a:cubicBezTo>
                <a:cubicBezTo>
                  <a:pt x="2154535" y="-7172"/>
                  <a:pt x="2226239" y="7373"/>
                  <a:pt x="2461641" y="0"/>
                </a:cubicBezTo>
                <a:cubicBezTo>
                  <a:pt x="2697043" y="-7373"/>
                  <a:pt x="2901650" y="-10054"/>
                  <a:pt x="3056763" y="0"/>
                </a:cubicBezTo>
                <a:cubicBezTo>
                  <a:pt x="3211876" y="10054"/>
                  <a:pt x="3585194" y="26991"/>
                  <a:pt x="3895344" y="0"/>
                </a:cubicBezTo>
                <a:cubicBezTo>
                  <a:pt x="4205494" y="-26991"/>
                  <a:pt x="4295029" y="18672"/>
                  <a:pt x="4409313" y="0"/>
                </a:cubicBezTo>
                <a:cubicBezTo>
                  <a:pt x="4523597" y="-18672"/>
                  <a:pt x="4956843" y="3306"/>
                  <a:pt x="5247894" y="0"/>
                </a:cubicBezTo>
                <a:cubicBezTo>
                  <a:pt x="5538945" y="-3306"/>
                  <a:pt x="5725486" y="41316"/>
                  <a:pt x="6086475" y="0"/>
                </a:cubicBezTo>
                <a:cubicBezTo>
                  <a:pt x="6447464" y="-41316"/>
                  <a:pt x="6467270" y="-130"/>
                  <a:pt x="6762750" y="0"/>
                </a:cubicBezTo>
                <a:cubicBezTo>
                  <a:pt x="7058230" y="130"/>
                  <a:pt x="7713814" y="14357"/>
                  <a:pt x="8115300" y="0"/>
                </a:cubicBezTo>
                <a:cubicBezTo>
                  <a:pt x="8113940" y="10164"/>
                  <a:pt x="8115383" y="19377"/>
                  <a:pt x="8115300" y="27432"/>
                </a:cubicBezTo>
                <a:cubicBezTo>
                  <a:pt x="7951056" y="30523"/>
                  <a:pt x="7778080" y="21630"/>
                  <a:pt x="7682484" y="27432"/>
                </a:cubicBezTo>
                <a:cubicBezTo>
                  <a:pt x="7586888" y="33234"/>
                  <a:pt x="7123604" y="-3715"/>
                  <a:pt x="6843903" y="27432"/>
                </a:cubicBezTo>
                <a:cubicBezTo>
                  <a:pt x="6564202" y="58579"/>
                  <a:pt x="6499708" y="46045"/>
                  <a:pt x="6329934" y="27432"/>
                </a:cubicBezTo>
                <a:cubicBezTo>
                  <a:pt x="6160160" y="8819"/>
                  <a:pt x="5847230" y="12305"/>
                  <a:pt x="5653659" y="27432"/>
                </a:cubicBezTo>
                <a:cubicBezTo>
                  <a:pt x="5460088" y="42559"/>
                  <a:pt x="5091368" y="49579"/>
                  <a:pt x="4815078" y="27432"/>
                </a:cubicBezTo>
                <a:cubicBezTo>
                  <a:pt x="4538788" y="5285"/>
                  <a:pt x="4312121" y="56408"/>
                  <a:pt x="4138803" y="27432"/>
                </a:cubicBezTo>
                <a:cubicBezTo>
                  <a:pt x="3965485" y="-1544"/>
                  <a:pt x="3850471" y="37054"/>
                  <a:pt x="3705987" y="27432"/>
                </a:cubicBezTo>
                <a:cubicBezTo>
                  <a:pt x="3561503" y="17810"/>
                  <a:pt x="3428606" y="6693"/>
                  <a:pt x="3192018" y="27432"/>
                </a:cubicBezTo>
                <a:cubicBezTo>
                  <a:pt x="2955430" y="48171"/>
                  <a:pt x="2708142" y="29499"/>
                  <a:pt x="2353437" y="27432"/>
                </a:cubicBezTo>
                <a:cubicBezTo>
                  <a:pt x="1998732" y="25365"/>
                  <a:pt x="1984171" y="39554"/>
                  <a:pt x="1677162" y="27432"/>
                </a:cubicBezTo>
                <a:cubicBezTo>
                  <a:pt x="1370153" y="15310"/>
                  <a:pt x="1367960" y="5957"/>
                  <a:pt x="1163193" y="27432"/>
                </a:cubicBezTo>
                <a:cubicBezTo>
                  <a:pt x="958426" y="48907"/>
                  <a:pt x="303607" y="-7538"/>
                  <a:pt x="0" y="27432"/>
                </a:cubicBezTo>
                <a:cubicBezTo>
                  <a:pt x="-383" y="21019"/>
                  <a:pt x="-503" y="1243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 descr="一張含有 文字, 螢幕擷取畫面, 圖表, 行 的圖片&#10;&#10;自動產生的描述">
            <a:extLst>
              <a:ext uri="{FF2B5EF4-FFF2-40B4-BE49-F238E27FC236}">
                <a16:creationId xmlns:a16="http://schemas.microsoft.com/office/drawing/2014/main" id="{3D215C07-F80A-4603-EEF4-AADB9165E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110"/>
            <a:ext cx="9962147" cy="10270255"/>
          </a:xfrm>
          <a:prstGeom prst="rect">
            <a:avLst/>
          </a:prstGeom>
        </p:spPr>
      </p:pic>
      <p:pic>
        <p:nvPicPr>
          <p:cNvPr id="7" name="圖片 6" descr="一張含有 文字, 螢幕擷取畫面, 圖表, 平行 的圖片&#10;&#10;自動產生的描述">
            <a:extLst>
              <a:ext uri="{FF2B5EF4-FFF2-40B4-BE49-F238E27FC236}">
                <a16:creationId xmlns:a16="http://schemas.microsoft.com/office/drawing/2014/main" id="{B415D825-312D-899B-235E-169E275F3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7967" y="-1"/>
            <a:ext cx="6154207" cy="5308003"/>
          </a:xfrm>
          <a:prstGeom prst="rect">
            <a:avLst/>
          </a:prstGeom>
        </p:spPr>
      </p:pic>
      <p:pic>
        <p:nvPicPr>
          <p:cNvPr id="5" name="圖片 4" descr="一張含有 文字, 螢幕擷取畫面, 圖表, 設計 的圖片&#10;&#10;自動產生的描述">
            <a:extLst>
              <a:ext uri="{FF2B5EF4-FFF2-40B4-BE49-F238E27FC236}">
                <a16:creationId xmlns:a16="http://schemas.microsoft.com/office/drawing/2014/main" id="{489BF5C7-BAC6-5589-8036-B64ABBE22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7967" y="5308002"/>
            <a:ext cx="6845848" cy="48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0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/>
          <p:nvPr/>
        </p:nvSpPr>
        <p:spPr>
          <a:xfrm>
            <a:off x="11073397" y="0"/>
            <a:ext cx="7214603" cy="10287003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4" name="Google Shape;234;p11"/>
          <p:cNvSpPr/>
          <p:nvPr/>
        </p:nvSpPr>
        <p:spPr>
          <a:xfrm>
            <a:off x="11118166" y="0"/>
            <a:ext cx="7169834" cy="10287000"/>
          </a:xfrm>
          <a:custGeom>
            <a:avLst/>
            <a:gdLst/>
            <a:ahLst/>
            <a:cxnLst/>
            <a:rect l="l" t="t" r="r" b="b"/>
            <a:pathLst>
              <a:path w="6638735" h="9525000" extrusionOk="0">
                <a:moveTo>
                  <a:pt x="0" y="9042400"/>
                </a:moveTo>
                <a:lnTo>
                  <a:pt x="0" y="482600"/>
                </a:lnTo>
                <a:cubicBezTo>
                  <a:pt x="0" y="215900"/>
                  <a:pt x="225717" y="0"/>
                  <a:pt x="504544" y="0"/>
                </a:cubicBezTo>
                <a:lnTo>
                  <a:pt x="6134191" y="0"/>
                </a:lnTo>
                <a:cubicBezTo>
                  <a:pt x="6413018" y="0"/>
                  <a:pt x="6638735" y="217170"/>
                  <a:pt x="6638735" y="482600"/>
                </a:cubicBezTo>
                <a:lnTo>
                  <a:pt x="6638735" y="9042400"/>
                </a:lnTo>
                <a:cubicBezTo>
                  <a:pt x="6638735" y="9309100"/>
                  <a:pt x="6413018" y="9525000"/>
                  <a:pt x="6134191" y="9525000"/>
                </a:cubicBezTo>
                <a:lnTo>
                  <a:pt x="504544" y="9525000"/>
                </a:lnTo>
                <a:cubicBezTo>
                  <a:pt x="227045" y="9525000"/>
                  <a:pt x="0" y="9309100"/>
                  <a:pt x="0" y="904240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2305" b="-2305"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1"/>
          <p:cNvSpPr txBox="1"/>
          <p:nvPr/>
        </p:nvSpPr>
        <p:spPr>
          <a:xfrm>
            <a:off x="1028700" y="1181100"/>
            <a:ext cx="944287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i="0" u="none" strike="noStrike" cap="none" dirty="0" err="1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總結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pSp>
        <p:nvGrpSpPr>
          <p:cNvPr id="237" name="Google Shape;237;p11"/>
          <p:cNvGrpSpPr/>
          <p:nvPr/>
        </p:nvGrpSpPr>
        <p:grpSpPr>
          <a:xfrm>
            <a:off x="748465" y="2616419"/>
            <a:ext cx="0" cy="6489481"/>
            <a:chOff x="139699" y="-139699"/>
            <a:chExt cx="1" cy="8652641"/>
          </a:xfrm>
        </p:grpSpPr>
        <p:cxnSp>
          <p:nvCxnSpPr>
            <p:cNvPr id="238" name="Google Shape;238;p11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1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C4B0C0-7101-BC38-FB2F-DF5742B8909E}"/>
              </a:ext>
            </a:extLst>
          </p:cNvPr>
          <p:cNvSpPr txBox="1"/>
          <p:nvPr/>
        </p:nvSpPr>
        <p:spPr>
          <a:xfrm>
            <a:off x="1542557" y="3118871"/>
            <a:ext cx="841516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「從數據中挖掘價值，用智慧洞察引領決策。」</a:t>
            </a: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本專案透過即時關鍵字分析與多維度輿情洞察，為使用者提供了一個高效、直觀的工具。未來，我們將持續優化技術，擴展應用場景，讓社群數據真正成為決策的力量。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0"/>
          <p:cNvGrpSpPr/>
          <p:nvPr/>
        </p:nvGrpSpPr>
        <p:grpSpPr>
          <a:xfrm>
            <a:off x="1118726" y="3406117"/>
            <a:ext cx="0" cy="6489481"/>
            <a:chOff x="139699" y="-139699"/>
            <a:chExt cx="1" cy="8652641"/>
          </a:xfrm>
        </p:grpSpPr>
        <p:cxnSp>
          <p:nvCxnSpPr>
            <p:cNvPr id="218" name="Google Shape;218;p10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0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AF66A766-4125-C3FB-812C-FD1EBB5F1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715" y="2925246"/>
            <a:ext cx="15670011" cy="6740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Hugging Face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Transformers 文檔: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https://huggingface.co/docs/transformers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模型: uer/roberta-base-finetuned-jd-binary-chinese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模型頁面: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https://huggingface.co/uer/roberta-base-finetuned-jd-binary-chinese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ARIMA 時間序列模型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Statsmodels 文檔: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https://www.statsmodels.org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使用指南: "Introduction to ARIMA Models"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K-means 與 PCA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scikit-learn 文檔: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6"/>
              </a:rPr>
              <a:t>https://scikit-learn.org/stable/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K-means 使用指南: "Clustering with K-Means"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0453208-FEA6-091A-1846-05AC0594E068}"/>
              </a:ext>
            </a:extLst>
          </p:cNvPr>
          <p:cNvSpPr txBox="1"/>
          <p:nvPr/>
        </p:nvSpPr>
        <p:spPr>
          <a:xfrm>
            <a:off x="1323474" y="592070"/>
            <a:ext cx="47645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6BAE3D8-C6A8-9B0A-AFB9-BCED63FC8370}"/>
              </a:ext>
            </a:extLst>
          </p:cNvPr>
          <p:cNvSpPr txBox="1"/>
          <p:nvPr/>
        </p:nvSpPr>
        <p:spPr>
          <a:xfrm>
            <a:off x="6882064" y="1222556"/>
            <a:ext cx="30078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技術與工具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>
          <a:extLst>
            <a:ext uri="{FF2B5EF4-FFF2-40B4-BE49-F238E27FC236}">
              <a16:creationId xmlns:a16="http://schemas.microsoft.com/office/drawing/2014/main" id="{AD9EB066-9BFE-E836-4CC2-13BB16CC9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0">
            <a:extLst>
              <a:ext uri="{FF2B5EF4-FFF2-40B4-BE49-F238E27FC236}">
                <a16:creationId xmlns:a16="http://schemas.microsoft.com/office/drawing/2014/main" id="{DC7AF2DB-7A2E-F90C-79B3-943E23D4331E}"/>
              </a:ext>
            </a:extLst>
          </p:cNvPr>
          <p:cNvGrpSpPr/>
          <p:nvPr/>
        </p:nvGrpSpPr>
        <p:grpSpPr>
          <a:xfrm>
            <a:off x="1118726" y="3406117"/>
            <a:ext cx="0" cy="6489481"/>
            <a:chOff x="139699" y="-139699"/>
            <a:chExt cx="1" cy="8652641"/>
          </a:xfrm>
        </p:grpSpPr>
        <p:cxnSp>
          <p:nvCxnSpPr>
            <p:cNvPr id="218" name="Google Shape;218;p10">
              <a:extLst>
                <a:ext uri="{FF2B5EF4-FFF2-40B4-BE49-F238E27FC236}">
                  <a16:creationId xmlns:a16="http://schemas.microsoft.com/office/drawing/2014/main" id="{928E383E-7BB8-FFC1-E80F-719113F6D523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0">
              <a:extLst>
                <a:ext uri="{FF2B5EF4-FFF2-40B4-BE49-F238E27FC236}">
                  <a16:creationId xmlns:a16="http://schemas.microsoft.com/office/drawing/2014/main" id="{C5FF0A3A-7220-D632-EE31-994ACD1BDBF1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A1EE78F-311B-7192-7898-38973EC4962B}"/>
              </a:ext>
            </a:extLst>
          </p:cNvPr>
          <p:cNvSpPr txBox="1"/>
          <p:nvPr/>
        </p:nvSpPr>
        <p:spPr>
          <a:xfrm>
            <a:off x="1323474" y="592070"/>
            <a:ext cx="47645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9DDABC-5282-CC3A-0926-098819E31CEC}"/>
              </a:ext>
            </a:extLst>
          </p:cNvPr>
          <p:cNvSpPr txBox="1"/>
          <p:nvPr/>
        </p:nvSpPr>
        <p:spPr>
          <a:xfrm>
            <a:off x="6882063" y="1222556"/>
            <a:ext cx="55345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參考文章與資源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54A58F7-FE00-FB59-9566-36362C195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8978" y="2717106"/>
            <a:ext cx="13980693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Streamlit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官方文檔: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https://docs.streamlit.io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Streamlit Cloud 部署指南: </a:t>
            </a: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https://streamlit.io/cloud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zh-TW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爬蟲技術</a:t>
            </a: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Requests 文檔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6"/>
              </a:rPr>
              <a:t>BeautifulSoup 文檔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ARIMA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時間序列模型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python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應用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-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銅價格預測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(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一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)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zh-TW" sz="3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7</a:t>
            </a:r>
            <a:r>
              <a:rPr kumimoji="0" lang="en-US" altLang="zh-TW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Python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爬下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PTT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文章內容技巧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(</a:t>
            </a:r>
            <a:r>
              <a:rPr kumimoji="0" lang="zh-TW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含程式碼</a:t>
            </a:r>
            <a:r>
              <a:rPr kumimoji="0" lang="en-US" altLang="zh-TW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)</a:t>
            </a:r>
            <a:endParaRPr kumimoji="0" lang="en-US" altLang="zh-TW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02792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>
          <a:extLst>
            <a:ext uri="{FF2B5EF4-FFF2-40B4-BE49-F238E27FC236}">
              <a16:creationId xmlns:a16="http://schemas.microsoft.com/office/drawing/2014/main" id="{9EFCB8D0-DCC5-C109-3CA2-A3F2D2AD4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217;p10">
            <a:extLst>
              <a:ext uri="{FF2B5EF4-FFF2-40B4-BE49-F238E27FC236}">
                <a16:creationId xmlns:a16="http://schemas.microsoft.com/office/drawing/2014/main" id="{81F68BC5-06D0-6587-48C6-6699ACEAB3E3}"/>
              </a:ext>
            </a:extLst>
          </p:cNvPr>
          <p:cNvGrpSpPr/>
          <p:nvPr/>
        </p:nvGrpSpPr>
        <p:grpSpPr>
          <a:xfrm>
            <a:off x="1118726" y="3406117"/>
            <a:ext cx="0" cy="6489481"/>
            <a:chOff x="139699" y="-139699"/>
            <a:chExt cx="1" cy="8652641"/>
          </a:xfrm>
        </p:grpSpPr>
        <p:cxnSp>
          <p:nvCxnSpPr>
            <p:cNvPr id="218" name="Google Shape;218;p10">
              <a:extLst>
                <a:ext uri="{FF2B5EF4-FFF2-40B4-BE49-F238E27FC236}">
                  <a16:creationId xmlns:a16="http://schemas.microsoft.com/office/drawing/2014/main" id="{1E5ADEBC-9D00-91F3-6B5F-7127A215345B}"/>
                </a:ext>
              </a:extLst>
            </p:cNvPr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9" name="Google Shape;219;p10">
              <a:extLst>
                <a:ext uri="{FF2B5EF4-FFF2-40B4-BE49-F238E27FC236}">
                  <a16:creationId xmlns:a16="http://schemas.microsoft.com/office/drawing/2014/main" id="{4A47B5D0-2A27-DAF8-09BB-54440FB5E458}"/>
                </a:ext>
              </a:extLst>
            </p:cNvPr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9BFE5E2-A417-5B9F-250B-C4D5EF228D7F}"/>
              </a:ext>
            </a:extLst>
          </p:cNvPr>
          <p:cNvSpPr txBox="1"/>
          <p:nvPr/>
        </p:nvSpPr>
        <p:spPr>
          <a:xfrm>
            <a:off x="1323474" y="592070"/>
            <a:ext cx="47645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800" dirty="0">
                <a:latin typeface="標楷體" panose="03000509000000000000" pitchFamily="65" charset="-120"/>
                <a:ea typeface="標楷體" panose="03000509000000000000" pitchFamily="65" charset="-120"/>
              </a:rPr>
              <a:t>參考文獻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849988D4-E7D3-5262-6D53-FF0437A8E19C}"/>
              </a:ext>
            </a:extLst>
          </p:cNvPr>
          <p:cNvSpPr txBox="1"/>
          <p:nvPr/>
        </p:nvSpPr>
        <p:spPr>
          <a:xfrm>
            <a:off x="6882063" y="1222556"/>
            <a:ext cx="55345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圖書與學術資源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72447C3-392D-3E5F-386F-DBA376F9D454}"/>
              </a:ext>
            </a:extLst>
          </p:cNvPr>
          <p:cNvSpPr txBox="1"/>
          <p:nvPr/>
        </p:nvSpPr>
        <p:spPr>
          <a:xfrm>
            <a:off x="2117558" y="2407209"/>
            <a:ext cx="1306629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9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"Python for Data Analysis, 3rd Edition"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 Wes McKinney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出版社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 O'Reilly Media, 2022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+mj-lt"/>
              <a:buAutoNum type="arabicPeriod" startAt="9"/>
            </a:pP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"Applied Text Analysis with Python"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作者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 Benjamin Bengfort, Rebecca </a:t>
            </a:r>
            <a:r>
              <a:rPr lang="en-US" altLang="zh-TW" sz="3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Bilbro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出版社</a:t>
            </a:r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: O'Reilly Media, 2020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966DB27-7392-4AFB-9DBF-3741D409C77D}"/>
              </a:ext>
            </a:extLst>
          </p:cNvPr>
          <p:cNvSpPr txBox="1"/>
          <p:nvPr/>
        </p:nvSpPr>
        <p:spPr>
          <a:xfrm>
            <a:off x="2039247" y="6529940"/>
            <a:ext cx="476450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88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圖片來源</a:t>
            </a:r>
            <a:endParaRPr lang="zh-TW" altLang="en-US" sz="8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4267AB08-2D4C-C844-73C8-04F25029E8F9}"/>
              </a:ext>
            </a:extLst>
          </p:cNvPr>
          <p:cNvSpPr txBox="1"/>
          <p:nvPr/>
        </p:nvSpPr>
        <p:spPr>
          <a:xfrm>
            <a:off x="2117558" y="8094948"/>
            <a:ext cx="599172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dirty="0" err="1">
                <a:solidFill>
                  <a:srgbClr val="E8EAED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Hottsuite</a:t>
            </a:r>
            <a:endParaRPr lang="en-US" altLang="zh-TW" sz="3600" b="0" i="0" dirty="0">
              <a:solidFill>
                <a:srgbClr val="E8EAED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hlinkClick r:id="rId4"/>
              </a:rPr>
              <a:t>Brandwatech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3620BF8-6DCA-8435-3743-1CCE7AFF43D7}"/>
              </a:ext>
            </a:extLst>
          </p:cNvPr>
          <p:cNvSpPr txBox="1"/>
          <p:nvPr/>
        </p:nvSpPr>
        <p:spPr>
          <a:xfrm>
            <a:off x="6803752" y="8010157"/>
            <a:ext cx="33749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  <a:hlinkClick r:id="rId5"/>
              </a:rPr>
              <a:t>buzzsumo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6"/>
              </a:rPr>
              <a:t>pyhton</a:t>
            </a:r>
            <a:br>
              <a:rPr lang="en-US" altLang="zh-TW" sz="36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endParaRPr lang="zh-TW" altLang="en-US" sz="3600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6D899AD9-67D9-171F-F85B-985C26048ACC}"/>
              </a:ext>
            </a:extLst>
          </p:cNvPr>
          <p:cNvSpPr txBox="1"/>
          <p:nvPr/>
        </p:nvSpPr>
        <p:spPr>
          <a:xfrm>
            <a:off x="11460187" y="7976490"/>
            <a:ext cx="50952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36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7"/>
              </a:rPr>
              <a:t>streamlit </a:t>
            </a:r>
            <a:br>
              <a:rPr lang="en-US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3600" b="0" i="0" dirty="0"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hlinkClick r:id="rId8"/>
              </a:rPr>
              <a:t>github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403244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g317935dcf2c_1_4"/>
          <p:cNvGrpSpPr/>
          <p:nvPr/>
        </p:nvGrpSpPr>
        <p:grpSpPr>
          <a:xfrm>
            <a:off x="1175586" y="3087534"/>
            <a:ext cx="0" cy="6489439"/>
            <a:chOff x="139700" y="-139644"/>
            <a:chExt cx="1" cy="8652586"/>
          </a:xfrm>
        </p:grpSpPr>
        <p:cxnSp>
          <p:nvCxnSpPr>
            <p:cNvPr id="105" name="Google Shape;105;g317935dcf2c_1_4"/>
            <p:cNvCxnSpPr/>
            <p:nvPr/>
          </p:nvCxnSpPr>
          <p:spPr>
            <a:xfrm rot="-5400000">
              <a:off x="-2880850" y="5492391"/>
              <a:ext cx="6041100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" name="Google Shape;106;g317935dcf2c_1_4"/>
            <p:cNvCxnSpPr/>
            <p:nvPr/>
          </p:nvCxnSpPr>
          <p:spPr>
            <a:xfrm rot="-5400000">
              <a:off x="-1105750" y="1105806"/>
              <a:ext cx="2490900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7" name="Google Shape;107;g317935dcf2c_1_4"/>
          <p:cNvSpPr txBox="1"/>
          <p:nvPr/>
        </p:nvSpPr>
        <p:spPr>
          <a:xfrm>
            <a:off x="1028700" y="1229995"/>
            <a:ext cx="121860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Introduction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0156E0-F48C-7725-0FBD-72294DBABD3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708485" y="2098002"/>
            <a:ext cx="1544604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背景與動機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社群媒體使用量日益增長，各種議題發酵速度加快。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企業與研究單位需要即時了解社群趨勢與熱門話題。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專案目標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開發「智慧社群洞察與熱門話題分析平台」，即時掌握網路聲量與趨勢。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協助決策者洞察消費者觀點、關鍵議題，便於更快做出決策。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重要性與應用</a:t>
            </a: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有助於行銷策略制定、危機應對、產業動態追蹤…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C7975898-9955-05D1-B6FC-5A297A79CBF3}"/>
              </a:ext>
            </a:extLst>
          </p:cNvPr>
          <p:cNvSpPr txBox="1"/>
          <p:nvPr/>
        </p:nvSpPr>
        <p:spPr>
          <a:xfrm>
            <a:off x="2285999" y="2803563"/>
            <a:ext cx="143897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GitHub 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專案連結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b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GitHub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專案程式碼」：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hlinkClick r:id="rId2"/>
              </a:rPr>
              <a:t>https://github.com/jun-wei-lin/NCHU/tree/main/AIoT-DA/Final_Project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42950" indent="-742950">
              <a:buFont typeface="Arial" panose="020B0604020202020204" pitchFamily="34" charset="0"/>
              <a:buChar char="•"/>
            </a:pP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Streamlit Cloud 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前端連結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b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「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Streamlit Cloud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使用介面」：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  <a:hlinkClick r:id="rId3"/>
              </a:rPr>
              <a:t>https://eefzbzjg62yh54cyzxez5q.streamlit.app/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036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圖形, 標誌, 文字, 字型 的圖片&#10;&#10;自動產生的描述">
            <a:extLst>
              <a:ext uri="{FF2B5EF4-FFF2-40B4-BE49-F238E27FC236}">
                <a16:creationId xmlns:a16="http://schemas.microsoft.com/office/drawing/2014/main" id="{8CFCFB57-4572-3114-83E7-0C8D0AA42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11" y="1446839"/>
            <a:ext cx="5583305" cy="3140609"/>
          </a:xfrm>
          <a:prstGeom prst="rect">
            <a:avLst/>
          </a:prstGeom>
        </p:spPr>
      </p:pic>
      <p:sp>
        <p:nvSpPr>
          <p:cNvPr id="117" name="Google Shape;117;p4"/>
          <p:cNvSpPr txBox="1"/>
          <p:nvPr/>
        </p:nvSpPr>
        <p:spPr>
          <a:xfrm>
            <a:off x="1028700" y="1181100"/>
            <a:ext cx="9442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related work</a:t>
            </a:r>
            <a:endParaRPr sz="8000" b="1" dirty="0">
              <a:solidFill>
                <a:srgbClr val="9A6547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TC"/>
              <a:sym typeface="Noto Sans TC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C2B46C0-DDCB-4FF4-ED95-581AF1E2B278}"/>
              </a:ext>
            </a:extLst>
          </p:cNvPr>
          <p:cNvSpPr txBox="1"/>
          <p:nvPr/>
        </p:nvSpPr>
        <p:spPr>
          <a:xfrm>
            <a:off x="1383631" y="3749889"/>
            <a:ext cx="155207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功能與定位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主要提供多社群平台整合、排程發布、基礎數據分析</a:t>
            </a:r>
            <a:endParaRPr lang="en-US" altLang="zh-TW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43000" lvl="2" indent="-228600">
              <a:buFont typeface="+mj-lt"/>
              <a:buAutoNum type="arabicPeriod"/>
            </a:pP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優勢（依官方與第三方評測歸納）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多帳號集中管理、操作介面相對友善</a:t>
            </a:r>
            <a:endParaRPr lang="en-US" altLang="zh-TW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43000" lvl="2" indent="-228600">
              <a:buFont typeface="+mj-lt"/>
              <a:buAutoNum type="arabicPeriod"/>
            </a:pP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深度語意分析或情緒偵測較為薄弱，偏向社群「管理」與「排程」</a:t>
            </a:r>
          </a:p>
          <a:p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6F4E2F9-EEAA-C8A6-4503-9EC66492D4AE}"/>
              </a:ext>
            </a:extLst>
          </p:cNvPr>
          <p:cNvSpPr txBox="1"/>
          <p:nvPr/>
        </p:nvSpPr>
        <p:spPr>
          <a:xfrm>
            <a:off x="8115300" y="1514956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現有社群分析工具概述（精選 </a:t>
            </a:r>
            <a:r>
              <a:rPr lang="en-US" altLang="zh-TW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71AA0B2B-208B-3836-1ADD-575A1E6B7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7221" y="4091405"/>
            <a:ext cx="15833558" cy="4932948"/>
          </a:xfrm>
        </p:spPr>
        <p:txBody>
          <a:bodyPr>
            <a:noAutofit/>
          </a:bodyPr>
          <a:lstStyle/>
          <a:p>
            <a:pPr marL="457200" lvl="1" indent="0" algn="l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功能與定位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 algn="l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聚焦「品牌監測」與「社群聆聽」，可支援多語言大規模數據處理</a:t>
            </a:r>
          </a:p>
          <a:p>
            <a:pPr marL="457200" lvl="1" indent="0" algn="l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優勢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 algn="l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多平台整合度高，圖表與儀表板呈現豐富</a:t>
            </a:r>
          </a:p>
          <a:p>
            <a:pPr marL="457200" lvl="1" indent="0" algn="l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 algn="l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系統設定複雜、付費成本較高，對中文（尤其繁體）的情感分析精確度需進一步測試</a:t>
            </a:r>
          </a:p>
          <a:p>
            <a:pPr algn="l"/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Google Shape;117;p4">
            <a:extLst>
              <a:ext uri="{FF2B5EF4-FFF2-40B4-BE49-F238E27FC236}">
                <a16:creationId xmlns:a16="http://schemas.microsoft.com/office/drawing/2014/main" id="{99CD2CC6-619F-3073-E10A-E49D00EF561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43000" y="1384467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related work</a:t>
            </a:r>
            <a:endParaRPr sz="8000" b="1" dirty="0">
              <a:solidFill>
                <a:srgbClr val="9A6547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TC"/>
              <a:sym typeface="Noto Sans TC"/>
            </a:endParaRPr>
          </a:p>
        </p:txBody>
      </p:sp>
      <p:pic>
        <p:nvPicPr>
          <p:cNvPr id="7" name="圖片 6" descr="一張含有 字型, 圖形, 標誌, 平面設計 的圖片&#10;&#10;自動產生的描述">
            <a:extLst>
              <a:ext uri="{FF2B5EF4-FFF2-40B4-BE49-F238E27FC236}">
                <a16:creationId xmlns:a16="http://schemas.microsoft.com/office/drawing/2014/main" id="{34A6504D-AC4D-BE92-B3D7-603822FC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1" y="2854492"/>
            <a:ext cx="3914775" cy="11715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D1C1900-5A7B-8C50-90DD-8015FEA4370B}"/>
              </a:ext>
            </a:extLst>
          </p:cNvPr>
          <p:cNvSpPr txBox="1"/>
          <p:nvPr/>
        </p:nvSpPr>
        <p:spPr>
          <a:xfrm>
            <a:off x="8235616" y="1734758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現有社群分析工具概述（精選 </a:t>
            </a:r>
            <a:r>
              <a:rPr lang="en-US" altLang="zh-TW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種）</a:t>
            </a:r>
          </a:p>
        </p:txBody>
      </p:sp>
    </p:spTree>
    <p:extLst>
      <p:ext uri="{BB962C8B-B14F-4D97-AF65-F5344CB8AC3E}">
        <p14:creationId xmlns:p14="http://schemas.microsoft.com/office/powerpoint/2010/main" val="34086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標誌, 字型, 文字, 圖形 的圖片&#10;&#10;自動產生的描述">
            <a:extLst>
              <a:ext uri="{FF2B5EF4-FFF2-40B4-BE49-F238E27FC236}">
                <a16:creationId xmlns:a16="http://schemas.microsoft.com/office/drawing/2014/main" id="{3BCC327B-A525-DF62-9097-1747A98D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5010"/>
            <a:ext cx="5438273" cy="3072927"/>
          </a:xfrm>
          <a:prstGeom prst="rect">
            <a:avLst/>
          </a:prstGeom>
        </p:spPr>
      </p:pic>
      <p:sp>
        <p:nvSpPr>
          <p:cNvPr id="3" name="副標題 2">
            <a:extLst>
              <a:ext uri="{FF2B5EF4-FFF2-40B4-BE49-F238E27FC236}">
                <a16:creationId xmlns:a16="http://schemas.microsoft.com/office/drawing/2014/main" id="{BC2B032D-B993-9037-455B-DF9B0223F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842" y="3782790"/>
            <a:ext cx="16122316" cy="5029200"/>
          </a:xfrm>
        </p:spPr>
        <p:txBody>
          <a:bodyPr>
            <a:noAutofit/>
          </a:bodyPr>
          <a:lstStyle/>
          <a:p>
            <a:pPr marL="457200" lvl="1" indent="0" algn="l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功能與定位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 algn="l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強調「內容行銷洞察」，分析關鍵字或主題的熱門程度與分享量</a:t>
            </a:r>
          </a:p>
          <a:p>
            <a:pPr marL="457200" lvl="1" indent="0" algn="l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優勢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 algn="l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可快速找出在各社群上最受歡迎的內容，對行銷人員規劃內容策略相當有利</a:t>
            </a:r>
          </a:p>
          <a:p>
            <a:pPr marL="457200" lvl="1" indent="0" algn="l"/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不足</a:t>
            </a:r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914400" lvl="2" indent="0" algn="l"/>
            <a:r>
              <a:rPr lang="zh-TW" altLang="en-US" sz="4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偏重「社群分享量」與「話題熱度」數據，不具備深度語意或情緒偵測功能</a:t>
            </a:r>
          </a:p>
          <a:p>
            <a:pPr algn="l"/>
            <a:endParaRPr lang="zh-TW" altLang="en-US" sz="4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Google Shape;117;p4">
            <a:extLst>
              <a:ext uri="{FF2B5EF4-FFF2-40B4-BE49-F238E27FC236}">
                <a16:creationId xmlns:a16="http://schemas.microsoft.com/office/drawing/2014/main" id="{928D851D-19F5-87F9-B189-01F9FC7A14A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30969" y="1288215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related work</a:t>
            </a:r>
            <a:endParaRPr sz="8000" b="1" dirty="0">
              <a:solidFill>
                <a:srgbClr val="9A6547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TC"/>
              <a:sym typeface="Noto Sans TC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C4E529-9525-4E4E-A818-41EDAEA45AE0}"/>
              </a:ext>
            </a:extLst>
          </p:cNvPr>
          <p:cNvSpPr txBox="1"/>
          <p:nvPr/>
        </p:nvSpPr>
        <p:spPr>
          <a:xfrm>
            <a:off x="8277729" y="1638506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現有社群分析工具概述（精選 </a:t>
            </a:r>
            <a:r>
              <a:rPr lang="en-US" altLang="zh-TW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 </a:t>
            </a:r>
            <a:r>
              <a:rPr lang="zh-TW" altLang="en-US" sz="44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種）</a:t>
            </a:r>
          </a:p>
        </p:txBody>
      </p:sp>
    </p:spTree>
    <p:extLst>
      <p:ext uri="{BB962C8B-B14F-4D97-AF65-F5344CB8AC3E}">
        <p14:creationId xmlns:p14="http://schemas.microsoft.com/office/powerpoint/2010/main" val="2275578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3"/>
          <p:cNvGrpSpPr/>
          <p:nvPr/>
        </p:nvGrpSpPr>
        <p:grpSpPr>
          <a:xfrm>
            <a:off x="703861" y="2853010"/>
            <a:ext cx="0" cy="6489481"/>
            <a:chOff x="139699" y="-139699"/>
            <a:chExt cx="1" cy="8652641"/>
          </a:xfrm>
        </p:grpSpPr>
        <p:cxnSp>
          <p:nvCxnSpPr>
            <p:cNvPr id="124" name="Google Shape;124;p3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" name="Google Shape;125;p3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6" name="Google Shape;126;p3"/>
          <p:cNvSpPr txBox="1"/>
          <p:nvPr/>
        </p:nvSpPr>
        <p:spPr>
          <a:xfrm>
            <a:off x="922700" y="1154600"/>
            <a:ext cx="94428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related work</a:t>
            </a:r>
            <a:endParaRPr sz="8000" b="1" dirty="0">
              <a:solidFill>
                <a:srgbClr val="9A6547"/>
              </a:solidFill>
              <a:latin typeface="標楷體" panose="03000509000000000000" pitchFamily="65" charset="-120"/>
              <a:ea typeface="標楷體" panose="03000509000000000000" pitchFamily="65" charset="-120"/>
              <a:cs typeface="Noto Sans TC"/>
              <a:sym typeface="Noto Sans TC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0E777A2-3D08-CADB-4F4F-A3B1CDCA9D4C}"/>
              </a:ext>
            </a:extLst>
          </p:cNvPr>
          <p:cNvSpPr txBox="1"/>
          <p:nvPr/>
        </p:nvSpPr>
        <p:spPr>
          <a:xfrm>
            <a:off x="8221300" y="1555103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工具比較表</a:t>
            </a:r>
            <a:endParaRPr lang="zh-TW" altLang="en-US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131F31BA-1F3A-A59C-B6C9-4C777F6A7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700" y="2853010"/>
            <a:ext cx="17011864" cy="5020152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B9B5EAC-719D-2363-22B9-F2F3FF453663}"/>
              </a:ext>
            </a:extLst>
          </p:cNvPr>
          <p:cNvSpPr txBox="1"/>
          <p:nvPr/>
        </p:nvSpPr>
        <p:spPr>
          <a:xfrm>
            <a:off x="1221500" y="8470680"/>
            <a:ext cx="166333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資料來源：官網功能說明、第三方評測平台 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(G2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Capterra) </a:t>
            </a:r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以及使用者分享。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6BDF841-1A3D-8428-1B52-4D0CA5932D98}"/>
              </a:ext>
            </a:extLst>
          </p:cNvPr>
          <p:cNvSpPr txBox="1"/>
          <p:nvPr/>
        </p:nvSpPr>
        <p:spPr>
          <a:xfrm>
            <a:off x="1221500" y="9186340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註：圖片由專案團隊製作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0" y="2015109"/>
            <a:ext cx="18288000" cy="8271891"/>
          </a:xfrm>
          <a:custGeom>
            <a:avLst/>
            <a:gdLst/>
            <a:ahLst/>
            <a:cxnLst/>
            <a:rect l="l" t="t" r="r" b="b"/>
            <a:pathLst>
              <a:path w="2631907" h="3752726" extrusionOk="0">
                <a:moveTo>
                  <a:pt x="0" y="0"/>
                </a:moveTo>
                <a:lnTo>
                  <a:pt x="2631907" y="0"/>
                </a:lnTo>
                <a:lnTo>
                  <a:pt x="2631907" y="3752726"/>
                </a:lnTo>
                <a:lnTo>
                  <a:pt x="0" y="3752726"/>
                </a:lnTo>
                <a:close/>
              </a:path>
            </a:pathLst>
          </a:custGeom>
          <a:solidFill>
            <a:srgbClr val="DCCCC0"/>
          </a:solidFill>
          <a:ln>
            <a:noFill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140" name="Google Shape;140;p5"/>
          <p:cNvGrpSpPr/>
          <p:nvPr/>
        </p:nvGrpSpPr>
        <p:grpSpPr>
          <a:xfrm>
            <a:off x="745963" y="2973151"/>
            <a:ext cx="0" cy="6489481"/>
            <a:chOff x="139699" y="-139699"/>
            <a:chExt cx="1" cy="8652641"/>
          </a:xfrm>
        </p:grpSpPr>
        <p:cxnSp>
          <p:nvCxnSpPr>
            <p:cNvPr id="141" name="Google Shape;141;p5"/>
            <p:cNvCxnSpPr/>
            <p:nvPr/>
          </p:nvCxnSpPr>
          <p:spPr>
            <a:xfrm rot="-5400000">
              <a:off x="-2880818" y="5492423"/>
              <a:ext cx="6041036" cy="0"/>
            </a:xfrm>
            <a:prstGeom prst="straightConnector1">
              <a:avLst/>
            </a:prstGeom>
            <a:noFill/>
            <a:ln w="38100" cap="flat" cmpd="sng">
              <a:solidFill>
                <a:srgbClr val="30231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2" name="Google Shape;142;p5"/>
            <p:cNvCxnSpPr/>
            <p:nvPr/>
          </p:nvCxnSpPr>
          <p:spPr>
            <a:xfrm rot="-5400000">
              <a:off x="-1105778" y="1105778"/>
              <a:ext cx="2490955" cy="0"/>
            </a:xfrm>
            <a:prstGeom prst="straightConnector1">
              <a:avLst/>
            </a:prstGeom>
            <a:noFill/>
            <a:ln w="279400" cap="flat" cmpd="sng">
              <a:solidFill>
                <a:srgbClr val="9A6547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5" name="Google Shape;117;p4">
            <a:extLst>
              <a:ext uri="{FF2B5EF4-FFF2-40B4-BE49-F238E27FC236}">
                <a16:creationId xmlns:a16="http://schemas.microsoft.com/office/drawing/2014/main" id="{ECA5C039-3B1C-18D0-E294-B2968EF1AE96}"/>
              </a:ext>
            </a:extLst>
          </p:cNvPr>
          <p:cNvSpPr txBox="1">
            <a:spLocks/>
          </p:cNvSpPr>
          <p:nvPr/>
        </p:nvSpPr>
        <p:spPr>
          <a:xfrm>
            <a:off x="1072722" y="878406"/>
            <a:ext cx="7772400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related work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4295BAA-D8A9-4314-7DD3-690A661FF29C}"/>
              </a:ext>
            </a:extLst>
          </p:cNvPr>
          <p:cNvSpPr txBox="1"/>
          <p:nvPr/>
        </p:nvSpPr>
        <p:spPr>
          <a:xfrm>
            <a:off x="1758526" y="2973151"/>
            <a:ext cx="14173191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 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中文語意與深度情感分析有限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marR="0" lvl="1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大多數工具以英文語料為主，對繁體中文網路用語的準確度不高。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marR="0" lvl="1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 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即時多平台整合不足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marR="0" lvl="1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少數工具能即時更新，但未必能整合論壇、新聞等多元來源。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371600" marR="0" lvl="1" indent="-914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zh-TW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 </a:t>
            </a:r>
            <a:r>
              <a:rPr kumimoji="0" lang="zh-TW" altLang="zh-TW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自動產出洞察報告較少</a:t>
            </a: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endParaRPr kumimoji="0" lang="en-US" altLang="zh-TW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1143000" marR="0" lvl="1" indent="-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zh-TW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大多提供數據可視化，深度議題脈絡剖析仍需仰賴人工。</a:t>
            </a:r>
            <a:r>
              <a:rPr kumimoji="0" lang="en-US" altLang="zh-TW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206D36F-9477-2570-5729-4F927BE71CC9}"/>
              </a:ext>
            </a:extLst>
          </p:cNvPr>
          <p:cNvSpPr txBox="1"/>
          <p:nvPr/>
        </p:nvSpPr>
        <p:spPr>
          <a:xfrm>
            <a:off x="8461930" y="1184112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主要痛點歸納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/>
          <p:nvPr/>
        </p:nvSpPr>
        <p:spPr>
          <a:xfrm>
            <a:off x="1028700" y="1181100"/>
            <a:ext cx="16633658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1" dirty="0">
                <a:solidFill>
                  <a:srgbClr val="9A6547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Noto Sans TC"/>
                <a:sym typeface="Noto Sans TC"/>
              </a:rPr>
              <a:t>Proposed scheme</a:t>
            </a:r>
            <a:endParaRPr 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762E855-03FD-21CC-806B-8B218302945F}"/>
              </a:ext>
            </a:extLst>
          </p:cNvPr>
          <p:cNvSpPr txBox="1"/>
          <p:nvPr/>
        </p:nvSpPr>
        <p:spPr>
          <a:xfrm>
            <a:off x="1347537" y="4318093"/>
            <a:ext cx="155929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目的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：提供一個基於 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PTT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即時關鍵字分析的平台，幫助使用者快速掌握熱門話題的情感趨勢、討論熱度及用戶行為模式。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zh-TW"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原理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：透過即時爬蟲與分析模組，將關鍵字相關文章進行處理、分析並以視覺化方式呈現結果。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629111-4F92-5B3D-9F59-275441670474}"/>
              </a:ext>
            </a:extLst>
          </p:cNvPr>
          <p:cNvSpPr txBox="1"/>
          <p:nvPr/>
        </p:nvSpPr>
        <p:spPr>
          <a:xfrm>
            <a:off x="1347537" y="3069967"/>
            <a:ext cx="9144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8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方案概念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2382</Words>
  <Application>Microsoft Office PowerPoint</Application>
  <PresentationFormat>自訂</PresentationFormat>
  <Paragraphs>246</Paragraphs>
  <Slides>30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4" baseType="lpstr">
      <vt:lpstr>Arial</vt:lpstr>
      <vt:lpstr>Calibri</vt:lpstr>
      <vt:lpstr>標楷體</vt:lpstr>
      <vt:lpstr>Office Theme</vt:lpstr>
      <vt:lpstr>PowerPoint 簡報</vt:lpstr>
      <vt:lpstr>PowerPoint 簡報</vt:lpstr>
      <vt:lpstr>PowerPoint 簡報</vt:lpstr>
      <vt:lpstr>PowerPoint 簡報</vt:lpstr>
      <vt:lpstr>related work</vt:lpstr>
      <vt:lpstr>related work</vt:lpstr>
      <vt:lpstr>PowerPoint 簡報</vt:lpstr>
      <vt:lpstr>PowerPoint 簡報</vt:lpstr>
      <vt:lpstr>PowerPoint 簡報</vt:lpstr>
      <vt:lpstr>Proposed scheme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Jun-Wei Lin</cp:lastModifiedBy>
  <cp:revision>77</cp:revision>
  <dcterms:created xsi:type="dcterms:W3CDTF">2006-08-16T00:00:00Z</dcterms:created>
  <dcterms:modified xsi:type="dcterms:W3CDTF">2025-01-07T14:06:24Z</dcterms:modified>
</cp:coreProperties>
</file>