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8"/>
  </p:notesMasterIdLst>
  <p:sldIdLst>
    <p:sldId id="256" r:id="rId5"/>
    <p:sldId id="257" r:id="rId6"/>
    <p:sldId id="258" r:id="rId7"/>
    <p:sldId id="270" r:id="rId8"/>
    <p:sldId id="259" r:id="rId9"/>
    <p:sldId id="261" r:id="rId10"/>
    <p:sldId id="260" r:id="rId11"/>
    <p:sldId id="262" r:id="rId12"/>
    <p:sldId id="263" r:id="rId13"/>
    <p:sldId id="267" r:id="rId14"/>
    <p:sldId id="265" r:id="rId15"/>
    <p:sldId id="268" r:id="rId16"/>
    <p:sldId id="26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6343" autoAdjust="0"/>
  </p:normalViewPr>
  <p:slideViewPr>
    <p:cSldViewPr snapToGrid="0">
      <p:cViewPr varScale="1">
        <p:scale>
          <a:sx n="107" d="100"/>
          <a:sy n="107" d="100"/>
        </p:scale>
        <p:origin x="84" y="1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65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상준[ 학부재학 / 의학과 ]" userId="2c00096e-7e41-41de-b125-cc0df9f0376d" providerId="ADAL" clId="{4BF93D49-C47F-4E58-A483-39926D80AB55}"/>
    <pc:docChg chg="delSld modSld">
      <pc:chgData name="박상준[ 학부재학 / 의학과 ]" userId="2c00096e-7e41-41de-b125-cc0df9f0376d" providerId="ADAL" clId="{4BF93D49-C47F-4E58-A483-39926D80AB55}" dt="2020-10-15T01:36:51.245" v="2" actId="47"/>
      <pc:docMkLst>
        <pc:docMk/>
      </pc:docMkLst>
      <pc:sldChg chg="modSp mod">
        <pc:chgData name="박상준[ 학부재학 / 의학과 ]" userId="2c00096e-7e41-41de-b125-cc0df9f0376d" providerId="ADAL" clId="{4BF93D49-C47F-4E58-A483-39926D80AB55}" dt="2020-10-15T01:36:42.756" v="1" actId="20577"/>
        <pc:sldMkLst>
          <pc:docMk/>
          <pc:sldMk cId="1427422966" sldId="256"/>
        </pc:sldMkLst>
        <pc:spChg chg="mod">
          <ac:chgData name="박상준[ 학부재학 / 의학과 ]" userId="2c00096e-7e41-41de-b125-cc0df9f0376d" providerId="ADAL" clId="{4BF93D49-C47F-4E58-A483-39926D80AB55}" dt="2020-10-15T01:36:42.756" v="1" actId="20577"/>
          <ac:spMkLst>
            <pc:docMk/>
            <pc:sldMk cId="1427422966" sldId="256"/>
            <ac:spMk id="3" creationId="{4A4B0BAD-C15C-4464-BF39-7A6503BDB0B9}"/>
          </ac:spMkLst>
        </pc:spChg>
      </pc:sldChg>
      <pc:sldChg chg="del">
        <pc:chgData name="박상준[ 학부재학 / 의학과 ]" userId="2c00096e-7e41-41de-b125-cc0df9f0376d" providerId="ADAL" clId="{4BF93D49-C47F-4E58-A483-39926D80AB55}" dt="2020-10-15T01:36:51.245" v="2" actId="47"/>
        <pc:sldMkLst>
          <pc:docMk/>
          <pc:sldMk cId="3056584861" sldId="2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299B2-57EF-498E-8511-2AB7AF617625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E6F13-A794-4938-AFCA-FC4035A85A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176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7E6F13-A794-4938-AFCA-FC4035A85AE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780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48A82-479F-4FC7-B025-31AF98EB4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7DC043-0135-4971-BDFF-69B1EB192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C8861A-6A4E-4067-A40B-AA5D8540C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2020-10-08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13851F-7E1F-4776-8BC2-E86EA9649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Application of Medical Statistics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CC25DB-492C-4CDD-89CF-C2F222964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3A4FE-45DF-45CC-A2B3-C79CF4277A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151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911D55-3545-4E31-8B92-AFBB1A1C1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3669D3-7967-4D3A-82D1-28BFCF05B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8EC3D5-2514-4E1E-892A-03DFEF136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2020-10-08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F750E1-5589-4A5B-B69F-F92B366D8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Application of Medical Statistics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B0CE93-F5C7-4843-BE35-2281A836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3A4FE-45DF-45CC-A2B3-C79CF4277A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529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DEB221-57D0-4AF1-96A3-C4AF44858C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0C2848-A9FA-4735-8847-3317BB3FD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172006-B383-4186-A7AA-750449E53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2020-10-08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FAABDB-6CD3-45A0-8499-A0AF8353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Application of Medical Statistics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88AC84-272B-4FC2-AEB1-BB62BC4F0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3A4FE-45DF-45CC-A2B3-C79CF4277A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256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gradFill>
          <a:gsLst>
            <a:gs pos="0">
              <a:schemeClr val="bg1"/>
            </a:gs>
            <a:gs pos="17000">
              <a:schemeClr val="bg1">
                <a:lumMod val="100000"/>
                <a:alpha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C8644-EBF6-4F04-B350-2999129C0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3E2C2E-C57B-42AC-A859-F2C229AE5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DC4860-F00B-4824-A17B-923312D24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2020-10-08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69C978-A035-41EA-889A-181A10C6B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>
                <a:solidFill>
                  <a:srgbClr val="C00000"/>
                </a:solidFill>
              </a:defRPr>
            </a:lvl1pPr>
          </a:lstStyle>
          <a:p>
            <a:r>
              <a:rPr lang="en-US" altLang="ko-KR" sz="1600" b="1" dirty="0">
                <a:solidFill>
                  <a:srgbClr val="8A0000"/>
                </a:solidFill>
              </a:rPr>
              <a:t>Application of Medical</a:t>
            </a:r>
            <a:r>
              <a:rPr lang="ko-KR" altLang="en-US" sz="1600" b="1" dirty="0">
                <a:solidFill>
                  <a:srgbClr val="8A0000"/>
                </a:solidFill>
              </a:rPr>
              <a:t> </a:t>
            </a:r>
            <a:r>
              <a:rPr lang="en-US" altLang="ko-KR" sz="1600" b="1" dirty="0">
                <a:solidFill>
                  <a:srgbClr val="8A0000"/>
                </a:solidFill>
              </a:rPr>
              <a:t>Statistics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823B3D-E8AC-4406-8C23-BD53EA27C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49"/>
            <a:ext cx="2743200" cy="365125"/>
          </a:xfrm>
        </p:spPr>
        <p:txBody>
          <a:bodyPr/>
          <a:lstStyle>
            <a:lvl1pPr>
              <a:defRPr sz="1600" b="0">
                <a:solidFill>
                  <a:srgbClr val="C00000"/>
                </a:solidFill>
              </a:defRPr>
            </a:lvl1pPr>
          </a:lstStyle>
          <a:p>
            <a:fld id="{0D53A4FE-45DF-45CC-A2B3-C79CF4277A11}" type="slidenum">
              <a:rPr lang="ko-KR" altLang="en-US" smtClean="0"/>
              <a:pPr/>
              <a:t>‹#›</a:t>
            </a:fld>
            <a:endParaRPr lang="ko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043C03-5FF3-4B0C-820B-3875732BECB3}"/>
              </a:ext>
            </a:extLst>
          </p:cNvPr>
          <p:cNvSpPr/>
          <p:nvPr userDrawn="1"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rgbClr val="8A0000"/>
          </a:solidFill>
          <a:ln>
            <a:solidFill>
              <a:srgbClr val="8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FB77AED-82CA-443B-98EB-E9BF33AAB4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9419" y="279761"/>
            <a:ext cx="561301" cy="64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796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2BA03-F84B-47DF-A748-3D12A6135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E43E1B-53DE-488D-90E5-922763EBB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2ACCA3-99BB-4665-9FE3-31816AFA6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2020-10-08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526912-C260-46AE-B022-E1854260D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Application of Medical Statistics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2A5397-E0E9-4BFA-BA2E-039ADFEDC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3A4FE-45DF-45CC-A2B3-C79CF4277A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515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05D41C-DD87-47BE-931D-95271E48E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610553-DCC8-4464-8F26-08187B5F94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733EE6-0993-4E82-8824-04BE38E3B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990DA4-B60A-47CC-85CB-77E3DBCEE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2020-10-08</a:t>
            </a:r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9413BD-DAA0-4F2A-9749-FF461855E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Application of Medical Statistics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982195-436A-4481-9A02-B11243F8F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3A4FE-45DF-45CC-A2B3-C79CF4277A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34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64C9A-92B9-4B13-84F2-AF9EFB89D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ABF9F7-920E-4F4A-964E-5EE892E40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BC3B6A-410C-40C5-AAC1-581A651F9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280D0F-2078-4625-8910-1F79EABD41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344070-E682-4478-B471-F36B88F41C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3C9481-E32E-48C3-94A9-DAD2D623E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2020-10-08</a:t>
            </a:r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B07FFD-0026-4E5F-B5A3-0884E2FB8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Application of Medical Statistics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2DB62D-242B-4181-8102-13B62D36B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3A4FE-45DF-45CC-A2B3-C79CF4277A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797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6EA8C-C8B6-41A1-A172-4292C8468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83FE3D-C0E8-4FEE-BBB6-A26086AE5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2020-10-08</a:t>
            </a:r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F913AA-4736-4C7D-A372-F8A19587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Application of Medical Statistics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FB75A07-F715-4F9E-9D5C-B57BF150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3A4FE-45DF-45CC-A2B3-C79CF4277A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647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922B17C-7B96-4DCA-9468-6779173EE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2020-10-08</a:t>
            </a:r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6F3A474-EBE7-4408-BC18-0C2BD1537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Application of Medical Statistics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D61585-53A0-49A2-8D72-7C99885D0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3A4FE-45DF-45CC-A2B3-C79CF4277A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803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02F8C-6B81-4B11-8EFB-0833DB3D1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5374E0-15BB-44E0-AB63-D5BEC452D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35DBD3-723E-4F38-BBD6-96D30B71A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7F187A-D2B8-44E5-9E77-D308D16A0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2020-10-08</a:t>
            </a:r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97753C-5DA5-4034-9A97-3BEF04824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Application of Medical Statistics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521053-794B-4C8F-82C8-72D6591DF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3A4FE-45DF-45CC-A2B3-C79CF4277A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36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3AD46-7349-49B0-806C-12FE4515C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1037B8-69EE-4A44-A677-EE5BACCC3C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661015-4CF2-4C86-8F8E-783AFDFE7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3E2B3F-83A5-41E2-9A0A-61FA9C1C7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2020-10-08</a:t>
            </a:r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DB9EB7-1FA0-4197-8CAB-80A5956FD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Application of Medical Statistics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A4EA4C-306F-4552-9610-3311D5217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3A4FE-45DF-45CC-A2B3-C79CF4277A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46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A0000">
                <a:alpha val="15000"/>
              </a:srgbClr>
            </a:gs>
            <a:gs pos="0">
              <a:srgbClr val="BC6C6C">
                <a:alpha val="19000"/>
              </a:srgbClr>
            </a:gs>
            <a:gs pos="17000">
              <a:schemeClr val="bg1">
                <a:lumMod val="100000"/>
                <a:alpha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C5B39D-3334-4F04-AD23-7136A35F9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8C1125-55C5-42C5-8C47-1A789C241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4B57F4-2BD5-4478-867E-A523298CB0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2020-10-08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08E945-84B3-4471-8394-05BE42AF5B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Application of Medical Statistics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597117-AA9B-40EF-BDF1-ACA65602E4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3A4FE-45DF-45CC-A2B3-C79CF4277A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59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3DE80-2CAE-4719-AB8F-F503608D9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2141" y="1253633"/>
            <a:ext cx="9587717" cy="1566756"/>
          </a:xfrm>
        </p:spPr>
        <p:txBody>
          <a:bodyPr>
            <a:normAutofit/>
          </a:bodyPr>
          <a:lstStyle/>
          <a:p>
            <a:r>
              <a:rPr lang="en-US" altLang="ko-KR" sz="4400" b="1" dirty="0">
                <a:solidFill>
                  <a:srgbClr val="8A0000"/>
                </a:solidFill>
              </a:rPr>
              <a:t>Application of Medical</a:t>
            </a:r>
            <a:r>
              <a:rPr lang="ko-KR" altLang="en-US" sz="4400" b="1" dirty="0">
                <a:solidFill>
                  <a:srgbClr val="8A0000"/>
                </a:solidFill>
              </a:rPr>
              <a:t> </a:t>
            </a:r>
            <a:r>
              <a:rPr lang="en-US" altLang="ko-KR" sz="4400" b="1" dirty="0">
                <a:solidFill>
                  <a:srgbClr val="8A0000"/>
                </a:solidFill>
              </a:rPr>
              <a:t>Statistics</a:t>
            </a:r>
            <a:br>
              <a:rPr lang="en-US" altLang="ko-KR" sz="4400" b="1" dirty="0">
                <a:solidFill>
                  <a:srgbClr val="8A0000"/>
                </a:solidFill>
              </a:rPr>
            </a:br>
            <a:r>
              <a:rPr lang="en-US" altLang="ko-KR" sz="3600" b="1" dirty="0">
                <a:solidFill>
                  <a:srgbClr val="8A0000"/>
                </a:solidFill>
              </a:rPr>
              <a:t>: A Short Example via Original Study</a:t>
            </a:r>
            <a:endParaRPr lang="ko-KR" altLang="en-US" sz="4400" b="1" dirty="0">
              <a:solidFill>
                <a:srgbClr val="8A000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4B0BAD-C15C-4464-BF39-7A6503BDB0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623" y="4172924"/>
            <a:ext cx="9144000" cy="2542571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Sangjun Park, MS</a:t>
            </a:r>
          </a:p>
          <a:p>
            <a:r>
              <a:rPr lang="en-US" altLang="ko-KR" sz="2000" b="1" dirty="0"/>
              <a:t>Korea University, College of Medicine</a:t>
            </a:r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1600" dirty="0"/>
              <a:t>October 2020</a:t>
            </a:r>
          </a:p>
          <a:p>
            <a:endParaRPr lang="en-US" altLang="ko-KR" sz="1600" dirty="0"/>
          </a:p>
          <a:p>
            <a:endParaRPr lang="en-US" altLang="ko-KR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9D0C79F-D1AD-419E-9095-2FD54473F2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56147"/>
            <a:ext cx="1718647" cy="80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422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F897E-C63C-49DD-A461-6DBB97D6A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/>
              <a:t>The Whole Flow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F16B75-36A8-40FE-9490-42543D0D1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B898C3-6DD2-423E-A5C8-4916EAB90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3A4FE-45DF-45CC-A2B3-C79CF4277A11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948C2A-6B34-416D-B8D2-FF943809C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Application of Medical Statistics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3811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F897E-C63C-49DD-A461-6DBB97D6A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/>
              <a:t>Statistical </a:t>
            </a:r>
            <a:r>
              <a:rPr lang="en-US" altLang="ko-KR" dirty="0" err="1"/>
              <a:t>Softwares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F16B75-36A8-40FE-9490-42543D0D1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SPSS 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</a:rPr>
              <a:t>Propriety Software – Use portal or get the student discount version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</a:rPr>
              <a:t>“Clickable”, Easy-to-use, No programming language needed!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</a:rPr>
              <a:t>Frequently used in the medical field</a:t>
            </a:r>
          </a:p>
          <a:p>
            <a:r>
              <a:rPr lang="en-US" altLang="ko-KR" sz="2000" dirty="0"/>
              <a:t>SAS</a:t>
            </a:r>
          </a:p>
          <a:p>
            <a:pPr lvl="1"/>
            <a:r>
              <a:rPr lang="en-US" altLang="ko-KR" sz="1600" dirty="0"/>
              <a:t>Mostly used in corporate settings</a:t>
            </a:r>
          </a:p>
          <a:p>
            <a:r>
              <a:rPr lang="en-US" altLang="ko-KR" sz="2000" dirty="0">
                <a:solidFill>
                  <a:srgbClr val="FF0000"/>
                </a:solidFill>
              </a:rPr>
              <a:t>R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</a:rPr>
              <a:t>Open-source software with various pre-made packages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</a:rPr>
              <a:t>Has extreme popularity due to its fast computing ability and flexibility (with programming skills)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</a:rPr>
              <a:t>Install with </a:t>
            </a:r>
            <a:r>
              <a:rPr lang="en-US" altLang="ko-KR" sz="1600" dirty="0" err="1">
                <a:solidFill>
                  <a:srgbClr val="FF0000"/>
                </a:solidFill>
              </a:rPr>
              <a:t>Rstudio</a:t>
            </a:r>
            <a:r>
              <a:rPr lang="en-US" altLang="ko-KR" sz="1600" dirty="0">
                <a:solidFill>
                  <a:srgbClr val="FF0000"/>
                </a:solidFill>
              </a:rPr>
              <a:t> (GUI)</a:t>
            </a:r>
          </a:p>
          <a:p>
            <a:r>
              <a:rPr lang="en-US" altLang="ko-KR" sz="2000" dirty="0"/>
              <a:t>Python?</a:t>
            </a:r>
          </a:p>
          <a:p>
            <a:pPr lvl="1"/>
            <a:r>
              <a:rPr lang="en-US" altLang="ko-KR" sz="1600" dirty="0"/>
              <a:t>Pandas (Raw Data Handling)</a:t>
            </a:r>
          </a:p>
          <a:p>
            <a:pPr lvl="1"/>
            <a:r>
              <a:rPr lang="en-US" altLang="ko-KR" sz="1600" dirty="0" err="1"/>
              <a:t>Numpy</a:t>
            </a:r>
            <a:r>
              <a:rPr lang="en-US" altLang="ko-KR" sz="1600" dirty="0"/>
              <a:t> (Matrix Calculation)</a:t>
            </a:r>
          </a:p>
          <a:p>
            <a:pPr lvl="1"/>
            <a:r>
              <a:rPr lang="en-US" altLang="ko-KR" sz="1600" dirty="0" err="1"/>
              <a:t>Scipy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PyStan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PyTorch</a:t>
            </a:r>
            <a:r>
              <a:rPr lang="en-US" altLang="ko-KR" sz="1600" dirty="0"/>
              <a:t> (Machine Learning)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B898C3-6DD2-423E-A5C8-4916EAB90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3A4FE-45DF-45CC-A2B3-C79CF4277A11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948C2A-6B34-416D-B8D2-FF943809C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Application of Medical Statistics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3000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F897E-C63C-49DD-A461-6DBB97D6A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/>
              <a:t>Recommendation of Reference Materials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F16B75-36A8-40FE-9490-42543D0D1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1400" dirty="0"/>
              <a:t>Matrix Calculus – Magnus</a:t>
            </a:r>
          </a:p>
          <a:p>
            <a:r>
              <a:rPr lang="en-US" altLang="ko-KR" sz="1400" dirty="0"/>
              <a:t>Linear Algebra – Lay (Introductory), Strang (Moderate), Friedberg (Slightly advanced, For mathematics majors), Hoffman (Hard-core with abstract algebra)</a:t>
            </a:r>
          </a:p>
          <a:p>
            <a:r>
              <a:rPr lang="en-US" altLang="ko-KR" sz="1400" dirty="0"/>
              <a:t>Probability Theory – Ross (Introductory), Billingsley (Graduate, Measure-theory, Extremely rigorous, </a:t>
            </a:r>
            <a:r>
              <a:rPr lang="en-US" altLang="ko-KR" sz="1400" dirty="0" err="1"/>
              <a:t>Prereq</a:t>
            </a:r>
            <a:r>
              <a:rPr lang="en-US" altLang="ko-KR" sz="1400" dirty="0"/>
              <a:t>. Real Analysis)</a:t>
            </a:r>
          </a:p>
          <a:p>
            <a:r>
              <a:rPr lang="en-US" altLang="ko-KR" sz="1400" dirty="0"/>
              <a:t>Mathematical Statistics – Hogg (Moderate), Casella (Graduate)</a:t>
            </a:r>
          </a:p>
          <a:p>
            <a:r>
              <a:rPr lang="en-US" altLang="ko-KR" sz="1400" dirty="0"/>
              <a:t>Exploratory Data Analysis – Tukey (Old but classic)</a:t>
            </a:r>
          </a:p>
          <a:p>
            <a:r>
              <a:rPr lang="en-US" altLang="ko-KR" sz="1400" dirty="0"/>
              <a:t>Categorical Data Analysis – </a:t>
            </a:r>
            <a:r>
              <a:rPr lang="en-US" altLang="ko-KR" sz="1400" dirty="0" err="1"/>
              <a:t>Agresti</a:t>
            </a:r>
            <a:r>
              <a:rPr lang="en-US" altLang="ko-KR" sz="1400" dirty="0"/>
              <a:t> (Two versions, Introductory and Advanced)</a:t>
            </a:r>
          </a:p>
          <a:p>
            <a:r>
              <a:rPr lang="en-US" altLang="ko-KR" sz="1400" dirty="0"/>
              <a:t>Nonparametric Statistics – Conover</a:t>
            </a:r>
          </a:p>
          <a:p>
            <a:r>
              <a:rPr lang="en-US" altLang="ko-KR" sz="1400" dirty="0"/>
              <a:t>Regression Analysis – Chatterjee (Moderate)</a:t>
            </a:r>
          </a:p>
          <a:p>
            <a:r>
              <a:rPr lang="en-US" altLang="ko-KR" sz="1400" dirty="0"/>
              <a:t>Experimental Design – Montgomery (Moderate)</a:t>
            </a:r>
          </a:p>
          <a:p>
            <a:r>
              <a:rPr lang="en-US" altLang="ko-KR" sz="1400" dirty="0"/>
              <a:t>Survival Analysis – </a:t>
            </a:r>
            <a:r>
              <a:rPr lang="en-US" altLang="ko-KR" sz="1400" dirty="0" err="1"/>
              <a:t>Kleinbaum</a:t>
            </a:r>
            <a:r>
              <a:rPr lang="en-US" altLang="ko-KR" sz="1400" dirty="0"/>
              <a:t>, Collett</a:t>
            </a:r>
          </a:p>
          <a:p>
            <a:r>
              <a:rPr lang="en-US" altLang="ko-KR" sz="1400" dirty="0"/>
              <a:t>Meta-Analysis – </a:t>
            </a:r>
            <a:r>
              <a:rPr lang="en-US" altLang="ko-KR" sz="1400" dirty="0" err="1"/>
              <a:t>Borenstein</a:t>
            </a:r>
            <a:endParaRPr lang="en-US" altLang="ko-KR" sz="1400" dirty="0"/>
          </a:p>
          <a:p>
            <a:r>
              <a:rPr lang="en-US" altLang="ko-KR" sz="1400" dirty="0"/>
              <a:t>Multivariate Statistics – Johnson (Moderate provided that one is already familiar with linear algebra and matrix calculus)</a:t>
            </a:r>
          </a:p>
          <a:p>
            <a:r>
              <a:rPr lang="en-US" altLang="ko-KR" sz="1400" dirty="0"/>
              <a:t>Bayesian Statistics (Learn sampling methods first) – Gelman (Bible of BDA), Hoff</a:t>
            </a:r>
          </a:p>
          <a:p>
            <a:r>
              <a:rPr lang="en-US" altLang="ko-KR" sz="1400" dirty="0"/>
              <a:t>Machine Learning – An introduction to statistical learning (G. James, Moderate), The elements of statistical learning (Hastie, Graduate)</a:t>
            </a:r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B898C3-6DD2-423E-A5C8-4916EAB90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3A4FE-45DF-45CC-A2B3-C79CF4277A11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948C2A-6B34-416D-B8D2-FF943809C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Application of Medical Statistics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3058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F897E-C63C-49DD-A461-6DBB97D6A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/>
              <a:t>Good Luck!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F16B75-36A8-40FE-9490-42543D0D1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All models are wrong, but some are useful.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- George E. P. Box (1919-2013)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B898C3-6DD2-423E-A5C8-4916EAB90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3A4FE-45DF-45CC-A2B3-C79CF4277A11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948C2A-6B34-416D-B8D2-FF943809C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Application of Medical Statistics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458E008-0F01-4BD6-BF9F-1367CE6F0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357" y="1690688"/>
            <a:ext cx="2821874" cy="3964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581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F897E-C63C-49DD-A461-6DBB97D6A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/>
              <a:t>Outline of Statistics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F16B75-36A8-40FE-9490-42543D0D1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Data handling techniques → Proof of Concept</a:t>
            </a:r>
          </a:p>
          <a:p>
            <a:r>
              <a:rPr lang="en-US" altLang="ko-KR" sz="2000" dirty="0"/>
              <a:t>Major Fields</a:t>
            </a:r>
          </a:p>
          <a:p>
            <a:pPr lvl="1"/>
            <a:r>
              <a:rPr lang="en-US" altLang="ko-KR" sz="1800" dirty="0"/>
              <a:t>Design of Experiments – Randomization, Blinding, Sample size determination</a:t>
            </a:r>
          </a:p>
          <a:p>
            <a:pPr lvl="2"/>
            <a:r>
              <a:rPr lang="en-US" altLang="ko-KR" sz="1400" dirty="0"/>
              <a:t>Clinical Trials (RCT)</a:t>
            </a:r>
          </a:p>
          <a:p>
            <a:pPr lvl="1"/>
            <a:r>
              <a:rPr lang="en-US" altLang="ko-KR" sz="1800" dirty="0"/>
              <a:t>Sampling - Distribution estimation, Bayesian Statistics</a:t>
            </a:r>
          </a:p>
          <a:p>
            <a:pPr lvl="2"/>
            <a:r>
              <a:rPr lang="en-US" altLang="ko-KR" sz="1400" dirty="0"/>
              <a:t>Quality control</a:t>
            </a:r>
          </a:p>
          <a:p>
            <a:pPr lvl="2"/>
            <a:r>
              <a:rPr lang="en-US" altLang="ko-KR" sz="1400" dirty="0"/>
              <a:t>Survey methodology</a:t>
            </a:r>
          </a:p>
          <a:p>
            <a:pPr lvl="1"/>
            <a:r>
              <a:rPr lang="en-US" altLang="ko-KR" sz="1800" dirty="0">
                <a:solidFill>
                  <a:srgbClr val="FF0000"/>
                </a:solidFill>
              </a:rPr>
              <a:t>Descriptive Statistics – Exploratory data analysis (EDA)</a:t>
            </a:r>
          </a:p>
          <a:p>
            <a:pPr lvl="1"/>
            <a:r>
              <a:rPr lang="en-US" altLang="ko-KR" sz="1800" dirty="0">
                <a:solidFill>
                  <a:srgbClr val="FF0000"/>
                </a:solidFill>
              </a:rPr>
              <a:t>Inferential Statistics – Point/Interval Estimation, Hypothesis Rejection</a:t>
            </a:r>
          </a:p>
          <a:p>
            <a:pPr lvl="1"/>
            <a:r>
              <a:rPr lang="en-US" altLang="ko-KR" sz="1800" dirty="0"/>
              <a:t>Predictive Modeling - </a:t>
            </a:r>
            <a:r>
              <a:rPr lang="en-US" altLang="ko-KR" sz="1800" dirty="0">
                <a:solidFill>
                  <a:srgbClr val="FF0000"/>
                </a:solidFill>
              </a:rPr>
              <a:t>Classical regression w/ variants</a:t>
            </a:r>
            <a:r>
              <a:rPr lang="en-US" altLang="ko-KR" sz="1800" dirty="0"/>
              <a:t>, Clustering, </a:t>
            </a:r>
            <a:r>
              <a:rPr lang="en-US" altLang="ko-KR" sz="1800" dirty="0">
                <a:solidFill>
                  <a:srgbClr val="FF0000"/>
                </a:solidFill>
              </a:rPr>
              <a:t>Multivariate analysis</a:t>
            </a:r>
            <a:r>
              <a:rPr lang="en-US" altLang="ko-KR" sz="1800" dirty="0"/>
              <a:t>, Forecasting, Classification, Clustering, Machine learning, etc.</a:t>
            </a:r>
          </a:p>
          <a:p>
            <a:pPr lvl="1"/>
            <a:r>
              <a:rPr lang="en-US" altLang="ko-KR" sz="1800" dirty="0"/>
              <a:t>Theoretical Statistics – Matrix calculus, Linear algebra, Probability theory, Mathematical Statistics, Real analysis, Measure theory, Differential equations, Numerical Analysis, etc.</a:t>
            </a:r>
          </a:p>
          <a:p>
            <a:r>
              <a:rPr lang="en-US" altLang="ko-KR" sz="2000" dirty="0">
                <a:solidFill>
                  <a:srgbClr val="FF0000"/>
                </a:solidFill>
              </a:rPr>
              <a:t>Know your tools before using them!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B898C3-6DD2-423E-A5C8-4916EAB90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3A4FE-45DF-45CC-A2B3-C79CF4277A11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948C2A-6B34-416D-B8D2-FF943809C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Application of Medical Statistics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6131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F897E-C63C-49DD-A461-6DBB97D6A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/>
              <a:t>Motive Background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F16B75-36A8-40FE-9490-42543D0D1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GERD (Gastroesophageal Reflux Disease)</a:t>
            </a:r>
          </a:p>
          <a:p>
            <a:r>
              <a:rPr lang="en-US" altLang="ko-KR" sz="2000" dirty="0"/>
              <a:t>Medical Tx. Proton-Pump Inhibitor</a:t>
            </a:r>
          </a:p>
          <a:p>
            <a:r>
              <a:rPr lang="en-US" altLang="ko-KR" sz="2000" dirty="0"/>
              <a:t>Surgical Tx. Laparoscopic Nissen Fundoplication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B898C3-6DD2-423E-A5C8-4916EAB90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3A4FE-45DF-45CC-A2B3-C79CF4277A11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948C2A-6B34-416D-B8D2-FF943809C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Application of Medical Statistics</a:t>
            </a:r>
            <a:endParaRPr lang="ko-KR" altLang="en-US" dirty="0"/>
          </a:p>
        </p:txBody>
      </p:sp>
      <p:pic>
        <p:nvPicPr>
          <p:cNvPr id="2050" name="Picture 2" descr="GERD surgery - Mayo Clinic">
            <a:extLst>
              <a:ext uri="{FF2B5EF4-FFF2-40B4-BE49-F238E27FC236}">
                <a16:creationId xmlns:a16="http://schemas.microsoft.com/office/drawing/2014/main" id="{253BB741-21B2-4A08-82C3-458444024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295" y="1509969"/>
            <a:ext cx="3805349" cy="475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enign surgical diseases of the gastro-oesophageal junction - Surgery -  Oxford International Edition">
            <a:extLst>
              <a:ext uri="{FF2B5EF4-FFF2-40B4-BE49-F238E27FC236}">
                <a16:creationId xmlns:a16="http://schemas.microsoft.com/office/drawing/2014/main" id="{EC62E6B5-C981-45CE-9B92-CE93147B2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45" y="3075781"/>
            <a:ext cx="7600950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5C10BB2-242A-4E32-AAB1-82FD8C8E7635}"/>
              </a:ext>
            </a:extLst>
          </p:cNvPr>
          <p:cNvSpPr/>
          <p:nvPr/>
        </p:nvSpPr>
        <p:spPr>
          <a:xfrm>
            <a:off x="2972122" y="3195709"/>
            <a:ext cx="2321626" cy="29510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417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F897E-C63C-49DD-A461-6DBB97D6A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/>
              <a:t>Motive Background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F16B75-36A8-40FE-9490-42543D0D1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Upper GI Endoscopy</a:t>
            </a:r>
          </a:p>
          <a:p>
            <a:r>
              <a:rPr lang="en-US" altLang="ko-KR" sz="2000" dirty="0"/>
              <a:t>24h pH Monitoring</a:t>
            </a:r>
          </a:p>
          <a:p>
            <a:r>
              <a:rPr lang="en-US" altLang="ko-KR" sz="2000" dirty="0"/>
              <a:t>Esophageal Manometry -&gt; Is it worth it?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B898C3-6DD2-423E-A5C8-4916EAB90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3A4FE-45DF-45CC-A2B3-C79CF4277A11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948C2A-6B34-416D-B8D2-FF943809C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Application of Medical Statistics</a:t>
            </a:r>
            <a:endParaRPr lang="ko-KR" altLang="en-US" dirty="0"/>
          </a:p>
        </p:txBody>
      </p:sp>
      <p:pic>
        <p:nvPicPr>
          <p:cNvPr id="3074" name="Picture 2" descr="24-Hour pH Impedance | Johns Hopkins Division of Gastroenterology and  Hepatology">
            <a:extLst>
              <a:ext uri="{FF2B5EF4-FFF2-40B4-BE49-F238E27FC236}">
                <a16:creationId xmlns:a16="http://schemas.microsoft.com/office/drawing/2014/main" id="{F2CACD6D-51FC-4A5E-95ED-AD7943FC1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872" y="3084062"/>
            <a:ext cx="3238500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Esophageal Manometry Test &amp; Procedure and Side effects of Test">
            <a:extLst>
              <a:ext uri="{FF2B5EF4-FFF2-40B4-BE49-F238E27FC236}">
                <a16:creationId xmlns:a16="http://schemas.microsoft.com/office/drawing/2014/main" id="{01A8B732-0E8A-46CF-AB92-F070C0EF1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735" y="3646381"/>
            <a:ext cx="4136232" cy="241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igh resolution manometry - Wikipedia">
            <a:extLst>
              <a:ext uri="{FF2B5EF4-FFF2-40B4-BE49-F238E27FC236}">
                <a16:creationId xmlns:a16="http://schemas.microsoft.com/office/drawing/2014/main" id="{01431365-DCBB-4E6E-8E50-199A0594C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010" y="1707355"/>
            <a:ext cx="510174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11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F897E-C63C-49DD-A461-6DBB97D6A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/>
              <a:t>Data Preprocessing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F16B75-36A8-40FE-9490-42543D0D1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Tedious but inevitable</a:t>
            </a:r>
          </a:p>
          <a:p>
            <a:r>
              <a:rPr lang="en-US" altLang="ko-KR" sz="2000" dirty="0"/>
              <a:t>No turning back from here. Make sure no mistakes happen!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B898C3-6DD2-423E-A5C8-4916EAB90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3A4FE-45DF-45CC-A2B3-C79CF4277A11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948C2A-6B34-416D-B8D2-FF943809C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Application of Medical Statistics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1644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F897E-C63C-49DD-A461-6DBB97D6A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/>
              <a:t>Exploratory Data Analysis (EDA)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F16B75-36A8-40FE-9490-42543D0D1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B898C3-6DD2-423E-A5C8-4916EAB90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3A4FE-45DF-45CC-A2B3-C79CF4277A11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948C2A-6B34-416D-B8D2-FF943809C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Application of Medical Statistics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0797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F897E-C63C-49DD-A461-6DBB97D6A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/>
              <a:t>Statistical Assumptions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F16B75-36A8-40FE-9490-42543D0D1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B898C3-6DD2-423E-A5C8-4916EAB90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3A4FE-45DF-45CC-A2B3-C79CF4277A11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948C2A-6B34-416D-B8D2-FF943809C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Application of Medical Statistics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7415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F897E-C63C-49DD-A461-6DBB97D6A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/>
              <a:t>Hypothesis Testing and their Results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F16B75-36A8-40FE-9490-42543D0D1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B898C3-6DD2-423E-A5C8-4916EAB90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3A4FE-45DF-45CC-A2B3-C79CF4277A11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948C2A-6B34-416D-B8D2-FF943809C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Application of Medical Statistics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6991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F897E-C63C-49DD-A461-6DBB97D6A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F16B75-36A8-40FE-9490-42543D0D1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B898C3-6DD2-423E-A5C8-4916EAB90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3A4FE-45DF-45CC-A2B3-C79CF4277A11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948C2A-6B34-416D-B8D2-FF943809C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Application of Medical Statistics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921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9DD63569BDC2F4E8B1B77F9D77B8C7D" ma:contentTypeVersion="4" ma:contentTypeDescription="새 문서를 만듭니다." ma:contentTypeScope="" ma:versionID="af1b5e613ecf7960edbabefe7f0fee7c">
  <xsd:schema xmlns:xsd="http://www.w3.org/2001/XMLSchema" xmlns:xs="http://www.w3.org/2001/XMLSchema" xmlns:p="http://schemas.microsoft.com/office/2006/metadata/properties" xmlns:ns3="b0188ec7-54c1-47de-925b-fc5dd117dce1" targetNamespace="http://schemas.microsoft.com/office/2006/metadata/properties" ma:root="true" ma:fieldsID="0f86d0257ca047277a27e56a1567ad20" ns3:_="">
    <xsd:import namespace="b0188ec7-54c1-47de-925b-fc5dd117dce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188ec7-54c1-47de-925b-fc5dd117dc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E1AAE1D-CDB9-4111-8B79-C5F0CB6E0FAD}">
  <ds:schemaRefs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b0188ec7-54c1-47de-925b-fc5dd117dce1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A601DA3-F26C-433C-95F8-9647354E51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0188ec7-54c1-47de-925b-fc5dd117dc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93FF250-E7AA-4A78-A74C-DFB4012AA2F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559</Words>
  <Application>Microsoft Office PowerPoint</Application>
  <PresentationFormat>와이드스크린</PresentationFormat>
  <Paragraphs>97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Application of Medical Statistics : A Short Example via Original Study</vt:lpstr>
      <vt:lpstr>Outline of Statistics</vt:lpstr>
      <vt:lpstr>Motive Background</vt:lpstr>
      <vt:lpstr>Motive Background</vt:lpstr>
      <vt:lpstr>Data Preprocessing</vt:lpstr>
      <vt:lpstr>Exploratory Data Analysis (EDA)</vt:lpstr>
      <vt:lpstr>Statistical Assumptions</vt:lpstr>
      <vt:lpstr>Hypothesis Testing and their Results</vt:lpstr>
      <vt:lpstr>PowerPoint 프레젠테이션</vt:lpstr>
      <vt:lpstr>The Whole Flow</vt:lpstr>
      <vt:lpstr>Statistical Softwares</vt:lpstr>
      <vt:lpstr>Recommendation of Reference Materials</vt:lpstr>
      <vt:lpstr>Good Luck!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Medical Statistics : A Brief Overview</dc:title>
  <dc:creator>박상준[ 학부재학 / 의학과 ]</dc:creator>
  <cp:lastModifiedBy>박상준[ 학부재학 / 의학과 ]</cp:lastModifiedBy>
  <cp:revision>7</cp:revision>
  <dcterms:created xsi:type="dcterms:W3CDTF">2020-10-07T21:41:05Z</dcterms:created>
  <dcterms:modified xsi:type="dcterms:W3CDTF">2020-10-15T01:36:56Z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0x01010019DD63569BDC2F4E8B1B77F9D77B8C7D</vt:lpwstr>
  </property>
</Properties>
</file>