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0" r:id="rId3"/>
    <p:sldId id="294" r:id="rId4"/>
    <p:sldId id="325" r:id="rId5"/>
    <p:sldId id="317" r:id="rId6"/>
    <p:sldId id="319" r:id="rId7"/>
    <p:sldId id="312" r:id="rId8"/>
    <p:sldId id="326" r:id="rId9"/>
    <p:sldId id="327" r:id="rId10"/>
    <p:sldId id="328" r:id="rId11"/>
  </p:sldIdLst>
  <p:sldSz cx="9144000" cy="6858000" type="screen4x3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09">
          <p15:clr>
            <a:srgbClr val="A4A3A4"/>
          </p15:clr>
        </p15:guide>
        <p15:guide id="2" pos="5125">
          <p15:clr>
            <a:srgbClr val="A4A3A4"/>
          </p15:clr>
        </p15:guide>
        <p15:guide id="3" pos="1542">
          <p15:clr>
            <a:srgbClr val="A4A3A4"/>
          </p15:clr>
        </p15:guide>
        <p15:guide id="4" orient="horz" pos="1185">
          <p15:clr>
            <a:srgbClr val="A4A3A4"/>
          </p15:clr>
        </p15:guide>
        <p15:guide id="5" orient="horz" pos="2228">
          <p15:clr>
            <a:srgbClr val="A4A3A4"/>
          </p15:clr>
        </p15:guide>
        <p15:guide id="6" orient="horz" pos="322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174AB"/>
    <a:srgbClr val="92D14F"/>
    <a:srgbClr val="666666"/>
    <a:srgbClr val="BFC0C0"/>
    <a:srgbClr val="9F9D9A"/>
    <a:srgbClr val="0A377B"/>
    <a:srgbClr val="000000"/>
    <a:srgbClr val="083F80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35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456" y="72"/>
      </p:cViewPr>
      <p:guideLst>
        <p:guide orient="horz" pos="2409"/>
        <p:guide pos="5125"/>
        <p:guide pos="1542"/>
        <p:guide orient="horz" pos="1185"/>
        <p:guide orient="horz" pos="2228"/>
        <p:guide orient="horz" pos="322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1">
              <a:rPr lang="zh-HK" altLang="en-US" smtClean="0"/>
              <a:t>20/12/2019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1">
              <a:rPr lang="zh-HK" altLang="en-US" smtClean="0"/>
              <a:t>20/12/2019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1">
              <a:rPr lang="zh-HK" altLang="en-US" smtClean="0"/>
              <a:t>20/12/2019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1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20/12/2019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1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20/12/2019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1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20/12/2019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1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20/12/2019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1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20/12/2019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1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20/12/2019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1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20/12/2019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1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20/12/2019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1">
              <a:rPr lang="zh-HK" altLang="en-US" smtClean="0"/>
              <a:t>20/12/2019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1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20/12/2019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1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20/12/2019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1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20/12/2019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1">
              <a:rPr lang="zh-HK" altLang="en-US" smtClean="0"/>
              <a:t>20/12/2019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1">
              <a:rPr lang="zh-HK" altLang="en-US" smtClean="0"/>
              <a:t>20/12/2019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1">
              <a:rPr lang="zh-HK" altLang="en-US" smtClean="0"/>
              <a:t>20/12/2019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1">
              <a:rPr lang="zh-HK" altLang="en-US" smtClean="0"/>
              <a:t>20/12/2019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1">
              <a:rPr lang="zh-HK" altLang="en-US" smtClean="0"/>
              <a:t>20/12/2019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1">
              <a:rPr lang="zh-HK" altLang="en-US" smtClean="0"/>
              <a:t>20/12/2019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1">
              <a:rPr lang="zh-HK" altLang="en-US" smtClean="0"/>
              <a:t>20/12/2019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F31D4-1AA4-45E7-8F10-C007A9A6DDB0}" type="datetime1">
              <a:rPr lang="zh-HK" altLang="en-US" smtClean="0"/>
              <a:t>20/12/2019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18431-54C4-4585-82AD-D4BDE8FCC787}" type="datetime1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20/12/2019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wipe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846275" y="2705726"/>
            <a:ext cx="54514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我们毕业啦</a:t>
            </a:r>
            <a:endParaRPr lang="en-US" altLang="zh-CN" sz="7200" b="1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600" b="1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其实是答辩的标题地方</a:t>
            </a:r>
            <a:endParaRPr lang="en-US" altLang="zh-CN" sz="1600" b="1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2259000"/>
            <a:ext cx="9144000" cy="2340000"/>
          </a:xfrm>
          <a:prstGeom prst="rect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90113" y="2598231"/>
            <a:ext cx="796206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算法设计作业答疑</a:t>
            </a:r>
            <a:endParaRPr lang="en-US" altLang="zh-CN" sz="7200" b="1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4400" b="1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贪心策略部分</a:t>
            </a:r>
            <a:endParaRPr lang="en-US" altLang="zh-CN" sz="4400" b="1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763944" y="5763820"/>
            <a:ext cx="1357313" cy="400052"/>
          </a:xfrm>
          <a:prstGeom prst="rect">
            <a:avLst/>
          </a:prstGeom>
          <a:solidFill>
            <a:srgbClr val="92D14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300" dirty="0">
                <a:latin typeface="微软雅黑" pitchFamily="34" charset="-122"/>
                <a:ea typeface="微软雅黑" pitchFamily="34" charset="-122"/>
              </a:rPr>
              <a:t>授课老师</a:t>
            </a:r>
            <a:endParaRPr lang="zh-HK" altLang="en-US" sz="2000" b="1" spc="3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184335" y="5763820"/>
            <a:ext cx="1614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卜东波</a:t>
            </a:r>
            <a:endParaRPr lang="zh-HK" altLang="en-US" sz="2000" b="1" spc="300" dirty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图片 10" descr="国科大横式cuti"/>
          <p:cNvPicPr/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900" y="14288"/>
            <a:ext cx="4610100" cy="7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4872" y="100310"/>
            <a:ext cx="128039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问题</a:t>
            </a:r>
            <a:r>
              <a:rPr lang="en-US" altLang="zh-CN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1304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324496" y="93911"/>
            <a:ext cx="12954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2684103" y="93911"/>
            <a:ext cx="12954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4043710" y="93911"/>
            <a:ext cx="12954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5403317" y="93911"/>
            <a:ext cx="12954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6762923" y="93911"/>
            <a:ext cx="12954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6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530876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6698717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7946946" y="1002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50425" y="743158"/>
            <a:ext cx="7789026" cy="14773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问题描述：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宋体" charset="-122"/>
                <a:ea typeface="宋体" charset="-122"/>
              </a:rPr>
              <a:t>一条直线上有N只猴子，N根香蕉。猴子每一步可以向左或向右移动一步。每只猴子只拿一</a:t>
            </a:r>
            <a:r>
              <a:rPr lang="zh-CN">
                <a:solidFill>
                  <a:schemeClr val="tx1">
                    <a:lumMod val="65000"/>
                    <a:lumOff val="35000"/>
                  </a:schemeClr>
                </a:solidFill>
                <a:latin typeface="宋体" charset="-122"/>
                <a:ea typeface="宋体" charset="-122"/>
              </a:rPr>
              <a:t>根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宋体" charset="-122"/>
                <a:ea typeface="宋体" charset="-122"/>
              </a:rPr>
              <a:t>香蕉，每条香蕉只能给一只猴子。求猴子与香蕉的匹配，使得尽快使得所有猴子都有香蕉。</a:t>
            </a:r>
          </a:p>
          <a:p>
            <a:r>
              <a:rPr lang="zh-CN" alt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输      入：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两个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宋体" charset="-122"/>
                <a:ea typeface="宋体" charset="-122"/>
              </a:rPr>
              <a:t>整数数组，长度均为N。代表猴子与香蕉的位置。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输      出：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整数，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宋体" charset="-122"/>
                <a:ea typeface="宋体" charset="-122"/>
              </a:rPr>
              <a:t>最小时间。</a:t>
            </a:r>
          </a:p>
        </p:txBody>
      </p:sp>
      <p:sp>
        <p:nvSpPr>
          <p:cNvPr id="2" name="矩形 1"/>
          <p:cNvSpPr/>
          <p:nvPr/>
        </p:nvSpPr>
        <p:spPr>
          <a:xfrm>
            <a:off x="135430" y="2579557"/>
            <a:ext cx="8854851" cy="36933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zh-CN" altLang="en-US" b="1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</a:rPr>
              <a:t>观       察：</a:t>
            </a:r>
            <a:r>
              <a:rPr lang="zh-CN" altLang="en-US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</a:rPr>
              <a:t>从两只猴子开始。猴子的路径最好不要有交叉。</a:t>
            </a:r>
          </a:p>
        </p:txBody>
      </p:sp>
      <p:sp>
        <p:nvSpPr>
          <p:cNvPr id="3" name="矩形 2"/>
          <p:cNvSpPr/>
          <p:nvPr/>
        </p:nvSpPr>
        <p:spPr>
          <a:xfrm>
            <a:off x="133357" y="2948889"/>
            <a:ext cx="9001495" cy="64633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zh-CN" altLang="en-US" b="1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</a:rPr>
              <a:t>算       法：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将猴子和香蕉分别按位置排序。第一个猴子拿第一</a:t>
            </a:r>
            <a:r>
              <a:rPr 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根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香蕉，第二个猴子拿第二</a:t>
            </a:r>
            <a:r>
              <a:rPr 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根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香蕉，依此类推。</a:t>
            </a:r>
          </a:p>
        </p:txBody>
      </p:sp>
      <p:sp>
        <p:nvSpPr>
          <p:cNvPr id="4" name="矩形 3"/>
          <p:cNvSpPr/>
          <p:nvPr/>
        </p:nvSpPr>
        <p:spPr>
          <a:xfrm>
            <a:off x="115073" y="3732867"/>
            <a:ext cx="9001495" cy="36933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zh-CN" altLang="en-US" b="1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</a:rPr>
              <a:t>复  杂  度：</a:t>
            </a:r>
            <a:r>
              <a:rPr lang="en-US" altLang="zh-CN" dirty="0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</a:rPr>
              <a:t>O(</a:t>
            </a:r>
            <a:r>
              <a:rPr lang="en-US" altLang="zh-CN" dirty="0" err="1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</a:rPr>
              <a:t>nlogn</a:t>
            </a:r>
            <a:r>
              <a:rPr lang="en-US" altLang="zh-CN" dirty="0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err="1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</a:rPr>
              <a:t>n为猴子的个数</a:t>
            </a:r>
            <a:r>
              <a:rPr lang="en-US" altLang="zh-CN" dirty="0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dirty="0">
              <a:solidFill>
                <a:srgbClr val="6666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5071" y="4116890"/>
            <a:ext cx="8856921" cy="64633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zh-CN" altLang="en-US" b="1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</a:rPr>
              <a:t>正  确  性：</a:t>
            </a:r>
            <a:r>
              <a:rPr lang="zh-CN" altLang="en-US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</a:rPr>
              <a:t>若不是按照贪心规则分配香蕉，则定会有两只猴子的路径交叉。可以证明这两只猴子交换香蕉后，两只猴子的用时一定小于等于之前的用时。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ksoSlideStyle" descr="#wm#_a_04_210_110" hidden="1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lvl="0" eaLnBrk="1" hangingPunct="1"/>
            <a:endParaRPr lang="zh-CN" altLang="en-US" dirty="0">
              <a:latin typeface="Arial" charset="0"/>
              <a:ea typeface="宋体" charset="-122"/>
            </a:endParaRPr>
          </a:p>
        </p:txBody>
      </p:sp>
      <p:pic>
        <p:nvPicPr>
          <p:cNvPr id="3" name="图片 2" descr="/private/var/mobile/Containers/Data/Application/23EE28A1-FB96-4B6E-9982-86344F3D2DE5/tmp/insert_image_tmp_dir/2019-12-20 20:11:00.456000.png2019-12-20 20:11:00.456000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35" y="205105"/>
            <a:ext cx="9142730" cy="6447155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4082" y="87610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HK" altLang="en-US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57907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598681" y="87610"/>
            <a:ext cx="1332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latin typeface="微软雅黑" pitchFamily="34" charset="-122"/>
                <a:ea typeface="微软雅黑" pitchFamily="34" charset="-122"/>
              </a:rPr>
              <a:t>问题</a:t>
            </a:r>
            <a:r>
              <a:rPr lang="en-US" altLang="zh-CN" spc="300" dirty="0">
                <a:latin typeface="微软雅黑" pitchFamily="34" charset="-122"/>
                <a:ea typeface="微软雅黑" pitchFamily="34" charset="-122"/>
              </a:rPr>
              <a:t>2</a:t>
            </a:r>
            <a:endParaRPr lang="zh-HK" altLang="en-US" spc="3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143280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HK" altLang="en-US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687879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HK" altLang="en-US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232478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HK" altLang="en-US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777079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endParaRPr lang="zh-HK" altLang="en-US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12291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4666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621059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775443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42504" y="758472"/>
            <a:ext cx="9001495" cy="92333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zh-CN" altLang="en-US" b="1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</a:rPr>
              <a:t>问题描述：</a:t>
            </a:r>
            <a:r>
              <a:rPr lang="zh-CN" altLang="en-US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</a:rPr>
              <a:t>决定n个任务J1,J2,…,Jn的顺序。一台服务器和n台PC上能最快的处理完这些任务。任务首先由服务器预处理，之后由PC处理。每个任务互不相关。一台服务器或一台PC同时只能处理一个任务。</a:t>
            </a:r>
          </a:p>
        </p:txBody>
      </p:sp>
      <p:sp>
        <p:nvSpPr>
          <p:cNvPr id="18" name="矩形 17"/>
          <p:cNvSpPr/>
          <p:nvPr/>
        </p:nvSpPr>
        <p:spPr>
          <a:xfrm>
            <a:off x="142502" y="1681445"/>
            <a:ext cx="9001495" cy="92333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zh-CN" altLang="en-US" b="1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</a:rPr>
              <a:t>输       入：</a:t>
            </a:r>
            <a:r>
              <a:rPr lang="en-US" altLang="zh-CN" dirty="0" err="1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</a:rPr>
              <a:t>两个长度为n的浮点数数列，p和f。分别为n个任务在服务器和PC上需要的处理时间</a:t>
            </a:r>
            <a:r>
              <a:rPr lang="en-US" altLang="zh-CN" dirty="0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r>
              <a:rPr lang="zh-CN" altLang="en-US" b="1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</a:rPr>
              <a:t>输       出：</a:t>
            </a:r>
            <a:r>
              <a:rPr lang="zh-CN" altLang="en-US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</a:rPr>
              <a:t>包含</a:t>
            </a:r>
            <a:r>
              <a:rPr lang="zh-CN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</a:rPr>
              <a:t>J1,J2,…,Jn的</a:t>
            </a:r>
            <a:r>
              <a:rPr lang="zh-CN" altLang="en-US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</a:rPr>
              <a:t>一个数列</a:t>
            </a:r>
            <a:endParaRPr lang="zh-CN">
              <a:solidFill>
                <a:srgbClr val="6666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42500" y="2743769"/>
            <a:ext cx="8854851" cy="64633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zh-CN" altLang="en-US" b="1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</a:rPr>
              <a:t>观       察：</a:t>
            </a:r>
            <a:r>
              <a:rPr lang="zh-CN" altLang="en-US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</a:rPr>
              <a:t>总体时间的组成。服务器的工作时间（恒定的）+ 服务器工作完毕后PC所用的时间。若在PC上需要的时间越短，越排在后面。</a:t>
            </a:r>
            <a:endParaRPr lang="en-US" altLang="zh-CN">
              <a:solidFill>
                <a:srgbClr val="6666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61398" y="4101272"/>
            <a:ext cx="9001495" cy="36933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zh-CN" altLang="en-US" b="1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</a:rPr>
              <a:t>复  杂  度：</a:t>
            </a:r>
            <a:r>
              <a:rPr lang="en-US" altLang="zh-CN" dirty="0" err="1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</a:rPr>
              <a:t>nlogn</a:t>
            </a:r>
          </a:p>
        </p:txBody>
      </p:sp>
      <p:sp>
        <p:nvSpPr>
          <p:cNvPr id="37" name="矩形 36"/>
          <p:cNvSpPr/>
          <p:nvPr/>
        </p:nvSpPr>
        <p:spPr>
          <a:xfrm>
            <a:off x="142504" y="5004841"/>
            <a:ext cx="8671339" cy="64633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zh-CN" altLang="en-US" b="1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</a:rPr>
              <a:t>正  确  性：</a:t>
            </a:r>
            <a:r>
              <a:rPr lang="zh-CN" altLang="en-US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</a:rPr>
              <a:t>若最后一个任务A的PC处理时间不为最短，将其与之前的一个PC处理时间更短的B排在A后。</a:t>
            </a:r>
            <a:endParaRPr lang="en-US" altLang="zh-CN">
              <a:solidFill>
                <a:srgbClr val="6666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1398" y="3638404"/>
            <a:ext cx="9001495" cy="36933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zh-CN" altLang="en-US" b="1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</a:rPr>
              <a:t>注       意：</a:t>
            </a:r>
            <a:r>
              <a:rPr lang="zh-CN" altLang="en-US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</a:rPr>
              <a:t>总时间</a:t>
            </a:r>
            <a:r>
              <a:rPr lang="zh-CN" altLang="en-US" b="1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</a:rPr>
              <a:t>不是</a:t>
            </a:r>
            <a:endParaRPr lang="en-US" altLang="zh-CN" dirty="0">
              <a:solidFill>
                <a:srgbClr val="6666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5" descr="图片包含 物体&#10;&#10;已生成高可信度的说明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962" y="3236286"/>
            <a:ext cx="2733754" cy="11033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ksoSlideStyle" descr="#wm#_a_07_210_111" hidden="1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lvl="0" eaLnBrk="1" hangingPunct="1"/>
            <a:endParaRPr lang="zh-CN" altLang="en-US" dirty="0">
              <a:latin typeface="Arial" charset="0"/>
              <a:ea typeface="宋体" charset="-122"/>
            </a:endParaRPr>
          </a:p>
        </p:txBody>
      </p:sp>
      <p:pic>
        <p:nvPicPr>
          <p:cNvPr id="2" name="图片 1" descr="2019-12-20 18:56:39.1860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105"/>
            <a:ext cx="9144000" cy="64471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4082" y="87610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HK" altLang="en-US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57907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598681" y="87610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HK" altLang="en-US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143280" y="93911"/>
            <a:ext cx="1332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问题</a:t>
            </a:r>
            <a:r>
              <a:rPr lang="en-US" altLang="zh-CN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4687879" y="93911"/>
            <a:ext cx="1332000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6232478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HK" altLang="en-US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777079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endParaRPr lang="zh-HK" altLang="en-US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12291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4666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621059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775443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42504" y="758472"/>
            <a:ext cx="90014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b="1" dirty="0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</a:rPr>
              <a:t>问题描述：</a:t>
            </a:r>
            <a:r>
              <a:rPr lang="zh-CN" altLang="en-US" dirty="0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</a:rPr>
              <a:t>将绳子剪成不定数量不定长度的小段，使得所有绳子的长度乘积最大</a:t>
            </a:r>
            <a:endParaRPr lang="en-US" altLang="zh-CN" dirty="0">
              <a:solidFill>
                <a:srgbClr val="6666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42502" y="1360271"/>
            <a:ext cx="90014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b="1" dirty="0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</a:rPr>
              <a:t>输       入：</a:t>
            </a:r>
            <a:r>
              <a:rPr lang="zh-CN" altLang="en-US" dirty="0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</a:rPr>
              <a:t>绳子长度</a:t>
            </a:r>
            <a:r>
              <a:rPr lang="en-US" altLang="zh-CN" dirty="0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</a:rPr>
              <a:t>n</a:t>
            </a:r>
          </a:p>
        </p:txBody>
      </p:sp>
      <p:sp>
        <p:nvSpPr>
          <p:cNvPr id="20" name="矩形 19"/>
          <p:cNvSpPr/>
          <p:nvPr/>
        </p:nvSpPr>
        <p:spPr>
          <a:xfrm>
            <a:off x="144574" y="2515570"/>
            <a:ext cx="88548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b="1" dirty="0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</a:rPr>
              <a:t>观       察：</a:t>
            </a:r>
            <a:r>
              <a:rPr lang="zh-CN" altLang="en-US" dirty="0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</a:rPr>
              <a:t>尽量剪成很多长度为</a:t>
            </a:r>
            <a:r>
              <a:rPr lang="en-US" altLang="zh-CN" dirty="0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</a:rPr>
              <a:t>的小段</a:t>
            </a:r>
            <a:endParaRPr lang="en-US" altLang="zh-CN" dirty="0">
              <a:solidFill>
                <a:srgbClr val="6666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42505" y="2882639"/>
            <a:ext cx="90014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b="1" dirty="0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</a:rPr>
              <a:t>算       法：</a:t>
            </a:r>
            <a:r>
              <a:rPr lang="en-US" altLang="zh-CN" dirty="0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</a:rPr>
              <a:t>n=1,2,3</a:t>
            </a:r>
            <a:r>
              <a:rPr lang="zh-CN" altLang="en-US" dirty="0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</a:rPr>
              <a:t>不用剪，</a:t>
            </a:r>
            <a:r>
              <a:rPr lang="en-US" altLang="zh-CN" dirty="0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</a:rPr>
              <a:t> n=4</a:t>
            </a:r>
            <a:r>
              <a:rPr lang="zh-CN" altLang="en-US" dirty="0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</a:rPr>
              <a:t>剪成</a:t>
            </a:r>
            <a:r>
              <a:rPr lang="en-US" altLang="zh-CN" dirty="0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</a:rPr>
              <a:t>段或不剪，当</a:t>
            </a:r>
            <a:r>
              <a:rPr lang="en-US" altLang="zh-CN" dirty="0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</a:rPr>
              <a:t>n&gt;=5</a:t>
            </a:r>
            <a:r>
              <a:rPr lang="zh-CN" altLang="en-US" dirty="0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</a:rPr>
              <a:t>时，尽量剪为长度</a:t>
            </a:r>
            <a:r>
              <a:rPr lang="en-US" altLang="zh-CN" dirty="0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</a:rPr>
              <a:t>的小段</a:t>
            </a:r>
            <a:endParaRPr lang="en-US" altLang="zh-CN" dirty="0">
              <a:solidFill>
                <a:srgbClr val="6666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42505" y="3732867"/>
            <a:ext cx="90014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b="1" dirty="0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</a:rPr>
              <a:t>复  杂  度：</a:t>
            </a:r>
            <a:r>
              <a:rPr lang="en-US" altLang="zh-CN" dirty="0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</a:rPr>
              <a:t>O(</a:t>
            </a:r>
            <a:r>
              <a:rPr lang="en-US" altLang="zh-CN" dirty="0" err="1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</a:rPr>
              <a:t>logn</a:t>
            </a:r>
            <a:r>
              <a:rPr lang="en-US" altLang="zh-CN" dirty="0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dirty="0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</a:rPr>
              <a:t>，计算快速幂的时间</a:t>
            </a:r>
            <a:endParaRPr lang="en-US" altLang="zh-CN" dirty="0">
              <a:solidFill>
                <a:srgbClr val="6666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42503" y="4116890"/>
            <a:ext cx="8856921" cy="92333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zh-CN" altLang="en-US" b="1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</a:rPr>
              <a:t>正  确  性：</a:t>
            </a:r>
            <a:endParaRPr lang="zh-CN">
              <a:solidFill>
                <a:srgbClr val="000000"/>
              </a:solidFill>
              <a:latin typeface="宋体" charset="-122"/>
              <a:ea typeface="宋体" charset="-122"/>
            </a:endParaRPr>
          </a:p>
          <a:p>
            <a:pPr marL="342900" indent="-342900">
              <a:buAutoNum type="arabicPeriod"/>
            </a:pPr>
            <a:r>
              <a:rPr lang="zh-CN" altLang="en-US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</a:rPr>
              <a:t>首先排除长度为1，以及长度大于3的绳子。</a:t>
            </a:r>
            <a:endParaRPr lang="zh-CN">
              <a:latin typeface="宋体" charset="-122"/>
              <a:ea typeface="宋体" charset="-122"/>
            </a:endParaRPr>
          </a:p>
          <a:p>
            <a:pPr marL="342900" indent="-342900">
              <a:buAutoNum type="arabicPeriod"/>
            </a:pPr>
            <a:r>
              <a:rPr lang="zh-CN" altLang="en-US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</a:rPr>
              <a:t>尽可能将三个2合并成两个3。（2 x 2 x 2 &lt; 3 x 3)。</a:t>
            </a:r>
            <a:endParaRPr lang="zh-CN">
              <a:latin typeface="宋体" charset="-122"/>
              <a:ea typeface="宋体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42505" y="1655253"/>
            <a:ext cx="90014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b="1" dirty="0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</a:rPr>
              <a:t>输       出：</a:t>
            </a:r>
            <a:r>
              <a:rPr lang="zh-CN" altLang="en-US" dirty="0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</a:rPr>
              <a:t>最大的乘积</a:t>
            </a:r>
            <a:endParaRPr lang="en-US" altLang="zh-CN" dirty="0">
              <a:solidFill>
                <a:srgbClr val="6666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2505" y="3317168"/>
            <a:ext cx="9001495" cy="36933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zh-CN" altLang="en-US" b="1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</a:rPr>
              <a:t>注       意：</a:t>
            </a:r>
            <a:r>
              <a:rPr lang="zh-CN" altLang="en-US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</a:rPr>
              <a:t>绳子的数量不作为输入。复杂度不是O(1)。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4082" y="87610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57907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598681" y="87610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143280" y="93911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687879" y="93911"/>
            <a:ext cx="1332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HK" altLang="en-US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232478" y="93911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777079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12291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4666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621059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775443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42504" y="758472"/>
            <a:ext cx="90014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问题描述：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一群人乘船渡河，单个人的体重不会超过船的载重，每条船最多载两人并且不能超出船的载重，最少使用多少条船才能让所有人过河。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42502" y="1284659"/>
            <a:ext cx="90014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       入：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，船的载重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，以及人的体重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p[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=1, 2, …, 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44574" y="1988579"/>
            <a:ext cx="88548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观       察：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让体重大的人尽量和体重小的人凑成对坐船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42505" y="2945456"/>
            <a:ext cx="90014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  杂  度：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nlogn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为人数，排序复杂度。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42503" y="3337935"/>
            <a:ext cx="7421973" cy="338554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  确  性</a:t>
            </a:r>
            <a:r>
              <a:rPr lang="zh-CN" altLang="en-US" b="1" dirty="0">
                <a:latin typeface="微软雅黑"/>
                <a:ea typeface="微软雅黑"/>
              </a:rPr>
              <a:t>：</a:t>
            </a:r>
            <a:r>
              <a:rPr lang="en-US" altLang="zh-CN" dirty="0">
                <a:latin typeface="微软雅黑"/>
                <a:ea typeface="微软雅黑"/>
              </a:rPr>
              <a:t>ABCD</a:t>
            </a:r>
            <a:r>
              <a:rPr lang="zh-CN" altLang="en-US" dirty="0">
                <a:latin typeface="微软雅黑"/>
                <a:ea typeface="微软雅黑"/>
              </a:rPr>
              <a:t>四人是按体重从大到小排序的，即</a:t>
            </a:r>
            <a:r>
              <a:rPr lang="en-US" altLang="zh-CN" dirty="0">
                <a:latin typeface="微软雅黑"/>
                <a:ea typeface="微软雅黑"/>
              </a:rPr>
              <a:t>P</a:t>
            </a:r>
            <a:r>
              <a:rPr lang="en-US" altLang="zh-CN" baseline="-25000" dirty="0">
                <a:latin typeface="微软雅黑"/>
                <a:ea typeface="微软雅黑"/>
              </a:rPr>
              <a:t>A</a:t>
            </a:r>
            <a:r>
              <a:rPr lang="zh-CN" altLang="en-US" dirty="0">
                <a:latin typeface="微软雅黑"/>
                <a:ea typeface="微软雅黑"/>
              </a:rPr>
              <a:t> &gt;</a:t>
            </a:r>
            <a:r>
              <a:rPr lang="en-US" altLang="zh-CN" dirty="0">
                <a:latin typeface="微软雅黑"/>
                <a:ea typeface="微软雅黑"/>
              </a:rPr>
              <a:t>P</a:t>
            </a:r>
            <a:r>
              <a:rPr lang="en-US" altLang="zh-CN" baseline="-25000" dirty="0">
                <a:latin typeface="微软雅黑"/>
                <a:ea typeface="微软雅黑"/>
              </a:rPr>
              <a:t>B</a:t>
            </a:r>
            <a:r>
              <a:rPr lang="en-US" altLang="zh-CN" dirty="0">
                <a:latin typeface="微软雅黑"/>
                <a:ea typeface="微软雅黑"/>
              </a:rPr>
              <a:t> </a:t>
            </a:r>
            <a:r>
              <a:rPr lang="zh-CN" altLang="en-US" dirty="0">
                <a:latin typeface="微软雅黑"/>
                <a:ea typeface="微软雅黑"/>
              </a:rPr>
              <a:t>&gt; </a:t>
            </a:r>
            <a:r>
              <a:rPr lang="en-US" altLang="zh-CN" dirty="0">
                <a:latin typeface="微软雅黑"/>
                <a:ea typeface="微软雅黑"/>
              </a:rPr>
              <a:t>P</a:t>
            </a:r>
            <a:r>
              <a:rPr lang="en-US" altLang="zh-CN" baseline="-25000" dirty="0">
                <a:latin typeface="微软雅黑"/>
                <a:ea typeface="微软雅黑"/>
              </a:rPr>
              <a:t>C</a:t>
            </a:r>
            <a:r>
              <a:rPr lang="zh-CN" altLang="en-US" dirty="0">
                <a:latin typeface="微软雅黑"/>
                <a:ea typeface="微软雅黑"/>
              </a:rPr>
              <a:t> &gt;</a:t>
            </a:r>
            <a:r>
              <a:rPr lang="en-US" altLang="zh-CN" dirty="0">
                <a:latin typeface="微软雅黑"/>
                <a:ea typeface="微软雅黑"/>
              </a:rPr>
              <a:t>P</a:t>
            </a:r>
            <a:r>
              <a:rPr lang="en-US" altLang="zh-CN" baseline="-25000" dirty="0">
                <a:latin typeface="微软雅黑"/>
                <a:ea typeface="微软雅黑"/>
              </a:rPr>
              <a:t>D</a:t>
            </a:r>
            <a:r>
              <a:rPr lang="zh-CN" altLang="en-US" dirty="0">
                <a:latin typeface="微软雅黑"/>
                <a:ea typeface="微软雅黑"/>
              </a:rPr>
              <a:t>。</a:t>
            </a:r>
            <a:endParaRPr lang="en-US" altLang="zh-CN" dirty="0">
              <a:latin typeface="微软雅黑"/>
              <a:ea typeface="微软雅黑"/>
            </a:endParaRPr>
          </a:p>
          <a:p>
            <a:r>
              <a:rPr lang="zh-CN" altLang="en-US" dirty="0">
                <a:latin typeface="微软雅黑"/>
                <a:ea typeface="微软雅黑"/>
              </a:rPr>
              <a:t>某算法</a:t>
            </a:r>
            <a:r>
              <a:rPr lang="en-US" altLang="zh-CN" dirty="0">
                <a:latin typeface="微软雅黑"/>
                <a:ea typeface="微软雅黑"/>
              </a:rPr>
              <a:t>B</a:t>
            </a:r>
            <a:r>
              <a:rPr lang="zh-CN" altLang="en-US" dirty="0">
                <a:latin typeface="微软雅黑"/>
                <a:ea typeface="微软雅黑"/>
              </a:rPr>
              <a:t>与</a:t>
            </a:r>
            <a:r>
              <a:rPr lang="en-US" altLang="zh-CN" dirty="0">
                <a:latin typeface="微软雅黑"/>
                <a:ea typeface="微软雅黑"/>
              </a:rPr>
              <a:t>D</a:t>
            </a:r>
            <a:r>
              <a:rPr lang="zh-CN" altLang="en-US" dirty="0">
                <a:latin typeface="微软雅黑"/>
                <a:ea typeface="微软雅黑"/>
              </a:rPr>
              <a:t>一条船，此时</a:t>
            </a:r>
            <a:r>
              <a:rPr lang="en-US" altLang="zh-CN" dirty="0">
                <a:latin typeface="微软雅黑"/>
                <a:ea typeface="微软雅黑"/>
              </a:rPr>
              <a:t>A</a:t>
            </a:r>
            <a:r>
              <a:rPr lang="zh-CN" altLang="en-US" dirty="0">
                <a:latin typeface="微软雅黑"/>
                <a:ea typeface="微软雅黑"/>
              </a:rPr>
              <a:t>与</a:t>
            </a:r>
            <a:r>
              <a:rPr lang="en-US" altLang="zh-CN" dirty="0">
                <a:latin typeface="微软雅黑"/>
                <a:ea typeface="微软雅黑"/>
              </a:rPr>
              <a:t>C</a:t>
            </a:r>
            <a:r>
              <a:rPr lang="zh-CN" altLang="en-US" dirty="0">
                <a:latin typeface="微软雅黑"/>
                <a:ea typeface="微软雅黑"/>
              </a:rPr>
              <a:t>可能坐一条船，也可能坐不下。</a:t>
            </a:r>
            <a:endParaRPr lang="en-US" altLang="zh-CN" dirty="0">
              <a:latin typeface="微软雅黑"/>
              <a:ea typeface="微软雅黑"/>
            </a:endParaRPr>
          </a:p>
          <a:p>
            <a:endParaRPr lang="en-US" altLang="zh-CN" dirty="0">
              <a:latin typeface="微软雅黑"/>
              <a:ea typeface="微软雅黑"/>
            </a:endParaRPr>
          </a:p>
          <a:p>
            <a:r>
              <a:rPr lang="zh-CN" altLang="en-US" dirty="0">
                <a:latin typeface="微软雅黑"/>
                <a:ea typeface="微软雅黑"/>
              </a:rPr>
              <a:t>      若</a:t>
            </a:r>
            <a:r>
              <a:rPr lang="en-US" altLang="zh-CN" dirty="0">
                <a:latin typeface="微软雅黑"/>
                <a:ea typeface="微软雅黑"/>
              </a:rPr>
              <a:t>A</a:t>
            </a:r>
            <a:r>
              <a:rPr lang="zh-CN" altLang="en-US" dirty="0">
                <a:latin typeface="微软雅黑"/>
                <a:ea typeface="微软雅黑"/>
              </a:rPr>
              <a:t>与</a:t>
            </a:r>
            <a:r>
              <a:rPr lang="en-US" altLang="zh-CN" dirty="0">
                <a:latin typeface="微软雅黑"/>
                <a:ea typeface="微软雅黑"/>
              </a:rPr>
              <a:t>C</a:t>
            </a:r>
            <a:r>
              <a:rPr lang="zh-CN" altLang="en-US" dirty="0">
                <a:latin typeface="微软雅黑"/>
                <a:ea typeface="微软雅黑"/>
              </a:rPr>
              <a:t>可以坐一条船，四个人需两条船，分别为</a:t>
            </a:r>
            <a:r>
              <a:rPr lang="en-US" altLang="zh-CN" dirty="0">
                <a:latin typeface="微软雅黑"/>
                <a:ea typeface="微软雅黑"/>
              </a:rPr>
              <a:t>(A,C),</a:t>
            </a:r>
            <a:r>
              <a:rPr lang="zh-CN" altLang="en-US" dirty="0">
                <a:latin typeface="微软雅黑"/>
                <a:ea typeface="微软雅黑"/>
              </a:rPr>
              <a:t> </a:t>
            </a:r>
            <a:r>
              <a:rPr lang="en-US" altLang="zh-CN" dirty="0">
                <a:latin typeface="微软雅黑"/>
                <a:ea typeface="微软雅黑"/>
              </a:rPr>
              <a:t>(B,D)</a:t>
            </a:r>
            <a:r>
              <a:rPr lang="zh-CN" altLang="en-US" dirty="0">
                <a:latin typeface="微软雅黑"/>
                <a:ea typeface="微软雅黑"/>
              </a:rPr>
              <a:t>。</a:t>
            </a:r>
            <a:endParaRPr lang="en-US" altLang="zh-CN" dirty="0">
              <a:latin typeface="微软雅黑"/>
              <a:ea typeface="微软雅黑"/>
            </a:endParaRPr>
          </a:p>
          <a:p>
            <a:endParaRPr lang="en-US" altLang="zh-CN" dirty="0">
              <a:latin typeface="微软雅黑"/>
              <a:ea typeface="微软雅黑"/>
            </a:endParaRPr>
          </a:p>
          <a:p>
            <a:r>
              <a:rPr lang="zh-CN" altLang="en-US" sz="1400" dirty="0">
                <a:solidFill>
                  <a:srgbClr val="C00000"/>
                </a:solidFill>
                <a:latin typeface="微软雅黑"/>
                <a:ea typeface="微软雅黑"/>
              </a:rPr>
              <a:t>               此时：由</a:t>
            </a:r>
            <a:r>
              <a:rPr lang="en-US" altLang="zh-CN" sz="1400" dirty="0">
                <a:solidFill>
                  <a:srgbClr val="C00000"/>
                </a:solidFill>
                <a:latin typeface="微软雅黑"/>
                <a:ea typeface="微软雅黑"/>
              </a:rPr>
              <a:t>P</a:t>
            </a:r>
            <a:r>
              <a:rPr lang="en-US" altLang="zh-CN" sz="1400" baseline="-25000" dirty="0">
                <a:solidFill>
                  <a:srgbClr val="C00000"/>
                </a:solidFill>
                <a:latin typeface="微软雅黑"/>
                <a:ea typeface="微软雅黑"/>
              </a:rPr>
              <a:t>C</a:t>
            </a:r>
            <a:r>
              <a:rPr lang="zh-CN" altLang="en-US" sz="1400" dirty="0">
                <a:solidFill>
                  <a:srgbClr val="C00000"/>
                </a:solidFill>
                <a:latin typeface="微软雅黑"/>
                <a:ea typeface="微软雅黑"/>
              </a:rPr>
              <a:t> &gt;</a:t>
            </a:r>
            <a:r>
              <a:rPr lang="en-US" altLang="zh-CN" sz="1400" dirty="0">
                <a:solidFill>
                  <a:srgbClr val="C00000"/>
                </a:solidFill>
                <a:latin typeface="微软雅黑"/>
                <a:ea typeface="微软雅黑"/>
              </a:rPr>
              <a:t>P</a:t>
            </a:r>
            <a:r>
              <a:rPr lang="en-US" altLang="zh-CN" sz="1400" baseline="-25000" dirty="0">
                <a:solidFill>
                  <a:srgbClr val="C00000"/>
                </a:solidFill>
                <a:latin typeface="微软雅黑"/>
                <a:ea typeface="微软雅黑"/>
              </a:rPr>
              <a:t>D</a:t>
            </a:r>
            <a:r>
              <a:rPr lang="zh-CN" altLang="en-US" sz="1400" dirty="0">
                <a:solidFill>
                  <a:srgbClr val="C00000"/>
                </a:solidFill>
                <a:latin typeface="微软雅黑"/>
                <a:ea typeface="微软雅黑"/>
              </a:rPr>
              <a:t> 推出</a:t>
            </a:r>
            <a:r>
              <a:rPr lang="en-US" altLang="zh-CN" sz="1400" dirty="0">
                <a:solidFill>
                  <a:srgbClr val="C00000"/>
                </a:solidFill>
                <a:latin typeface="微软雅黑"/>
                <a:ea typeface="微软雅黑"/>
              </a:rPr>
              <a:t>A</a:t>
            </a:r>
            <a:r>
              <a:rPr lang="zh-CN" altLang="en-US" sz="1400" dirty="0">
                <a:solidFill>
                  <a:srgbClr val="C00000"/>
                </a:solidFill>
                <a:latin typeface="微软雅黑"/>
                <a:ea typeface="微软雅黑"/>
              </a:rPr>
              <a:t>与</a:t>
            </a:r>
            <a:r>
              <a:rPr lang="en-US" altLang="zh-CN" sz="1400" dirty="0">
                <a:solidFill>
                  <a:srgbClr val="C00000"/>
                </a:solidFill>
                <a:latin typeface="微软雅黑"/>
                <a:ea typeface="微软雅黑"/>
              </a:rPr>
              <a:t>D</a:t>
            </a:r>
            <a:r>
              <a:rPr lang="zh-CN" altLang="en-US" sz="1400" dirty="0">
                <a:solidFill>
                  <a:srgbClr val="C00000"/>
                </a:solidFill>
                <a:latin typeface="微软雅黑"/>
                <a:ea typeface="微软雅黑"/>
              </a:rPr>
              <a:t>可坐一条船，由</a:t>
            </a:r>
            <a:r>
              <a:rPr lang="en-US" altLang="zh-CN" sz="1400" dirty="0">
                <a:solidFill>
                  <a:srgbClr val="C00000"/>
                </a:solidFill>
                <a:latin typeface="微软雅黑"/>
                <a:ea typeface="微软雅黑"/>
              </a:rPr>
              <a:t>P</a:t>
            </a:r>
            <a:r>
              <a:rPr lang="en-US" altLang="zh-CN" sz="1400" baseline="-25000" dirty="0">
                <a:solidFill>
                  <a:srgbClr val="C00000"/>
                </a:solidFill>
                <a:latin typeface="微软雅黑"/>
                <a:ea typeface="微软雅黑"/>
              </a:rPr>
              <a:t>A</a:t>
            </a:r>
            <a:r>
              <a:rPr lang="zh-CN" altLang="en-US" sz="1400" dirty="0">
                <a:solidFill>
                  <a:srgbClr val="C00000"/>
                </a:solidFill>
                <a:latin typeface="微软雅黑"/>
                <a:ea typeface="微软雅黑"/>
              </a:rPr>
              <a:t> &gt;</a:t>
            </a:r>
            <a:r>
              <a:rPr lang="en-US" altLang="zh-CN" sz="1400" dirty="0">
                <a:solidFill>
                  <a:srgbClr val="C00000"/>
                </a:solidFill>
                <a:latin typeface="微软雅黑"/>
                <a:ea typeface="微软雅黑"/>
              </a:rPr>
              <a:t>P</a:t>
            </a:r>
            <a:r>
              <a:rPr lang="en-US" altLang="zh-CN" sz="1400" baseline="-25000" dirty="0">
                <a:solidFill>
                  <a:srgbClr val="C00000"/>
                </a:solidFill>
                <a:latin typeface="微软雅黑"/>
                <a:ea typeface="微软雅黑"/>
              </a:rPr>
              <a:t>B</a:t>
            </a:r>
            <a:r>
              <a:rPr lang="zh-CN" altLang="en-US" sz="1400" dirty="0">
                <a:solidFill>
                  <a:srgbClr val="C00000"/>
                </a:solidFill>
                <a:latin typeface="微软雅黑"/>
                <a:ea typeface="微软雅黑"/>
              </a:rPr>
              <a:t> 推出</a:t>
            </a:r>
            <a:r>
              <a:rPr lang="en-US" altLang="zh-CN" sz="1400" dirty="0">
                <a:solidFill>
                  <a:srgbClr val="C00000"/>
                </a:solidFill>
                <a:latin typeface="微软雅黑"/>
                <a:ea typeface="微软雅黑"/>
              </a:rPr>
              <a:t>B</a:t>
            </a:r>
            <a:r>
              <a:rPr lang="zh-CN" altLang="en-US" sz="1400" dirty="0">
                <a:solidFill>
                  <a:srgbClr val="C00000"/>
                </a:solidFill>
                <a:latin typeface="微软雅黑"/>
                <a:ea typeface="微软雅黑"/>
              </a:rPr>
              <a:t>与</a:t>
            </a:r>
            <a:r>
              <a:rPr lang="en-US" altLang="zh-CN" sz="1400" dirty="0">
                <a:solidFill>
                  <a:srgbClr val="C00000"/>
                </a:solidFill>
                <a:latin typeface="微软雅黑"/>
                <a:ea typeface="微软雅黑"/>
              </a:rPr>
              <a:t>C</a:t>
            </a:r>
            <a:r>
              <a:rPr lang="zh-CN" altLang="en-US" sz="1400" dirty="0">
                <a:solidFill>
                  <a:srgbClr val="C00000"/>
                </a:solidFill>
                <a:latin typeface="微软雅黑"/>
                <a:ea typeface="微软雅黑"/>
              </a:rPr>
              <a:t>也可坐一条船，此时</a:t>
            </a:r>
            <a:endParaRPr lang="en-US" altLang="zh-CN" sz="1400" dirty="0">
              <a:solidFill>
                <a:srgbClr val="C00000"/>
              </a:solidFill>
              <a:latin typeface="微软雅黑"/>
              <a:ea typeface="微软雅黑"/>
            </a:endParaRPr>
          </a:p>
          <a:p>
            <a:r>
              <a:rPr lang="zh-CN" altLang="en-US" sz="1400" dirty="0">
                <a:solidFill>
                  <a:srgbClr val="C00000"/>
                </a:solidFill>
                <a:latin typeface="微软雅黑"/>
                <a:ea typeface="微软雅黑"/>
              </a:rPr>
              <a:t>               变为最重的与最轻的在同一条船，分别为</a:t>
            </a:r>
            <a:r>
              <a:rPr lang="en-US" altLang="zh-CN" sz="1400" dirty="0">
                <a:solidFill>
                  <a:srgbClr val="C00000"/>
                </a:solidFill>
                <a:latin typeface="微软雅黑"/>
                <a:ea typeface="微软雅黑"/>
              </a:rPr>
              <a:t>(A,D),</a:t>
            </a:r>
            <a:r>
              <a:rPr lang="zh-CN" altLang="en-US" sz="1400" dirty="0">
                <a:solidFill>
                  <a:srgbClr val="C00000"/>
                </a:solidFill>
                <a:latin typeface="微软雅黑"/>
                <a:ea typeface="微软雅黑"/>
              </a:rPr>
              <a:t> </a:t>
            </a:r>
            <a:r>
              <a:rPr lang="en-US" altLang="zh-CN" sz="1400" dirty="0">
                <a:solidFill>
                  <a:srgbClr val="C00000"/>
                </a:solidFill>
                <a:latin typeface="微软雅黑"/>
                <a:ea typeface="微软雅黑"/>
              </a:rPr>
              <a:t>(B,C)</a:t>
            </a:r>
            <a:r>
              <a:rPr lang="zh-CN" altLang="en-US" sz="1400" dirty="0">
                <a:solidFill>
                  <a:srgbClr val="C00000"/>
                </a:solidFill>
                <a:latin typeface="微软雅黑"/>
                <a:ea typeface="微软雅黑"/>
              </a:rPr>
              <a:t>。</a:t>
            </a:r>
            <a:endParaRPr lang="en-US" altLang="zh-CN" sz="1400" dirty="0">
              <a:solidFill>
                <a:srgbClr val="C00000"/>
              </a:solidFill>
              <a:latin typeface="微软雅黑"/>
              <a:ea typeface="微软雅黑"/>
            </a:endParaRPr>
          </a:p>
          <a:p>
            <a:endParaRPr lang="en-US" altLang="zh-CN" dirty="0">
              <a:latin typeface="微软雅黑"/>
              <a:ea typeface="微软雅黑"/>
            </a:endParaRPr>
          </a:p>
          <a:p>
            <a:r>
              <a:rPr lang="zh-CN" altLang="en-US" dirty="0">
                <a:latin typeface="微软雅黑"/>
                <a:ea typeface="微软雅黑"/>
              </a:rPr>
              <a:t>      若</a:t>
            </a:r>
            <a:r>
              <a:rPr lang="en-US" altLang="zh-CN" dirty="0">
                <a:latin typeface="微软雅黑"/>
                <a:ea typeface="微软雅黑"/>
              </a:rPr>
              <a:t>A</a:t>
            </a:r>
            <a:r>
              <a:rPr lang="zh-CN" altLang="en-US" dirty="0">
                <a:latin typeface="微软雅黑"/>
                <a:ea typeface="微软雅黑"/>
              </a:rPr>
              <a:t>与</a:t>
            </a:r>
            <a:r>
              <a:rPr lang="en-US" altLang="zh-CN" dirty="0">
                <a:latin typeface="微软雅黑"/>
                <a:ea typeface="微软雅黑"/>
              </a:rPr>
              <a:t>C</a:t>
            </a:r>
            <a:r>
              <a:rPr lang="zh-CN" altLang="en-US" dirty="0">
                <a:latin typeface="微软雅黑"/>
                <a:ea typeface="微软雅黑"/>
              </a:rPr>
              <a:t>一条船坐不下，四个人需三条船，分别为</a:t>
            </a:r>
            <a:r>
              <a:rPr lang="en-US" altLang="zh-CN" dirty="0">
                <a:latin typeface="微软雅黑"/>
                <a:ea typeface="微软雅黑"/>
              </a:rPr>
              <a:t>(A),</a:t>
            </a:r>
            <a:r>
              <a:rPr lang="zh-CN" altLang="en-US" dirty="0">
                <a:latin typeface="微软雅黑"/>
                <a:ea typeface="微软雅黑"/>
              </a:rPr>
              <a:t> </a:t>
            </a:r>
            <a:r>
              <a:rPr lang="en-US" altLang="zh-CN" dirty="0">
                <a:latin typeface="微软雅黑"/>
                <a:ea typeface="微软雅黑"/>
              </a:rPr>
              <a:t>(C),</a:t>
            </a:r>
            <a:r>
              <a:rPr lang="zh-CN" altLang="en-US" dirty="0">
                <a:latin typeface="微软雅黑"/>
                <a:ea typeface="微软雅黑"/>
              </a:rPr>
              <a:t> </a:t>
            </a:r>
            <a:r>
              <a:rPr lang="en-US" altLang="zh-CN" dirty="0">
                <a:latin typeface="微软雅黑"/>
                <a:ea typeface="微软雅黑"/>
              </a:rPr>
              <a:t>(B,D)</a:t>
            </a:r>
            <a:r>
              <a:rPr lang="zh-CN" altLang="en-US" dirty="0">
                <a:latin typeface="微软雅黑"/>
                <a:ea typeface="微软雅黑"/>
              </a:rPr>
              <a:t>。</a:t>
            </a:r>
            <a:endParaRPr lang="en-US" altLang="zh-CN" dirty="0">
              <a:latin typeface="微软雅黑"/>
              <a:ea typeface="微软雅黑"/>
            </a:endParaRPr>
          </a:p>
          <a:p>
            <a:endParaRPr lang="en-US" altLang="zh-CN" dirty="0">
              <a:latin typeface="微软雅黑"/>
              <a:ea typeface="微软雅黑"/>
            </a:endParaRPr>
          </a:p>
          <a:p>
            <a:r>
              <a:rPr lang="zh-CN" altLang="en-US" sz="1400" dirty="0">
                <a:latin typeface="微软雅黑"/>
                <a:ea typeface="微软雅黑"/>
              </a:rPr>
              <a:t>               </a:t>
            </a:r>
            <a:r>
              <a:rPr lang="zh-CN" altLang="en-US" sz="1400" dirty="0">
                <a:solidFill>
                  <a:srgbClr val="C00000"/>
                </a:solidFill>
                <a:latin typeface="微软雅黑"/>
                <a:ea typeface="微软雅黑"/>
              </a:rPr>
              <a:t>若</a:t>
            </a:r>
            <a:r>
              <a:rPr lang="en-US" altLang="zh-CN" sz="1400" dirty="0">
                <a:solidFill>
                  <a:srgbClr val="C00000"/>
                </a:solidFill>
                <a:latin typeface="微软雅黑"/>
                <a:ea typeface="微软雅黑"/>
              </a:rPr>
              <a:t>A</a:t>
            </a:r>
            <a:r>
              <a:rPr lang="zh-CN" altLang="en-US" sz="1400" dirty="0">
                <a:solidFill>
                  <a:srgbClr val="C00000"/>
                </a:solidFill>
                <a:latin typeface="微软雅黑"/>
                <a:ea typeface="微软雅黑"/>
              </a:rPr>
              <a:t>与</a:t>
            </a:r>
            <a:r>
              <a:rPr lang="en-US" altLang="zh-CN" sz="1400" dirty="0">
                <a:solidFill>
                  <a:srgbClr val="C00000"/>
                </a:solidFill>
                <a:latin typeface="微软雅黑"/>
                <a:ea typeface="微软雅黑"/>
              </a:rPr>
              <a:t>D</a:t>
            </a:r>
            <a:r>
              <a:rPr lang="zh-CN" altLang="en-US" sz="1400" dirty="0">
                <a:solidFill>
                  <a:srgbClr val="C00000"/>
                </a:solidFill>
                <a:latin typeface="微软雅黑"/>
                <a:ea typeface="微软雅黑"/>
              </a:rPr>
              <a:t>可坐一条船，此时若</a:t>
            </a:r>
            <a:r>
              <a:rPr lang="en-US" altLang="zh-CN" sz="1400" dirty="0">
                <a:solidFill>
                  <a:srgbClr val="C00000"/>
                </a:solidFill>
                <a:latin typeface="微软雅黑"/>
                <a:ea typeface="微软雅黑"/>
              </a:rPr>
              <a:t>B</a:t>
            </a:r>
            <a:r>
              <a:rPr lang="zh-CN" altLang="en-US" sz="1400" dirty="0">
                <a:solidFill>
                  <a:srgbClr val="C00000"/>
                </a:solidFill>
                <a:latin typeface="微软雅黑"/>
                <a:ea typeface="微软雅黑"/>
              </a:rPr>
              <a:t>与</a:t>
            </a:r>
            <a:r>
              <a:rPr lang="en-US" altLang="zh-CN" sz="1400" dirty="0">
                <a:solidFill>
                  <a:srgbClr val="C00000"/>
                </a:solidFill>
                <a:latin typeface="微软雅黑"/>
                <a:ea typeface="微软雅黑"/>
              </a:rPr>
              <a:t>C</a:t>
            </a:r>
            <a:r>
              <a:rPr lang="zh-CN" altLang="en-US" sz="1400" dirty="0">
                <a:solidFill>
                  <a:srgbClr val="C00000"/>
                </a:solidFill>
                <a:latin typeface="微软雅黑"/>
                <a:ea typeface="微软雅黑"/>
              </a:rPr>
              <a:t>也可坐一条船，则需两条船，</a:t>
            </a:r>
            <a:endParaRPr lang="en-US" altLang="zh-CN" sz="1400" dirty="0">
              <a:solidFill>
                <a:srgbClr val="C00000"/>
              </a:solidFill>
              <a:latin typeface="微软雅黑"/>
              <a:ea typeface="微软雅黑"/>
            </a:endParaRPr>
          </a:p>
          <a:p>
            <a:r>
              <a:rPr lang="zh-CN" altLang="en-US" sz="1400" dirty="0">
                <a:solidFill>
                  <a:srgbClr val="C00000"/>
                </a:solidFill>
                <a:latin typeface="微软雅黑"/>
                <a:ea typeface="微软雅黑"/>
              </a:rPr>
              <a:t>                                                      若</a:t>
            </a:r>
            <a:r>
              <a:rPr lang="en-US" altLang="zh-CN" sz="1400" dirty="0">
                <a:solidFill>
                  <a:srgbClr val="C00000"/>
                </a:solidFill>
                <a:latin typeface="微软雅黑"/>
                <a:ea typeface="微软雅黑"/>
              </a:rPr>
              <a:t>B</a:t>
            </a:r>
            <a:r>
              <a:rPr lang="zh-CN" altLang="en-US" sz="1400" dirty="0">
                <a:solidFill>
                  <a:srgbClr val="C00000"/>
                </a:solidFill>
                <a:latin typeface="微软雅黑"/>
                <a:ea typeface="微软雅黑"/>
              </a:rPr>
              <a:t>与</a:t>
            </a:r>
            <a:r>
              <a:rPr lang="en-US" altLang="zh-CN" sz="1400" dirty="0">
                <a:solidFill>
                  <a:srgbClr val="C00000"/>
                </a:solidFill>
                <a:latin typeface="微软雅黑"/>
                <a:ea typeface="微软雅黑"/>
              </a:rPr>
              <a:t>C</a:t>
            </a:r>
            <a:r>
              <a:rPr lang="zh-CN" altLang="en-US" sz="1400" dirty="0">
                <a:solidFill>
                  <a:srgbClr val="C00000"/>
                </a:solidFill>
                <a:latin typeface="微软雅黑"/>
                <a:ea typeface="微软雅黑"/>
              </a:rPr>
              <a:t>不可坐一条船，则需三条船。</a:t>
            </a:r>
            <a:endParaRPr lang="en-US" altLang="zh-CN" sz="1400" dirty="0">
              <a:solidFill>
                <a:srgbClr val="C00000"/>
              </a:solidFill>
              <a:latin typeface="微软雅黑"/>
              <a:ea typeface="微软雅黑"/>
            </a:endParaRPr>
          </a:p>
          <a:p>
            <a:r>
              <a:rPr lang="zh-CN" altLang="en-US" sz="1400" dirty="0">
                <a:solidFill>
                  <a:srgbClr val="C00000"/>
                </a:solidFill>
                <a:latin typeface="微软雅黑"/>
                <a:ea typeface="微软雅黑"/>
              </a:rPr>
              <a:t>               若</a:t>
            </a:r>
            <a:r>
              <a:rPr lang="en-US" altLang="zh-CN" sz="1400" dirty="0">
                <a:solidFill>
                  <a:srgbClr val="C00000"/>
                </a:solidFill>
                <a:latin typeface="微软雅黑"/>
                <a:ea typeface="微软雅黑"/>
              </a:rPr>
              <a:t>A</a:t>
            </a:r>
            <a:r>
              <a:rPr lang="zh-CN" altLang="en-US" sz="1400" dirty="0">
                <a:solidFill>
                  <a:srgbClr val="C00000"/>
                </a:solidFill>
                <a:latin typeface="微软雅黑"/>
                <a:ea typeface="微软雅黑"/>
              </a:rPr>
              <a:t>与</a:t>
            </a:r>
            <a:r>
              <a:rPr lang="en-US" altLang="zh-CN" sz="1400" dirty="0">
                <a:solidFill>
                  <a:srgbClr val="C00000"/>
                </a:solidFill>
                <a:latin typeface="微软雅黑"/>
                <a:ea typeface="微软雅黑"/>
              </a:rPr>
              <a:t>D</a:t>
            </a:r>
            <a:r>
              <a:rPr lang="zh-CN" altLang="en-US" sz="1400" dirty="0">
                <a:solidFill>
                  <a:srgbClr val="C00000"/>
                </a:solidFill>
                <a:latin typeface="微软雅黑"/>
                <a:ea typeface="微软雅黑"/>
              </a:rPr>
              <a:t>不可坐同一条船，则</a:t>
            </a:r>
            <a:r>
              <a:rPr lang="en-US" altLang="zh-CN" sz="1400" dirty="0">
                <a:solidFill>
                  <a:srgbClr val="C00000"/>
                </a:solidFill>
                <a:latin typeface="微软雅黑"/>
                <a:ea typeface="微软雅黑"/>
              </a:rPr>
              <a:t>A</a:t>
            </a:r>
            <a:r>
              <a:rPr lang="zh-CN" altLang="en-US" sz="1400" dirty="0">
                <a:solidFill>
                  <a:srgbClr val="C00000"/>
                </a:solidFill>
                <a:latin typeface="微软雅黑"/>
                <a:ea typeface="微软雅黑"/>
              </a:rPr>
              <a:t>单独坐船，</a:t>
            </a:r>
            <a:r>
              <a:rPr lang="en-US" altLang="zh-CN" sz="1400" dirty="0">
                <a:solidFill>
                  <a:srgbClr val="C00000"/>
                </a:solidFill>
                <a:latin typeface="微软雅黑"/>
                <a:ea typeface="微软雅黑"/>
              </a:rPr>
              <a:t>B</a:t>
            </a:r>
            <a:r>
              <a:rPr lang="zh-CN" altLang="en-US" sz="1400" dirty="0">
                <a:solidFill>
                  <a:srgbClr val="C00000"/>
                </a:solidFill>
                <a:latin typeface="微软雅黑"/>
                <a:ea typeface="微软雅黑"/>
              </a:rPr>
              <a:t>与</a:t>
            </a:r>
            <a:r>
              <a:rPr lang="en-US" altLang="zh-CN" sz="1400" dirty="0">
                <a:solidFill>
                  <a:srgbClr val="C00000"/>
                </a:solidFill>
                <a:latin typeface="微软雅黑"/>
                <a:ea typeface="微软雅黑"/>
              </a:rPr>
              <a:t>D</a:t>
            </a:r>
            <a:r>
              <a:rPr lang="zh-CN" altLang="en-US" sz="1400" dirty="0">
                <a:solidFill>
                  <a:srgbClr val="C00000"/>
                </a:solidFill>
                <a:latin typeface="微软雅黑"/>
                <a:ea typeface="微软雅黑"/>
              </a:rPr>
              <a:t>坐一条船，</a:t>
            </a:r>
            <a:r>
              <a:rPr lang="en-US" altLang="zh-CN" sz="1400" dirty="0">
                <a:solidFill>
                  <a:srgbClr val="C00000"/>
                </a:solidFill>
                <a:latin typeface="微软雅黑"/>
                <a:ea typeface="微软雅黑"/>
              </a:rPr>
              <a:t>C</a:t>
            </a:r>
            <a:r>
              <a:rPr lang="zh-CN" altLang="en-US" sz="1400" dirty="0">
                <a:solidFill>
                  <a:srgbClr val="C00000"/>
                </a:solidFill>
                <a:latin typeface="微软雅黑"/>
                <a:ea typeface="微软雅黑"/>
              </a:rPr>
              <a:t>坐一条船，需三条船。</a:t>
            </a:r>
          </a:p>
        </p:txBody>
      </p:sp>
      <p:sp>
        <p:nvSpPr>
          <p:cNvPr id="22" name="矩形 21"/>
          <p:cNvSpPr/>
          <p:nvPr/>
        </p:nvSpPr>
        <p:spPr>
          <a:xfrm>
            <a:off x="142505" y="1569787"/>
            <a:ext cx="90014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       出：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需要船的数目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42501" y="2273237"/>
            <a:ext cx="90014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       法：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将人按照体重排序，两指针分别从头和尾遍历直到相遇，两个人能一起坐船，指针同时移动，两人坐不下，体重大的人单独坐船，指针移动一位。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E0432EAD-3ED5-D74C-861B-85BDF9DC0229}"/>
              </a:ext>
            </a:extLst>
          </p:cNvPr>
          <p:cNvSpPr/>
          <p:nvPr/>
        </p:nvSpPr>
        <p:spPr>
          <a:xfrm>
            <a:off x="7563183" y="4155919"/>
            <a:ext cx="1441420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/>
                <a:ea typeface="微软雅黑"/>
              </a:rPr>
              <a:t>A</a:t>
            </a:r>
            <a:r>
              <a:rPr lang="zh-CN" altLang="en-US" dirty="0">
                <a:latin typeface="微软雅黑"/>
                <a:ea typeface="微软雅黑"/>
              </a:rPr>
              <a:t>   </a:t>
            </a:r>
            <a:r>
              <a:rPr lang="en-US" altLang="zh-CN" dirty="0">
                <a:latin typeface="微软雅黑"/>
                <a:ea typeface="微软雅黑"/>
              </a:rPr>
              <a:t>B</a:t>
            </a:r>
            <a:r>
              <a:rPr lang="zh-CN" altLang="en-US" dirty="0">
                <a:latin typeface="微软雅黑"/>
                <a:ea typeface="微软雅黑"/>
              </a:rPr>
              <a:t>   </a:t>
            </a:r>
            <a:r>
              <a:rPr lang="en-US" altLang="zh-CN" dirty="0">
                <a:latin typeface="微软雅黑"/>
                <a:ea typeface="微软雅黑"/>
              </a:rPr>
              <a:t>C</a:t>
            </a:r>
            <a:r>
              <a:rPr lang="zh-CN" altLang="en-US" dirty="0">
                <a:latin typeface="微软雅黑"/>
                <a:ea typeface="微软雅黑"/>
              </a:rPr>
              <a:t>   </a:t>
            </a:r>
            <a:r>
              <a:rPr lang="en-US" altLang="zh-CN" dirty="0">
                <a:latin typeface="微软雅黑"/>
                <a:ea typeface="微软雅黑"/>
              </a:rPr>
              <a:t>D</a:t>
            </a:r>
            <a:endParaRPr lang="zh-CN" altLang="en-US" dirty="0"/>
          </a:p>
        </p:txBody>
      </p:sp>
      <p:sp>
        <p:nvSpPr>
          <p:cNvPr id="4" name="弧 3">
            <a:extLst>
              <a:ext uri="{FF2B5EF4-FFF2-40B4-BE49-F238E27FC236}">
                <a16:creationId xmlns="" xmlns:a16="http://schemas.microsoft.com/office/drawing/2014/main" id="{4E86CBE8-1D24-DE42-BE0E-D9943F63B2E2}"/>
              </a:ext>
            </a:extLst>
          </p:cNvPr>
          <p:cNvSpPr/>
          <p:nvPr/>
        </p:nvSpPr>
        <p:spPr>
          <a:xfrm>
            <a:off x="8069769" y="4126489"/>
            <a:ext cx="770467" cy="182191"/>
          </a:xfrm>
          <a:prstGeom prst="arc">
            <a:avLst>
              <a:gd name="adj1" fmla="val 10885170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弧 27">
            <a:extLst>
              <a:ext uri="{FF2B5EF4-FFF2-40B4-BE49-F238E27FC236}">
                <a16:creationId xmlns="" xmlns:a16="http://schemas.microsoft.com/office/drawing/2014/main" id="{1452427C-5DD9-F045-825A-70D13F36AB5E}"/>
              </a:ext>
            </a:extLst>
          </p:cNvPr>
          <p:cNvSpPr/>
          <p:nvPr/>
        </p:nvSpPr>
        <p:spPr>
          <a:xfrm rot="10800000">
            <a:off x="7684536" y="4340584"/>
            <a:ext cx="770467" cy="182191"/>
          </a:xfrm>
          <a:prstGeom prst="arc">
            <a:avLst>
              <a:gd name="adj1" fmla="val 10885170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="" xmlns:a16="http://schemas.microsoft.com/office/drawing/2014/main" id="{2565A385-4261-244C-931F-83E9550A69A8}"/>
              </a:ext>
            </a:extLst>
          </p:cNvPr>
          <p:cNvSpPr/>
          <p:nvPr/>
        </p:nvSpPr>
        <p:spPr>
          <a:xfrm>
            <a:off x="7594493" y="4716513"/>
            <a:ext cx="14414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微软雅黑"/>
                <a:ea typeface="微软雅黑"/>
              </a:rPr>
              <a:t>A</a:t>
            </a:r>
            <a:r>
              <a:rPr lang="zh-CN" altLang="en-US" dirty="0">
                <a:solidFill>
                  <a:srgbClr val="FF0000"/>
                </a:solidFill>
                <a:latin typeface="微软雅黑"/>
                <a:ea typeface="微软雅黑"/>
              </a:rPr>
              <a:t>   </a:t>
            </a:r>
            <a:r>
              <a:rPr lang="en-US" altLang="zh-CN" dirty="0">
                <a:solidFill>
                  <a:srgbClr val="FF0000"/>
                </a:solidFill>
                <a:latin typeface="微软雅黑"/>
                <a:ea typeface="微软雅黑"/>
              </a:rPr>
              <a:t>B</a:t>
            </a:r>
            <a:r>
              <a:rPr lang="zh-CN" altLang="en-US" dirty="0">
                <a:solidFill>
                  <a:srgbClr val="FF0000"/>
                </a:solidFill>
                <a:latin typeface="微软雅黑"/>
                <a:ea typeface="微软雅黑"/>
              </a:rPr>
              <a:t>   </a:t>
            </a:r>
            <a:r>
              <a:rPr lang="en-US" altLang="zh-CN" dirty="0">
                <a:solidFill>
                  <a:srgbClr val="FF0000"/>
                </a:solidFill>
                <a:latin typeface="微软雅黑"/>
                <a:ea typeface="微软雅黑"/>
              </a:rPr>
              <a:t>C</a:t>
            </a:r>
            <a:r>
              <a:rPr lang="zh-CN" altLang="en-US" dirty="0">
                <a:solidFill>
                  <a:srgbClr val="FF0000"/>
                </a:solidFill>
                <a:latin typeface="微软雅黑"/>
                <a:ea typeface="微软雅黑"/>
              </a:rPr>
              <a:t>   </a:t>
            </a:r>
            <a:r>
              <a:rPr lang="en-US" altLang="zh-CN" dirty="0">
                <a:solidFill>
                  <a:srgbClr val="FF0000"/>
                </a:solidFill>
                <a:latin typeface="微软雅黑"/>
                <a:ea typeface="微软雅黑"/>
              </a:rPr>
              <a:t>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8" name="弧 37">
            <a:extLst>
              <a:ext uri="{FF2B5EF4-FFF2-40B4-BE49-F238E27FC236}">
                <a16:creationId xmlns="" xmlns:a16="http://schemas.microsoft.com/office/drawing/2014/main" id="{297FB577-564C-0B4D-BB8A-CEDE389141DA}"/>
              </a:ext>
            </a:extLst>
          </p:cNvPr>
          <p:cNvSpPr/>
          <p:nvPr/>
        </p:nvSpPr>
        <p:spPr>
          <a:xfrm>
            <a:off x="7739246" y="4681304"/>
            <a:ext cx="1122001" cy="182191"/>
          </a:xfrm>
          <a:prstGeom prst="arc">
            <a:avLst>
              <a:gd name="adj1" fmla="val 10885170"/>
              <a:gd name="adj2" fmla="val 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C00000"/>
              </a:solidFill>
            </a:endParaRPr>
          </a:p>
        </p:txBody>
      </p:sp>
      <p:sp>
        <p:nvSpPr>
          <p:cNvPr id="39" name="弧 38">
            <a:extLst>
              <a:ext uri="{FF2B5EF4-FFF2-40B4-BE49-F238E27FC236}">
                <a16:creationId xmlns="" xmlns:a16="http://schemas.microsoft.com/office/drawing/2014/main" id="{6E9B3EC5-0B5F-0B40-89AC-5F1E6BB96A1F}"/>
              </a:ext>
            </a:extLst>
          </p:cNvPr>
          <p:cNvSpPr/>
          <p:nvPr/>
        </p:nvSpPr>
        <p:spPr>
          <a:xfrm rot="10800000">
            <a:off x="8080196" y="4892925"/>
            <a:ext cx="460699" cy="182191"/>
          </a:xfrm>
          <a:prstGeom prst="arc">
            <a:avLst>
              <a:gd name="adj1" fmla="val 10885170"/>
              <a:gd name="adj2" fmla="val 21403774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78A6383D-BA0F-234A-A51F-3E86061DFB41}"/>
              </a:ext>
            </a:extLst>
          </p:cNvPr>
          <p:cNvSpPr/>
          <p:nvPr/>
        </p:nvSpPr>
        <p:spPr>
          <a:xfrm>
            <a:off x="7594493" y="5384678"/>
            <a:ext cx="14414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/>
                <a:ea typeface="微软雅黑"/>
              </a:rPr>
              <a:t>A</a:t>
            </a:r>
            <a:r>
              <a:rPr lang="zh-CN" altLang="en-US" dirty="0">
                <a:latin typeface="微软雅黑"/>
                <a:ea typeface="微软雅黑"/>
              </a:rPr>
              <a:t>   </a:t>
            </a:r>
            <a:r>
              <a:rPr lang="en-US" altLang="zh-CN" dirty="0">
                <a:latin typeface="微软雅黑"/>
                <a:ea typeface="微软雅黑"/>
              </a:rPr>
              <a:t>B</a:t>
            </a:r>
            <a:r>
              <a:rPr lang="zh-CN" altLang="en-US" dirty="0">
                <a:latin typeface="微软雅黑"/>
                <a:ea typeface="微软雅黑"/>
              </a:rPr>
              <a:t>   </a:t>
            </a:r>
            <a:r>
              <a:rPr lang="en-US" altLang="zh-CN" dirty="0">
                <a:latin typeface="微软雅黑"/>
                <a:ea typeface="微软雅黑"/>
              </a:rPr>
              <a:t>C</a:t>
            </a:r>
            <a:r>
              <a:rPr lang="zh-CN" altLang="en-US" dirty="0">
                <a:latin typeface="微软雅黑"/>
                <a:ea typeface="微软雅黑"/>
              </a:rPr>
              <a:t>   </a:t>
            </a:r>
            <a:r>
              <a:rPr lang="en-US" altLang="zh-CN" dirty="0">
                <a:latin typeface="微软雅黑"/>
                <a:ea typeface="微软雅黑"/>
              </a:rPr>
              <a:t>D</a:t>
            </a:r>
            <a:endParaRPr lang="zh-CN" altLang="en-US" dirty="0"/>
          </a:p>
        </p:txBody>
      </p:sp>
      <p:sp>
        <p:nvSpPr>
          <p:cNvPr id="41" name="弧 40">
            <a:extLst>
              <a:ext uri="{FF2B5EF4-FFF2-40B4-BE49-F238E27FC236}">
                <a16:creationId xmlns="" xmlns:a16="http://schemas.microsoft.com/office/drawing/2014/main" id="{D4D3E7CE-11E5-4A46-A96E-BBE8784C010F}"/>
              </a:ext>
            </a:extLst>
          </p:cNvPr>
          <p:cNvSpPr/>
          <p:nvPr/>
        </p:nvSpPr>
        <p:spPr>
          <a:xfrm>
            <a:off x="8090780" y="5335789"/>
            <a:ext cx="770467" cy="182191"/>
          </a:xfrm>
          <a:prstGeom prst="arc">
            <a:avLst>
              <a:gd name="adj1" fmla="val 10885170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C00000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="" xmlns:a16="http://schemas.microsoft.com/office/drawing/2014/main" id="{9C9E3065-8B01-6248-8643-01779699CC68}"/>
              </a:ext>
            </a:extLst>
          </p:cNvPr>
          <p:cNvSpPr/>
          <p:nvPr/>
        </p:nvSpPr>
        <p:spPr>
          <a:xfrm>
            <a:off x="7615673" y="5938096"/>
            <a:ext cx="14414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微软雅黑"/>
                <a:ea typeface="微软雅黑"/>
              </a:rPr>
              <a:t>A</a:t>
            </a:r>
            <a:r>
              <a:rPr lang="zh-CN" altLang="en-US" dirty="0">
                <a:solidFill>
                  <a:srgbClr val="FF0000"/>
                </a:solidFill>
                <a:latin typeface="微软雅黑"/>
                <a:ea typeface="微软雅黑"/>
              </a:rPr>
              <a:t>   </a:t>
            </a:r>
            <a:r>
              <a:rPr lang="en-US" altLang="zh-CN" dirty="0">
                <a:solidFill>
                  <a:srgbClr val="FF0000"/>
                </a:solidFill>
                <a:latin typeface="微软雅黑"/>
                <a:ea typeface="微软雅黑"/>
              </a:rPr>
              <a:t>B</a:t>
            </a:r>
            <a:r>
              <a:rPr lang="zh-CN" altLang="en-US" dirty="0">
                <a:solidFill>
                  <a:srgbClr val="FF0000"/>
                </a:solidFill>
                <a:latin typeface="微软雅黑"/>
                <a:ea typeface="微软雅黑"/>
              </a:rPr>
              <a:t>   </a:t>
            </a:r>
            <a:r>
              <a:rPr lang="en-US" altLang="zh-CN" dirty="0">
                <a:solidFill>
                  <a:srgbClr val="FF0000"/>
                </a:solidFill>
                <a:latin typeface="微软雅黑"/>
                <a:ea typeface="微软雅黑"/>
              </a:rPr>
              <a:t>C</a:t>
            </a:r>
            <a:r>
              <a:rPr lang="zh-CN" altLang="en-US" dirty="0">
                <a:solidFill>
                  <a:srgbClr val="FF0000"/>
                </a:solidFill>
                <a:latin typeface="微软雅黑"/>
                <a:ea typeface="微软雅黑"/>
              </a:rPr>
              <a:t>   </a:t>
            </a:r>
            <a:r>
              <a:rPr lang="en-US" altLang="zh-CN" dirty="0">
                <a:solidFill>
                  <a:srgbClr val="FF0000"/>
                </a:solidFill>
                <a:latin typeface="微软雅黑"/>
                <a:ea typeface="微软雅黑"/>
              </a:rPr>
              <a:t>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8" name="弧 47">
            <a:extLst>
              <a:ext uri="{FF2B5EF4-FFF2-40B4-BE49-F238E27FC236}">
                <a16:creationId xmlns="" xmlns:a16="http://schemas.microsoft.com/office/drawing/2014/main" id="{62B07850-34B1-7D49-98E1-898AB380A5CD}"/>
              </a:ext>
            </a:extLst>
          </p:cNvPr>
          <p:cNvSpPr/>
          <p:nvPr/>
        </p:nvSpPr>
        <p:spPr>
          <a:xfrm>
            <a:off x="7760426" y="5902887"/>
            <a:ext cx="1122001" cy="182191"/>
          </a:xfrm>
          <a:prstGeom prst="arc">
            <a:avLst>
              <a:gd name="adj1" fmla="val 10885170"/>
              <a:gd name="adj2" fmla="val 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C00000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="" xmlns:a16="http://schemas.microsoft.com/office/drawing/2014/main" id="{982A10F2-663B-034D-8B1B-DF2FB8079806}"/>
              </a:ext>
            </a:extLst>
          </p:cNvPr>
          <p:cNvSpPr/>
          <p:nvPr/>
        </p:nvSpPr>
        <p:spPr>
          <a:xfrm>
            <a:off x="7633528" y="6391301"/>
            <a:ext cx="14414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微软雅黑"/>
                <a:ea typeface="微软雅黑"/>
              </a:rPr>
              <a:t>A</a:t>
            </a:r>
            <a:r>
              <a:rPr lang="zh-CN" altLang="en-US" dirty="0">
                <a:solidFill>
                  <a:srgbClr val="FF0000"/>
                </a:solidFill>
                <a:latin typeface="微软雅黑"/>
                <a:ea typeface="微软雅黑"/>
              </a:rPr>
              <a:t>   </a:t>
            </a:r>
            <a:r>
              <a:rPr lang="en-US" altLang="zh-CN" dirty="0">
                <a:solidFill>
                  <a:srgbClr val="FF0000"/>
                </a:solidFill>
                <a:latin typeface="微软雅黑"/>
                <a:ea typeface="微软雅黑"/>
              </a:rPr>
              <a:t>B</a:t>
            </a:r>
            <a:r>
              <a:rPr lang="zh-CN" altLang="en-US" dirty="0">
                <a:solidFill>
                  <a:srgbClr val="FF0000"/>
                </a:solidFill>
                <a:latin typeface="微软雅黑"/>
                <a:ea typeface="微软雅黑"/>
              </a:rPr>
              <a:t>   </a:t>
            </a:r>
            <a:r>
              <a:rPr lang="en-US" altLang="zh-CN" dirty="0">
                <a:solidFill>
                  <a:srgbClr val="FF0000"/>
                </a:solidFill>
                <a:latin typeface="微软雅黑"/>
                <a:ea typeface="微软雅黑"/>
              </a:rPr>
              <a:t>C</a:t>
            </a:r>
            <a:r>
              <a:rPr lang="zh-CN" altLang="en-US" dirty="0">
                <a:solidFill>
                  <a:srgbClr val="FF0000"/>
                </a:solidFill>
                <a:latin typeface="微软雅黑"/>
                <a:ea typeface="微软雅黑"/>
              </a:rPr>
              <a:t>   </a:t>
            </a:r>
            <a:r>
              <a:rPr lang="en-US" altLang="zh-CN" dirty="0">
                <a:solidFill>
                  <a:srgbClr val="FF0000"/>
                </a:solidFill>
                <a:latin typeface="微软雅黑"/>
                <a:ea typeface="微软雅黑"/>
              </a:rPr>
              <a:t>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1" name="弧 50">
            <a:extLst>
              <a:ext uri="{FF2B5EF4-FFF2-40B4-BE49-F238E27FC236}">
                <a16:creationId xmlns="" xmlns:a16="http://schemas.microsoft.com/office/drawing/2014/main" id="{9A88F3E3-FB24-904D-91DD-CF6E3E2C198B}"/>
              </a:ext>
            </a:extLst>
          </p:cNvPr>
          <p:cNvSpPr/>
          <p:nvPr/>
        </p:nvSpPr>
        <p:spPr>
          <a:xfrm>
            <a:off x="8129815" y="6342412"/>
            <a:ext cx="770467" cy="182191"/>
          </a:xfrm>
          <a:prstGeom prst="arc">
            <a:avLst>
              <a:gd name="adj1" fmla="val 10885170"/>
              <a:gd name="adj2" fmla="val 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C00000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="" xmlns:a16="http://schemas.microsoft.com/office/drawing/2014/main" id="{BCB16949-695D-1C47-BEBC-016ADA1456B1}"/>
              </a:ext>
            </a:extLst>
          </p:cNvPr>
          <p:cNvSpPr/>
          <p:nvPr/>
        </p:nvSpPr>
        <p:spPr>
          <a:xfrm>
            <a:off x="6101877" y="5938096"/>
            <a:ext cx="14414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微软雅黑"/>
                <a:ea typeface="微软雅黑"/>
              </a:rPr>
              <a:t>A</a:t>
            </a:r>
            <a:r>
              <a:rPr lang="zh-CN" altLang="en-US" dirty="0">
                <a:solidFill>
                  <a:srgbClr val="FF0000"/>
                </a:solidFill>
                <a:latin typeface="微软雅黑"/>
                <a:ea typeface="微软雅黑"/>
              </a:rPr>
              <a:t>   </a:t>
            </a:r>
            <a:r>
              <a:rPr lang="en-US" altLang="zh-CN" dirty="0">
                <a:solidFill>
                  <a:srgbClr val="FF0000"/>
                </a:solidFill>
                <a:latin typeface="微软雅黑"/>
                <a:ea typeface="微软雅黑"/>
              </a:rPr>
              <a:t>B</a:t>
            </a:r>
            <a:r>
              <a:rPr lang="zh-CN" altLang="en-US" dirty="0">
                <a:solidFill>
                  <a:srgbClr val="FF0000"/>
                </a:solidFill>
                <a:latin typeface="微软雅黑"/>
                <a:ea typeface="微软雅黑"/>
              </a:rPr>
              <a:t>   </a:t>
            </a:r>
            <a:r>
              <a:rPr lang="en-US" altLang="zh-CN" dirty="0">
                <a:solidFill>
                  <a:srgbClr val="FF0000"/>
                </a:solidFill>
                <a:latin typeface="微软雅黑"/>
                <a:ea typeface="微软雅黑"/>
              </a:rPr>
              <a:t>C</a:t>
            </a:r>
            <a:r>
              <a:rPr lang="zh-CN" altLang="en-US" dirty="0">
                <a:solidFill>
                  <a:srgbClr val="FF0000"/>
                </a:solidFill>
                <a:latin typeface="微软雅黑"/>
                <a:ea typeface="微软雅黑"/>
              </a:rPr>
              <a:t>   </a:t>
            </a:r>
            <a:r>
              <a:rPr lang="en-US" altLang="zh-CN" dirty="0">
                <a:solidFill>
                  <a:srgbClr val="FF0000"/>
                </a:solidFill>
                <a:latin typeface="微软雅黑"/>
                <a:ea typeface="微软雅黑"/>
              </a:rPr>
              <a:t>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3" name="弧 52">
            <a:extLst>
              <a:ext uri="{FF2B5EF4-FFF2-40B4-BE49-F238E27FC236}">
                <a16:creationId xmlns="" xmlns:a16="http://schemas.microsoft.com/office/drawing/2014/main" id="{3B8D990D-38E1-234E-865F-3230A88EB18C}"/>
              </a:ext>
            </a:extLst>
          </p:cNvPr>
          <p:cNvSpPr/>
          <p:nvPr/>
        </p:nvSpPr>
        <p:spPr>
          <a:xfrm>
            <a:off x="6246630" y="5902887"/>
            <a:ext cx="1122001" cy="182191"/>
          </a:xfrm>
          <a:prstGeom prst="arc">
            <a:avLst>
              <a:gd name="adj1" fmla="val 10885170"/>
              <a:gd name="adj2" fmla="val 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C00000"/>
              </a:solidFill>
            </a:endParaRPr>
          </a:p>
        </p:txBody>
      </p:sp>
      <p:sp>
        <p:nvSpPr>
          <p:cNvPr id="54" name="弧 53">
            <a:extLst>
              <a:ext uri="{FF2B5EF4-FFF2-40B4-BE49-F238E27FC236}">
                <a16:creationId xmlns="" xmlns:a16="http://schemas.microsoft.com/office/drawing/2014/main" id="{0E7974EB-D732-834C-BE34-4E4FCC5B0E12}"/>
              </a:ext>
            </a:extLst>
          </p:cNvPr>
          <p:cNvSpPr/>
          <p:nvPr/>
        </p:nvSpPr>
        <p:spPr>
          <a:xfrm rot="10800000">
            <a:off x="6587580" y="6114508"/>
            <a:ext cx="460699" cy="182191"/>
          </a:xfrm>
          <a:prstGeom prst="arc">
            <a:avLst>
              <a:gd name="adj1" fmla="val 10885170"/>
              <a:gd name="adj2" fmla="val 21403774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53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4082" y="87610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57907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598681" y="87610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143280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687879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232478" y="93911"/>
            <a:ext cx="1332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HK" altLang="en-US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777079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12291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4666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621059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775443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42504" y="758472"/>
            <a:ext cx="9001495" cy="36933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问题描述：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给定一个数组，它的第 </a:t>
            </a:r>
            <a:r>
              <a:rPr lang="en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个元素是一支给定股票第 </a:t>
            </a:r>
            <a:r>
              <a:rPr lang="en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天的价格。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42502" y="1360271"/>
            <a:ext cx="9001495" cy="64633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       入：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一个数组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       出：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最大利润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42500" y="2278522"/>
            <a:ext cx="8854851" cy="147732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观       察：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天买入，花费</a:t>
            </a:r>
            <a:r>
              <a:rPr lang="e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prices[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i+1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天卖出，得到</a:t>
            </a:r>
            <a:r>
              <a:rPr lang="e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prices[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1]</a:t>
            </a:r>
            <a:r>
              <a:rPr lang="zh-CN" altLang="e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那么我们的收获就是</a:t>
            </a:r>
            <a:r>
              <a:rPr lang="e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profit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e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prices[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1]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e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prices[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那么有两种情况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）当</a:t>
            </a:r>
            <a:r>
              <a:rPr lang="e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profit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e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&gt; 0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时，赶紧买入卖出，赚一笔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）当</a:t>
            </a:r>
            <a:r>
              <a:rPr lang="e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profit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e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&lt;= 0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时，不进行买入卖出的操作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以此方式类推下去，即得最大利润。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42505" y="3729308"/>
            <a:ext cx="9001495" cy="36933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  杂 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度：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121626" y="4165836"/>
                <a:ext cx="9022374" cy="2371418"/>
              </a:xfrm>
              <a:prstGeom prst="rect">
                <a:avLst/>
              </a:prstGeom>
            </p:spPr>
            <p:txBody>
              <a:bodyPr wrap="square" anchor="t">
                <a:spAutoFit/>
              </a:bodyPr>
              <a:lstStyle/>
              <a:p>
                <a:r>
                  <a:rPr lang="zh-CN" altLang="en-US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正  确  性：</a:t>
                </a:r>
                <a:r>
                  <a:rPr lang="zh-CN" altLang="en-US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若不是按每天的</a:t>
                </a:r>
                <a:r>
                  <a:rPr lang="en-US" altLang="zh-CN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profit</a:t>
                </a:r>
                <a:r>
                  <a:rPr lang="zh-CN" altLang="en-US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来计算，按</a:t>
                </a:r>
                <a:r>
                  <a:rPr lang="en-US" altLang="zh-CN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</a:t>
                </a:r>
                <a:r>
                  <a:rPr lang="zh-CN" altLang="en-US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天来计算的话</a:t>
                </a:r>
                <a:endPara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profit</a:t>
                </a:r>
                <a:r>
                  <a:rPr lang="zh-CN" altLang="en-US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</a:t>
                </a:r>
                <a:r>
                  <a:rPr lang="zh-CN" altLang="en-US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prices[</a:t>
                </a:r>
                <a:r>
                  <a:rPr lang="en-US" altLang="zh-CN" dirty="0" err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i+k</a:t>
                </a:r>
                <a:r>
                  <a:rPr lang="en-US" altLang="zh-CN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]</a:t>
                </a:r>
                <a:r>
                  <a:rPr lang="zh-CN" altLang="en-US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–</a:t>
                </a:r>
                <a:r>
                  <a:rPr lang="zh-CN" altLang="en-US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prices[</a:t>
                </a:r>
                <a:r>
                  <a:rPr lang="en-US" altLang="zh-CN" dirty="0" err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</a:t>
                </a:r>
                <a:r>
                  <a:rPr lang="en-US" altLang="zh-CN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]</a:t>
                </a:r>
              </a:p>
              <a:p>
                <a:r>
                  <a:rPr lang="zh-CN" altLang="en-US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</a:t>
                </a:r>
                <a:r>
                  <a:rPr lang="en-US" altLang="zh-CN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</a:t>
                </a:r>
                <a:r>
                  <a:rPr lang="zh-CN" altLang="en-US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prices[</a:t>
                </a:r>
                <a:r>
                  <a:rPr lang="en-US" altLang="zh-CN" dirty="0" err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i+k</a:t>
                </a:r>
                <a:r>
                  <a:rPr lang="en-US" altLang="zh-CN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]–prices[i+k-1]+prices[i+k-1]+…–prices[i+1]+prices[i+1]–prices[</a:t>
                </a:r>
                <a:r>
                  <a:rPr lang="en-US" altLang="zh-CN" dirty="0" err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</a:t>
                </a:r>
                <a:r>
                  <a:rPr lang="en-US" altLang="zh-CN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]</a:t>
                </a:r>
              </a:p>
              <a:p>
                <a:r>
                  <a:rPr lang="zh-CN" altLang="en-US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</a:t>
                </a:r>
                <a:r>
                  <a:rPr lang="en-US" altLang="zh-CN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</a:t>
                </a:r>
                <a:r>
                  <a:rPr lang="zh-CN" altLang="en-US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profit[i+k-1]</a:t>
                </a:r>
                <a:r>
                  <a:rPr lang="zh-CN" altLang="en-US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</a:t>
                </a:r>
                <a:r>
                  <a:rPr lang="zh-CN" altLang="en-US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profit[i+k-2]</a:t>
                </a:r>
                <a:r>
                  <a:rPr lang="zh-CN" altLang="en-US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</a:t>
                </a:r>
                <a:r>
                  <a:rPr lang="zh-CN" altLang="en-US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…</a:t>
                </a:r>
                <a:r>
                  <a:rPr lang="zh-CN" altLang="en-US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</a:t>
                </a:r>
                <a:r>
                  <a:rPr lang="zh-CN" altLang="en-US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profit[</a:t>
                </a:r>
                <a:r>
                  <a:rPr lang="en-US" altLang="zh-CN" dirty="0" err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</a:t>
                </a:r>
                <a:r>
                  <a:rPr lang="en-US" altLang="zh-CN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]</a:t>
                </a:r>
              </a:p>
              <a:p>
                <a:r>
                  <a:rPr lang="zh-CN" altLang="en-US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</a:t>
                </a:r>
                <a:r>
                  <a:rPr lang="en-US" altLang="zh-CN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</a:t>
                </a:r>
                <a:r>
                  <a:rPr lang="zh-CN" altLang="en-US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𝑗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profit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[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𝑗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]</m:t>
                        </m:r>
                      </m:e>
                    </m:nary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</a:t>
                </a:r>
                <a:r>
                  <a:rPr lang="zh-CN" altLang="en-US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profit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[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]</m:t>
                        </m:r>
                      </m:e>
                    </m:nary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</a:t>
                </a:r>
                <a:r>
                  <a:rPr lang="en-US" altLang="zh-CN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(profit[j]&gt;0,</a:t>
                </a:r>
                <a:r>
                  <a:rPr lang="zh-CN" altLang="en-US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profit[m]&lt;</a:t>
                </a:r>
                <a:r>
                  <a:rPr lang="en" altLang="zh-CN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</a:t>
                </a:r>
                <a:r>
                  <a:rPr lang="en-US" altLang="zh-CN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0)</a:t>
                </a:r>
              </a:p>
              <a:p>
                <a:r>
                  <a:rPr lang="zh-CN" altLang="en-US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</a:t>
                </a:r>
                <a:r>
                  <a:rPr lang="en" altLang="zh-CN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&lt;=</a:t>
                </a:r>
                <a:r>
                  <a:rPr lang="zh-CN" altLang="en-US" dirty="0">
                    <a:solidFill>
                      <a:schemeClr val="tx1"/>
                    </a:solidFill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𝑗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profit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[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𝑗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]</m:t>
                        </m:r>
                      </m:e>
                    </m:nary>
                  </m:oMath>
                </a14:m>
                <a:endPara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26" y="4165836"/>
                <a:ext cx="9022374" cy="2371418"/>
              </a:xfrm>
              <a:prstGeom prst="rect">
                <a:avLst/>
              </a:prstGeom>
              <a:blipFill>
                <a:blip r:embed="rId2"/>
                <a:stretch>
                  <a:fillRect l="-563" t="-1064" r="-1266" b="-10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335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150424" y="743158"/>
            <a:ext cx="8821567" cy="14773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问题描述：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一条直线上有N位置，每个位置上要么是香蕉要么是猴子。每只猴子只能吃一</a:t>
            </a:r>
            <a:r>
              <a:rPr lang="zh-C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根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香蕉。猴子可以吃最远离它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步的香蕉。求被猴子吃掉的最多的香蕉数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       入：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一个数组，长度均为N。每个位置代表香蕉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或猴子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例：</a:t>
            </a:r>
            <a:r>
              <a:rPr lang="en-US" altLang="zh-CN" smtClean="0">
                <a:ea typeface="Microsoft YaHei" panose="020B0503020204020204" pitchFamily="34" charset="-122"/>
              </a:rPr>
              <a:t>{‘</a:t>
            </a:r>
            <a:r>
              <a:rPr lang="en-US" altLang="zh-CN" dirty="0" smtClean="0">
                <a:ea typeface="Microsoft YaHei" panose="020B0503020204020204" pitchFamily="34" charset="-122"/>
              </a:rPr>
              <a:t>B’, </a:t>
            </a:r>
            <a:r>
              <a:rPr lang="en-US" altLang="zh-CN" smtClean="0">
                <a:ea typeface="Microsoft YaHei" panose="020B0503020204020204" pitchFamily="34" charset="-122"/>
              </a:rPr>
              <a:t>’M’, ‘B’, ‘M’, ‘M’, ‘B’, ‘B’}</a:t>
            </a:r>
            <a:endParaRPr lang="en-US" altLang="zh-CN" dirty="0"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       出：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一个整数：被吃掉的最多的香蕉数。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EB176A04-93BF-492B-9F53-5F288EF38254}"/>
              </a:ext>
            </a:extLst>
          </p:cNvPr>
          <p:cNvSpPr/>
          <p:nvPr/>
        </p:nvSpPr>
        <p:spPr>
          <a:xfrm>
            <a:off x="135430" y="2240888"/>
            <a:ext cx="8854851" cy="36933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观       察：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猴子从左到右吃第一个能吃到的香蕉比较好</a:t>
            </a:r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690948AA-85A9-4225-81BB-91879AD91E75}"/>
              </a:ext>
            </a:extLst>
          </p:cNvPr>
          <p:cNvSpPr/>
          <p:nvPr/>
        </p:nvSpPr>
        <p:spPr>
          <a:xfrm>
            <a:off x="133357" y="2610220"/>
            <a:ext cx="9001495" cy="64633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       法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每个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猴子吃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步内从左到右第一个能吃到的香蕉，即吃左边最远的或右边最近的。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AFE63C03-D964-4BCD-875C-9E2AD510216F}"/>
              </a:ext>
            </a:extLst>
          </p:cNvPr>
          <p:cNvSpPr/>
          <p:nvPr/>
        </p:nvSpPr>
        <p:spPr>
          <a:xfrm>
            <a:off x="107584" y="3286420"/>
            <a:ext cx="9001495" cy="36933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  杂  度：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AA1A7FF4-E131-4F1E-B80B-51E12E994EB0}"/>
              </a:ext>
            </a:extLst>
          </p:cNvPr>
          <p:cNvSpPr/>
          <p:nvPr/>
        </p:nvSpPr>
        <p:spPr>
          <a:xfrm>
            <a:off x="107582" y="3670443"/>
            <a:ext cx="8856921" cy="175432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  确  性：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个猴子吃第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个香蕉（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步内从左向右第一个能吃到的），如果不吃的话，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后别的猴子可能吃不到第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个香蕉，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因此“吃”不会比“不吃”差。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同理，第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Z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只猴子吃第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个香蕉比较好，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Z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后别的猴子可能吃不到第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个香蕉，却有可能吃到第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个香蕉。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如果第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个猴子吃了第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个香蕉，第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只猴子将吃不到香蕉，因此吃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步内从左向右的第一个比从右边吃要好（或者说不会比从右边吃要差）。</a:t>
            </a:r>
          </a:p>
        </p:txBody>
      </p:sp>
      <p:pic>
        <p:nvPicPr>
          <p:cNvPr id="10" name="图形 9" descr="猴子">
            <a:extLst>
              <a:ext uri="{FF2B5EF4-FFF2-40B4-BE49-F238E27FC236}">
                <a16:creationId xmlns="" xmlns:a16="http://schemas.microsoft.com/office/drawing/2014/main" id="{ED698653-EB67-1B47-9CB0-0A5D463815E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0672" y="6274944"/>
            <a:ext cx="330200" cy="3302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="" xmlns:a16="http://schemas.microsoft.com/office/drawing/2014/main" id="{E5E207E4-CCB9-1647-8A8F-60E12E74FB3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488" t="5088" r="9334" b="11043"/>
          <a:stretch/>
        </p:blipFill>
        <p:spPr>
          <a:xfrm>
            <a:off x="4655310" y="5591930"/>
            <a:ext cx="280385" cy="251213"/>
          </a:xfrm>
          <a:prstGeom prst="rect">
            <a:avLst/>
          </a:prstGeom>
        </p:spPr>
      </p:pic>
      <p:cxnSp>
        <p:nvCxnSpPr>
          <p:cNvPr id="18" name="直线连接符 17">
            <a:extLst>
              <a:ext uri="{FF2B5EF4-FFF2-40B4-BE49-F238E27FC236}">
                <a16:creationId xmlns="" xmlns:a16="http://schemas.microsoft.com/office/drawing/2014/main" id="{93922A57-FE94-CC4E-981D-9337F4F9ADC4}"/>
              </a:ext>
            </a:extLst>
          </p:cNvPr>
          <p:cNvCxnSpPr>
            <a:cxnSpLocks/>
            <a:stCxn id="15" idx="2"/>
            <a:endCxn id="10" idx="0"/>
          </p:cNvCxnSpPr>
          <p:nvPr/>
        </p:nvCxnSpPr>
        <p:spPr>
          <a:xfrm>
            <a:off x="4795503" y="5843143"/>
            <a:ext cx="700269" cy="431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="" xmlns:a16="http://schemas.microsoft.com/office/drawing/2014/main" id="{CDA1627D-1ABF-634E-AC04-2AB4B098F53E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5495772" y="5823425"/>
            <a:ext cx="684667" cy="451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图形 46" descr="猴子">
            <a:extLst>
              <a:ext uri="{FF2B5EF4-FFF2-40B4-BE49-F238E27FC236}">
                <a16:creationId xmlns="" xmlns:a16="http://schemas.microsoft.com/office/drawing/2014/main" id="{C92D820A-1991-AB4E-A6EF-6B96137F52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05067" y="6274944"/>
            <a:ext cx="330200" cy="330200"/>
          </a:xfrm>
          <a:prstGeom prst="rect">
            <a:avLst/>
          </a:prstGeom>
        </p:spPr>
      </p:pic>
      <p:cxnSp>
        <p:nvCxnSpPr>
          <p:cNvPr id="48" name="直线连接符 47">
            <a:extLst>
              <a:ext uri="{FF2B5EF4-FFF2-40B4-BE49-F238E27FC236}">
                <a16:creationId xmlns="" xmlns:a16="http://schemas.microsoft.com/office/drawing/2014/main" id="{6D8C4A2C-3BEE-FD42-B644-1DD4C2733E3F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5769898" y="5843143"/>
            <a:ext cx="700269" cy="431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="" xmlns:a16="http://schemas.microsoft.com/office/drawing/2014/main" id="{37C729BF-4DE2-CB47-8B12-335ECEE72CAD}"/>
              </a:ext>
            </a:extLst>
          </p:cNvPr>
          <p:cNvCxnSpPr>
            <a:cxnSpLocks/>
            <a:endCxn id="47" idx="0"/>
          </p:cNvCxnSpPr>
          <p:nvPr/>
        </p:nvCxnSpPr>
        <p:spPr>
          <a:xfrm flipH="1">
            <a:off x="6470167" y="5823425"/>
            <a:ext cx="684667" cy="451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图形 49" descr="猴子">
            <a:extLst>
              <a:ext uri="{FF2B5EF4-FFF2-40B4-BE49-F238E27FC236}">
                <a16:creationId xmlns="" xmlns:a16="http://schemas.microsoft.com/office/drawing/2014/main" id="{64566EE1-47A5-0045-9FA0-A3F23265F0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33078" y="6274944"/>
            <a:ext cx="330200" cy="330200"/>
          </a:xfrm>
          <a:prstGeom prst="rect">
            <a:avLst/>
          </a:prstGeom>
        </p:spPr>
      </p:pic>
      <p:cxnSp>
        <p:nvCxnSpPr>
          <p:cNvPr id="51" name="直线连接符 50">
            <a:extLst>
              <a:ext uri="{FF2B5EF4-FFF2-40B4-BE49-F238E27FC236}">
                <a16:creationId xmlns="" xmlns:a16="http://schemas.microsoft.com/office/drawing/2014/main" id="{13B3D08F-82A5-0F41-9935-56F319126E2B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6697909" y="5843143"/>
            <a:ext cx="700269" cy="431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连接符 51">
            <a:extLst>
              <a:ext uri="{FF2B5EF4-FFF2-40B4-BE49-F238E27FC236}">
                <a16:creationId xmlns="" xmlns:a16="http://schemas.microsoft.com/office/drawing/2014/main" id="{A3F9B20B-C282-B646-A936-1ED3E9137810}"/>
              </a:ext>
            </a:extLst>
          </p:cNvPr>
          <p:cNvCxnSpPr>
            <a:cxnSpLocks/>
            <a:endCxn id="50" idx="0"/>
          </p:cNvCxnSpPr>
          <p:nvPr/>
        </p:nvCxnSpPr>
        <p:spPr>
          <a:xfrm flipH="1">
            <a:off x="7398178" y="5823425"/>
            <a:ext cx="684667" cy="451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图片 52">
            <a:extLst>
              <a:ext uri="{FF2B5EF4-FFF2-40B4-BE49-F238E27FC236}">
                <a16:creationId xmlns="" xmlns:a16="http://schemas.microsoft.com/office/drawing/2014/main" id="{8E14FD0D-2EFC-2047-8A79-F6BCBA6099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488" t="5088" r="9334" b="11043"/>
          <a:stretch/>
        </p:blipFill>
        <p:spPr>
          <a:xfrm>
            <a:off x="7617197" y="5587001"/>
            <a:ext cx="280385" cy="251213"/>
          </a:xfrm>
          <a:prstGeom prst="rect">
            <a:avLst/>
          </a:prstGeom>
        </p:spPr>
      </p:pic>
      <p:pic>
        <p:nvPicPr>
          <p:cNvPr id="54" name="图片 53">
            <a:extLst>
              <a:ext uri="{FF2B5EF4-FFF2-40B4-BE49-F238E27FC236}">
                <a16:creationId xmlns="" xmlns:a16="http://schemas.microsoft.com/office/drawing/2014/main" id="{5A3FBD61-D59C-A248-AFFE-848FA224C14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488" t="5088" r="9334" b="11043"/>
          <a:stretch/>
        </p:blipFill>
        <p:spPr>
          <a:xfrm>
            <a:off x="7942652" y="5564761"/>
            <a:ext cx="280385" cy="251213"/>
          </a:xfrm>
          <a:prstGeom prst="rect">
            <a:avLst/>
          </a:prstGeom>
        </p:spPr>
      </p:pic>
      <p:pic>
        <p:nvPicPr>
          <p:cNvPr id="56" name="图片 55">
            <a:extLst>
              <a:ext uri="{FF2B5EF4-FFF2-40B4-BE49-F238E27FC236}">
                <a16:creationId xmlns="" xmlns:a16="http://schemas.microsoft.com/office/drawing/2014/main" id="{A770E9AC-C3FA-A74A-8B18-5D44D1DA20D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488" t="5088" r="9334" b="11043"/>
          <a:stretch/>
        </p:blipFill>
        <p:spPr>
          <a:xfrm>
            <a:off x="5927918" y="5591929"/>
            <a:ext cx="280385" cy="251213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="" xmlns:a16="http://schemas.microsoft.com/office/drawing/2014/main" id="{45DDCE74-BF46-D149-8DEA-F050F53A42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488" t="5088" r="9334" b="11043"/>
          <a:stretch/>
        </p:blipFill>
        <p:spPr>
          <a:xfrm>
            <a:off x="4562855" y="3068785"/>
            <a:ext cx="280385" cy="251213"/>
          </a:xfrm>
          <a:prstGeom prst="rect">
            <a:avLst/>
          </a:prstGeom>
        </p:spPr>
      </p:pic>
      <p:pic>
        <p:nvPicPr>
          <p:cNvPr id="60" name="图片 59">
            <a:extLst>
              <a:ext uri="{FF2B5EF4-FFF2-40B4-BE49-F238E27FC236}">
                <a16:creationId xmlns="" xmlns:a16="http://schemas.microsoft.com/office/drawing/2014/main" id="{72FFB428-737D-054D-A18F-635E0D9283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488" t="5088" r="9334" b="11043"/>
          <a:stretch/>
        </p:blipFill>
        <p:spPr>
          <a:xfrm>
            <a:off x="7524742" y="3063856"/>
            <a:ext cx="280385" cy="251213"/>
          </a:xfrm>
          <a:prstGeom prst="rect">
            <a:avLst/>
          </a:prstGeom>
        </p:spPr>
      </p:pic>
      <p:pic>
        <p:nvPicPr>
          <p:cNvPr id="61" name="图片 60">
            <a:extLst>
              <a:ext uri="{FF2B5EF4-FFF2-40B4-BE49-F238E27FC236}">
                <a16:creationId xmlns="" xmlns:a16="http://schemas.microsoft.com/office/drawing/2014/main" id="{18EB9D56-9D5A-2B40-8FBA-9BC04DE8359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488" t="5088" r="9334" b="11043"/>
          <a:stretch/>
        </p:blipFill>
        <p:spPr>
          <a:xfrm>
            <a:off x="7850197" y="3041616"/>
            <a:ext cx="280385" cy="251213"/>
          </a:xfrm>
          <a:prstGeom prst="rect">
            <a:avLst/>
          </a:prstGeom>
        </p:spPr>
      </p:pic>
      <p:pic>
        <p:nvPicPr>
          <p:cNvPr id="62" name="图片 61">
            <a:extLst>
              <a:ext uri="{FF2B5EF4-FFF2-40B4-BE49-F238E27FC236}">
                <a16:creationId xmlns="" xmlns:a16="http://schemas.microsoft.com/office/drawing/2014/main" id="{A99DB76C-C371-084C-9340-1D89DF20DBC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488" t="5088" r="9334" b="11043"/>
          <a:stretch/>
        </p:blipFill>
        <p:spPr>
          <a:xfrm>
            <a:off x="5835463" y="3068784"/>
            <a:ext cx="280385" cy="251213"/>
          </a:xfrm>
          <a:prstGeom prst="rect">
            <a:avLst/>
          </a:prstGeom>
        </p:spPr>
      </p:pic>
      <p:pic>
        <p:nvPicPr>
          <p:cNvPr id="63" name="图形 62" descr="猴子">
            <a:extLst>
              <a:ext uri="{FF2B5EF4-FFF2-40B4-BE49-F238E27FC236}">
                <a16:creationId xmlns="" xmlns:a16="http://schemas.microsoft.com/office/drawing/2014/main" id="{5B594EDA-FD23-ED4A-A3A4-5AD39C7BC0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72994" y="3049307"/>
            <a:ext cx="330200" cy="330200"/>
          </a:xfrm>
          <a:prstGeom prst="rect">
            <a:avLst/>
          </a:prstGeom>
        </p:spPr>
      </p:pic>
      <p:pic>
        <p:nvPicPr>
          <p:cNvPr id="64" name="图形 63" descr="猴子">
            <a:extLst>
              <a:ext uri="{FF2B5EF4-FFF2-40B4-BE49-F238E27FC236}">
                <a16:creationId xmlns="" xmlns:a16="http://schemas.microsoft.com/office/drawing/2014/main" id="{439B83DE-C423-9240-AB8E-352405247E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7389" y="3049307"/>
            <a:ext cx="330200" cy="330200"/>
          </a:xfrm>
          <a:prstGeom prst="rect">
            <a:avLst/>
          </a:prstGeom>
        </p:spPr>
      </p:pic>
      <p:pic>
        <p:nvPicPr>
          <p:cNvPr id="65" name="图形 64" descr="猴子">
            <a:extLst>
              <a:ext uri="{FF2B5EF4-FFF2-40B4-BE49-F238E27FC236}">
                <a16:creationId xmlns="" xmlns:a16="http://schemas.microsoft.com/office/drawing/2014/main" id="{F4D76DD6-BBC2-784F-B267-22185AA2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00" y="3049307"/>
            <a:ext cx="330200" cy="330200"/>
          </a:xfrm>
          <a:prstGeom prst="rect">
            <a:avLst/>
          </a:prstGeom>
        </p:spPr>
      </p:pic>
      <p:cxnSp>
        <p:nvCxnSpPr>
          <p:cNvPr id="57" name="直线连接符 56">
            <a:extLst>
              <a:ext uri="{FF2B5EF4-FFF2-40B4-BE49-F238E27FC236}">
                <a16:creationId xmlns="" xmlns:a16="http://schemas.microsoft.com/office/drawing/2014/main" id="{D5E01941-7F52-9243-97C9-7748A23EB155}"/>
              </a:ext>
            </a:extLst>
          </p:cNvPr>
          <p:cNvCxnSpPr>
            <a:cxnSpLocks/>
          </p:cNvCxnSpPr>
          <p:nvPr/>
        </p:nvCxnSpPr>
        <p:spPr>
          <a:xfrm>
            <a:off x="4470400" y="3184532"/>
            <a:ext cx="374032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>
            <a:extLst>
              <a:ext uri="{FF2B5EF4-FFF2-40B4-BE49-F238E27FC236}">
                <a16:creationId xmlns="" xmlns:a16="http://schemas.microsoft.com/office/drawing/2014/main" id="{4A236BAE-7909-9549-93A4-6292B9285833}"/>
              </a:ext>
            </a:extLst>
          </p:cNvPr>
          <p:cNvCxnSpPr/>
          <p:nvPr/>
        </p:nvCxnSpPr>
        <p:spPr>
          <a:xfrm>
            <a:off x="4574493" y="5721743"/>
            <a:ext cx="374032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>
            <a:extLst>
              <a:ext uri="{FF2B5EF4-FFF2-40B4-BE49-F238E27FC236}">
                <a16:creationId xmlns="" xmlns:a16="http://schemas.microsoft.com/office/drawing/2014/main" id="{710AB774-F988-A340-A729-67168C4F7905}"/>
              </a:ext>
            </a:extLst>
          </p:cNvPr>
          <p:cNvCxnSpPr/>
          <p:nvPr/>
        </p:nvCxnSpPr>
        <p:spPr>
          <a:xfrm>
            <a:off x="4562855" y="6410410"/>
            <a:ext cx="374032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="" xmlns:a16="http://schemas.microsoft.com/office/drawing/2014/main" id="{6B07EE58-611A-6D4B-92FD-4C480B2ADF6E}"/>
              </a:ext>
            </a:extLst>
          </p:cNvPr>
          <p:cNvSpPr txBox="1"/>
          <p:nvPr/>
        </p:nvSpPr>
        <p:spPr>
          <a:xfrm>
            <a:off x="4795503" y="5323683"/>
            <a:ext cx="399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</a:t>
            </a:r>
            <a:r>
              <a:rPr kumimoji="1" lang="zh-CN" altLang="en-US" dirty="0"/>
              <a:t>                     </a:t>
            </a:r>
            <a:r>
              <a:rPr kumimoji="1" lang="en-US" altLang="zh-CN" dirty="0"/>
              <a:t>B</a:t>
            </a:r>
            <a:r>
              <a:rPr kumimoji="1" lang="zh-CN" altLang="en-US" dirty="0"/>
              <a:t>                             </a:t>
            </a:r>
            <a:r>
              <a:rPr kumimoji="1" lang="en-US" altLang="zh-CN" dirty="0"/>
              <a:t>C</a:t>
            </a:r>
            <a:r>
              <a:rPr kumimoji="1" lang="zh-CN" altLang="en-US" dirty="0"/>
              <a:t>     </a:t>
            </a:r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69" name="文本框 68">
            <a:extLst>
              <a:ext uri="{FF2B5EF4-FFF2-40B4-BE49-F238E27FC236}">
                <a16:creationId xmlns="" xmlns:a16="http://schemas.microsoft.com/office/drawing/2014/main" id="{6CF7801C-9ED0-004E-B854-7029044258C1}"/>
              </a:ext>
            </a:extLst>
          </p:cNvPr>
          <p:cNvSpPr txBox="1"/>
          <p:nvPr/>
        </p:nvSpPr>
        <p:spPr>
          <a:xfrm>
            <a:off x="5369569" y="6507876"/>
            <a:ext cx="2193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X</a:t>
            </a:r>
            <a:r>
              <a:rPr kumimoji="1" lang="zh-CN" altLang="en-US" dirty="0"/>
              <a:t>                </a:t>
            </a:r>
            <a:r>
              <a:rPr kumimoji="1" lang="en-US" altLang="zh-CN" dirty="0"/>
              <a:t>Y</a:t>
            </a:r>
            <a:r>
              <a:rPr kumimoji="1" lang="zh-CN" altLang="en-US" dirty="0"/>
              <a:t>               </a:t>
            </a:r>
            <a:r>
              <a:rPr kumimoji="1" lang="en-US" altLang="zh-CN" dirty="0"/>
              <a:t>Z</a:t>
            </a:r>
            <a:endParaRPr kumimoji="1" lang="zh-CN" altLang="en-US" dirty="0"/>
          </a:p>
        </p:txBody>
      </p:sp>
      <p:sp>
        <p:nvSpPr>
          <p:cNvPr id="70" name="矩形 69">
            <a:extLst>
              <a:ext uri="{FF2B5EF4-FFF2-40B4-BE49-F238E27FC236}">
                <a16:creationId xmlns="" xmlns:a16="http://schemas.microsoft.com/office/drawing/2014/main" id="{AEEACC40-8E1E-A445-A05F-0394D307A7E6}"/>
              </a:ext>
            </a:extLst>
          </p:cNvPr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71" name="文本框 70">
            <a:extLst>
              <a:ext uri="{FF2B5EF4-FFF2-40B4-BE49-F238E27FC236}">
                <a16:creationId xmlns="" xmlns:a16="http://schemas.microsoft.com/office/drawing/2014/main" id="{6125BC95-9EE9-044D-A30A-519DBD34CF1A}"/>
              </a:ext>
            </a:extLst>
          </p:cNvPr>
          <p:cNvSpPr txBox="1"/>
          <p:nvPr/>
        </p:nvSpPr>
        <p:spPr>
          <a:xfrm>
            <a:off x="54082" y="87610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2" name="直接连接符 18">
            <a:extLst>
              <a:ext uri="{FF2B5EF4-FFF2-40B4-BE49-F238E27FC236}">
                <a16:creationId xmlns="" xmlns:a16="http://schemas.microsoft.com/office/drawing/2014/main" id="{C19B0A74-A47F-1449-B75E-69746B86B08E}"/>
              </a:ext>
            </a:extLst>
          </p:cNvPr>
          <p:cNvCxnSpPr/>
          <p:nvPr/>
        </p:nvCxnSpPr>
        <p:spPr>
          <a:xfrm>
            <a:off x="157907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="" xmlns:a16="http://schemas.microsoft.com/office/drawing/2014/main" id="{2172661A-2B55-AB43-AE88-96200D52BEF9}"/>
              </a:ext>
            </a:extLst>
          </p:cNvPr>
          <p:cNvSpPr txBox="1"/>
          <p:nvPr/>
        </p:nvSpPr>
        <p:spPr>
          <a:xfrm>
            <a:off x="1598681" y="87610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="" xmlns:a16="http://schemas.microsoft.com/office/drawing/2014/main" id="{F601F2DF-184E-4242-85E6-ABBBC86774C1}"/>
              </a:ext>
            </a:extLst>
          </p:cNvPr>
          <p:cNvSpPr txBox="1"/>
          <p:nvPr/>
        </p:nvSpPr>
        <p:spPr>
          <a:xfrm>
            <a:off x="3143280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="" xmlns:a16="http://schemas.microsoft.com/office/drawing/2014/main" id="{B0A6775E-8A83-504E-BB6E-758F72D98444}"/>
              </a:ext>
            </a:extLst>
          </p:cNvPr>
          <p:cNvSpPr txBox="1"/>
          <p:nvPr/>
        </p:nvSpPr>
        <p:spPr>
          <a:xfrm>
            <a:off x="4687879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="" xmlns:a16="http://schemas.microsoft.com/office/drawing/2014/main" id="{2E2EB8F4-2937-C249-ABFC-59370AABAB15}"/>
              </a:ext>
            </a:extLst>
          </p:cNvPr>
          <p:cNvSpPr txBox="1"/>
          <p:nvPr/>
        </p:nvSpPr>
        <p:spPr>
          <a:xfrm>
            <a:off x="6232478" y="93911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="" xmlns:a16="http://schemas.microsoft.com/office/drawing/2014/main" id="{40268A00-08C6-CB4E-846B-5BC59D68D570}"/>
              </a:ext>
            </a:extLst>
          </p:cNvPr>
          <p:cNvSpPr txBox="1"/>
          <p:nvPr/>
        </p:nvSpPr>
        <p:spPr>
          <a:xfrm>
            <a:off x="7777079" y="93911"/>
            <a:ext cx="1332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HK" altLang="en-US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8" name="直接连接符 30">
            <a:extLst>
              <a:ext uri="{FF2B5EF4-FFF2-40B4-BE49-F238E27FC236}">
                <a16:creationId xmlns="" xmlns:a16="http://schemas.microsoft.com/office/drawing/2014/main" id="{60C74250-1211-3648-BB06-8A1AA1D59230}"/>
              </a:ext>
            </a:extLst>
          </p:cNvPr>
          <p:cNvCxnSpPr/>
          <p:nvPr/>
        </p:nvCxnSpPr>
        <p:spPr>
          <a:xfrm>
            <a:off x="312291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31">
            <a:extLst>
              <a:ext uri="{FF2B5EF4-FFF2-40B4-BE49-F238E27FC236}">
                <a16:creationId xmlns="" xmlns:a16="http://schemas.microsoft.com/office/drawing/2014/main" id="{C8B20A5E-B930-FF43-BBB4-E38D4BA26C5E}"/>
              </a:ext>
            </a:extLst>
          </p:cNvPr>
          <p:cNvCxnSpPr/>
          <p:nvPr/>
        </p:nvCxnSpPr>
        <p:spPr>
          <a:xfrm>
            <a:off x="4666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32">
            <a:extLst>
              <a:ext uri="{FF2B5EF4-FFF2-40B4-BE49-F238E27FC236}">
                <a16:creationId xmlns="" xmlns:a16="http://schemas.microsoft.com/office/drawing/2014/main" id="{31461539-688A-094E-AEAB-A8D0629B660A}"/>
              </a:ext>
            </a:extLst>
          </p:cNvPr>
          <p:cNvCxnSpPr/>
          <p:nvPr/>
        </p:nvCxnSpPr>
        <p:spPr>
          <a:xfrm>
            <a:off x="621059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33">
            <a:extLst>
              <a:ext uri="{FF2B5EF4-FFF2-40B4-BE49-F238E27FC236}">
                <a16:creationId xmlns="" xmlns:a16="http://schemas.microsoft.com/office/drawing/2014/main" id="{89757ED9-1111-B34C-9B14-0C56312FAE9F}"/>
              </a:ext>
            </a:extLst>
          </p:cNvPr>
          <p:cNvCxnSpPr/>
          <p:nvPr/>
        </p:nvCxnSpPr>
        <p:spPr>
          <a:xfrm>
            <a:off x="775443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94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582</Words>
  <Application>Microsoft Office PowerPoint</Application>
  <PresentationFormat>全屏显示(4:3)</PresentationFormat>
  <Paragraphs>118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新細明體</vt:lpstr>
      <vt:lpstr>宋体</vt:lpstr>
      <vt:lpstr>Microsoft YaHei</vt:lpstr>
      <vt:lpstr>Microsoft YaHei</vt:lpstr>
      <vt:lpstr>Arial</vt:lpstr>
      <vt:lpstr>Calibri</vt:lpstr>
      <vt:lpstr>Calibri Light</vt:lpstr>
      <vt:lpstr>Cambria Math</vt:lpstr>
      <vt:lpstr>Office 主题</vt:lpstr>
      <vt:lpstr>3_Office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SUI JINGYAN</cp:lastModifiedBy>
  <cp:revision>879</cp:revision>
  <dcterms:created xsi:type="dcterms:W3CDTF">1900-01-01T00:00:00Z</dcterms:created>
  <dcterms:modified xsi:type="dcterms:W3CDTF">2019-12-20T12:16:57Z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2052-10.0.5</vt:lpwstr>
  </property>
</Properties>
</file>