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60" r:id="rId3"/>
    <p:sldId id="308" r:id="rId4"/>
    <p:sldId id="319" r:id="rId5"/>
    <p:sldId id="320" r:id="rId6"/>
    <p:sldId id="328" r:id="rId7"/>
    <p:sldId id="321" r:id="rId8"/>
    <p:sldId id="317" r:id="rId9"/>
    <p:sldId id="322" r:id="rId10"/>
    <p:sldId id="329" r:id="rId11"/>
    <p:sldId id="311" r:id="rId12"/>
    <p:sldId id="323" r:id="rId13"/>
    <p:sldId id="330" r:id="rId14"/>
    <p:sldId id="312" r:id="rId15"/>
    <p:sldId id="313" r:id="rId16"/>
    <p:sldId id="326" r:id="rId17"/>
    <p:sldId id="327" r:id="rId18"/>
    <p:sldId id="294" r:id="rId19"/>
    <p:sldId id="324" r:id="rId20"/>
    <p:sldId id="325" r:id="rId21"/>
    <p:sldId id="288" r:id="rId22"/>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5125" userDrawn="1">
          <p15:clr>
            <a:srgbClr val="A4A3A4"/>
          </p15:clr>
        </p15:guide>
        <p15:guide id="3" pos="1565" userDrawn="1">
          <p15:clr>
            <a:srgbClr val="A4A3A4"/>
          </p15:clr>
        </p15:guide>
        <p15:guide id="5" orient="horz" pos="1162" userDrawn="1">
          <p15:clr>
            <a:srgbClr val="A4A3A4"/>
          </p15:clr>
        </p15:guide>
        <p15:guide id="6" orient="horz" pos="2228"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174AB"/>
    <a:srgbClr val="92D14F"/>
    <a:srgbClr val="666666"/>
    <a:srgbClr val="BFC0C0"/>
    <a:srgbClr val="9F9D9A"/>
    <a:srgbClr val="0A377B"/>
    <a:srgbClr val="000000"/>
    <a:srgbClr val="083F8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5" autoAdjust="0"/>
    <p:restoredTop sz="94660"/>
  </p:normalViewPr>
  <p:slideViewPr>
    <p:cSldViewPr snapToGrid="0" showGuides="1">
      <p:cViewPr varScale="1">
        <p:scale>
          <a:sx n="114" d="100"/>
          <a:sy n="114" d="100"/>
        </p:scale>
        <p:origin x="1002" y="108"/>
      </p:cViewPr>
      <p:guideLst>
        <p:guide orient="horz" pos="2409"/>
        <p:guide pos="5125"/>
        <p:guide pos="1565"/>
        <p:guide orient="horz" pos="1162"/>
        <p:guide orient="horz" pos="2228"/>
        <p:guide orient="horz" pos="32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1/11/2019</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1/11/2019</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1/11/2019</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1/11/2019</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1/11/2019</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1/11/2019</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1/11/2019</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1/11/2019</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1/11/2019</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1/11/2019</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1/11/2019</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1/11/2019</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1/11/2019</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1/11/2019</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1/11/2019</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1/11/2019</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1/11/2019</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1/11/2019</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1/11/2019</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1/11/2019</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1/11/2019</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1/11/2019</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1/11/2019</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1/11/2019</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hyperlink" Target="https://en.wikipedia.org/wiki/Catalan_numbe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259000"/>
            <a:ext cx="9144000" cy="234000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90113" y="2598231"/>
            <a:ext cx="7962062" cy="1877437"/>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算法设计作业答疑</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4400" b="1" spc="300" dirty="0">
                <a:solidFill>
                  <a:schemeClr val="bg1"/>
                </a:solidFill>
                <a:latin typeface="微软雅黑" panose="020B0503020204020204" pitchFamily="34" charset="-122"/>
                <a:ea typeface="微软雅黑" panose="020B0503020204020204" pitchFamily="34" charset="-122"/>
              </a:rPr>
              <a:t>分治部分</a:t>
            </a:r>
            <a:endParaRPr lang="en-US" altLang="zh-CN" sz="4400" b="1" spc="300"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5763944" y="5763820"/>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授课老师</a:t>
            </a:r>
            <a:endParaRPr lang="zh-HK" altLang="en-US" sz="2000" b="1" spc="300"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7184335" y="5763820"/>
            <a:ext cx="1614489" cy="400110"/>
          </a:xfrm>
          <a:prstGeom prst="rect">
            <a:avLst/>
          </a:prstGeom>
          <a:noFill/>
        </p:spPr>
        <p:txBody>
          <a:bodyPr wrap="square" rtlCol="0">
            <a:spAutoFit/>
          </a:bodyPr>
          <a:lstStyle/>
          <a:p>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卜东波</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11" name="图片 10" descr="国科大横式cuti"/>
          <p:cNvPicPr/>
          <p:nvPr/>
        </p:nvPicPr>
        <p:blipFill>
          <a:blip r:embed="rId2"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4533900" y="14288"/>
            <a:ext cx="4610100" cy="781050"/>
          </a:xfrm>
          <a:prstGeom prst="rect">
            <a:avLst/>
          </a:prstGeom>
          <a:noFill/>
          <a:ln>
            <a:noFill/>
          </a:ln>
        </p:spPr>
      </p:pic>
    </p:spTree>
    <p:extLst>
      <p:ext uri="{BB962C8B-B14F-4D97-AF65-F5344CB8AC3E}">
        <p14:creationId xmlns:p14="http://schemas.microsoft.com/office/powerpoint/2010/main" val="2605218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13" name="文本框 12"/>
          <p:cNvSpPr txBox="1"/>
          <p:nvPr/>
        </p:nvSpPr>
        <p:spPr>
          <a:xfrm>
            <a:off x="54082" y="87610"/>
            <a:ext cx="13320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57907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598681" y="87610"/>
            <a:ext cx="13320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3143280" y="93911"/>
            <a:ext cx="1332000" cy="369332"/>
          </a:xfrm>
          <a:prstGeom prst="rect">
            <a:avLst/>
          </a:prstGeom>
          <a:solidFill>
            <a:schemeClr val="bg1"/>
          </a:solid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3</a:t>
            </a:r>
            <a:endParaRPr lang="zh-HK" altLang="en-US" spc="300"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4687879"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6232478"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7777079"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312291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666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2105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7544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42505" y="994288"/>
            <a:ext cx="9001495" cy="646331"/>
          </a:xfrm>
          <a:prstGeom prst="rect">
            <a:avLst/>
          </a:prstGeom>
        </p:spPr>
        <p:txBody>
          <a:bodyPr wrap="square">
            <a:spAutoFit/>
          </a:bodyPr>
          <a:lstStyle/>
          <a:p>
            <a:pPr lvl="0"/>
            <a:r>
              <a:rPr lang="zh-CN" altLang="en-US" b="1" dirty="0">
                <a:solidFill>
                  <a:srgbClr val="666666"/>
                </a:solidFill>
                <a:latin typeface="微软雅黑" panose="020B0503020204020204" pitchFamily="34" charset="-122"/>
                <a:ea typeface="微软雅黑" panose="020B0503020204020204" pitchFamily="34" charset="-122"/>
              </a:rPr>
              <a:t>问题描述：</a:t>
            </a:r>
            <a:r>
              <a:rPr lang="zh-CN" altLang="en-US" dirty="0">
                <a:solidFill>
                  <a:srgbClr val="666666"/>
                </a:solidFill>
                <a:latin typeface="微软雅黑" panose="020B0503020204020204" pitchFamily="34" charset="-122"/>
                <a:ea typeface="微软雅黑" panose="020B0503020204020204" pitchFamily="34" charset="-122"/>
              </a:rPr>
              <a:t>给定一棵完全二叉树，定义若树中的一个点</a:t>
            </a:r>
            <a:r>
              <a:rPr lang="en-US" altLang="zh-CN" dirty="0">
                <a:solidFill>
                  <a:srgbClr val="666666"/>
                </a:solidFill>
                <a:latin typeface="微软雅黑" panose="020B0503020204020204" pitchFamily="34" charset="-122"/>
                <a:ea typeface="微软雅黑" panose="020B0503020204020204" pitchFamily="34" charset="-122"/>
              </a:rPr>
              <a:t>v</a:t>
            </a:r>
            <a:r>
              <a:rPr lang="zh-CN" altLang="en-US" dirty="0">
                <a:solidFill>
                  <a:srgbClr val="666666"/>
                </a:solidFill>
                <a:latin typeface="微软雅黑" panose="020B0503020204020204" pitchFamily="34" charset="-122"/>
                <a:ea typeface="微软雅黑" panose="020B0503020204020204" pitchFamily="34" charset="-122"/>
              </a:rPr>
              <a:t>的</a:t>
            </a:r>
            <a:r>
              <a:rPr lang="en-US" altLang="zh-CN" dirty="0">
                <a:solidFill>
                  <a:srgbClr val="666666"/>
                </a:solidFill>
                <a:latin typeface="微软雅黑" panose="020B0503020204020204" pitchFamily="34" charset="-122"/>
                <a:ea typeface="微软雅黑" panose="020B0503020204020204" pitchFamily="34" charset="-122"/>
              </a:rPr>
              <a:t>value</a:t>
            </a:r>
            <a:r>
              <a:rPr lang="zh-CN" altLang="en-US" dirty="0">
                <a:solidFill>
                  <a:srgbClr val="666666"/>
                </a:solidFill>
                <a:latin typeface="微软雅黑" panose="020B0503020204020204" pitchFamily="34" charset="-122"/>
                <a:ea typeface="微软雅黑" panose="020B0503020204020204" pitchFamily="34" charset="-122"/>
              </a:rPr>
              <a:t>，比它相连的其他节点的</a:t>
            </a:r>
            <a:r>
              <a:rPr lang="en-US" altLang="zh-CN" dirty="0">
                <a:solidFill>
                  <a:srgbClr val="666666"/>
                </a:solidFill>
                <a:latin typeface="微软雅黑" panose="020B0503020204020204" pitchFamily="34" charset="-122"/>
                <a:ea typeface="微软雅黑" panose="020B0503020204020204" pitchFamily="34" charset="-122"/>
              </a:rPr>
              <a:t>value</a:t>
            </a:r>
            <a:r>
              <a:rPr lang="zh-CN" altLang="en-US" dirty="0">
                <a:solidFill>
                  <a:srgbClr val="666666"/>
                </a:solidFill>
                <a:latin typeface="微软雅黑" panose="020B0503020204020204" pitchFamily="34" charset="-122"/>
                <a:ea typeface="微软雅黑" panose="020B0503020204020204" pitchFamily="34" charset="-122"/>
              </a:rPr>
              <a:t>都小，则将这个节点的值作为局部最小值。且需要在时间复杂度</a:t>
            </a:r>
            <a:r>
              <a:rPr lang="en-US" altLang="zh-CN" dirty="0">
                <a:solidFill>
                  <a:srgbClr val="666666"/>
                </a:solidFill>
                <a:latin typeface="微软雅黑" panose="020B0503020204020204" pitchFamily="34" charset="-122"/>
                <a:ea typeface="微软雅黑" panose="020B0503020204020204" pitchFamily="34" charset="-122"/>
              </a:rPr>
              <a:t>O(log n)</a:t>
            </a:r>
          </a:p>
        </p:txBody>
      </p:sp>
      <p:sp>
        <p:nvSpPr>
          <p:cNvPr id="18" name="矩形 17"/>
          <p:cNvSpPr/>
          <p:nvPr/>
        </p:nvSpPr>
        <p:spPr>
          <a:xfrm>
            <a:off x="142505" y="1740663"/>
            <a:ext cx="9001495" cy="369332"/>
          </a:xfrm>
          <a:prstGeom prst="rect">
            <a:avLst/>
          </a:prstGeom>
        </p:spPr>
        <p:txBody>
          <a:bodyPr wrap="square">
            <a:spAutoFit/>
          </a:bodyPr>
          <a:lstStyle/>
          <a:p>
            <a:pPr lvl="0"/>
            <a:r>
              <a:rPr lang="zh-CN" altLang="en-US" b="1" dirty="0">
                <a:solidFill>
                  <a:srgbClr val="666666"/>
                </a:solidFill>
                <a:latin typeface="微软雅黑" panose="020B0503020204020204" pitchFamily="34" charset="-122"/>
                <a:ea typeface="微软雅黑" panose="020B0503020204020204" pitchFamily="34" charset="-122"/>
              </a:rPr>
              <a:t>输</a:t>
            </a:r>
            <a:r>
              <a:rPr lang="en-US" altLang="zh-CN" b="1" dirty="0">
                <a:solidFill>
                  <a:srgbClr val="666666"/>
                </a:solidFill>
                <a:latin typeface="微软雅黑" panose="020B0503020204020204" pitchFamily="34" charset="-122"/>
                <a:ea typeface="微软雅黑" panose="020B0503020204020204" pitchFamily="34" charset="-122"/>
              </a:rPr>
              <a:t>       </a:t>
            </a:r>
            <a:r>
              <a:rPr lang="zh-CN" altLang="en-US" b="1" dirty="0">
                <a:solidFill>
                  <a:srgbClr val="666666"/>
                </a:solidFill>
                <a:latin typeface="微软雅黑" panose="020B0503020204020204" pitchFamily="34" charset="-122"/>
                <a:ea typeface="微软雅黑" panose="020B0503020204020204" pitchFamily="34" charset="-122"/>
              </a:rPr>
              <a:t>入：</a:t>
            </a:r>
            <a:r>
              <a:rPr lang="zh-CN" altLang="en-US" dirty="0">
                <a:solidFill>
                  <a:srgbClr val="666666"/>
                </a:solidFill>
                <a:latin typeface="微软雅黑" panose="020B0503020204020204" pitchFamily="34" charset="-122"/>
                <a:ea typeface="微软雅黑" panose="020B0503020204020204" pitchFamily="34" charset="-122"/>
              </a:rPr>
              <a:t>一个完全二叉树</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36" name="矩形 35"/>
          <p:cNvSpPr/>
          <p:nvPr/>
        </p:nvSpPr>
        <p:spPr>
          <a:xfrm>
            <a:off x="142497" y="2679415"/>
            <a:ext cx="9001495" cy="2585323"/>
          </a:xfrm>
          <a:prstGeom prst="rect">
            <a:avLst/>
          </a:prstGeom>
        </p:spPr>
        <p:txBody>
          <a:bodyPr wrap="square" anchor="t">
            <a:spAutoFit/>
          </a:bodyPr>
          <a:lstStyle/>
          <a:p>
            <a:r>
              <a:rPr lang="zh-CN" altLang="en-US" b="1" dirty="0">
                <a:solidFill>
                  <a:srgbClr val="666666"/>
                </a:solidFill>
                <a:latin typeface="微软雅黑" panose="020B0503020204020204" pitchFamily="34" charset="-122"/>
                <a:ea typeface="微软雅黑" panose="020B0503020204020204" pitchFamily="34" charset="-122"/>
              </a:rPr>
              <a:t>分       析：</a:t>
            </a:r>
            <a:r>
              <a:rPr lang="zh-CN" altLang="en-US" dirty="0">
                <a:solidFill>
                  <a:srgbClr val="666666"/>
                </a:solidFill>
                <a:latin typeface="微软雅黑" panose="020B0503020204020204" pitchFamily="34" charset="-122"/>
                <a:ea typeface="微软雅黑" panose="020B0503020204020204" pitchFamily="34" charset="-122"/>
              </a:rPr>
              <a:t>需要算法时间复杂度为</a:t>
            </a:r>
            <a:r>
              <a:rPr lang="en-US" altLang="zh-CN" dirty="0">
                <a:solidFill>
                  <a:srgbClr val="666666"/>
                </a:solidFill>
                <a:latin typeface="微软雅黑" panose="020B0503020204020204" pitchFamily="34" charset="-122"/>
                <a:ea typeface="微软雅黑" panose="020B0503020204020204" pitchFamily="34" charset="-122"/>
              </a:rPr>
              <a:t>O(log n)</a:t>
            </a:r>
            <a:r>
              <a:rPr lang="zh-CN" altLang="en-US" dirty="0">
                <a:solidFill>
                  <a:srgbClr val="666666"/>
                </a:solidFill>
                <a:latin typeface="微软雅黑" panose="020B0503020204020204" pitchFamily="34" charset="-122"/>
                <a:ea typeface="微软雅黑" panose="020B0503020204020204" pitchFamily="34" charset="-122"/>
              </a:rPr>
              <a:t>，则每一次需要剪枝掉一半的节点。首先对</a:t>
            </a:r>
            <a:r>
              <a:rPr lang="en-US" altLang="zh-CN" dirty="0">
                <a:solidFill>
                  <a:srgbClr val="666666"/>
                </a:solidFill>
                <a:latin typeface="微软雅黑" panose="020B0503020204020204" pitchFamily="34" charset="-122"/>
                <a:ea typeface="微软雅黑" panose="020B0503020204020204" pitchFamily="34" charset="-122"/>
              </a:rPr>
              <a:t>root</a:t>
            </a:r>
            <a:r>
              <a:rPr lang="zh-CN" altLang="en-US" dirty="0">
                <a:solidFill>
                  <a:srgbClr val="666666"/>
                </a:solidFill>
                <a:latin typeface="微软雅黑" panose="020B0503020204020204" pitchFamily="34" charset="-122"/>
                <a:ea typeface="微软雅黑" panose="020B0503020204020204" pitchFamily="34" charset="-122"/>
              </a:rPr>
              <a:t>节点进行分析：</a:t>
            </a:r>
          </a:p>
          <a:p>
            <a:r>
              <a:rPr lang="zh-CN" altLang="en-US" dirty="0">
                <a:solidFill>
                  <a:srgbClr val="666666"/>
                </a:solidFill>
                <a:latin typeface="微软雅黑" panose="020B0503020204020204" pitchFamily="34" charset="-122"/>
                <a:ea typeface="微软雅黑" panose="020B0503020204020204" pitchFamily="34" charset="-122"/>
              </a:rPr>
              <a:t>（</a:t>
            </a:r>
            <a:r>
              <a:rPr lang="en-US" altLang="zh-CN" dirty="0">
                <a:solidFill>
                  <a:srgbClr val="666666"/>
                </a:solidFill>
                <a:latin typeface="微软雅黑" panose="020B0503020204020204" pitchFamily="34" charset="-122"/>
                <a:ea typeface="微软雅黑" panose="020B0503020204020204" pitchFamily="34" charset="-122"/>
              </a:rPr>
              <a:t>1</a:t>
            </a:r>
            <a:r>
              <a:rPr lang="zh-CN" altLang="en-US" dirty="0">
                <a:solidFill>
                  <a:srgbClr val="666666"/>
                </a:solidFill>
                <a:latin typeface="微软雅黑" panose="020B0503020204020204" pitchFamily="34" charset="-122"/>
                <a:ea typeface="微软雅黑" panose="020B0503020204020204" pitchFamily="34" charset="-122"/>
              </a:rPr>
              <a:t>）根节点比左右孩子节点都小，则返回根节点。</a:t>
            </a:r>
          </a:p>
          <a:p>
            <a:r>
              <a:rPr lang="zh-CN" altLang="en-US" dirty="0">
                <a:solidFill>
                  <a:srgbClr val="666666"/>
                </a:solidFill>
                <a:latin typeface="微软雅黑" panose="020B0503020204020204" pitchFamily="34" charset="-122"/>
                <a:ea typeface="微软雅黑" panose="020B0503020204020204" pitchFamily="34" charset="-122"/>
              </a:rPr>
              <a:t>（</a:t>
            </a:r>
            <a:r>
              <a:rPr lang="en-US" altLang="zh-CN" dirty="0">
                <a:solidFill>
                  <a:srgbClr val="666666"/>
                </a:solidFill>
                <a:latin typeface="微软雅黑" panose="020B0503020204020204" pitchFamily="34" charset="-122"/>
                <a:ea typeface="微软雅黑" panose="020B0503020204020204" pitchFamily="34" charset="-122"/>
              </a:rPr>
              <a:t>2</a:t>
            </a:r>
            <a:r>
              <a:rPr lang="zh-CN" altLang="en-US" dirty="0">
                <a:solidFill>
                  <a:srgbClr val="666666"/>
                </a:solidFill>
                <a:latin typeface="微软雅黑" panose="020B0503020204020204" pitchFamily="34" charset="-122"/>
                <a:ea typeface="微软雅黑" panose="020B0503020204020204" pitchFamily="34" charset="-122"/>
              </a:rPr>
              <a:t>）根节点比左孩子小，比右孩子大。</a:t>
            </a:r>
          </a:p>
          <a:p>
            <a:r>
              <a:rPr lang="zh-CN" altLang="en-US" dirty="0">
                <a:solidFill>
                  <a:srgbClr val="666666"/>
                </a:solidFill>
                <a:latin typeface="微软雅黑" panose="020B0503020204020204" pitchFamily="34" charset="-122"/>
                <a:ea typeface="微软雅黑" panose="020B0503020204020204" pitchFamily="34" charset="-122"/>
              </a:rPr>
              <a:t>（</a:t>
            </a:r>
            <a:r>
              <a:rPr lang="en-US" altLang="zh-CN" dirty="0">
                <a:solidFill>
                  <a:srgbClr val="666666"/>
                </a:solidFill>
                <a:latin typeface="微软雅黑" panose="020B0503020204020204" pitchFamily="34" charset="-122"/>
                <a:ea typeface="微软雅黑" panose="020B0503020204020204" pitchFamily="34" charset="-122"/>
              </a:rPr>
              <a:t>3</a:t>
            </a:r>
            <a:r>
              <a:rPr lang="zh-CN" altLang="en-US" dirty="0">
                <a:solidFill>
                  <a:srgbClr val="666666"/>
                </a:solidFill>
                <a:latin typeface="微软雅黑" panose="020B0503020204020204" pitchFamily="34" charset="-122"/>
                <a:ea typeface="微软雅黑" panose="020B0503020204020204" pitchFamily="34" charset="-122"/>
              </a:rPr>
              <a:t>）根节点比右孩子小，比左孩子大。</a:t>
            </a:r>
          </a:p>
          <a:p>
            <a:r>
              <a:rPr lang="zh-CN" altLang="en-US" dirty="0">
                <a:solidFill>
                  <a:srgbClr val="666666"/>
                </a:solidFill>
                <a:latin typeface="微软雅黑" panose="020B0503020204020204" pitchFamily="34" charset="-122"/>
                <a:ea typeface="微软雅黑" panose="020B0503020204020204" pitchFamily="34" charset="-122"/>
              </a:rPr>
              <a:t>（</a:t>
            </a:r>
            <a:r>
              <a:rPr lang="en-US" altLang="zh-CN" dirty="0">
                <a:solidFill>
                  <a:srgbClr val="666666"/>
                </a:solidFill>
                <a:latin typeface="微软雅黑" panose="020B0503020204020204" pitchFamily="34" charset="-122"/>
                <a:ea typeface="微软雅黑" panose="020B0503020204020204" pitchFamily="34" charset="-122"/>
              </a:rPr>
              <a:t>4</a:t>
            </a:r>
            <a:r>
              <a:rPr lang="zh-CN" altLang="en-US" dirty="0">
                <a:solidFill>
                  <a:srgbClr val="666666"/>
                </a:solidFill>
                <a:latin typeface="微软雅黑" panose="020B0503020204020204" pitchFamily="34" charset="-122"/>
                <a:ea typeface="微软雅黑" panose="020B0503020204020204" pitchFamily="34" charset="-122"/>
              </a:rPr>
              <a:t>）根节点比左右孩子都大。</a:t>
            </a:r>
            <a:endParaRPr lang="en-US" altLang="zh-CN" dirty="0">
              <a:solidFill>
                <a:srgbClr val="666666"/>
              </a:solidFill>
              <a:latin typeface="微软雅黑" panose="020B0503020204020204" pitchFamily="34" charset="-122"/>
              <a:ea typeface="微软雅黑" panose="020B0503020204020204" pitchFamily="34" charset="-122"/>
            </a:endParaRPr>
          </a:p>
          <a:p>
            <a:r>
              <a:rPr lang="zh-CN" altLang="en-US" dirty="0">
                <a:solidFill>
                  <a:srgbClr val="666666"/>
                </a:solidFill>
                <a:latin typeface="微软雅黑" panose="020B0503020204020204" pitchFamily="34" charset="-122"/>
                <a:ea typeface="微软雅黑" panose="020B0503020204020204" pitchFamily="34" charset="-122"/>
              </a:rPr>
              <a:t>当我们选择一条</a:t>
            </a:r>
            <a:r>
              <a:rPr lang="en-US" altLang="zh-CN" dirty="0">
                <a:solidFill>
                  <a:srgbClr val="666666"/>
                </a:solidFill>
                <a:latin typeface="微软雅黑" panose="020B0503020204020204" pitchFamily="34" charset="-122"/>
                <a:ea typeface="微软雅黑" panose="020B0503020204020204" pitchFamily="34" charset="-122"/>
              </a:rPr>
              <a:t>value</a:t>
            </a:r>
            <a:r>
              <a:rPr lang="zh-CN" altLang="en-US" dirty="0">
                <a:solidFill>
                  <a:srgbClr val="666666"/>
                </a:solidFill>
                <a:latin typeface="微软雅黑" panose="020B0503020204020204" pitchFamily="34" charset="-122"/>
                <a:ea typeface="微软雅黑" panose="020B0503020204020204" pitchFamily="34" charset="-122"/>
              </a:rPr>
              <a:t>逐渐下降的路径，到达节点</a:t>
            </a:r>
            <a:r>
              <a:rPr lang="en-US" altLang="zh-CN" dirty="0">
                <a:solidFill>
                  <a:srgbClr val="666666"/>
                </a:solidFill>
                <a:latin typeface="微软雅黑" panose="020B0503020204020204" pitchFamily="34" charset="-122"/>
                <a:ea typeface="微软雅黑" panose="020B0503020204020204" pitchFamily="34" charset="-122"/>
              </a:rPr>
              <a:t>v</a:t>
            </a:r>
            <a:r>
              <a:rPr lang="zh-CN" altLang="en-US" dirty="0">
                <a:solidFill>
                  <a:srgbClr val="666666"/>
                </a:solidFill>
                <a:latin typeface="微软雅黑" panose="020B0503020204020204" pitchFamily="34" charset="-122"/>
                <a:ea typeface="微软雅黑" panose="020B0503020204020204" pitchFamily="34" charset="-122"/>
              </a:rPr>
              <a:t>，若</a:t>
            </a:r>
            <a:r>
              <a:rPr lang="en-US" altLang="zh-CN" dirty="0">
                <a:solidFill>
                  <a:srgbClr val="666666"/>
                </a:solidFill>
                <a:latin typeface="微软雅黑" panose="020B0503020204020204" pitchFamily="34" charset="-122"/>
                <a:ea typeface="微软雅黑" panose="020B0503020204020204" pitchFamily="34" charset="-122"/>
              </a:rPr>
              <a:t>v</a:t>
            </a:r>
            <a:r>
              <a:rPr lang="zh-CN" altLang="en-US" dirty="0">
                <a:solidFill>
                  <a:srgbClr val="666666"/>
                </a:solidFill>
                <a:latin typeface="微软雅黑" panose="020B0503020204020204" pitchFamily="34" charset="-122"/>
                <a:ea typeface="微软雅黑" panose="020B0503020204020204" pitchFamily="34" charset="-122"/>
              </a:rPr>
              <a:t>的左右孩子都比其大，则返回</a:t>
            </a:r>
            <a:r>
              <a:rPr lang="en-US" altLang="zh-CN" dirty="0">
                <a:solidFill>
                  <a:srgbClr val="666666"/>
                </a:solidFill>
                <a:latin typeface="微软雅黑" panose="020B0503020204020204" pitchFamily="34" charset="-122"/>
                <a:ea typeface="微软雅黑" panose="020B0503020204020204" pitchFamily="34" charset="-122"/>
              </a:rPr>
              <a:t>v</a:t>
            </a:r>
            <a:r>
              <a:rPr lang="zh-CN" altLang="en-US" dirty="0">
                <a:solidFill>
                  <a:srgbClr val="666666"/>
                </a:solidFill>
                <a:latin typeface="微软雅黑" panose="020B0503020204020204" pitchFamily="34" charset="-122"/>
                <a:ea typeface="微软雅黑" panose="020B0503020204020204" pitchFamily="34" charset="-122"/>
              </a:rPr>
              <a:t>。否则直到找到这样的</a:t>
            </a:r>
            <a:r>
              <a:rPr lang="en-US" altLang="zh-CN" dirty="0">
                <a:solidFill>
                  <a:srgbClr val="666666"/>
                </a:solidFill>
                <a:latin typeface="微软雅黑" panose="020B0503020204020204" pitchFamily="34" charset="-122"/>
                <a:ea typeface="微软雅黑" panose="020B0503020204020204" pitchFamily="34" charset="-122"/>
              </a:rPr>
              <a:t>v</a:t>
            </a:r>
            <a:r>
              <a:rPr lang="zh-CN" altLang="en-US" dirty="0">
                <a:solidFill>
                  <a:srgbClr val="666666"/>
                </a:solidFill>
                <a:latin typeface="微软雅黑" panose="020B0503020204020204" pitchFamily="34" charset="-122"/>
                <a:ea typeface="微软雅黑" panose="020B0503020204020204" pitchFamily="34" charset="-122"/>
              </a:rPr>
              <a:t>，或到达叶子节点，由于是沿着</a:t>
            </a:r>
            <a:r>
              <a:rPr lang="en-US" altLang="zh-CN" dirty="0">
                <a:solidFill>
                  <a:srgbClr val="666666"/>
                </a:solidFill>
                <a:latin typeface="微软雅黑" panose="020B0503020204020204" pitchFamily="34" charset="-122"/>
                <a:ea typeface="微软雅黑" panose="020B0503020204020204" pitchFamily="34" charset="-122"/>
              </a:rPr>
              <a:t>value</a:t>
            </a:r>
            <a:r>
              <a:rPr lang="zh-CN" altLang="en-US" dirty="0">
                <a:solidFill>
                  <a:srgbClr val="666666"/>
                </a:solidFill>
                <a:latin typeface="微软雅黑" panose="020B0503020204020204" pitchFamily="34" charset="-122"/>
                <a:ea typeface="微软雅黑" panose="020B0503020204020204" pitchFamily="34" charset="-122"/>
              </a:rPr>
              <a:t>下降的方向，所以叶子节点是满足条件的。</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21" name="矩形 20"/>
          <p:cNvSpPr/>
          <p:nvPr/>
        </p:nvSpPr>
        <p:spPr>
          <a:xfrm>
            <a:off x="142505" y="2210039"/>
            <a:ext cx="9001495" cy="369332"/>
          </a:xfrm>
          <a:prstGeom prst="rect">
            <a:avLst/>
          </a:prstGeom>
        </p:spPr>
        <p:txBody>
          <a:bodyPr wrap="square" anchor="t">
            <a:spAutoFit/>
          </a:bodyPr>
          <a:lstStyle/>
          <a:p>
            <a:r>
              <a:rPr lang="zh-CN" altLang="en-US" b="1" dirty="0">
                <a:solidFill>
                  <a:srgbClr val="666666"/>
                </a:solidFill>
                <a:latin typeface="微软雅黑" panose="020B0503020204020204" pitchFamily="34" charset="-122"/>
                <a:ea typeface="微软雅黑" panose="020B0503020204020204" pitchFamily="34" charset="-122"/>
              </a:rPr>
              <a:t>输       出：</a:t>
            </a:r>
            <a:r>
              <a:rPr lang="zh-CN" altLang="en-US" dirty="0">
                <a:solidFill>
                  <a:srgbClr val="666666"/>
                </a:solidFill>
                <a:latin typeface="微软雅黑" panose="020B0503020204020204" pitchFamily="34" charset="-122"/>
                <a:ea typeface="微软雅黑" panose="020B0503020204020204" pitchFamily="34" charset="-122"/>
              </a:rPr>
              <a:t>局部最小值</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0555909-FD8D-442B-9C6D-7404F4E20D90}"/>
              </a:ext>
            </a:extLst>
          </p:cNvPr>
          <p:cNvSpPr txBox="1"/>
          <p:nvPr/>
        </p:nvSpPr>
        <p:spPr>
          <a:xfrm>
            <a:off x="54082" y="5361626"/>
            <a:ext cx="9001494" cy="646331"/>
          </a:xfrm>
          <a:prstGeom prst="rect">
            <a:avLst/>
          </a:prstGeom>
          <a:noFill/>
        </p:spPr>
        <p:txBody>
          <a:bodyPr wrap="square" rtlCol="0">
            <a:spAutoFit/>
          </a:bodyPr>
          <a:lstStyle/>
          <a:p>
            <a:r>
              <a:rPr lang="zh-CN" altLang="en-US" b="1" dirty="0">
                <a:solidFill>
                  <a:srgbClr val="666666"/>
                </a:solidFill>
                <a:latin typeface="微软雅黑" panose="020B0503020204020204" pitchFamily="34" charset="-122"/>
                <a:ea typeface="微软雅黑" panose="020B0503020204020204" pitchFamily="34" charset="-122"/>
              </a:rPr>
              <a:t>时间复杂度</a:t>
            </a:r>
            <a:r>
              <a:rPr lang="zh-CN" altLang="en-US" dirty="0">
                <a:solidFill>
                  <a:srgbClr val="666666"/>
                </a:solidFill>
                <a:latin typeface="微软雅黑" panose="020B0503020204020204" pitchFamily="34" charset="-122"/>
                <a:ea typeface="微软雅黑" panose="020B0503020204020204" pitchFamily="34" charset="-122"/>
              </a:rPr>
              <a:t>：由于每一次选择都舍弃了另一个子树，且树是完全二叉树，所以时间复杂度是</a:t>
            </a:r>
            <a:r>
              <a:rPr lang="en-US" altLang="zh-CN" dirty="0">
                <a:solidFill>
                  <a:srgbClr val="666666"/>
                </a:solidFill>
                <a:latin typeface="微软雅黑" panose="020B0503020204020204" pitchFamily="34" charset="-122"/>
                <a:ea typeface="微软雅黑" panose="020B0503020204020204" pitchFamily="34" charset="-122"/>
              </a:rPr>
              <a:t>O(log n)</a:t>
            </a:r>
            <a:endParaRPr lang="zh-CN" altLang="en-US"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993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dirty="0">
              <a:ln>
                <a:noFill/>
              </a:ln>
              <a:solidFill>
                <a:prstClr val="white"/>
              </a:solidFill>
              <a:effectLst/>
              <a:uLnTx/>
              <a:uFillTx/>
              <a:latin typeface="Calibri"/>
              <a:ea typeface="新細明體" panose="02020500000000000000" pitchFamily="18" charset="-120"/>
              <a:cs typeface="+mn-cs"/>
            </a:endParaRPr>
          </a:p>
        </p:txBody>
      </p:sp>
      <p:sp>
        <p:nvSpPr>
          <p:cNvPr id="13" name="文本框 12"/>
          <p:cNvSpPr txBox="1"/>
          <p:nvPr/>
        </p:nvSpPr>
        <p:spPr>
          <a:xfrm>
            <a:off x="54082" y="87610"/>
            <a:ext cx="1332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9" name="直接连接符 18"/>
          <p:cNvCxnSpPr/>
          <p:nvPr/>
        </p:nvCxnSpPr>
        <p:spPr>
          <a:xfrm>
            <a:off x="157907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598681" y="87610"/>
            <a:ext cx="1332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5" name="文本框 24"/>
          <p:cNvSpPr txBox="1"/>
          <p:nvPr/>
        </p:nvSpPr>
        <p:spPr>
          <a:xfrm>
            <a:off x="3143280" y="93911"/>
            <a:ext cx="1332000" cy="369332"/>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0" lang="zh-HK" altLang="en-US" sz="18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6" name="文本框 25"/>
          <p:cNvSpPr txBox="1"/>
          <p:nvPr/>
        </p:nvSpPr>
        <p:spPr>
          <a:xfrm>
            <a:off x="4687879" y="93911"/>
            <a:ext cx="1332000" cy="3600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9" name="文本框 28"/>
          <p:cNvSpPr txBox="1"/>
          <p:nvPr/>
        </p:nvSpPr>
        <p:spPr>
          <a:xfrm>
            <a:off x="6232478" y="93911"/>
            <a:ext cx="1332000" cy="3600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0" name="文本框 29"/>
          <p:cNvSpPr txBox="1"/>
          <p:nvPr/>
        </p:nvSpPr>
        <p:spPr>
          <a:xfrm>
            <a:off x="7777079" y="93911"/>
            <a:ext cx="1332000" cy="3600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6</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31" name="直接连接符 30"/>
          <p:cNvCxnSpPr/>
          <p:nvPr/>
        </p:nvCxnSpPr>
        <p:spPr>
          <a:xfrm>
            <a:off x="312291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666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2105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7544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42505" y="994288"/>
            <a:ext cx="9001495" cy="34163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dirty="0">
                <a:solidFill>
                  <a:srgbClr val="666666"/>
                </a:solidFill>
                <a:latin typeface="微软雅黑" panose="020B0503020204020204" pitchFamily="34" charset="-122"/>
                <a:ea typeface="微软雅黑" panose="020B0503020204020204" pitchFamily="34" charset="-122"/>
              </a:rPr>
              <a:t>正确性证明：</a:t>
            </a:r>
            <a:endParaRPr lang="en-US" altLang="zh-CN" sz="2000" b="1" dirty="0">
              <a:solidFill>
                <a:srgbClr val="666666"/>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	</a:t>
            </a:r>
            <a:r>
              <a:rPr kumimoji="0" lang="zh-CN" altLang="en-US"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根据发现的规律，沿着</a:t>
            </a:r>
            <a:r>
              <a:rPr kumimoji="0" lang="en-US" altLang="zh-CN"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value</a:t>
            </a:r>
            <a:r>
              <a:rPr kumimoji="0" lang="zh-CN" altLang="en-US"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下降的方向，一定能找到满足要求的点。下面使用</a:t>
            </a:r>
            <a:r>
              <a:rPr kumimoji="0" lang="en-US" altLang="zh-CN"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	</a:t>
            </a:r>
            <a:r>
              <a:rPr kumimoji="0" lang="zh-CN" altLang="en-US"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反证法证明其正确性。</a:t>
            </a:r>
            <a:endParaRPr kumimoji="0" lang="en-US" altLang="zh-CN"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	</a:t>
            </a:r>
            <a:r>
              <a:rPr kumimoji="0" lang="zh-CN" altLang="en-US"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假设：存在一棵树不存在满足题意的</a:t>
            </a:r>
            <a:r>
              <a:rPr kumimoji="0" lang="en-US" altLang="zh-CN"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LocalMinimum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	</a:t>
            </a:r>
            <a:r>
              <a:rPr kumimoji="0" lang="zh-CN" altLang="en-US"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对于树高</a:t>
            </a:r>
            <a:r>
              <a:rPr kumimoji="0" lang="en-US" altLang="zh-CN"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h</a:t>
            </a:r>
            <a:r>
              <a:rPr kumimoji="0" lang="zh-CN" altLang="en-US"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的完全二叉树，对于任意一条</a:t>
            </a:r>
            <a:r>
              <a:rPr kumimoji="0" lang="en-US" altLang="zh-CN"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value</a:t>
            </a:r>
            <a:r>
              <a:rPr kumimoji="0" lang="zh-CN" altLang="en-US"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下降的路径。第</a:t>
            </a:r>
            <a:r>
              <a:rPr kumimoji="0" lang="en-US" altLang="zh-CN"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0</a:t>
            </a:r>
            <a:r>
              <a:rPr kumimoji="0" lang="zh-CN" altLang="en-US"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至</a:t>
            </a:r>
            <a:r>
              <a:rPr kumimoji="0" lang="en-US" altLang="zh-CN"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h-2</a:t>
            </a:r>
            <a:r>
              <a:rPr kumimoji="0" lang="zh-CN" altLang="en-US"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层不存在满足条件的</a:t>
            </a:r>
            <a:r>
              <a:rPr kumimoji="0" lang="en-US" altLang="zh-CN"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LocalMinimum</a:t>
            </a:r>
            <a:r>
              <a:rPr kumimoji="0" lang="zh-CN" altLang="en-US"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，取路径上第</a:t>
            </a:r>
            <a:r>
              <a:rPr kumimoji="0" lang="en-US" altLang="zh-CN"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h-2</a:t>
            </a:r>
            <a:r>
              <a:rPr kumimoji="0" lang="zh-CN" altLang="en-US"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层的节点为</a:t>
            </a:r>
            <a:r>
              <a:rPr kumimoji="0" lang="en-US" altLang="zh-CN"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x[i]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	</a:t>
            </a:r>
            <a:r>
              <a:rPr kumimoji="0" lang="zh-CN" altLang="en-US"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则存在</a:t>
            </a:r>
            <a:r>
              <a:rPr kumimoji="0" lang="en-US" altLang="zh-CN" sz="1800" u="none" strike="noStrike" kern="1200" cap="none" normalizeH="0" baseline="0" noProof="0" dirty="0">
                <a:ln>
                  <a:noFill/>
                </a:ln>
                <a:solidFill>
                  <a:srgbClr val="666666"/>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x[(i-1)/2]&gt;x[i],</a:t>
            </a:r>
            <a:r>
              <a:rPr kumimoji="0" lang="en-US" altLang="zh-CN" sz="1800" u="none" strike="noStrike" kern="1200" cap="none" normalizeH="0" noProof="0" dirty="0">
                <a:ln>
                  <a:noFill/>
                </a:ln>
                <a:solidFill>
                  <a:srgbClr val="666666"/>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x[2 *i +1] &lt; x[i], x[2 *</a:t>
            </a:r>
            <a:r>
              <a:rPr lang="en-US" altLang="zh-CN" dirty="0">
                <a:solidFill>
                  <a:srgbClr val="666666"/>
                </a:solidFill>
                <a:latin typeface="Times New Roman" panose="02020603050405020304" pitchFamily="18" charset="0"/>
                <a:ea typeface="微软雅黑" panose="020B0503020204020204" pitchFamily="34" charset="-122"/>
                <a:cs typeface="Times New Roman" panose="02020603050405020304" pitchFamily="18" charset="0"/>
              </a:rPr>
              <a:t> i +2] &lt; x[i]</a:t>
            </a:r>
            <a:r>
              <a:rPr lang="en-US" altLang="zh-CN" dirty="0">
                <a:solidFill>
                  <a:srgbClr val="666666"/>
                </a:solidFill>
                <a:latin typeface="微软雅黑" panose="020B0503020204020204" pitchFamily="34" charset="-122"/>
                <a:ea typeface="微软雅黑" panose="020B0503020204020204" pitchFamily="34" charset="-122"/>
              </a:rPr>
              <a:t>;</a:t>
            </a:r>
          </a:p>
          <a:p>
            <a:pPr lvl="0"/>
            <a:r>
              <a:rPr lang="en-US" altLang="zh-CN" dirty="0">
                <a:solidFill>
                  <a:srgbClr val="666666"/>
                </a:solidFill>
                <a:latin typeface="微软雅黑" panose="020B0503020204020204" pitchFamily="34" charset="-122"/>
                <a:ea typeface="微软雅黑" panose="020B0503020204020204" pitchFamily="34" charset="-122"/>
              </a:rPr>
              <a:t>	</a:t>
            </a:r>
            <a:r>
              <a:rPr kumimoji="0" lang="zh-CN" altLang="en-US"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由于叶子节点也不存在满足条件的</a:t>
            </a:r>
            <a:r>
              <a:rPr kumimoji="0" lang="en-US" altLang="zh-CN"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LocalMinimum</a:t>
            </a:r>
            <a:r>
              <a:rPr kumimoji="0" lang="zh-CN" altLang="en-US"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，所以存在</a:t>
            </a:r>
            <a:r>
              <a:rPr lang="en-US" altLang="zh-CN" dirty="0">
                <a:solidFill>
                  <a:srgbClr val="666666"/>
                </a:solidFill>
                <a:latin typeface="Times New Roman" panose="02020603050405020304" pitchFamily="18" charset="0"/>
                <a:ea typeface="微软雅黑" panose="020B0503020204020204" pitchFamily="34" charset="-122"/>
                <a:cs typeface="Times New Roman" panose="02020603050405020304" pitchFamily="18" charset="0"/>
              </a:rPr>
              <a:t>, x[2 *i +1] &gt; x[i], x[2 * i +2] &gt; x[i]</a:t>
            </a:r>
            <a:r>
              <a:rPr lang="en-US" altLang="zh-CN" dirty="0">
                <a:solidFill>
                  <a:srgbClr val="666666"/>
                </a:solidFill>
                <a:latin typeface="微软雅黑" panose="020B0503020204020204" pitchFamily="34" charset="-122"/>
                <a:ea typeface="微软雅黑" panose="020B0503020204020204" pitchFamily="34" charset="-122"/>
              </a:rPr>
              <a:t>;</a:t>
            </a:r>
          </a:p>
          <a:p>
            <a:pPr lvl="0"/>
            <a:r>
              <a:rPr kumimoji="0" lang="en-US" altLang="zh-CN"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	</a:t>
            </a:r>
            <a:r>
              <a:rPr kumimoji="0" lang="zh-CN" altLang="en-US"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矛盾，假设不成立。</a:t>
            </a:r>
            <a:endParaRPr kumimoji="0" lang="en-US" altLang="zh-CN"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endParaRPr>
          </a:p>
          <a:p>
            <a:pPr lvl="0"/>
            <a:r>
              <a:rPr lang="en-US" altLang="zh-CN" dirty="0">
                <a:solidFill>
                  <a:srgbClr val="666666"/>
                </a:solidFill>
                <a:latin typeface="微软雅黑" panose="020B0503020204020204" pitchFamily="34" charset="-122"/>
                <a:ea typeface="微软雅黑" panose="020B0503020204020204" pitchFamily="34" charset="-122"/>
              </a:rPr>
              <a:t>	</a:t>
            </a:r>
            <a:r>
              <a:rPr lang="zh-CN" altLang="en-US" dirty="0">
                <a:solidFill>
                  <a:srgbClr val="666666"/>
                </a:solidFill>
                <a:latin typeface="微软雅黑" panose="020B0503020204020204" pitchFamily="34" charset="-122"/>
                <a:ea typeface="微软雅黑" panose="020B0503020204020204" pitchFamily="34" charset="-122"/>
              </a:rPr>
              <a:t>所以，按照算法一定能找到一个符合题意的</a:t>
            </a:r>
            <a:r>
              <a:rPr lang="en-US" altLang="zh-CN" dirty="0">
                <a:solidFill>
                  <a:srgbClr val="666666"/>
                </a:solidFill>
                <a:latin typeface="微软雅黑" panose="020B0503020204020204" pitchFamily="34" charset="-122"/>
                <a:ea typeface="微软雅黑" panose="020B0503020204020204" pitchFamily="34" charset="-122"/>
              </a:rPr>
              <a:t>LocalMinimum</a:t>
            </a:r>
            <a:r>
              <a:rPr lang="zh-CN" altLang="en-US" dirty="0">
                <a:solidFill>
                  <a:srgbClr val="666666"/>
                </a:solidFill>
                <a:latin typeface="微软雅黑" panose="020B0503020204020204" pitchFamily="34" charset="-122"/>
                <a:ea typeface="微软雅黑" panose="020B0503020204020204" pitchFamily="34" charset="-122"/>
              </a:rPr>
              <a:t>。</a:t>
            </a:r>
            <a:endParaRPr kumimoji="0" lang="en-US" altLang="zh-CN" sz="180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182200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B9A834A-97EB-4630-B92F-7F9300CEB477}"/>
              </a:ext>
            </a:extLst>
          </p:cNvPr>
          <p:cNvPicPr>
            <a:picLocks noChangeAspect="1"/>
          </p:cNvPicPr>
          <p:nvPr/>
        </p:nvPicPr>
        <p:blipFill>
          <a:blip r:embed="rId2"/>
          <a:stretch>
            <a:fillRect/>
          </a:stretch>
        </p:blipFill>
        <p:spPr>
          <a:xfrm>
            <a:off x="1362476" y="1567095"/>
            <a:ext cx="6419048" cy="3723809"/>
          </a:xfrm>
          <a:prstGeom prst="rect">
            <a:avLst/>
          </a:prstGeom>
        </p:spPr>
      </p:pic>
      <p:sp>
        <p:nvSpPr>
          <p:cNvPr id="3" name="矩形 2">
            <a:extLst>
              <a:ext uri="{FF2B5EF4-FFF2-40B4-BE49-F238E27FC236}">
                <a16:creationId xmlns:a16="http://schemas.microsoft.com/office/drawing/2014/main" id="{E8E4EA4E-C213-4479-B795-E88B70F75A3E}"/>
              </a:ext>
            </a:extLst>
          </p:cNvPr>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dirty="0">
              <a:ln>
                <a:noFill/>
              </a:ln>
              <a:solidFill>
                <a:prstClr val="white"/>
              </a:solidFill>
              <a:effectLst/>
              <a:uLnTx/>
              <a:uFillTx/>
              <a:latin typeface="Calibri"/>
              <a:ea typeface="新細明體" panose="02020500000000000000" pitchFamily="18" charset="-120"/>
              <a:cs typeface="+mn-cs"/>
            </a:endParaRPr>
          </a:p>
        </p:txBody>
      </p:sp>
      <p:sp>
        <p:nvSpPr>
          <p:cNvPr id="4" name="文本框 3">
            <a:extLst>
              <a:ext uri="{FF2B5EF4-FFF2-40B4-BE49-F238E27FC236}">
                <a16:creationId xmlns:a16="http://schemas.microsoft.com/office/drawing/2014/main" id="{C3A03430-C71B-48C6-B460-E9866E49AC38}"/>
              </a:ext>
            </a:extLst>
          </p:cNvPr>
          <p:cNvSpPr txBox="1"/>
          <p:nvPr/>
        </p:nvSpPr>
        <p:spPr>
          <a:xfrm>
            <a:off x="54082" y="87610"/>
            <a:ext cx="1332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5" name="直接连接符 4">
            <a:extLst>
              <a:ext uri="{FF2B5EF4-FFF2-40B4-BE49-F238E27FC236}">
                <a16:creationId xmlns:a16="http://schemas.microsoft.com/office/drawing/2014/main" id="{3F3CE414-16F4-40A5-B2C4-723064803698}"/>
              </a:ext>
            </a:extLst>
          </p:cNvPr>
          <p:cNvCxnSpPr/>
          <p:nvPr/>
        </p:nvCxnSpPr>
        <p:spPr>
          <a:xfrm>
            <a:off x="157907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1FBBF9AF-6D72-4CEF-B19A-4940DAF39924}"/>
              </a:ext>
            </a:extLst>
          </p:cNvPr>
          <p:cNvSpPr txBox="1"/>
          <p:nvPr/>
        </p:nvSpPr>
        <p:spPr>
          <a:xfrm>
            <a:off x="1598681" y="87610"/>
            <a:ext cx="1332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a:extLst>
              <a:ext uri="{FF2B5EF4-FFF2-40B4-BE49-F238E27FC236}">
                <a16:creationId xmlns:a16="http://schemas.microsoft.com/office/drawing/2014/main" id="{12143806-65F8-4A66-800D-CDBE2CCFA21C}"/>
              </a:ext>
            </a:extLst>
          </p:cNvPr>
          <p:cNvSpPr txBox="1"/>
          <p:nvPr/>
        </p:nvSpPr>
        <p:spPr>
          <a:xfrm>
            <a:off x="3143280" y="93911"/>
            <a:ext cx="1332000" cy="369332"/>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0" lang="zh-HK" altLang="en-US" sz="18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 name="文本框 7">
            <a:extLst>
              <a:ext uri="{FF2B5EF4-FFF2-40B4-BE49-F238E27FC236}">
                <a16:creationId xmlns:a16="http://schemas.microsoft.com/office/drawing/2014/main" id="{64B29BA5-4E4C-4E5D-BD57-AD31DB77BD3D}"/>
              </a:ext>
            </a:extLst>
          </p:cNvPr>
          <p:cNvSpPr txBox="1"/>
          <p:nvPr/>
        </p:nvSpPr>
        <p:spPr>
          <a:xfrm>
            <a:off x="4687879" y="93911"/>
            <a:ext cx="1332000" cy="3600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文本框 8">
            <a:extLst>
              <a:ext uri="{FF2B5EF4-FFF2-40B4-BE49-F238E27FC236}">
                <a16:creationId xmlns:a16="http://schemas.microsoft.com/office/drawing/2014/main" id="{07EFD0A5-04A0-4DAF-B4A7-B580D73E0A3B}"/>
              </a:ext>
            </a:extLst>
          </p:cNvPr>
          <p:cNvSpPr txBox="1"/>
          <p:nvPr/>
        </p:nvSpPr>
        <p:spPr>
          <a:xfrm>
            <a:off x="6232478" y="93911"/>
            <a:ext cx="1332000" cy="3600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 name="文本框 9">
            <a:extLst>
              <a:ext uri="{FF2B5EF4-FFF2-40B4-BE49-F238E27FC236}">
                <a16:creationId xmlns:a16="http://schemas.microsoft.com/office/drawing/2014/main" id="{FC82126C-9A23-4A12-A21D-251D087A8037}"/>
              </a:ext>
            </a:extLst>
          </p:cNvPr>
          <p:cNvSpPr txBox="1"/>
          <p:nvPr/>
        </p:nvSpPr>
        <p:spPr>
          <a:xfrm>
            <a:off x="7777079" y="93911"/>
            <a:ext cx="1332000" cy="3600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6</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1" name="直接连接符 10">
            <a:extLst>
              <a:ext uri="{FF2B5EF4-FFF2-40B4-BE49-F238E27FC236}">
                <a16:creationId xmlns:a16="http://schemas.microsoft.com/office/drawing/2014/main" id="{BAB48255-1D8A-4B94-8307-32A8411DA2DD}"/>
              </a:ext>
            </a:extLst>
          </p:cNvPr>
          <p:cNvCxnSpPr/>
          <p:nvPr/>
        </p:nvCxnSpPr>
        <p:spPr>
          <a:xfrm>
            <a:off x="312291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8EFB3DB5-30F6-463D-8B24-EC02E288B902}"/>
              </a:ext>
            </a:extLst>
          </p:cNvPr>
          <p:cNvCxnSpPr/>
          <p:nvPr/>
        </p:nvCxnSpPr>
        <p:spPr>
          <a:xfrm>
            <a:off x="4666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D5620A39-5596-4E26-A426-312D594EDAE7}"/>
              </a:ext>
            </a:extLst>
          </p:cNvPr>
          <p:cNvCxnSpPr/>
          <p:nvPr/>
        </p:nvCxnSpPr>
        <p:spPr>
          <a:xfrm>
            <a:off x="62105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4E0772DA-C4EA-48A6-A651-B62008A04918}"/>
              </a:ext>
            </a:extLst>
          </p:cNvPr>
          <p:cNvCxnSpPr/>
          <p:nvPr/>
        </p:nvCxnSpPr>
        <p:spPr>
          <a:xfrm>
            <a:off x="77544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6925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3320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57907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598681" y="87610"/>
            <a:ext cx="13320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3143280" y="93911"/>
            <a:ext cx="13320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687879" y="93911"/>
            <a:ext cx="1332000" cy="369332"/>
          </a:xfrm>
          <a:prstGeom prst="rect">
            <a:avLst/>
          </a:prstGeom>
          <a:solidFill>
            <a:schemeClr val="bg1"/>
          </a:solid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4</a:t>
            </a:r>
            <a:endParaRPr lang="zh-HK" altLang="en-US" spc="300" dirty="0">
              <a:latin typeface="微软雅黑" panose="020B0503020204020204" pitchFamily="34" charset="-122"/>
              <a:ea typeface="微软雅黑" panose="020B0503020204020204" pitchFamily="34" charset="-122"/>
            </a:endParaRPr>
          </a:p>
        </p:txBody>
      </p:sp>
      <p:sp>
        <p:nvSpPr>
          <p:cNvPr id="29" name="文本框 28"/>
          <p:cNvSpPr txBox="1"/>
          <p:nvPr/>
        </p:nvSpPr>
        <p:spPr>
          <a:xfrm>
            <a:off x="6232478"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7777079"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312291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666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2105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7544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42504" y="758472"/>
            <a:ext cx="9001495" cy="369332"/>
          </a:xfrm>
          <a:prstGeom prst="rect">
            <a:avLst/>
          </a:prstGeom>
        </p:spPr>
        <p:txBody>
          <a:bodyPr wrap="square">
            <a:spAutoFit/>
          </a:bodyPr>
          <a:lstStyle/>
          <a:p>
            <a:pPr lvl="0"/>
            <a:r>
              <a:rPr lang="zh-CN" altLang="en-US" b="1" dirty="0">
                <a:solidFill>
                  <a:srgbClr val="666666"/>
                </a:solidFill>
                <a:latin typeface="微软雅黑" panose="020B0503020204020204" pitchFamily="34" charset="-122"/>
                <a:ea typeface="微软雅黑" panose="020B0503020204020204" pitchFamily="34" charset="-122"/>
              </a:rPr>
              <a:t>问题描述：</a:t>
            </a:r>
            <a:r>
              <a:rPr lang="zh-CN" altLang="en-US" dirty="0">
                <a:solidFill>
                  <a:srgbClr val="666666"/>
                </a:solidFill>
                <a:latin typeface="微软雅黑" panose="020B0503020204020204" pitchFamily="34" charset="-122"/>
                <a:ea typeface="微软雅黑" panose="020B0503020204020204" pitchFamily="34" charset="-122"/>
              </a:rPr>
              <a:t>在</a:t>
            </a:r>
            <a:r>
              <a:rPr lang="en-US" altLang="zh-CN" dirty="0">
                <a:solidFill>
                  <a:srgbClr val="666666"/>
                </a:solidFill>
                <a:latin typeface="微软雅黑" panose="020B0503020204020204" pitchFamily="34" charset="-122"/>
                <a:ea typeface="微软雅黑" panose="020B0503020204020204" pitchFamily="34" charset="-122"/>
              </a:rPr>
              <a:t>n*n</a:t>
            </a:r>
            <a:r>
              <a:rPr lang="zh-CN" altLang="en-US" dirty="0">
                <a:solidFill>
                  <a:srgbClr val="666666"/>
                </a:solidFill>
                <a:latin typeface="微软雅黑" panose="020B0503020204020204" pitchFamily="34" charset="-122"/>
                <a:ea typeface="微软雅黑" panose="020B0503020204020204" pitchFamily="34" charset="-122"/>
              </a:rPr>
              <a:t>的网格上找局部最小值，要求时间复杂度为</a:t>
            </a:r>
            <a:r>
              <a:rPr lang="en-US" altLang="zh-CN" dirty="0">
                <a:solidFill>
                  <a:srgbClr val="666666"/>
                </a:solidFill>
                <a:latin typeface="微软雅黑" panose="020B0503020204020204" pitchFamily="34" charset="-122"/>
                <a:ea typeface="微软雅黑" panose="020B0503020204020204" pitchFamily="34" charset="-122"/>
              </a:rPr>
              <a:t>O(n)</a:t>
            </a:r>
          </a:p>
        </p:txBody>
      </p:sp>
      <p:sp>
        <p:nvSpPr>
          <p:cNvPr id="18" name="矩形 17"/>
          <p:cNvSpPr/>
          <p:nvPr/>
        </p:nvSpPr>
        <p:spPr>
          <a:xfrm>
            <a:off x="142502" y="1360271"/>
            <a:ext cx="9001495" cy="369332"/>
          </a:xfrm>
          <a:prstGeom prst="rect">
            <a:avLst/>
          </a:prstGeom>
        </p:spPr>
        <p:txBody>
          <a:bodyPr wrap="square">
            <a:spAutoFit/>
          </a:bodyPr>
          <a:lstStyle/>
          <a:p>
            <a:pPr lvl="0"/>
            <a:r>
              <a:rPr lang="zh-CN" altLang="en-US" b="1" dirty="0">
                <a:solidFill>
                  <a:srgbClr val="666666"/>
                </a:solidFill>
                <a:latin typeface="微软雅黑" panose="020B0503020204020204" pitchFamily="34" charset="-122"/>
                <a:ea typeface="微软雅黑" panose="020B0503020204020204" pitchFamily="34" charset="-122"/>
              </a:rPr>
              <a:t>输       入：</a:t>
            </a:r>
            <a:r>
              <a:rPr lang="zh-CN" altLang="en-US" dirty="0">
                <a:solidFill>
                  <a:srgbClr val="666666"/>
                </a:solidFill>
                <a:latin typeface="微软雅黑" panose="020B0503020204020204" pitchFamily="34" charset="-122"/>
                <a:ea typeface="微软雅黑" panose="020B0503020204020204" pitchFamily="34" charset="-122"/>
              </a:rPr>
              <a:t>二维数组</a:t>
            </a:r>
            <a:r>
              <a:rPr lang="en-US" altLang="zh-CN" dirty="0">
                <a:solidFill>
                  <a:srgbClr val="666666"/>
                </a:solidFill>
                <a:latin typeface="微软雅黑" panose="020B0503020204020204" pitchFamily="34" charset="-122"/>
                <a:ea typeface="微软雅黑" panose="020B0503020204020204" pitchFamily="34" charset="-122"/>
              </a:rPr>
              <a:t>G</a:t>
            </a:r>
          </a:p>
        </p:txBody>
      </p:sp>
      <p:sp>
        <p:nvSpPr>
          <p:cNvPr id="20" name="矩形 19"/>
          <p:cNvSpPr/>
          <p:nvPr/>
        </p:nvSpPr>
        <p:spPr>
          <a:xfrm>
            <a:off x="142501" y="2256297"/>
            <a:ext cx="8854851" cy="369332"/>
          </a:xfrm>
          <a:prstGeom prst="rect">
            <a:avLst/>
          </a:prstGeom>
        </p:spPr>
        <p:txBody>
          <a:bodyPr wrap="square">
            <a:spAutoFit/>
          </a:bodyPr>
          <a:lstStyle/>
          <a:p>
            <a:pPr lvl="0"/>
            <a:r>
              <a:rPr lang="zh-CN" altLang="en-US" b="1" dirty="0">
                <a:solidFill>
                  <a:srgbClr val="666666"/>
                </a:solidFill>
                <a:latin typeface="微软雅黑" panose="020B0503020204020204" pitchFamily="34" charset="-122"/>
                <a:ea typeface="微软雅黑" panose="020B0503020204020204" pitchFamily="34" charset="-122"/>
              </a:rPr>
              <a:t>观       察：</a:t>
            </a:r>
            <a:r>
              <a:rPr lang="zh-CN" altLang="en-US" dirty="0">
                <a:solidFill>
                  <a:srgbClr val="666666"/>
                </a:solidFill>
                <a:latin typeface="微软雅黑" panose="020B0503020204020204" pitchFamily="34" charset="-122"/>
                <a:ea typeface="微软雅黑" panose="020B0503020204020204" pitchFamily="34" charset="-122"/>
              </a:rPr>
              <a:t>可以用</a:t>
            </a:r>
            <a:r>
              <a:rPr lang="en-US" altLang="zh-CN" dirty="0">
                <a:solidFill>
                  <a:srgbClr val="666666"/>
                </a:solidFill>
                <a:latin typeface="微软雅黑" panose="020B0503020204020204" pitchFamily="34" charset="-122"/>
                <a:ea typeface="微软雅黑" panose="020B0503020204020204" pitchFamily="34" charset="-122"/>
              </a:rPr>
              <a:t>O(n)</a:t>
            </a:r>
            <a:r>
              <a:rPr lang="zh-CN" altLang="en-US" dirty="0">
                <a:solidFill>
                  <a:srgbClr val="666666"/>
                </a:solidFill>
                <a:latin typeface="微软雅黑" panose="020B0503020204020204" pitchFamily="34" charset="-122"/>
                <a:ea typeface="微软雅黑" panose="020B0503020204020204" pitchFamily="34" charset="-122"/>
              </a:rPr>
              <a:t>的时间复杂度遍历某一行或某一列，找出一个遍历过的最小值</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35" name="矩形 34"/>
          <p:cNvSpPr/>
          <p:nvPr/>
        </p:nvSpPr>
        <p:spPr>
          <a:xfrm>
            <a:off x="142501" y="3199311"/>
            <a:ext cx="9001495" cy="1477328"/>
          </a:xfrm>
          <a:prstGeom prst="rect">
            <a:avLst/>
          </a:prstGeom>
        </p:spPr>
        <p:txBody>
          <a:bodyPr wrap="square">
            <a:spAutoFit/>
          </a:bodyPr>
          <a:lstStyle/>
          <a:p>
            <a:pPr lvl="0"/>
            <a:r>
              <a:rPr lang="zh-CN" altLang="en-US" b="1" dirty="0">
                <a:solidFill>
                  <a:srgbClr val="666666"/>
                </a:solidFill>
                <a:latin typeface="微软雅黑" panose="020B0503020204020204" pitchFamily="34" charset="-122"/>
                <a:ea typeface="微软雅黑" panose="020B0503020204020204" pitchFamily="34" charset="-122"/>
              </a:rPr>
              <a:t>分</a:t>
            </a:r>
            <a:r>
              <a:rPr lang="en-US" altLang="zh-CN" b="1" dirty="0">
                <a:solidFill>
                  <a:srgbClr val="666666"/>
                </a:solidFill>
                <a:latin typeface="微软雅黑" panose="020B0503020204020204" pitchFamily="34" charset="-122"/>
                <a:ea typeface="微软雅黑" panose="020B0503020204020204" pitchFamily="34" charset="-122"/>
              </a:rPr>
              <a:t>       </a:t>
            </a:r>
            <a:r>
              <a:rPr lang="zh-CN" altLang="en-US" b="1" dirty="0">
                <a:solidFill>
                  <a:srgbClr val="666666"/>
                </a:solidFill>
                <a:latin typeface="微软雅黑" panose="020B0503020204020204" pitchFamily="34" charset="-122"/>
                <a:ea typeface="微软雅黑" panose="020B0503020204020204" pitchFamily="34" charset="-122"/>
              </a:rPr>
              <a:t>析：</a:t>
            </a:r>
            <a:r>
              <a:rPr lang="zh-CN" altLang="en-US" dirty="0">
                <a:solidFill>
                  <a:srgbClr val="666666"/>
                </a:solidFill>
                <a:latin typeface="微软雅黑" panose="020B0503020204020204" pitchFamily="34" charset="-122"/>
                <a:ea typeface="微软雅黑" panose="020B0503020204020204" pitchFamily="34" charset="-122"/>
              </a:rPr>
              <a:t>遍历</a:t>
            </a:r>
            <a:r>
              <a:rPr lang="en-US" altLang="zh-CN" dirty="0">
                <a:solidFill>
                  <a:srgbClr val="666666"/>
                </a:solidFill>
                <a:latin typeface="微软雅黑" panose="020B0503020204020204" pitchFamily="34" charset="-122"/>
                <a:ea typeface="微软雅黑" panose="020B0503020204020204" pitchFamily="34" charset="-122"/>
              </a:rPr>
              <a:t>G</a:t>
            </a:r>
            <a:r>
              <a:rPr lang="zh-CN" altLang="en-US" dirty="0">
                <a:solidFill>
                  <a:srgbClr val="666666"/>
                </a:solidFill>
                <a:latin typeface="微软雅黑" panose="020B0503020204020204" pitchFamily="34" charset="-122"/>
                <a:ea typeface="微软雅黑" panose="020B0503020204020204" pitchFamily="34" charset="-122"/>
              </a:rPr>
              <a:t>的四个边界、</a:t>
            </a:r>
            <a:r>
              <a:rPr lang="en-US" altLang="zh-CN" dirty="0">
                <a:solidFill>
                  <a:srgbClr val="666666"/>
                </a:solidFill>
                <a:latin typeface="微软雅黑" panose="020B0503020204020204" pitchFamily="34" charset="-122"/>
                <a:ea typeface="微软雅黑" panose="020B0503020204020204" pitchFamily="34" charset="-122"/>
              </a:rPr>
              <a:t>G[n/2][j]</a:t>
            </a:r>
            <a:r>
              <a:rPr lang="zh-CN" altLang="en-US" dirty="0">
                <a:solidFill>
                  <a:srgbClr val="666666"/>
                </a:solidFill>
                <a:latin typeface="微软雅黑" panose="020B0503020204020204" pitchFamily="34" charset="-122"/>
                <a:ea typeface="微软雅黑" panose="020B0503020204020204" pitchFamily="34" charset="-122"/>
              </a:rPr>
              <a:t>和</a:t>
            </a:r>
            <a:r>
              <a:rPr lang="en-US" altLang="zh-CN" dirty="0">
                <a:solidFill>
                  <a:srgbClr val="666666"/>
                </a:solidFill>
                <a:latin typeface="微软雅黑" panose="020B0503020204020204" pitchFamily="34" charset="-122"/>
                <a:ea typeface="微软雅黑" panose="020B0503020204020204" pitchFamily="34" charset="-122"/>
              </a:rPr>
              <a:t>G[</a:t>
            </a:r>
            <a:r>
              <a:rPr lang="en-US" altLang="zh-CN" dirty="0" err="1">
                <a:solidFill>
                  <a:srgbClr val="666666"/>
                </a:solidFill>
                <a:latin typeface="微软雅黑" panose="020B0503020204020204" pitchFamily="34" charset="-122"/>
                <a:ea typeface="微软雅黑" panose="020B0503020204020204" pitchFamily="34" charset="-122"/>
              </a:rPr>
              <a:t>i</a:t>
            </a:r>
            <a:r>
              <a:rPr lang="en-US" altLang="zh-CN" dirty="0">
                <a:solidFill>
                  <a:srgbClr val="666666"/>
                </a:solidFill>
                <a:latin typeface="微软雅黑" panose="020B0503020204020204" pitchFamily="34" charset="-122"/>
                <a:ea typeface="微软雅黑" panose="020B0503020204020204" pitchFamily="34" charset="-122"/>
              </a:rPr>
              <a:t>][n/2]</a:t>
            </a:r>
            <a:r>
              <a:rPr lang="zh-CN" altLang="en-US" dirty="0">
                <a:solidFill>
                  <a:srgbClr val="666666"/>
                </a:solidFill>
                <a:latin typeface="微软雅黑" panose="020B0503020204020204" pitchFamily="34" charset="-122"/>
                <a:ea typeface="微软雅黑" panose="020B0503020204020204" pitchFamily="34" charset="-122"/>
              </a:rPr>
              <a:t>，将</a:t>
            </a:r>
            <a:r>
              <a:rPr lang="en-US" altLang="zh-CN" dirty="0">
                <a:solidFill>
                  <a:srgbClr val="666666"/>
                </a:solidFill>
                <a:latin typeface="微软雅黑" panose="020B0503020204020204" pitchFamily="34" charset="-122"/>
                <a:ea typeface="微软雅黑" panose="020B0503020204020204" pitchFamily="34" charset="-122"/>
              </a:rPr>
              <a:t>G</a:t>
            </a:r>
            <a:r>
              <a:rPr lang="zh-CN" altLang="en-US" dirty="0">
                <a:solidFill>
                  <a:srgbClr val="666666"/>
                </a:solidFill>
                <a:latin typeface="微软雅黑" panose="020B0503020204020204" pitchFamily="34" charset="-122"/>
                <a:ea typeface="微软雅黑" panose="020B0503020204020204" pitchFamily="34" charset="-122"/>
              </a:rPr>
              <a:t>划分为</a:t>
            </a:r>
            <a:r>
              <a:rPr lang="en-US" altLang="zh-CN" dirty="0">
                <a:solidFill>
                  <a:srgbClr val="666666"/>
                </a:solidFill>
                <a:latin typeface="微软雅黑" panose="020B0503020204020204" pitchFamily="34" charset="-122"/>
                <a:ea typeface="微软雅黑" panose="020B0503020204020204" pitchFamily="34" charset="-122"/>
              </a:rPr>
              <a:t>4</a:t>
            </a:r>
            <a:r>
              <a:rPr lang="zh-CN" altLang="en-US" dirty="0">
                <a:solidFill>
                  <a:srgbClr val="666666"/>
                </a:solidFill>
                <a:latin typeface="微软雅黑" panose="020B0503020204020204" pitchFamily="34" charset="-122"/>
                <a:ea typeface="微软雅黑" panose="020B0503020204020204" pitchFamily="34" charset="-122"/>
              </a:rPr>
              <a:t>部分，找到最小值</a:t>
            </a:r>
            <a:r>
              <a:rPr lang="en-US" altLang="zh-CN" dirty="0">
                <a:solidFill>
                  <a:srgbClr val="666666"/>
                </a:solidFill>
                <a:latin typeface="微软雅黑" panose="020B0503020204020204" pitchFamily="34" charset="-122"/>
                <a:ea typeface="微软雅黑" panose="020B0503020204020204" pitchFamily="34" charset="-122"/>
              </a:rPr>
              <a:t>G[m][n]</a:t>
            </a:r>
            <a:r>
              <a:rPr lang="zh-CN" altLang="en-US" dirty="0">
                <a:solidFill>
                  <a:srgbClr val="666666"/>
                </a:solidFill>
                <a:latin typeface="微软雅黑" panose="020B0503020204020204" pitchFamily="34" charset="-122"/>
                <a:ea typeface="微软雅黑" panose="020B0503020204020204" pitchFamily="34" charset="-122"/>
              </a:rPr>
              <a:t>，借鉴第三题的思路，我们希望每次递归调用可以缩小原问题规模：</a:t>
            </a:r>
            <a:endParaRPr lang="en-US" altLang="zh-CN" dirty="0">
              <a:solidFill>
                <a:srgbClr val="666666"/>
              </a:solidFill>
              <a:latin typeface="微软雅黑" panose="020B0503020204020204" pitchFamily="34" charset="-122"/>
              <a:ea typeface="微软雅黑" panose="020B0503020204020204" pitchFamily="34" charset="-122"/>
            </a:endParaRPr>
          </a:p>
          <a:p>
            <a:pPr lvl="0"/>
            <a:r>
              <a:rPr lang="en-US" altLang="zh-CN" dirty="0">
                <a:solidFill>
                  <a:srgbClr val="666666"/>
                </a:solidFill>
                <a:latin typeface="微软雅黑" panose="020B0503020204020204" pitchFamily="34" charset="-122"/>
                <a:ea typeface="微软雅黑" panose="020B0503020204020204" pitchFamily="34" charset="-122"/>
              </a:rPr>
              <a:t>	</a:t>
            </a:r>
            <a:r>
              <a:rPr lang="zh-CN" altLang="en-US" dirty="0">
                <a:solidFill>
                  <a:srgbClr val="666666"/>
                </a:solidFill>
                <a:latin typeface="微软雅黑" panose="020B0503020204020204" pitchFamily="34" charset="-122"/>
                <a:ea typeface="微软雅黑" panose="020B0503020204020204" pitchFamily="34" charset="-122"/>
              </a:rPr>
              <a:t>若最小值位于四个边界上，那么递归调用最小值所在的那</a:t>
            </a:r>
            <a:r>
              <a:rPr lang="en-US" altLang="zh-CN" dirty="0">
                <a:solidFill>
                  <a:srgbClr val="666666"/>
                </a:solidFill>
                <a:latin typeface="微软雅黑" panose="020B0503020204020204" pitchFamily="34" charset="-122"/>
                <a:ea typeface="微软雅黑" panose="020B0503020204020204" pitchFamily="34" charset="-122"/>
              </a:rPr>
              <a:t>G/4</a:t>
            </a:r>
            <a:r>
              <a:rPr lang="zh-CN" altLang="en-US" dirty="0">
                <a:solidFill>
                  <a:srgbClr val="666666"/>
                </a:solidFill>
                <a:latin typeface="微软雅黑" panose="020B0503020204020204" pitchFamily="34" charset="-122"/>
                <a:ea typeface="微软雅黑" panose="020B0503020204020204" pitchFamily="34" charset="-122"/>
              </a:rPr>
              <a:t>部分</a:t>
            </a:r>
            <a:endParaRPr lang="en-US" altLang="zh-CN" dirty="0">
              <a:solidFill>
                <a:srgbClr val="666666"/>
              </a:solidFill>
              <a:latin typeface="微软雅黑" panose="020B0503020204020204" pitchFamily="34" charset="-122"/>
              <a:ea typeface="微软雅黑" panose="020B0503020204020204" pitchFamily="34" charset="-122"/>
            </a:endParaRPr>
          </a:p>
          <a:p>
            <a:pPr lvl="0"/>
            <a:r>
              <a:rPr lang="en-US" altLang="zh-CN" dirty="0">
                <a:solidFill>
                  <a:srgbClr val="666666"/>
                </a:solidFill>
                <a:latin typeface="微软雅黑" panose="020B0503020204020204" pitchFamily="34" charset="-122"/>
                <a:ea typeface="微软雅黑" panose="020B0503020204020204" pitchFamily="34" charset="-122"/>
              </a:rPr>
              <a:t>	</a:t>
            </a:r>
            <a:r>
              <a:rPr lang="zh-CN" altLang="en-US" dirty="0">
                <a:solidFill>
                  <a:srgbClr val="666666"/>
                </a:solidFill>
                <a:latin typeface="微软雅黑" panose="020B0503020204020204" pitchFamily="34" charset="-122"/>
                <a:ea typeface="微软雅黑" panose="020B0503020204020204" pitchFamily="34" charset="-122"/>
              </a:rPr>
              <a:t>若最小值位于</a:t>
            </a:r>
            <a:r>
              <a:rPr lang="en-US" altLang="zh-CN" dirty="0">
                <a:solidFill>
                  <a:srgbClr val="666666"/>
                </a:solidFill>
                <a:latin typeface="微软雅黑" panose="020B0503020204020204" pitchFamily="34" charset="-122"/>
                <a:ea typeface="微软雅黑" panose="020B0503020204020204" pitchFamily="34" charset="-122"/>
              </a:rPr>
              <a:t>G[n/2][j]</a:t>
            </a:r>
            <a:r>
              <a:rPr lang="zh-CN" altLang="en-US" dirty="0">
                <a:solidFill>
                  <a:srgbClr val="666666"/>
                </a:solidFill>
                <a:latin typeface="微软雅黑" panose="020B0503020204020204" pitchFamily="34" charset="-122"/>
                <a:ea typeface="微软雅黑" panose="020B0503020204020204" pitchFamily="34" charset="-122"/>
              </a:rPr>
              <a:t>或</a:t>
            </a:r>
            <a:r>
              <a:rPr lang="en-US" altLang="zh-CN" dirty="0">
                <a:solidFill>
                  <a:srgbClr val="666666"/>
                </a:solidFill>
                <a:latin typeface="微软雅黑" panose="020B0503020204020204" pitchFamily="34" charset="-122"/>
                <a:ea typeface="微软雅黑" panose="020B0503020204020204" pitchFamily="34" charset="-122"/>
              </a:rPr>
              <a:t>G[</a:t>
            </a:r>
            <a:r>
              <a:rPr lang="en-US" altLang="zh-CN" dirty="0" err="1">
                <a:solidFill>
                  <a:srgbClr val="666666"/>
                </a:solidFill>
                <a:latin typeface="微软雅黑" panose="020B0503020204020204" pitchFamily="34" charset="-122"/>
                <a:ea typeface="微软雅黑" panose="020B0503020204020204" pitchFamily="34" charset="-122"/>
              </a:rPr>
              <a:t>i</a:t>
            </a:r>
            <a:r>
              <a:rPr lang="en-US" altLang="zh-CN" dirty="0">
                <a:solidFill>
                  <a:srgbClr val="666666"/>
                </a:solidFill>
                <a:latin typeface="微软雅黑" panose="020B0503020204020204" pitchFamily="34" charset="-122"/>
                <a:ea typeface="微软雅黑" panose="020B0503020204020204" pitchFamily="34" charset="-122"/>
              </a:rPr>
              <a:t>][n/2]</a:t>
            </a:r>
            <a:r>
              <a:rPr lang="zh-CN" altLang="en-US" dirty="0">
                <a:solidFill>
                  <a:srgbClr val="666666"/>
                </a:solidFill>
                <a:latin typeface="微软雅黑" panose="020B0503020204020204" pitchFamily="34" charset="-122"/>
                <a:ea typeface="微软雅黑" panose="020B0503020204020204" pitchFamily="34" charset="-122"/>
              </a:rPr>
              <a:t>，比较最小值的邻居，若仍是最小，直接返         </a:t>
            </a:r>
            <a:r>
              <a:rPr lang="en-US" altLang="zh-CN" dirty="0">
                <a:solidFill>
                  <a:srgbClr val="666666"/>
                </a:solidFill>
                <a:latin typeface="微软雅黑" panose="020B0503020204020204" pitchFamily="34" charset="-122"/>
                <a:ea typeface="微软雅黑" panose="020B0503020204020204" pitchFamily="34" charset="-122"/>
              </a:rPr>
              <a:t>              </a:t>
            </a:r>
            <a:r>
              <a:rPr lang="zh-CN" altLang="en-US" dirty="0">
                <a:solidFill>
                  <a:srgbClr val="666666"/>
                </a:solidFill>
                <a:latin typeface="微软雅黑" panose="020B0503020204020204" pitchFamily="34" charset="-122"/>
                <a:ea typeface="微软雅黑" panose="020B0503020204020204" pitchFamily="34" charset="-122"/>
              </a:rPr>
              <a:t>回该最小值，否则递归调用比该值还小的那</a:t>
            </a:r>
            <a:r>
              <a:rPr lang="en-US" altLang="zh-CN" dirty="0">
                <a:solidFill>
                  <a:srgbClr val="666666"/>
                </a:solidFill>
                <a:latin typeface="微软雅黑" panose="020B0503020204020204" pitchFamily="34" charset="-122"/>
                <a:ea typeface="微软雅黑" panose="020B0503020204020204" pitchFamily="34" charset="-122"/>
              </a:rPr>
              <a:t>G/4</a:t>
            </a:r>
            <a:r>
              <a:rPr lang="zh-CN" altLang="en-US" dirty="0">
                <a:solidFill>
                  <a:srgbClr val="666666"/>
                </a:solidFill>
                <a:latin typeface="微软雅黑" panose="020B0503020204020204" pitchFamily="34" charset="-122"/>
                <a:ea typeface="微软雅黑" panose="020B0503020204020204" pitchFamily="34" charset="-122"/>
              </a:rPr>
              <a:t>部分</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36" name="矩形 35"/>
          <p:cNvSpPr/>
          <p:nvPr/>
        </p:nvSpPr>
        <p:spPr>
          <a:xfrm>
            <a:off x="166003" y="5603686"/>
            <a:ext cx="9001495" cy="923330"/>
          </a:xfrm>
          <a:prstGeom prst="rect">
            <a:avLst/>
          </a:prstGeom>
        </p:spPr>
        <p:txBody>
          <a:bodyPr wrap="square">
            <a:spAutoFit/>
          </a:bodyPr>
          <a:lstStyle/>
          <a:p>
            <a:pPr lvl="0"/>
            <a:r>
              <a:rPr lang="zh-CN" altLang="en-US" b="1" dirty="0">
                <a:solidFill>
                  <a:srgbClr val="666666"/>
                </a:solidFill>
                <a:latin typeface="微软雅黑" panose="020B0503020204020204" pitchFamily="34" charset="-122"/>
                <a:ea typeface="微软雅黑" panose="020B0503020204020204" pitchFamily="34" charset="-122"/>
              </a:rPr>
              <a:t>复  杂  度：</a:t>
            </a:r>
            <a:r>
              <a:rPr lang="en-US" altLang="zh-CN" b="1" dirty="0">
                <a:solidFill>
                  <a:srgbClr val="666666"/>
                </a:solidFill>
                <a:latin typeface="微软雅黑" panose="020B0503020204020204" pitchFamily="34" charset="-122"/>
                <a:ea typeface="微软雅黑" panose="020B0503020204020204" pitchFamily="34" charset="-122"/>
              </a:rPr>
              <a:t>T(n) = T(n/2) + O(n)</a:t>
            </a:r>
          </a:p>
          <a:p>
            <a:pPr lvl="0"/>
            <a:r>
              <a:rPr lang="en-US" altLang="zh-CN" b="1" dirty="0">
                <a:solidFill>
                  <a:srgbClr val="666666"/>
                </a:solidFill>
                <a:latin typeface="微软雅黑" panose="020B0503020204020204" pitchFamily="34" charset="-122"/>
                <a:ea typeface="微软雅黑" panose="020B0503020204020204" pitchFamily="34" charset="-122"/>
              </a:rPr>
              <a:t>	            = O(n)</a:t>
            </a:r>
          </a:p>
          <a:p>
            <a:pPr lvl="0"/>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22" name="矩形 21"/>
          <p:cNvSpPr/>
          <p:nvPr/>
        </p:nvSpPr>
        <p:spPr>
          <a:xfrm>
            <a:off x="142505" y="1655253"/>
            <a:ext cx="9001495" cy="369332"/>
          </a:xfrm>
          <a:prstGeom prst="rect">
            <a:avLst/>
          </a:prstGeom>
        </p:spPr>
        <p:txBody>
          <a:bodyPr wrap="square">
            <a:spAutoFit/>
          </a:bodyPr>
          <a:lstStyle/>
          <a:p>
            <a:pPr lvl="0"/>
            <a:r>
              <a:rPr lang="zh-CN" altLang="en-US" b="1" dirty="0">
                <a:solidFill>
                  <a:srgbClr val="666666"/>
                </a:solidFill>
                <a:latin typeface="微软雅黑" panose="020B0503020204020204" pitchFamily="34" charset="-122"/>
                <a:ea typeface="微软雅黑" panose="020B0503020204020204" pitchFamily="34" charset="-122"/>
              </a:rPr>
              <a:t>输       出：</a:t>
            </a:r>
            <a:r>
              <a:rPr lang="zh-CN" altLang="en-US" dirty="0">
                <a:solidFill>
                  <a:srgbClr val="666666"/>
                </a:solidFill>
                <a:latin typeface="微软雅黑" panose="020B0503020204020204" pitchFamily="34" charset="-122"/>
                <a:ea typeface="微软雅黑" panose="020B0503020204020204" pitchFamily="34" charset="-122"/>
              </a:rPr>
              <a:t>局部最小值</a:t>
            </a:r>
            <a:endParaRPr lang="en-US" altLang="zh-CN"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27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bg1"/>
              </a:solidFill>
            </a:endParaRPr>
          </a:p>
        </p:txBody>
      </p:sp>
      <p:sp>
        <p:nvSpPr>
          <p:cNvPr id="13" name="文本框 12"/>
          <p:cNvSpPr txBox="1"/>
          <p:nvPr/>
        </p:nvSpPr>
        <p:spPr>
          <a:xfrm>
            <a:off x="54082" y="87610"/>
            <a:ext cx="13320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57907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598681" y="87610"/>
            <a:ext cx="13320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3143280" y="93911"/>
            <a:ext cx="13320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687879" y="93911"/>
            <a:ext cx="13320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6232478" y="93911"/>
            <a:ext cx="1332000" cy="369332"/>
          </a:xfrm>
          <a:prstGeom prst="rect">
            <a:avLst/>
          </a:prstGeom>
          <a:solidFill>
            <a:schemeClr val="bg1"/>
          </a:solid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5</a:t>
            </a:r>
            <a:endParaRPr lang="zh-HK" altLang="en-US" spc="300"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7777079"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312291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666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2105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7544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42504" y="758472"/>
            <a:ext cx="9001495" cy="369332"/>
          </a:xfrm>
          <a:prstGeom prst="rect">
            <a:avLst/>
          </a:prstGeom>
        </p:spPr>
        <p:txBody>
          <a:bodyPr wrap="square">
            <a:spAutoFit/>
          </a:bodyPr>
          <a:lstStyle/>
          <a:p>
            <a:pPr lvl="0"/>
            <a:r>
              <a:rPr lang="zh-CN" altLang="en-US" b="1" dirty="0">
                <a:solidFill>
                  <a:srgbClr val="666666"/>
                </a:solidFill>
                <a:latin typeface="微软雅黑" panose="020B0503020204020204" pitchFamily="34" charset="-122"/>
                <a:ea typeface="微软雅黑" panose="020B0503020204020204" pitchFamily="34" charset="-122"/>
              </a:rPr>
              <a:t>问题描述：求凸多边形有多少种被不同三角形划分的方式</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18" name="矩形 17"/>
          <p:cNvSpPr/>
          <p:nvPr/>
        </p:nvSpPr>
        <p:spPr>
          <a:xfrm>
            <a:off x="142502" y="1487867"/>
            <a:ext cx="9001495" cy="369332"/>
          </a:xfrm>
          <a:prstGeom prst="rect">
            <a:avLst/>
          </a:prstGeom>
        </p:spPr>
        <p:txBody>
          <a:bodyPr wrap="square">
            <a:spAutoFit/>
          </a:bodyPr>
          <a:lstStyle/>
          <a:p>
            <a:pPr lvl="0"/>
            <a:r>
              <a:rPr lang="zh-CN" altLang="en-US" b="1" dirty="0">
                <a:solidFill>
                  <a:srgbClr val="666666"/>
                </a:solidFill>
                <a:latin typeface="微软雅黑" panose="020B0503020204020204" pitchFamily="34" charset="-122"/>
                <a:ea typeface="微软雅黑" panose="020B0503020204020204" pitchFamily="34" charset="-122"/>
              </a:rPr>
              <a:t>输       入：</a:t>
            </a:r>
            <a:r>
              <a:rPr lang="zh-CN" altLang="en-US" dirty="0">
                <a:solidFill>
                  <a:srgbClr val="666666"/>
                </a:solidFill>
                <a:latin typeface="微软雅黑" panose="020B0503020204020204" pitchFamily="34" charset="-122"/>
                <a:ea typeface="微软雅黑" panose="020B0503020204020204" pitchFamily="34" charset="-122"/>
              </a:rPr>
              <a:t>凸多边形的边数</a:t>
            </a:r>
            <a:r>
              <a:rPr lang="en-US" altLang="zh-CN" dirty="0">
                <a:solidFill>
                  <a:srgbClr val="666666"/>
                </a:solidFill>
                <a:latin typeface="微软雅黑" panose="020B0503020204020204" pitchFamily="34" charset="-122"/>
                <a:ea typeface="微软雅黑" panose="020B0503020204020204" pitchFamily="34" charset="-122"/>
              </a:rPr>
              <a:t>n</a:t>
            </a:r>
          </a:p>
        </p:txBody>
      </p:sp>
      <p:sp>
        <p:nvSpPr>
          <p:cNvPr id="36" name="矩形 35"/>
          <p:cNvSpPr/>
          <p:nvPr/>
        </p:nvSpPr>
        <p:spPr>
          <a:xfrm>
            <a:off x="187131" y="5914862"/>
            <a:ext cx="9001495" cy="646331"/>
          </a:xfrm>
          <a:prstGeom prst="rect">
            <a:avLst/>
          </a:prstGeom>
        </p:spPr>
        <p:txBody>
          <a:bodyPr wrap="square">
            <a:spAutoFit/>
          </a:bodyPr>
          <a:lstStyle/>
          <a:p>
            <a:pPr lvl="0"/>
            <a:r>
              <a:rPr lang="zh-CN" altLang="en-US" b="1" dirty="0">
                <a:solidFill>
                  <a:srgbClr val="666666"/>
                </a:solidFill>
                <a:latin typeface="微软雅黑" panose="020B0503020204020204" pitchFamily="34" charset="-122"/>
                <a:ea typeface="微软雅黑" panose="020B0503020204020204" pitchFamily="34" charset="-122"/>
              </a:rPr>
              <a:t>复  杂  度：</a:t>
            </a:r>
            <a:r>
              <a:rPr lang="en-US" altLang="zh-CN" b="1" dirty="0">
                <a:solidFill>
                  <a:srgbClr val="666666"/>
                </a:solidFill>
                <a:latin typeface="微软雅黑" panose="020B0503020204020204" pitchFamily="34" charset="-122"/>
                <a:ea typeface="微软雅黑" panose="020B0503020204020204" pitchFamily="34" charset="-122"/>
              </a:rPr>
              <a:t>T(n) = O(n</a:t>
            </a:r>
            <a:r>
              <a:rPr lang="en-US" altLang="zh-CN" b="1" baseline="30000" dirty="0">
                <a:solidFill>
                  <a:srgbClr val="666666"/>
                </a:solidFill>
                <a:latin typeface="微软雅黑" panose="020B0503020204020204" pitchFamily="34" charset="-122"/>
                <a:ea typeface="微软雅黑" panose="020B0503020204020204" pitchFamily="34" charset="-122"/>
              </a:rPr>
              <a:t>2</a:t>
            </a:r>
            <a:r>
              <a:rPr lang="en-US" altLang="zh-CN" b="1" dirty="0">
                <a:solidFill>
                  <a:srgbClr val="666666"/>
                </a:solidFill>
                <a:latin typeface="微软雅黑" panose="020B0503020204020204" pitchFamily="34" charset="-122"/>
                <a:ea typeface="微软雅黑" panose="020B0503020204020204" pitchFamily="34" charset="-122"/>
              </a:rPr>
              <a:t>)</a:t>
            </a:r>
          </a:p>
          <a:p>
            <a:pPr lvl="0"/>
            <a:r>
              <a:rPr lang="en-US" altLang="zh-CN" b="1" dirty="0">
                <a:solidFill>
                  <a:srgbClr val="666666"/>
                </a:solidFill>
                <a:latin typeface="微软雅黑" panose="020B0503020204020204" pitchFamily="34" charset="-122"/>
                <a:ea typeface="微软雅黑" panose="020B0503020204020204" pitchFamily="34" charset="-122"/>
              </a:rPr>
              <a:t>	    </a:t>
            </a:r>
            <a:r>
              <a:rPr lang="zh-CN" altLang="en-US" b="1" dirty="0">
                <a:solidFill>
                  <a:srgbClr val="666666"/>
                </a:solidFill>
                <a:latin typeface="微软雅黑" panose="020B0503020204020204" pitchFamily="34" charset="-122"/>
                <a:ea typeface="微软雅黑" panose="020B0503020204020204" pitchFamily="34" charset="-122"/>
              </a:rPr>
              <a:t>可使用记忆化搜索将时间复杂度降为</a:t>
            </a:r>
            <a:r>
              <a:rPr lang="en-US" altLang="zh-CN" b="1" dirty="0">
                <a:solidFill>
                  <a:srgbClr val="666666"/>
                </a:solidFill>
                <a:latin typeface="微软雅黑" panose="020B0503020204020204" pitchFamily="34" charset="-122"/>
                <a:ea typeface="微软雅黑" panose="020B0503020204020204" pitchFamily="34" charset="-122"/>
              </a:rPr>
              <a:t>O(n)</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22" name="矩形 21"/>
          <p:cNvSpPr/>
          <p:nvPr/>
        </p:nvSpPr>
        <p:spPr>
          <a:xfrm>
            <a:off x="142505" y="1772995"/>
            <a:ext cx="9001495" cy="369332"/>
          </a:xfrm>
          <a:prstGeom prst="rect">
            <a:avLst/>
          </a:prstGeom>
        </p:spPr>
        <p:txBody>
          <a:bodyPr wrap="square">
            <a:spAutoFit/>
          </a:bodyPr>
          <a:lstStyle/>
          <a:p>
            <a:pPr lvl="0"/>
            <a:r>
              <a:rPr lang="zh-CN" altLang="en-US" b="1" dirty="0">
                <a:solidFill>
                  <a:srgbClr val="666666"/>
                </a:solidFill>
                <a:latin typeface="微软雅黑" panose="020B0503020204020204" pitchFamily="34" charset="-122"/>
                <a:ea typeface="微软雅黑" panose="020B0503020204020204" pitchFamily="34" charset="-122"/>
              </a:rPr>
              <a:t>输       出：</a:t>
            </a:r>
            <a:r>
              <a:rPr lang="zh-CN" altLang="en-US" dirty="0">
                <a:solidFill>
                  <a:srgbClr val="666666"/>
                </a:solidFill>
                <a:latin typeface="微软雅黑" panose="020B0503020204020204" pitchFamily="34" charset="-122"/>
                <a:ea typeface="微软雅黑" panose="020B0503020204020204" pitchFamily="34" charset="-122"/>
              </a:rPr>
              <a:t>划分方式</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23" name="矩形 22"/>
          <p:cNvSpPr/>
          <p:nvPr/>
        </p:nvSpPr>
        <p:spPr>
          <a:xfrm>
            <a:off x="107584" y="2450805"/>
            <a:ext cx="9001495" cy="2585323"/>
          </a:xfrm>
          <a:prstGeom prst="rect">
            <a:avLst/>
          </a:prstGeom>
        </p:spPr>
        <p:txBody>
          <a:bodyPr wrap="square">
            <a:spAutoFit/>
          </a:bodyPr>
          <a:lstStyle/>
          <a:p>
            <a:r>
              <a:rPr lang="zh-CN" altLang="en-US" b="1" dirty="0">
                <a:solidFill>
                  <a:srgbClr val="666666"/>
                </a:solidFill>
                <a:latin typeface="微软雅黑" panose="020B0503020204020204" pitchFamily="34" charset="-122"/>
                <a:ea typeface="微软雅黑" panose="020B0503020204020204" pitchFamily="34" charset="-122"/>
              </a:rPr>
              <a:t>分       析：</a:t>
            </a:r>
            <a:r>
              <a:rPr lang="zh-CN" altLang="en-US" dirty="0">
                <a:solidFill>
                  <a:srgbClr val="666666"/>
                </a:solidFill>
                <a:latin typeface="微软雅黑" panose="020B0503020204020204" pitchFamily="34" charset="-122"/>
                <a:ea typeface="微软雅黑" panose="020B0503020204020204" pitchFamily="34" charset="-122"/>
              </a:rPr>
              <a:t>假设凸</a:t>
            </a:r>
            <a:r>
              <a:rPr lang="en-US" altLang="zh-CN" dirty="0">
                <a:solidFill>
                  <a:srgbClr val="666666"/>
                </a:solidFill>
                <a:latin typeface="微软雅黑" panose="020B0503020204020204" pitchFamily="34" charset="-122"/>
                <a:ea typeface="微软雅黑" panose="020B0503020204020204" pitchFamily="34" charset="-122"/>
              </a:rPr>
              <a:t>n </a:t>
            </a:r>
            <a:r>
              <a:rPr lang="zh-CN" altLang="en-US" dirty="0">
                <a:solidFill>
                  <a:srgbClr val="666666"/>
                </a:solidFill>
                <a:latin typeface="微软雅黑" panose="020B0503020204020204" pitchFamily="34" charset="-122"/>
                <a:ea typeface="微软雅黑" panose="020B0503020204020204" pitchFamily="34" charset="-122"/>
              </a:rPr>
              <a:t>边形的各个顶点为</a:t>
            </a:r>
            <a:r>
              <a:rPr lang="en-US" altLang="zh-CN" dirty="0">
                <a:solidFill>
                  <a:srgbClr val="666666"/>
                </a:solidFill>
                <a:latin typeface="微软雅黑" panose="020B0503020204020204" pitchFamily="34" charset="-122"/>
                <a:ea typeface="微软雅黑" panose="020B0503020204020204" pitchFamily="34" charset="-122"/>
              </a:rPr>
              <a:t>P1,P2,P3...</a:t>
            </a:r>
            <a:r>
              <a:rPr lang="en-US" altLang="zh-CN" dirty="0" err="1">
                <a:solidFill>
                  <a:srgbClr val="666666"/>
                </a:solidFill>
                <a:latin typeface="微软雅黑" panose="020B0503020204020204" pitchFamily="34" charset="-122"/>
                <a:ea typeface="微软雅黑" panose="020B0503020204020204" pitchFamily="34" charset="-122"/>
              </a:rPr>
              <a:t>Pn</a:t>
            </a:r>
            <a:r>
              <a:rPr lang="zh-CN" altLang="en-US" dirty="0">
                <a:solidFill>
                  <a:srgbClr val="666666"/>
                </a:solidFill>
                <a:latin typeface="微软雅黑" panose="020B0503020204020204" pitchFamily="34" charset="-122"/>
                <a:ea typeface="微软雅黑" panose="020B0503020204020204" pitchFamily="34" charset="-122"/>
              </a:rPr>
              <a:t>，将一条边作为基准边，此处将</a:t>
            </a:r>
            <a:r>
              <a:rPr lang="en-US" altLang="zh-CN" dirty="0">
                <a:solidFill>
                  <a:srgbClr val="666666"/>
                </a:solidFill>
                <a:latin typeface="微软雅黑" panose="020B0503020204020204" pitchFamily="34" charset="-122"/>
                <a:ea typeface="微软雅黑" panose="020B0503020204020204" pitchFamily="34" charset="-122"/>
              </a:rPr>
              <a:t>PnP1 </a:t>
            </a:r>
            <a:r>
              <a:rPr lang="zh-CN" altLang="en-US" dirty="0">
                <a:solidFill>
                  <a:srgbClr val="666666"/>
                </a:solidFill>
                <a:latin typeface="微软雅黑" panose="020B0503020204020204" pitchFamily="34" charset="-122"/>
                <a:ea typeface="微软雅黑" panose="020B0503020204020204" pitchFamily="34" charset="-122"/>
              </a:rPr>
              <a:t>作为基准边，我们知道，如果将凸</a:t>
            </a:r>
            <a:r>
              <a:rPr lang="en-US" altLang="zh-CN" dirty="0">
                <a:solidFill>
                  <a:srgbClr val="666666"/>
                </a:solidFill>
                <a:latin typeface="微软雅黑" panose="020B0503020204020204" pitchFamily="34" charset="-122"/>
                <a:ea typeface="微软雅黑" panose="020B0503020204020204" pitchFamily="34" charset="-122"/>
              </a:rPr>
              <a:t>n </a:t>
            </a:r>
            <a:r>
              <a:rPr lang="zh-CN" altLang="en-US" dirty="0">
                <a:solidFill>
                  <a:srgbClr val="666666"/>
                </a:solidFill>
                <a:latin typeface="微软雅黑" panose="020B0503020204020204" pitchFamily="34" charset="-122"/>
                <a:ea typeface="微软雅黑" panose="020B0503020204020204" pitchFamily="34" charset="-122"/>
              </a:rPr>
              <a:t>边形划分为三角形，</a:t>
            </a:r>
            <a:r>
              <a:rPr lang="en-US" altLang="zh-CN" dirty="0">
                <a:solidFill>
                  <a:srgbClr val="666666"/>
                </a:solidFill>
                <a:latin typeface="微软雅黑" panose="020B0503020204020204" pitchFamily="34" charset="-122"/>
                <a:ea typeface="微软雅黑" panose="020B0503020204020204" pitchFamily="34" charset="-122"/>
              </a:rPr>
              <a:t>PnP1 </a:t>
            </a:r>
            <a:r>
              <a:rPr lang="zh-CN" altLang="en-US" dirty="0">
                <a:solidFill>
                  <a:srgbClr val="666666"/>
                </a:solidFill>
                <a:latin typeface="微软雅黑" panose="020B0503020204020204" pitchFamily="34" charset="-122"/>
                <a:ea typeface="微软雅黑" panose="020B0503020204020204" pitchFamily="34" charset="-122"/>
              </a:rPr>
              <a:t>必定为某一三角形的一条边，那么此三角形的顶点应该是在</a:t>
            </a:r>
            <a:r>
              <a:rPr lang="en-US" altLang="zh-CN" dirty="0">
                <a:solidFill>
                  <a:srgbClr val="666666"/>
                </a:solidFill>
                <a:latin typeface="微软雅黑" panose="020B0503020204020204" pitchFamily="34" charset="-122"/>
                <a:ea typeface="微软雅黑" panose="020B0503020204020204" pitchFamily="34" charset="-122"/>
              </a:rPr>
              <a:t>P2~Pn-1 </a:t>
            </a:r>
            <a:r>
              <a:rPr lang="zh-CN" altLang="en-US" dirty="0">
                <a:solidFill>
                  <a:srgbClr val="666666"/>
                </a:solidFill>
                <a:latin typeface="微软雅黑" panose="020B0503020204020204" pitchFamily="34" charset="-122"/>
                <a:ea typeface="微软雅黑" panose="020B0503020204020204" pitchFamily="34" charset="-122"/>
              </a:rPr>
              <a:t>中，假设顶点为</a:t>
            </a:r>
            <a:r>
              <a:rPr lang="en-US" altLang="zh-CN" dirty="0" err="1">
                <a:solidFill>
                  <a:srgbClr val="666666"/>
                </a:solidFill>
                <a:latin typeface="微软雅黑" panose="020B0503020204020204" pitchFamily="34" charset="-122"/>
                <a:ea typeface="微软雅黑" panose="020B0503020204020204" pitchFamily="34" charset="-122"/>
              </a:rPr>
              <a:t>Pk</a:t>
            </a:r>
            <a:r>
              <a:rPr lang="zh-CN" altLang="en-US" dirty="0">
                <a:solidFill>
                  <a:srgbClr val="666666"/>
                </a:solidFill>
                <a:latin typeface="微软雅黑" panose="020B0503020204020204" pitchFamily="34" charset="-122"/>
                <a:ea typeface="微软雅黑" panose="020B0503020204020204" pitchFamily="34" charset="-122"/>
              </a:rPr>
              <a:t>，那么此三角形会将凸</a:t>
            </a:r>
            <a:r>
              <a:rPr lang="en-US" altLang="zh-CN" dirty="0">
                <a:solidFill>
                  <a:srgbClr val="666666"/>
                </a:solidFill>
                <a:latin typeface="微软雅黑" panose="020B0503020204020204" pitchFamily="34" charset="-122"/>
                <a:ea typeface="微软雅黑" panose="020B0503020204020204" pitchFamily="34" charset="-122"/>
              </a:rPr>
              <a:t>n </a:t>
            </a:r>
            <a:r>
              <a:rPr lang="zh-CN" altLang="en-US" dirty="0">
                <a:solidFill>
                  <a:srgbClr val="666666"/>
                </a:solidFill>
                <a:latin typeface="微软雅黑" panose="020B0503020204020204" pitchFamily="34" charset="-122"/>
                <a:ea typeface="微软雅黑" panose="020B0503020204020204" pitchFamily="34" charset="-122"/>
              </a:rPr>
              <a:t>边形划分为左右两个区域，分别为</a:t>
            </a:r>
            <a:r>
              <a:rPr lang="en-US" altLang="zh-CN" dirty="0">
                <a:solidFill>
                  <a:srgbClr val="666666"/>
                </a:solidFill>
                <a:latin typeface="微软雅黑" panose="020B0503020204020204" pitchFamily="34" charset="-122"/>
                <a:ea typeface="微软雅黑" panose="020B0503020204020204" pitchFamily="34" charset="-122"/>
              </a:rPr>
              <a:t>P1P2...</a:t>
            </a:r>
            <a:r>
              <a:rPr lang="en-US" altLang="zh-CN" dirty="0" err="1">
                <a:solidFill>
                  <a:srgbClr val="666666"/>
                </a:solidFill>
                <a:latin typeface="微软雅黑" panose="020B0503020204020204" pitchFamily="34" charset="-122"/>
                <a:ea typeface="微软雅黑" panose="020B0503020204020204" pitchFamily="34" charset="-122"/>
              </a:rPr>
              <a:t>Pk</a:t>
            </a:r>
            <a:r>
              <a:rPr lang="en-US" altLang="zh-CN" dirty="0">
                <a:solidFill>
                  <a:srgbClr val="666666"/>
                </a:solidFill>
                <a:latin typeface="微软雅黑" panose="020B0503020204020204" pitchFamily="34" charset="-122"/>
                <a:ea typeface="微软雅黑" panose="020B0503020204020204" pitchFamily="34" charset="-122"/>
              </a:rPr>
              <a:t> </a:t>
            </a:r>
            <a:r>
              <a:rPr lang="zh-CN" altLang="en-US" dirty="0">
                <a:solidFill>
                  <a:srgbClr val="666666"/>
                </a:solidFill>
                <a:latin typeface="微软雅黑" panose="020B0503020204020204" pitchFamily="34" charset="-122"/>
                <a:ea typeface="微软雅黑" panose="020B0503020204020204" pitchFamily="34" charset="-122"/>
              </a:rPr>
              <a:t>和</a:t>
            </a:r>
            <a:r>
              <a:rPr lang="en-US" altLang="zh-CN" dirty="0">
                <a:solidFill>
                  <a:srgbClr val="666666"/>
                </a:solidFill>
                <a:latin typeface="微软雅黑" panose="020B0503020204020204" pitchFamily="34" charset="-122"/>
                <a:ea typeface="微软雅黑" panose="020B0503020204020204" pitchFamily="34" charset="-122"/>
              </a:rPr>
              <a:t>PkPk+1...</a:t>
            </a:r>
            <a:r>
              <a:rPr lang="en-US" altLang="zh-CN" dirty="0" err="1">
                <a:solidFill>
                  <a:srgbClr val="666666"/>
                </a:solidFill>
                <a:latin typeface="微软雅黑" panose="020B0503020204020204" pitchFamily="34" charset="-122"/>
                <a:ea typeface="微软雅黑" panose="020B0503020204020204" pitchFamily="34" charset="-122"/>
              </a:rPr>
              <a:t>Pn</a:t>
            </a:r>
            <a:r>
              <a:rPr lang="zh-CN" altLang="en-US" dirty="0">
                <a:solidFill>
                  <a:srgbClr val="666666"/>
                </a:solidFill>
                <a:latin typeface="微软雅黑" panose="020B0503020204020204" pitchFamily="34" charset="-122"/>
                <a:ea typeface="微软雅黑" panose="020B0503020204020204" pitchFamily="34" charset="-122"/>
              </a:rPr>
              <a:t>，即划分出了一个凸</a:t>
            </a:r>
            <a:r>
              <a:rPr lang="en-US" altLang="zh-CN" dirty="0">
                <a:solidFill>
                  <a:srgbClr val="666666"/>
                </a:solidFill>
                <a:latin typeface="微软雅黑" panose="020B0503020204020204" pitchFamily="34" charset="-122"/>
                <a:ea typeface="微软雅黑" panose="020B0503020204020204" pitchFamily="34" charset="-122"/>
              </a:rPr>
              <a:t>k </a:t>
            </a:r>
            <a:r>
              <a:rPr lang="zh-CN" altLang="en-US" dirty="0">
                <a:solidFill>
                  <a:srgbClr val="666666"/>
                </a:solidFill>
                <a:latin typeface="微软雅黑" panose="020B0503020204020204" pitchFamily="34" charset="-122"/>
                <a:ea typeface="微软雅黑" panose="020B0503020204020204" pitchFamily="34" charset="-122"/>
              </a:rPr>
              <a:t>边形和一个凸</a:t>
            </a:r>
            <a:r>
              <a:rPr lang="en-US" altLang="zh-CN" dirty="0">
                <a:solidFill>
                  <a:srgbClr val="666666"/>
                </a:solidFill>
                <a:latin typeface="微软雅黑" panose="020B0503020204020204" pitchFamily="34" charset="-122"/>
                <a:ea typeface="微软雅黑" panose="020B0503020204020204" pitchFamily="34" charset="-122"/>
              </a:rPr>
              <a:t>n-k+1</a:t>
            </a:r>
            <a:r>
              <a:rPr lang="zh-CN" altLang="en-US" dirty="0">
                <a:solidFill>
                  <a:srgbClr val="666666"/>
                </a:solidFill>
                <a:latin typeface="微软雅黑" panose="020B0503020204020204" pitchFamily="34" charset="-122"/>
                <a:ea typeface="微软雅黑" panose="020B0503020204020204" pitchFamily="34" charset="-122"/>
              </a:rPr>
              <a:t>边形，将凸</a:t>
            </a:r>
            <a:r>
              <a:rPr lang="en-US" altLang="zh-CN" dirty="0">
                <a:solidFill>
                  <a:srgbClr val="666666"/>
                </a:solidFill>
                <a:latin typeface="微软雅黑" panose="020B0503020204020204" pitchFamily="34" charset="-122"/>
                <a:ea typeface="微软雅黑" panose="020B0503020204020204" pitchFamily="34" charset="-122"/>
              </a:rPr>
              <a:t>k </a:t>
            </a:r>
            <a:r>
              <a:rPr lang="zh-CN" altLang="en-US" dirty="0">
                <a:solidFill>
                  <a:srgbClr val="666666"/>
                </a:solidFill>
                <a:latin typeface="微软雅黑" panose="020B0503020204020204" pitchFamily="34" charset="-122"/>
                <a:ea typeface="微软雅黑" panose="020B0503020204020204" pitchFamily="34" charset="-122"/>
              </a:rPr>
              <a:t>边形可划分三角型方法数乘以凸</a:t>
            </a:r>
            <a:r>
              <a:rPr lang="en-US" altLang="zh-CN" dirty="0">
                <a:solidFill>
                  <a:srgbClr val="666666"/>
                </a:solidFill>
                <a:latin typeface="微软雅黑" panose="020B0503020204020204" pitchFamily="34" charset="-122"/>
                <a:ea typeface="微软雅黑" panose="020B0503020204020204" pitchFamily="34" charset="-122"/>
              </a:rPr>
              <a:t>n-k+1 </a:t>
            </a:r>
            <a:r>
              <a:rPr lang="zh-CN" altLang="en-US" dirty="0">
                <a:solidFill>
                  <a:srgbClr val="666666"/>
                </a:solidFill>
                <a:latin typeface="微软雅黑" panose="020B0503020204020204" pitchFamily="34" charset="-122"/>
                <a:ea typeface="微软雅黑" panose="020B0503020204020204" pitchFamily="34" charset="-122"/>
              </a:rPr>
              <a:t>边形可划分三角型方法数即可，此时将大问题拆解为子问题，假定</a:t>
            </a:r>
            <a:r>
              <a:rPr lang="en-US" altLang="zh-CN" dirty="0">
                <a:solidFill>
                  <a:srgbClr val="666666"/>
                </a:solidFill>
                <a:latin typeface="微软雅黑" panose="020B0503020204020204" pitchFamily="34" charset="-122"/>
                <a:ea typeface="微软雅黑" panose="020B0503020204020204" pitchFamily="34" charset="-122"/>
              </a:rPr>
              <a:t>n=2 </a:t>
            </a:r>
            <a:r>
              <a:rPr lang="zh-CN" altLang="en-US" dirty="0">
                <a:solidFill>
                  <a:srgbClr val="666666"/>
                </a:solidFill>
                <a:latin typeface="微软雅黑" panose="020B0503020204020204" pitchFamily="34" charset="-122"/>
                <a:ea typeface="微软雅黑" panose="020B0503020204020204" pitchFamily="34" charset="-122"/>
              </a:rPr>
              <a:t>时，方法数为</a:t>
            </a:r>
            <a:r>
              <a:rPr lang="en-US" altLang="zh-CN" dirty="0">
                <a:solidFill>
                  <a:srgbClr val="666666"/>
                </a:solidFill>
                <a:latin typeface="微软雅黑" panose="020B0503020204020204" pitchFamily="34" charset="-122"/>
                <a:ea typeface="微软雅黑" panose="020B0503020204020204" pitchFamily="34" charset="-122"/>
              </a:rPr>
              <a:t>1</a:t>
            </a:r>
            <a:r>
              <a:rPr lang="zh-CN" altLang="en-US" dirty="0">
                <a:solidFill>
                  <a:srgbClr val="666666"/>
                </a:solidFill>
                <a:latin typeface="微软雅黑" panose="020B0503020204020204" pitchFamily="34" charset="-122"/>
                <a:ea typeface="微软雅黑" panose="020B0503020204020204" pitchFamily="34" charset="-122"/>
              </a:rPr>
              <a:t>，我们已知</a:t>
            </a:r>
            <a:r>
              <a:rPr lang="en-US" altLang="zh-CN" dirty="0">
                <a:solidFill>
                  <a:srgbClr val="666666"/>
                </a:solidFill>
                <a:latin typeface="微软雅黑" panose="020B0503020204020204" pitchFamily="34" charset="-122"/>
                <a:ea typeface="微软雅黑" panose="020B0503020204020204" pitchFamily="34" charset="-122"/>
              </a:rPr>
              <a:t>n=3 </a:t>
            </a:r>
            <a:r>
              <a:rPr lang="zh-CN" altLang="en-US" dirty="0">
                <a:solidFill>
                  <a:srgbClr val="666666"/>
                </a:solidFill>
                <a:latin typeface="微软雅黑" panose="020B0503020204020204" pitchFamily="34" charset="-122"/>
                <a:ea typeface="微软雅黑" panose="020B0503020204020204" pitchFamily="34" charset="-122"/>
              </a:rPr>
              <a:t>时，方法数为</a:t>
            </a:r>
            <a:r>
              <a:rPr lang="en-US" altLang="zh-CN" dirty="0">
                <a:solidFill>
                  <a:srgbClr val="666666"/>
                </a:solidFill>
                <a:latin typeface="微软雅黑" panose="020B0503020204020204" pitchFamily="34" charset="-122"/>
                <a:ea typeface="微软雅黑" panose="020B0503020204020204" pitchFamily="34" charset="-122"/>
              </a:rPr>
              <a:t>1</a:t>
            </a:r>
            <a:r>
              <a:rPr lang="zh-CN" altLang="en-US" dirty="0">
                <a:solidFill>
                  <a:srgbClr val="666666"/>
                </a:solidFill>
                <a:latin typeface="微软雅黑" panose="020B0503020204020204" pitchFamily="34" charset="-122"/>
                <a:ea typeface="微软雅黑" panose="020B0503020204020204" pitchFamily="34" charset="-122"/>
              </a:rPr>
              <a:t>，即可通过上述方法验证</a:t>
            </a:r>
            <a:r>
              <a:rPr lang="en-US" altLang="zh-CN" dirty="0">
                <a:solidFill>
                  <a:srgbClr val="666666"/>
                </a:solidFill>
                <a:latin typeface="微软雅黑" panose="020B0503020204020204" pitchFamily="34" charset="-122"/>
                <a:ea typeface="微软雅黑" panose="020B0503020204020204" pitchFamily="34" charset="-122"/>
              </a:rPr>
              <a:t>n=2 </a:t>
            </a:r>
            <a:r>
              <a:rPr lang="zh-CN" altLang="en-US" dirty="0">
                <a:solidFill>
                  <a:srgbClr val="666666"/>
                </a:solidFill>
                <a:latin typeface="微软雅黑" panose="020B0503020204020204" pitchFamily="34" charset="-122"/>
                <a:ea typeface="微软雅黑" panose="020B0503020204020204" pitchFamily="34" charset="-122"/>
              </a:rPr>
              <a:t>时的假定， 如此将大问题层层划分为子问题，我们即可算出</a:t>
            </a:r>
          </a:p>
          <a:p>
            <a:r>
              <a:rPr lang="en-US" altLang="zh-CN" dirty="0">
                <a:solidFill>
                  <a:srgbClr val="666666"/>
                </a:solidFill>
                <a:latin typeface="微软雅黑" panose="020B0503020204020204" pitchFamily="34" charset="-122"/>
                <a:ea typeface="微软雅黑" panose="020B0503020204020204" pitchFamily="34" charset="-122"/>
              </a:rPr>
              <a:t>F(n) = F(2)*F(n -1) + F(3)*F(n - 2) +...+ F(n - 1)*F(2)</a:t>
            </a:r>
          </a:p>
        </p:txBody>
      </p:sp>
      <p:pic>
        <p:nvPicPr>
          <p:cNvPr id="4" name="图片 3">
            <a:extLst>
              <a:ext uri="{FF2B5EF4-FFF2-40B4-BE49-F238E27FC236}">
                <a16:creationId xmlns:a16="http://schemas.microsoft.com/office/drawing/2014/main" id="{6FD98F55-6A2F-4E68-8938-F4F6A31512BB}"/>
              </a:ext>
            </a:extLst>
          </p:cNvPr>
          <p:cNvPicPr>
            <a:picLocks noChangeAspect="1"/>
          </p:cNvPicPr>
          <p:nvPr/>
        </p:nvPicPr>
        <p:blipFill>
          <a:blip r:embed="rId2"/>
          <a:stretch>
            <a:fillRect/>
          </a:stretch>
        </p:blipFill>
        <p:spPr>
          <a:xfrm>
            <a:off x="2675246" y="5136657"/>
            <a:ext cx="2619048" cy="552381"/>
          </a:xfrm>
          <a:prstGeom prst="rect">
            <a:avLst/>
          </a:prstGeom>
        </p:spPr>
      </p:pic>
    </p:spTree>
    <p:extLst>
      <p:ext uri="{BB962C8B-B14F-4D97-AF65-F5344CB8AC3E}">
        <p14:creationId xmlns:p14="http://schemas.microsoft.com/office/powerpoint/2010/main" val="1978984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88CAAF6-6A0F-4D21-8BF6-CF446B729CFE}"/>
              </a:ext>
            </a:extLst>
          </p:cNvPr>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bg1"/>
              </a:solidFill>
            </a:endParaRPr>
          </a:p>
        </p:txBody>
      </p:sp>
      <p:sp>
        <p:nvSpPr>
          <p:cNvPr id="3" name="文本框 2">
            <a:extLst>
              <a:ext uri="{FF2B5EF4-FFF2-40B4-BE49-F238E27FC236}">
                <a16:creationId xmlns:a16="http://schemas.microsoft.com/office/drawing/2014/main" id="{9FFE03D6-115D-4C1D-90FE-B5ADBE989300}"/>
              </a:ext>
            </a:extLst>
          </p:cNvPr>
          <p:cNvSpPr txBox="1"/>
          <p:nvPr/>
        </p:nvSpPr>
        <p:spPr>
          <a:xfrm>
            <a:off x="54082" y="87610"/>
            <a:ext cx="13320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a:extLst>
              <a:ext uri="{FF2B5EF4-FFF2-40B4-BE49-F238E27FC236}">
                <a16:creationId xmlns:a16="http://schemas.microsoft.com/office/drawing/2014/main" id="{DA16DD3E-A816-463A-84AE-F80B60D8FA1F}"/>
              </a:ext>
            </a:extLst>
          </p:cNvPr>
          <p:cNvCxnSpPr/>
          <p:nvPr/>
        </p:nvCxnSpPr>
        <p:spPr>
          <a:xfrm>
            <a:off x="157907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D941961E-A06D-4B06-9ADF-6BCEC40CE07B}"/>
              </a:ext>
            </a:extLst>
          </p:cNvPr>
          <p:cNvSpPr txBox="1"/>
          <p:nvPr/>
        </p:nvSpPr>
        <p:spPr>
          <a:xfrm>
            <a:off x="1598681" y="87610"/>
            <a:ext cx="13320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FFE7D278-5854-45DE-AC55-313BB3B940DB}"/>
              </a:ext>
            </a:extLst>
          </p:cNvPr>
          <p:cNvSpPr txBox="1"/>
          <p:nvPr/>
        </p:nvSpPr>
        <p:spPr>
          <a:xfrm>
            <a:off x="3143280" y="93911"/>
            <a:ext cx="13320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F8FA0422-A771-4909-AB1D-6F6365AE390D}"/>
              </a:ext>
            </a:extLst>
          </p:cNvPr>
          <p:cNvSpPr txBox="1"/>
          <p:nvPr/>
        </p:nvSpPr>
        <p:spPr>
          <a:xfrm>
            <a:off x="4687879" y="93911"/>
            <a:ext cx="13320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F36BA59C-2EE4-4114-996C-4F3AB35600F8}"/>
              </a:ext>
            </a:extLst>
          </p:cNvPr>
          <p:cNvSpPr txBox="1"/>
          <p:nvPr/>
        </p:nvSpPr>
        <p:spPr>
          <a:xfrm>
            <a:off x="6232478" y="93911"/>
            <a:ext cx="1332000" cy="369332"/>
          </a:xfrm>
          <a:prstGeom prst="rect">
            <a:avLst/>
          </a:prstGeom>
          <a:solidFill>
            <a:schemeClr val="bg1"/>
          </a:solid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5</a:t>
            </a:r>
            <a:endParaRPr lang="zh-HK" altLang="en-US" spc="3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0A35F79-C8DC-4B6C-8BEA-24DBCF6C0997}"/>
              </a:ext>
            </a:extLst>
          </p:cNvPr>
          <p:cNvSpPr txBox="1"/>
          <p:nvPr/>
        </p:nvSpPr>
        <p:spPr>
          <a:xfrm>
            <a:off x="7777079"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0" name="直接连接符 9">
            <a:extLst>
              <a:ext uri="{FF2B5EF4-FFF2-40B4-BE49-F238E27FC236}">
                <a16:creationId xmlns:a16="http://schemas.microsoft.com/office/drawing/2014/main" id="{96191E13-52DA-4CAE-B4B0-D4F80248B7AC}"/>
              </a:ext>
            </a:extLst>
          </p:cNvPr>
          <p:cNvCxnSpPr/>
          <p:nvPr/>
        </p:nvCxnSpPr>
        <p:spPr>
          <a:xfrm>
            <a:off x="312291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2100D8DE-5982-4AFB-990D-2E1E3F086AAE}"/>
              </a:ext>
            </a:extLst>
          </p:cNvPr>
          <p:cNvCxnSpPr/>
          <p:nvPr/>
        </p:nvCxnSpPr>
        <p:spPr>
          <a:xfrm>
            <a:off x="4666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76113987-DD17-4A64-B14A-C314288B2585}"/>
              </a:ext>
            </a:extLst>
          </p:cNvPr>
          <p:cNvCxnSpPr/>
          <p:nvPr/>
        </p:nvCxnSpPr>
        <p:spPr>
          <a:xfrm>
            <a:off x="62105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FBC4C69-2CEA-47C1-A151-318F2EAE0E0E}"/>
              </a:ext>
            </a:extLst>
          </p:cNvPr>
          <p:cNvCxnSpPr/>
          <p:nvPr/>
        </p:nvCxnSpPr>
        <p:spPr>
          <a:xfrm>
            <a:off x="77544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14" name="图片 13">
            <a:extLst>
              <a:ext uri="{FF2B5EF4-FFF2-40B4-BE49-F238E27FC236}">
                <a16:creationId xmlns:a16="http://schemas.microsoft.com/office/drawing/2014/main" id="{13A1896D-2C26-4681-84F0-6F2D62950049}"/>
              </a:ext>
            </a:extLst>
          </p:cNvPr>
          <p:cNvPicPr>
            <a:picLocks noChangeAspect="1"/>
          </p:cNvPicPr>
          <p:nvPr/>
        </p:nvPicPr>
        <p:blipFill>
          <a:blip r:embed="rId2"/>
          <a:stretch>
            <a:fillRect/>
          </a:stretch>
        </p:blipFill>
        <p:spPr>
          <a:xfrm>
            <a:off x="1164510" y="863117"/>
            <a:ext cx="6971428" cy="3685714"/>
          </a:xfrm>
          <a:prstGeom prst="rect">
            <a:avLst/>
          </a:prstGeom>
        </p:spPr>
      </p:pic>
      <p:sp>
        <p:nvSpPr>
          <p:cNvPr id="15" name="矩形 14">
            <a:extLst>
              <a:ext uri="{FF2B5EF4-FFF2-40B4-BE49-F238E27FC236}">
                <a16:creationId xmlns:a16="http://schemas.microsoft.com/office/drawing/2014/main" id="{1731BE52-3D0D-413D-9A63-6E4E609D917F}"/>
              </a:ext>
            </a:extLst>
          </p:cNvPr>
          <p:cNvSpPr/>
          <p:nvPr/>
        </p:nvSpPr>
        <p:spPr>
          <a:xfrm>
            <a:off x="1052182" y="5039410"/>
            <a:ext cx="7271393" cy="369332"/>
          </a:xfrm>
          <a:prstGeom prst="rect">
            <a:avLst/>
          </a:prstGeom>
        </p:spPr>
        <p:txBody>
          <a:bodyPr wrap="square">
            <a:spAutoFit/>
          </a:bodyPr>
          <a:lstStyle/>
          <a:p>
            <a:r>
              <a:rPr lang="en-US" altLang="zh-CN" dirty="0">
                <a:solidFill>
                  <a:srgbClr val="666666"/>
                </a:solidFill>
                <a:latin typeface="微软雅黑" panose="020B0503020204020204" pitchFamily="34" charset="-122"/>
                <a:ea typeface="微软雅黑" panose="020B0503020204020204" pitchFamily="34" charset="-122"/>
              </a:rPr>
              <a:t>F(7) = F(2)*F(6) + F(3)*F(5) +</a:t>
            </a:r>
            <a:r>
              <a:rPr lang="en-US" altLang="zh-CN" b="1" dirty="0">
                <a:solidFill>
                  <a:srgbClr val="666666"/>
                </a:solidFill>
                <a:latin typeface="微软雅黑" panose="020B0503020204020204" pitchFamily="34" charset="-122"/>
                <a:ea typeface="微软雅黑" panose="020B0503020204020204" pitchFamily="34" charset="-122"/>
              </a:rPr>
              <a:t> F(4)*F(4) </a:t>
            </a:r>
            <a:r>
              <a:rPr lang="en-US" altLang="zh-CN" dirty="0">
                <a:solidFill>
                  <a:srgbClr val="666666"/>
                </a:solidFill>
                <a:latin typeface="微软雅黑" panose="020B0503020204020204" pitchFamily="34" charset="-122"/>
                <a:ea typeface="微软雅黑" panose="020B0503020204020204" pitchFamily="34" charset="-122"/>
              </a:rPr>
              <a:t>+ F(5)*F(3) + F(6)*F(2)</a:t>
            </a:r>
          </a:p>
        </p:txBody>
      </p:sp>
    </p:spTree>
    <p:extLst>
      <p:ext uri="{BB962C8B-B14F-4D97-AF65-F5344CB8AC3E}">
        <p14:creationId xmlns:p14="http://schemas.microsoft.com/office/powerpoint/2010/main" val="3320574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D2BD1A8-78ED-4C9D-98C5-7F746DEF9F1F}"/>
              </a:ext>
            </a:extLst>
          </p:cNvPr>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bg1"/>
              </a:solidFill>
            </a:endParaRPr>
          </a:p>
        </p:txBody>
      </p:sp>
      <p:sp>
        <p:nvSpPr>
          <p:cNvPr id="3" name="文本框 2">
            <a:extLst>
              <a:ext uri="{FF2B5EF4-FFF2-40B4-BE49-F238E27FC236}">
                <a16:creationId xmlns:a16="http://schemas.microsoft.com/office/drawing/2014/main" id="{0EB6E29F-CF3A-487E-ADAE-86929A4D37E9}"/>
              </a:ext>
            </a:extLst>
          </p:cNvPr>
          <p:cNvSpPr txBox="1"/>
          <p:nvPr/>
        </p:nvSpPr>
        <p:spPr>
          <a:xfrm>
            <a:off x="54082" y="87610"/>
            <a:ext cx="13320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a:extLst>
              <a:ext uri="{FF2B5EF4-FFF2-40B4-BE49-F238E27FC236}">
                <a16:creationId xmlns:a16="http://schemas.microsoft.com/office/drawing/2014/main" id="{22344FE0-1656-42AB-8B51-C3691157B800}"/>
              </a:ext>
            </a:extLst>
          </p:cNvPr>
          <p:cNvCxnSpPr/>
          <p:nvPr/>
        </p:nvCxnSpPr>
        <p:spPr>
          <a:xfrm>
            <a:off x="157907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742C18B3-0F63-494C-AC16-91F1B4EB229D}"/>
              </a:ext>
            </a:extLst>
          </p:cNvPr>
          <p:cNvSpPr txBox="1"/>
          <p:nvPr/>
        </p:nvSpPr>
        <p:spPr>
          <a:xfrm>
            <a:off x="1598681" y="87610"/>
            <a:ext cx="13320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D7C5FAC2-230B-42FD-B027-C6264F6D2297}"/>
              </a:ext>
            </a:extLst>
          </p:cNvPr>
          <p:cNvSpPr txBox="1"/>
          <p:nvPr/>
        </p:nvSpPr>
        <p:spPr>
          <a:xfrm>
            <a:off x="3143280" y="93911"/>
            <a:ext cx="13320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058E3497-3674-4C9F-BD45-EE3F4CE32EC5}"/>
              </a:ext>
            </a:extLst>
          </p:cNvPr>
          <p:cNvSpPr txBox="1"/>
          <p:nvPr/>
        </p:nvSpPr>
        <p:spPr>
          <a:xfrm>
            <a:off x="4687879" y="93911"/>
            <a:ext cx="13320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2DCE232C-B43F-4611-A954-44142830076C}"/>
              </a:ext>
            </a:extLst>
          </p:cNvPr>
          <p:cNvSpPr txBox="1"/>
          <p:nvPr/>
        </p:nvSpPr>
        <p:spPr>
          <a:xfrm>
            <a:off x="6232478" y="93911"/>
            <a:ext cx="1332000" cy="369332"/>
          </a:xfrm>
          <a:prstGeom prst="rect">
            <a:avLst/>
          </a:prstGeom>
          <a:solidFill>
            <a:schemeClr val="bg1"/>
          </a:solid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5</a:t>
            </a:r>
            <a:endParaRPr lang="zh-HK" altLang="en-US" spc="3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48D00102-BC48-416E-BDA9-3072F5830FD2}"/>
              </a:ext>
            </a:extLst>
          </p:cNvPr>
          <p:cNvSpPr txBox="1"/>
          <p:nvPr/>
        </p:nvSpPr>
        <p:spPr>
          <a:xfrm>
            <a:off x="7777079"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0" name="直接连接符 9">
            <a:extLst>
              <a:ext uri="{FF2B5EF4-FFF2-40B4-BE49-F238E27FC236}">
                <a16:creationId xmlns:a16="http://schemas.microsoft.com/office/drawing/2014/main" id="{85935E73-F8BC-415E-9057-52C13562A937}"/>
              </a:ext>
            </a:extLst>
          </p:cNvPr>
          <p:cNvCxnSpPr/>
          <p:nvPr/>
        </p:nvCxnSpPr>
        <p:spPr>
          <a:xfrm>
            <a:off x="312291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BB7C7891-E12C-402A-93D3-9AFDC1C6C147}"/>
              </a:ext>
            </a:extLst>
          </p:cNvPr>
          <p:cNvCxnSpPr/>
          <p:nvPr/>
        </p:nvCxnSpPr>
        <p:spPr>
          <a:xfrm>
            <a:off x="4666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241B93D-16A5-4B86-BD8E-517D52772267}"/>
              </a:ext>
            </a:extLst>
          </p:cNvPr>
          <p:cNvCxnSpPr/>
          <p:nvPr/>
        </p:nvCxnSpPr>
        <p:spPr>
          <a:xfrm>
            <a:off x="62105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CD5FD976-B3C9-44C0-B5DC-527EDA57198A}"/>
              </a:ext>
            </a:extLst>
          </p:cNvPr>
          <p:cNvCxnSpPr/>
          <p:nvPr/>
        </p:nvCxnSpPr>
        <p:spPr>
          <a:xfrm>
            <a:off x="77544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id="{1D29909A-5E3E-4562-880F-EA29B3B7D526}"/>
              </a:ext>
            </a:extLst>
          </p:cNvPr>
          <p:cNvPicPr>
            <a:picLocks noChangeAspect="1"/>
          </p:cNvPicPr>
          <p:nvPr/>
        </p:nvPicPr>
        <p:blipFill>
          <a:blip r:embed="rId2"/>
          <a:stretch>
            <a:fillRect/>
          </a:stretch>
        </p:blipFill>
        <p:spPr>
          <a:xfrm>
            <a:off x="54082" y="644765"/>
            <a:ext cx="4070243" cy="2584642"/>
          </a:xfrm>
          <a:prstGeom prst="rect">
            <a:avLst/>
          </a:prstGeom>
        </p:spPr>
      </p:pic>
      <p:pic>
        <p:nvPicPr>
          <p:cNvPr id="16" name="图片 15">
            <a:extLst>
              <a:ext uri="{FF2B5EF4-FFF2-40B4-BE49-F238E27FC236}">
                <a16:creationId xmlns:a16="http://schemas.microsoft.com/office/drawing/2014/main" id="{B14AB237-C737-486F-9E8D-7369943F1B51}"/>
              </a:ext>
            </a:extLst>
          </p:cNvPr>
          <p:cNvPicPr>
            <a:picLocks noChangeAspect="1"/>
          </p:cNvPicPr>
          <p:nvPr/>
        </p:nvPicPr>
        <p:blipFill>
          <a:blip r:embed="rId3"/>
          <a:stretch>
            <a:fillRect/>
          </a:stretch>
        </p:blipFill>
        <p:spPr>
          <a:xfrm>
            <a:off x="4204983" y="2181304"/>
            <a:ext cx="4884935" cy="4676696"/>
          </a:xfrm>
          <a:prstGeom prst="rect">
            <a:avLst/>
          </a:prstGeom>
        </p:spPr>
      </p:pic>
      <p:sp>
        <p:nvSpPr>
          <p:cNvPr id="17" name="矩形 16">
            <a:extLst>
              <a:ext uri="{FF2B5EF4-FFF2-40B4-BE49-F238E27FC236}">
                <a16:creationId xmlns:a16="http://schemas.microsoft.com/office/drawing/2014/main" id="{5AE1D533-2A57-493A-9C0C-38B9C0AF0701}"/>
              </a:ext>
            </a:extLst>
          </p:cNvPr>
          <p:cNvSpPr/>
          <p:nvPr/>
        </p:nvSpPr>
        <p:spPr>
          <a:xfrm>
            <a:off x="0" y="4244112"/>
            <a:ext cx="4633796" cy="1477328"/>
          </a:xfrm>
          <a:prstGeom prst="rect">
            <a:avLst/>
          </a:prstGeom>
        </p:spPr>
        <p:txBody>
          <a:bodyPr wrap="square">
            <a:spAutoFit/>
          </a:bodyPr>
          <a:lstStyle/>
          <a:p>
            <a:pPr lvl="0"/>
            <a:r>
              <a:rPr lang="zh-CN" altLang="en-US" b="1" dirty="0">
                <a:solidFill>
                  <a:srgbClr val="666666"/>
                </a:solidFill>
                <a:latin typeface="微软雅黑" panose="020B0503020204020204" pitchFamily="34" charset="-122"/>
                <a:ea typeface="微软雅黑" panose="020B0503020204020204" pitchFamily="34" charset="-122"/>
              </a:rPr>
              <a:t>复  杂  度：</a:t>
            </a:r>
            <a:r>
              <a:rPr lang="en-US" altLang="zh-CN" b="1" dirty="0">
                <a:solidFill>
                  <a:srgbClr val="666666"/>
                </a:solidFill>
                <a:latin typeface="微软雅黑" panose="020B0503020204020204" pitchFamily="34" charset="-122"/>
                <a:ea typeface="微软雅黑" panose="020B0503020204020204" pitchFamily="34" charset="-122"/>
              </a:rPr>
              <a:t>T(n) = O(n</a:t>
            </a:r>
            <a:r>
              <a:rPr lang="en-US" altLang="zh-CN" b="1" baseline="30000" dirty="0">
                <a:solidFill>
                  <a:srgbClr val="666666"/>
                </a:solidFill>
                <a:latin typeface="微软雅黑" panose="020B0503020204020204" pitchFamily="34" charset="-122"/>
                <a:ea typeface="微软雅黑" panose="020B0503020204020204" pitchFamily="34" charset="-122"/>
              </a:rPr>
              <a:t>2</a:t>
            </a:r>
            <a:r>
              <a:rPr lang="en-US" altLang="zh-CN" b="1" dirty="0">
                <a:solidFill>
                  <a:srgbClr val="666666"/>
                </a:solidFill>
                <a:latin typeface="微软雅黑" panose="020B0503020204020204" pitchFamily="34" charset="-122"/>
                <a:ea typeface="微软雅黑" panose="020B0503020204020204" pitchFamily="34" charset="-122"/>
              </a:rPr>
              <a:t>)</a:t>
            </a:r>
          </a:p>
          <a:p>
            <a:pPr lvl="0"/>
            <a:endParaRPr lang="en-US" altLang="zh-CN" b="1" dirty="0">
              <a:solidFill>
                <a:srgbClr val="666666"/>
              </a:solidFill>
              <a:latin typeface="微软雅黑" panose="020B0503020204020204" pitchFamily="34" charset="-122"/>
              <a:ea typeface="微软雅黑" panose="020B0503020204020204" pitchFamily="34" charset="-122"/>
            </a:endParaRPr>
          </a:p>
          <a:p>
            <a:pPr lvl="0"/>
            <a:endParaRPr lang="en-US" altLang="zh-CN" b="1" dirty="0">
              <a:solidFill>
                <a:srgbClr val="666666"/>
              </a:solidFill>
              <a:latin typeface="微软雅黑" panose="020B0503020204020204" pitchFamily="34" charset="-122"/>
              <a:ea typeface="微软雅黑" panose="020B0503020204020204" pitchFamily="34" charset="-122"/>
            </a:endParaRPr>
          </a:p>
          <a:p>
            <a:pPr lvl="0"/>
            <a:endParaRPr lang="en-US" altLang="zh-CN" b="1" dirty="0">
              <a:solidFill>
                <a:srgbClr val="666666"/>
              </a:solidFill>
              <a:latin typeface="微软雅黑" panose="020B0503020204020204" pitchFamily="34" charset="-122"/>
              <a:ea typeface="微软雅黑" panose="020B0503020204020204" pitchFamily="34" charset="-122"/>
            </a:endParaRPr>
          </a:p>
          <a:p>
            <a:pPr lvl="0"/>
            <a:r>
              <a:rPr lang="zh-CN" altLang="en-US" b="1" dirty="0">
                <a:solidFill>
                  <a:srgbClr val="666666"/>
                </a:solidFill>
                <a:latin typeface="微软雅黑" panose="020B0503020204020204" pitchFamily="34" charset="-122"/>
                <a:ea typeface="微软雅黑" panose="020B0503020204020204" pitchFamily="34" charset="-122"/>
              </a:rPr>
              <a:t>可使用记忆化搜索将时间复杂度降为</a:t>
            </a:r>
            <a:r>
              <a:rPr lang="en-US" altLang="zh-CN" b="1" dirty="0">
                <a:solidFill>
                  <a:srgbClr val="666666"/>
                </a:solidFill>
                <a:latin typeface="微软雅黑" panose="020B0503020204020204" pitchFamily="34" charset="-122"/>
                <a:ea typeface="微软雅黑" panose="020B0503020204020204" pitchFamily="34" charset="-122"/>
              </a:rPr>
              <a:t>O(n)</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D27500B6-4B1E-4007-A16E-BE9E8C5D2D35}"/>
              </a:ext>
            </a:extLst>
          </p:cNvPr>
          <p:cNvSpPr/>
          <p:nvPr/>
        </p:nvSpPr>
        <p:spPr>
          <a:xfrm>
            <a:off x="4913625" y="4591050"/>
            <a:ext cx="1925326" cy="2822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9" name="矩形 18">
            <a:extLst>
              <a:ext uri="{FF2B5EF4-FFF2-40B4-BE49-F238E27FC236}">
                <a16:creationId xmlns:a16="http://schemas.microsoft.com/office/drawing/2014/main" id="{1A3990C6-0533-4EC6-A893-D163F90B91D1}"/>
              </a:ext>
            </a:extLst>
          </p:cNvPr>
          <p:cNvSpPr/>
          <p:nvPr/>
        </p:nvSpPr>
        <p:spPr>
          <a:xfrm>
            <a:off x="4961250" y="5829300"/>
            <a:ext cx="1925326" cy="2822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4" name="矩形 13">
            <a:extLst>
              <a:ext uri="{FF2B5EF4-FFF2-40B4-BE49-F238E27FC236}">
                <a16:creationId xmlns:a16="http://schemas.microsoft.com/office/drawing/2014/main" id="{13E0B571-6858-4C4B-8BE7-52EFFC072ECF}"/>
              </a:ext>
            </a:extLst>
          </p:cNvPr>
          <p:cNvSpPr/>
          <p:nvPr/>
        </p:nvSpPr>
        <p:spPr>
          <a:xfrm>
            <a:off x="27168" y="6244660"/>
            <a:ext cx="4579459" cy="369332"/>
          </a:xfrm>
          <a:prstGeom prst="rect">
            <a:avLst/>
          </a:prstGeom>
        </p:spPr>
        <p:txBody>
          <a:bodyPr wrap="none">
            <a:spAutoFit/>
          </a:bodyPr>
          <a:lstStyle/>
          <a:p>
            <a:r>
              <a:rPr lang="en-US" altLang="zh-CN" dirty="0">
                <a:hlinkClick r:id="rId4"/>
              </a:rPr>
              <a:t>https://en.wikipedia.org/wiki/Catalan_number</a:t>
            </a:r>
            <a:endParaRPr lang="zh-CN" altLang="en-US" dirty="0"/>
          </a:p>
        </p:txBody>
      </p:sp>
    </p:spTree>
    <p:extLst>
      <p:ext uri="{BB962C8B-B14F-4D97-AF65-F5344CB8AC3E}">
        <p14:creationId xmlns:p14="http://schemas.microsoft.com/office/powerpoint/2010/main" val="371571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8202763" y="87610"/>
            <a:ext cx="85497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6</a:t>
            </a:r>
            <a:endParaRPr lang="zh-HK" altLang="en-US" spc="300"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150425" y="743158"/>
            <a:ext cx="7789026" cy="1200329"/>
          </a:xfrm>
          <a:prstGeom prst="rect">
            <a:avLst/>
          </a:prstGeom>
          <a:noFill/>
        </p:spPr>
        <p:txBody>
          <a:bodyPr wrap="square" rtlCol="0" anchor="t">
            <a:spAutoFit/>
          </a:bodyPr>
          <a:lstStyle/>
          <a:p>
            <a:r>
              <a:rPr lang="zh-CN" altLang="en-US" b="1" dirty="0">
                <a:solidFill>
                  <a:srgbClr val="666666"/>
                </a:solidFill>
                <a:latin typeface="微软雅黑" panose="020B0503020204020204" pitchFamily="34" charset="-122"/>
                <a:ea typeface="微软雅黑" panose="020B0503020204020204" pitchFamily="34" charset="-122"/>
              </a:rPr>
              <a:t>问题描述：</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求显著逆序数对</a:t>
            </a:r>
            <a:endParaRPr lang="en-US" altLang="zh-CN" b="1"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en-US" altLang="zh-CN" b="1"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b="1" dirty="0">
                <a:solidFill>
                  <a:srgbClr val="666666"/>
                </a:solidFill>
                <a:latin typeface="微软雅黑" panose="020B0503020204020204" pitchFamily="34" charset="-122"/>
                <a:ea typeface="微软雅黑" panose="020B0503020204020204" pitchFamily="34" charset="-122"/>
              </a:rPr>
              <a:t>输       入：</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数组</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A</a:t>
            </a:r>
          </a:p>
          <a:p>
            <a:r>
              <a:rPr lang="zh-CN" altLang="en-US" b="1" dirty="0">
                <a:solidFill>
                  <a:srgbClr val="666666"/>
                </a:solidFill>
                <a:latin typeface="微软雅黑" panose="020B0503020204020204" pitchFamily="34" charset="-122"/>
                <a:ea typeface="微软雅黑" panose="020B0503020204020204" pitchFamily="34" charset="-122"/>
              </a:rPr>
              <a:t>输       出：</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显著逆序数对个数</a:t>
            </a:r>
          </a:p>
        </p:txBody>
      </p:sp>
      <p:sp>
        <p:nvSpPr>
          <p:cNvPr id="2" name="矩形 1">
            <a:extLst>
              <a:ext uri="{FF2B5EF4-FFF2-40B4-BE49-F238E27FC236}">
                <a16:creationId xmlns:a16="http://schemas.microsoft.com/office/drawing/2014/main" id="{EB176A04-93BF-492B-9F53-5F288EF38254}"/>
              </a:ext>
            </a:extLst>
          </p:cNvPr>
          <p:cNvSpPr/>
          <p:nvPr/>
        </p:nvSpPr>
        <p:spPr>
          <a:xfrm>
            <a:off x="135430" y="2579557"/>
            <a:ext cx="8854851" cy="369332"/>
          </a:xfrm>
          <a:prstGeom prst="rect">
            <a:avLst/>
          </a:prstGeom>
        </p:spPr>
        <p:txBody>
          <a:bodyPr wrap="square" anchor="t">
            <a:spAutoFit/>
          </a:bodyPr>
          <a:lstStyle/>
          <a:p>
            <a:r>
              <a:rPr lang="zh-CN" altLang="en-US" b="1" dirty="0">
                <a:solidFill>
                  <a:srgbClr val="666666"/>
                </a:solidFill>
                <a:latin typeface="微软雅黑" panose="020B0503020204020204" pitchFamily="34" charset="-122"/>
                <a:ea typeface="微软雅黑" panose="020B0503020204020204" pitchFamily="34" charset="-122"/>
              </a:rPr>
              <a:t>观       察：似乎与课堂上讲的用归并排序求逆序数对差别不大</a:t>
            </a:r>
            <a:endParaRPr lang="zh-CN" altLang="en-US" dirty="0">
              <a:solidFill>
                <a:srgbClr val="666666"/>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690948AA-85A9-4225-81BB-91879AD91E75}"/>
              </a:ext>
            </a:extLst>
          </p:cNvPr>
          <p:cNvSpPr/>
          <p:nvPr/>
        </p:nvSpPr>
        <p:spPr>
          <a:xfrm>
            <a:off x="135430" y="3319559"/>
            <a:ext cx="9001495" cy="646331"/>
          </a:xfrm>
          <a:prstGeom prst="rect">
            <a:avLst/>
          </a:prstGeom>
        </p:spPr>
        <p:txBody>
          <a:bodyPr wrap="square" anchor="t">
            <a:spAutoFit/>
          </a:bodyPr>
          <a:lstStyle/>
          <a:p>
            <a:r>
              <a:rPr lang="zh-CN" altLang="en-US" b="1" dirty="0">
                <a:solidFill>
                  <a:srgbClr val="666666"/>
                </a:solidFill>
                <a:latin typeface="微软雅黑" panose="020B0503020204020204" pitchFamily="34" charset="-122"/>
                <a:ea typeface="微软雅黑" panose="020B0503020204020204" pitchFamily="34" charset="-122"/>
              </a:rPr>
              <a:t>注       意：</a:t>
            </a:r>
            <a:r>
              <a:rPr lang="en-US" altLang="zh-CN" b="1" dirty="0">
                <a:solidFill>
                  <a:srgbClr val="666666"/>
                </a:solidFill>
                <a:latin typeface="微软雅黑" panose="020B0503020204020204" pitchFamily="34" charset="-122"/>
                <a:ea typeface="微软雅黑" panose="020B0503020204020204" pitchFamily="34" charset="-122"/>
              </a:rPr>
              <a:t>merge</a:t>
            </a:r>
            <a:r>
              <a:rPr lang="zh-CN" altLang="en-US" b="1" dirty="0">
                <a:solidFill>
                  <a:srgbClr val="666666"/>
                </a:solidFill>
                <a:latin typeface="微软雅黑" panose="020B0503020204020204" pitchFamily="34" charset="-122"/>
                <a:ea typeface="微软雅黑" panose="020B0503020204020204" pitchFamily="34" charset="-122"/>
              </a:rPr>
              <a:t>与</a:t>
            </a:r>
            <a:r>
              <a:rPr lang="en-US" altLang="zh-CN" b="1" dirty="0">
                <a:solidFill>
                  <a:srgbClr val="666666"/>
                </a:solidFill>
                <a:latin typeface="微软雅黑" panose="020B0503020204020204" pitchFamily="34" charset="-122"/>
                <a:ea typeface="微软雅黑" panose="020B0503020204020204" pitchFamily="34" charset="-122"/>
              </a:rPr>
              <a:t>count</a:t>
            </a:r>
            <a:r>
              <a:rPr lang="zh-CN" altLang="en-US" b="1" dirty="0">
                <a:solidFill>
                  <a:srgbClr val="666666"/>
                </a:solidFill>
                <a:latin typeface="微软雅黑" panose="020B0503020204020204" pitchFamily="34" charset="-122"/>
                <a:ea typeface="微软雅黑" panose="020B0503020204020204" pitchFamily="34" charset="-122"/>
              </a:rPr>
              <a:t>最好分开写，这样既保证了正确</a:t>
            </a:r>
            <a:r>
              <a:rPr lang="en-US" altLang="zh-CN" b="1" dirty="0">
                <a:solidFill>
                  <a:srgbClr val="666666"/>
                </a:solidFill>
                <a:latin typeface="微软雅黑" panose="020B0503020204020204" pitchFamily="34" charset="-122"/>
                <a:ea typeface="微软雅黑" panose="020B0503020204020204" pitchFamily="34" charset="-122"/>
              </a:rPr>
              <a:t>merge</a:t>
            </a:r>
            <a:r>
              <a:rPr lang="zh-CN" altLang="en-US" b="1" dirty="0">
                <a:solidFill>
                  <a:srgbClr val="666666"/>
                </a:solidFill>
                <a:latin typeface="微软雅黑" panose="020B0503020204020204" pitchFamily="34" charset="-122"/>
                <a:ea typeface="微软雅黑" panose="020B0503020204020204" pitchFamily="34" charset="-122"/>
              </a:rPr>
              <a:t>两个有序数组，又保证了正确统计显著逆序数，不会漏解</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AFE63C03-D964-4BCD-875C-9E2AD510216F}"/>
              </a:ext>
            </a:extLst>
          </p:cNvPr>
          <p:cNvSpPr/>
          <p:nvPr/>
        </p:nvSpPr>
        <p:spPr>
          <a:xfrm>
            <a:off x="190662" y="4648126"/>
            <a:ext cx="9001495" cy="646331"/>
          </a:xfrm>
          <a:prstGeom prst="rect">
            <a:avLst/>
          </a:prstGeom>
        </p:spPr>
        <p:txBody>
          <a:bodyPr wrap="square" anchor="t">
            <a:spAutoFit/>
          </a:bodyPr>
          <a:lstStyle/>
          <a:p>
            <a:r>
              <a:rPr lang="zh-CN" altLang="en-US" b="1" dirty="0">
                <a:solidFill>
                  <a:srgbClr val="666666"/>
                </a:solidFill>
                <a:latin typeface="微软雅黑" panose="020B0503020204020204" pitchFamily="34" charset="-122"/>
                <a:ea typeface="微软雅黑" panose="020B0503020204020204" pitchFamily="34" charset="-122"/>
              </a:rPr>
              <a:t>复  杂  度：</a:t>
            </a:r>
            <a:r>
              <a:rPr lang="en-US" altLang="zh-CN" b="1" dirty="0">
                <a:solidFill>
                  <a:srgbClr val="666666"/>
                </a:solidFill>
                <a:latin typeface="微软雅黑" panose="020B0503020204020204" pitchFamily="34" charset="-122"/>
                <a:ea typeface="微软雅黑" panose="020B0503020204020204" pitchFamily="34" charset="-122"/>
              </a:rPr>
              <a:t>T(n) = 2*T(n/2) + O(n)</a:t>
            </a:r>
          </a:p>
          <a:p>
            <a:r>
              <a:rPr lang="en-US" altLang="zh-CN" b="1" dirty="0">
                <a:solidFill>
                  <a:srgbClr val="666666"/>
                </a:solidFill>
                <a:latin typeface="微软雅黑" panose="020B0503020204020204" pitchFamily="34" charset="-122"/>
                <a:ea typeface="微软雅黑" panose="020B0503020204020204" pitchFamily="34" charset="-122"/>
              </a:rPr>
              <a:t>	            = O(</a:t>
            </a:r>
            <a:r>
              <a:rPr lang="en-US" altLang="zh-CN" b="1" dirty="0" err="1">
                <a:solidFill>
                  <a:srgbClr val="666666"/>
                </a:solidFill>
                <a:latin typeface="微软雅黑" panose="020B0503020204020204" pitchFamily="34" charset="-122"/>
                <a:ea typeface="微软雅黑" panose="020B0503020204020204" pitchFamily="34" charset="-122"/>
              </a:rPr>
              <a:t>nlogn</a:t>
            </a:r>
            <a:r>
              <a:rPr lang="en-US" altLang="zh-CN" b="1" dirty="0">
                <a:solidFill>
                  <a:srgbClr val="666666"/>
                </a:solidFill>
                <a:latin typeface="微软雅黑" panose="020B0503020204020204" pitchFamily="34" charset="-122"/>
                <a:ea typeface="微软雅黑" panose="020B0503020204020204" pitchFamily="34" charset="-122"/>
              </a:rPr>
              <a:t>)</a:t>
            </a:r>
            <a:endParaRPr lang="zh-CN" altLang="en-US"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679860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2B443DC-F431-4062-9B93-784E2529D8B1}"/>
              </a:ext>
            </a:extLst>
          </p:cNvPr>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a:extLst>
              <a:ext uri="{FF2B5EF4-FFF2-40B4-BE49-F238E27FC236}">
                <a16:creationId xmlns:a16="http://schemas.microsoft.com/office/drawing/2014/main" id="{E8A0A742-D165-4840-9CB7-979656C520E0}"/>
              </a:ext>
            </a:extLst>
          </p:cNvPr>
          <p:cNvSpPr/>
          <p:nvPr/>
        </p:nvSpPr>
        <p:spPr>
          <a:xfrm>
            <a:off x="8202763" y="87610"/>
            <a:ext cx="85497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文本框 3">
            <a:extLst>
              <a:ext uri="{FF2B5EF4-FFF2-40B4-BE49-F238E27FC236}">
                <a16:creationId xmlns:a16="http://schemas.microsoft.com/office/drawing/2014/main" id="{1CCE28B3-45D0-4366-8A5A-0FC769B6297B}"/>
              </a:ext>
            </a:extLst>
          </p:cNvPr>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a:extLst>
              <a:ext uri="{FF2B5EF4-FFF2-40B4-BE49-F238E27FC236}">
                <a16:creationId xmlns:a16="http://schemas.microsoft.com/office/drawing/2014/main" id="{B347E72C-9E5D-46F2-92B5-74C2FE008B0A}"/>
              </a:ext>
            </a:extLst>
          </p:cNvPr>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2B61E590-9E3B-4317-A706-1CA01B08A160}"/>
              </a:ext>
            </a:extLst>
          </p:cNvPr>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FF272871-27D2-4920-BC9A-D26D3D64CA8A}"/>
              </a:ext>
            </a:extLst>
          </p:cNvPr>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129DF3E7-9D58-4835-8386-06737A51A779}"/>
              </a:ext>
            </a:extLst>
          </p:cNvPr>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5B9941B2-ABE3-45FE-B777-20A11D223B88}"/>
              </a:ext>
            </a:extLst>
          </p:cNvPr>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D6A76B8A-CE76-48D7-ADF6-36C9257934E5}"/>
              </a:ext>
            </a:extLst>
          </p:cNvPr>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a:extLst>
              <a:ext uri="{FF2B5EF4-FFF2-40B4-BE49-F238E27FC236}">
                <a16:creationId xmlns:a16="http://schemas.microsoft.com/office/drawing/2014/main" id="{C378128D-7E64-4BCC-98B8-D4309B0FF033}"/>
              </a:ext>
            </a:extLst>
          </p:cNvPr>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778FD4CE-5B6B-40D3-9F0B-AE05CB8F26DB}"/>
              </a:ext>
            </a:extLst>
          </p:cNvPr>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5D830968-C7E3-4C58-B74B-328C73980F37}"/>
              </a:ext>
            </a:extLst>
          </p:cNvPr>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4D3ADC75-1145-4220-A989-A2F7E75B5119}"/>
              </a:ext>
            </a:extLst>
          </p:cNvPr>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604C396-BD72-4BC0-A494-209A76A94413}"/>
              </a:ext>
            </a:extLst>
          </p:cNvPr>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C56D8EA7-6D9A-4ED2-AB3D-7FF3DC3A8115}"/>
              </a:ext>
            </a:extLst>
          </p:cNvPr>
          <p:cNvSpPr txBox="1"/>
          <p:nvPr/>
        </p:nvSpPr>
        <p:spPr>
          <a:xfrm>
            <a:off x="7953462"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6</a:t>
            </a:r>
            <a:endParaRPr lang="zh-HK" altLang="en-US" spc="300" dirty="0">
              <a:latin typeface="微软雅黑" panose="020B0503020204020204" pitchFamily="34" charset="-122"/>
              <a:ea typeface="微软雅黑" panose="020B0503020204020204" pitchFamily="34" charset="-122"/>
            </a:endParaRPr>
          </a:p>
        </p:txBody>
      </p:sp>
      <p:pic>
        <p:nvPicPr>
          <p:cNvPr id="17" name="图片 16">
            <a:extLst>
              <a:ext uri="{FF2B5EF4-FFF2-40B4-BE49-F238E27FC236}">
                <a16:creationId xmlns:a16="http://schemas.microsoft.com/office/drawing/2014/main" id="{DDEC1448-561B-4BA2-8B4F-776CDE4DE2A7}"/>
              </a:ext>
            </a:extLst>
          </p:cNvPr>
          <p:cNvPicPr>
            <a:picLocks noChangeAspect="1"/>
          </p:cNvPicPr>
          <p:nvPr/>
        </p:nvPicPr>
        <p:blipFill>
          <a:blip r:embed="rId2"/>
          <a:stretch>
            <a:fillRect/>
          </a:stretch>
        </p:blipFill>
        <p:spPr>
          <a:xfrm>
            <a:off x="0" y="1410376"/>
            <a:ext cx="6028571" cy="4523809"/>
          </a:xfrm>
          <a:prstGeom prst="rect">
            <a:avLst/>
          </a:prstGeom>
        </p:spPr>
      </p:pic>
      <p:pic>
        <p:nvPicPr>
          <p:cNvPr id="18" name="图片 17">
            <a:extLst>
              <a:ext uri="{FF2B5EF4-FFF2-40B4-BE49-F238E27FC236}">
                <a16:creationId xmlns:a16="http://schemas.microsoft.com/office/drawing/2014/main" id="{6E98B7E1-2B91-471A-A63C-CECF5B905DF7}"/>
              </a:ext>
            </a:extLst>
          </p:cNvPr>
          <p:cNvPicPr>
            <a:picLocks noChangeAspect="1"/>
          </p:cNvPicPr>
          <p:nvPr/>
        </p:nvPicPr>
        <p:blipFill>
          <a:blip r:embed="rId3"/>
          <a:stretch>
            <a:fillRect/>
          </a:stretch>
        </p:blipFill>
        <p:spPr>
          <a:xfrm>
            <a:off x="6106284" y="651065"/>
            <a:ext cx="3037716" cy="6206935"/>
          </a:xfrm>
          <a:prstGeom prst="rect">
            <a:avLst/>
          </a:prstGeom>
        </p:spPr>
      </p:pic>
      <p:sp>
        <p:nvSpPr>
          <p:cNvPr id="19" name="矩形 18">
            <a:extLst>
              <a:ext uri="{FF2B5EF4-FFF2-40B4-BE49-F238E27FC236}">
                <a16:creationId xmlns:a16="http://schemas.microsoft.com/office/drawing/2014/main" id="{0187151C-79FA-4629-A8F6-19C8AFE39DB8}"/>
              </a:ext>
            </a:extLst>
          </p:cNvPr>
          <p:cNvSpPr/>
          <p:nvPr/>
        </p:nvSpPr>
        <p:spPr>
          <a:xfrm>
            <a:off x="6350466" y="1619075"/>
            <a:ext cx="2608976" cy="15016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20" name="矩形 19">
            <a:extLst>
              <a:ext uri="{FF2B5EF4-FFF2-40B4-BE49-F238E27FC236}">
                <a16:creationId xmlns:a16="http://schemas.microsoft.com/office/drawing/2014/main" id="{CBF4291C-FE97-4650-AA61-748B5B7CB539}"/>
              </a:ext>
            </a:extLst>
          </p:cNvPr>
          <p:cNvSpPr/>
          <p:nvPr/>
        </p:nvSpPr>
        <p:spPr>
          <a:xfrm>
            <a:off x="6350466" y="3487722"/>
            <a:ext cx="2608976" cy="13191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Tree>
    <p:extLst>
      <p:ext uri="{BB962C8B-B14F-4D97-AF65-F5344CB8AC3E}">
        <p14:creationId xmlns:p14="http://schemas.microsoft.com/office/powerpoint/2010/main" val="46149438"/>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6262981-B296-4CEA-8270-DD2FBACA9FEB}"/>
              </a:ext>
            </a:extLst>
          </p:cNvPr>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a:extLst>
              <a:ext uri="{FF2B5EF4-FFF2-40B4-BE49-F238E27FC236}">
                <a16:creationId xmlns:a16="http://schemas.microsoft.com/office/drawing/2014/main" id="{D26E29A1-B1DC-47DF-B8E3-CC9FE0A6669B}"/>
              </a:ext>
            </a:extLst>
          </p:cNvPr>
          <p:cNvSpPr/>
          <p:nvPr/>
        </p:nvSpPr>
        <p:spPr>
          <a:xfrm>
            <a:off x="8202763" y="87610"/>
            <a:ext cx="85497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文本框 3">
            <a:extLst>
              <a:ext uri="{FF2B5EF4-FFF2-40B4-BE49-F238E27FC236}">
                <a16:creationId xmlns:a16="http://schemas.microsoft.com/office/drawing/2014/main" id="{54433561-E065-46C3-AAF7-B1FA28F4CE4A}"/>
              </a:ext>
            </a:extLst>
          </p:cNvPr>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a:extLst>
              <a:ext uri="{FF2B5EF4-FFF2-40B4-BE49-F238E27FC236}">
                <a16:creationId xmlns:a16="http://schemas.microsoft.com/office/drawing/2014/main" id="{62F291FA-337B-43B7-8E6B-216C7553CAE6}"/>
              </a:ext>
            </a:extLst>
          </p:cNvPr>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EA55977-666E-42CD-8745-19A7EFE494C0}"/>
              </a:ext>
            </a:extLst>
          </p:cNvPr>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86B60EC2-586B-4D49-A9B3-7C61C5065F94}"/>
              </a:ext>
            </a:extLst>
          </p:cNvPr>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8CB22303-904E-4D5C-9E87-21219B96E34B}"/>
              </a:ext>
            </a:extLst>
          </p:cNvPr>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660A4247-E372-4949-9BBD-EA51290E2C9B}"/>
              </a:ext>
            </a:extLst>
          </p:cNvPr>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44D1913E-B292-4965-BEF7-9A732949CD5A}"/>
              </a:ext>
            </a:extLst>
          </p:cNvPr>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a:extLst>
              <a:ext uri="{FF2B5EF4-FFF2-40B4-BE49-F238E27FC236}">
                <a16:creationId xmlns:a16="http://schemas.microsoft.com/office/drawing/2014/main" id="{35614334-C448-4316-B69C-EB5B1D902967}"/>
              </a:ext>
            </a:extLst>
          </p:cNvPr>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C58E1D31-F0E5-47BA-B080-A7C0A6E43FD4}"/>
              </a:ext>
            </a:extLst>
          </p:cNvPr>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2EDAA9D3-9379-4CB8-8E33-D6EC9EBD1A61}"/>
              </a:ext>
            </a:extLst>
          </p:cNvPr>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2F82720-D94C-46E1-B84E-54FF80CAD9DE}"/>
              </a:ext>
            </a:extLst>
          </p:cNvPr>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93FD9CDE-4675-4ED8-9056-EC87F3E51C78}"/>
              </a:ext>
            </a:extLst>
          </p:cNvPr>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77883390-180A-4B4A-BE0A-5929C8E2F202}"/>
              </a:ext>
            </a:extLst>
          </p:cNvPr>
          <p:cNvSpPr txBox="1"/>
          <p:nvPr/>
        </p:nvSpPr>
        <p:spPr>
          <a:xfrm>
            <a:off x="7953462"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6</a:t>
            </a:r>
            <a:endParaRPr lang="zh-HK" altLang="en-US" spc="300"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4064E887-0809-4305-A7C8-6007482AEF6B}"/>
              </a:ext>
            </a:extLst>
          </p:cNvPr>
          <p:cNvSpPr/>
          <p:nvPr/>
        </p:nvSpPr>
        <p:spPr>
          <a:xfrm>
            <a:off x="262949" y="1475343"/>
            <a:ext cx="8856921" cy="369332"/>
          </a:xfrm>
          <a:prstGeom prst="rect">
            <a:avLst/>
          </a:prstGeom>
        </p:spPr>
        <p:txBody>
          <a:bodyPr wrap="square" anchor="t">
            <a:spAutoFit/>
          </a:bodyPr>
          <a:lstStyle/>
          <a:p>
            <a:r>
              <a:rPr lang="zh-CN" altLang="en-US" b="1" dirty="0">
                <a:solidFill>
                  <a:srgbClr val="666666"/>
                </a:solidFill>
                <a:latin typeface="微软雅黑" panose="020B0503020204020204" pitchFamily="34" charset="-122"/>
                <a:ea typeface="微软雅黑" panose="020B0503020204020204" pitchFamily="34" charset="-122"/>
              </a:rPr>
              <a:t>正  确  性：</a:t>
            </a:r>
            <a:endParaRPr lang="zh-CN" altLang="en-US" dirty="0">
              <a:solidFill>
                <a:srgbClr val="666666"/>
              </a:solidFill>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53FC9245-C087-418D-A1A1-5A12F50B3C38}"/>
              </a:ext>
            </a:extLst>
          </p:cNvPr>
          <p:cNvSpPr/>
          <p:nvPr/>
        </p:nvSpPr>
        <p:spPr>
          <a:xfrm>
            <a:off x="228599" y="2036458"/>
            <a:ext cx="8686800" cy="3970318"/>
          </a:xfrm>
          <a:prstGeom prst="rect">
            <a:avLst/>
          </a:prstGeom>
        </p:spPr>
        <p:txBody>
          <a:bodyPr wrap="square">
            <a:spAutoFit/>
          </a:bodyPr>
          <a:lstStyle/>
          <a:p>
            <a:pPr marL="285750" indent="-285750">
              <a:buFont typeface="Arial" panose="020B0604020202020204" pitchFamily="34" charset="0"/>
              <a:buChar char="•"/>
            </a:pPr>
            <a:r>
              <a:rPr lang="zh-CN" altLang="en-US" b="1" dirty="0">
                <a:latin typeface="FandolSong-Bold-Identity-H"/>
              </a:rPr>
              <a:t>循环不变量</a:t>
            </a:r>
            <a:r>
              <a:rPr lang="zh-CN" altLang="en-US" dirty="0">
                <a:latin typeface="FandolSong-Regular-Identity-H"/>
              </a:rPr>
              <a:t>：数组</a:t>
            </a:r>
            <a:r>
              <a:rPr lang="en-US" altLang="zh-CN" dirty="0">
                <a:latin typeface="LMMono10-Regular-Identity-H"/>
              </a:rPr>
              <a:t>A[l, k] </a:t>
            </a:r>
            <a:r>
              <a:rPr lang="zh-CN" altLang="en-US" dirty="0">
                <a:latin typeface="FandolSong-Regular-Identity-H"/>
              </a:rPr>
              <a:t>包含了两个子数组</a:t>
            </a:r>
            <a:r>
              <a:rPr lang="en-US" altLang="zh-CN" dirty="0">
                <a:latin typeface="LMMono10-Regular-Identity-H"/>
              </a:rPr>
              <a:t>L[1, </a:t>
            </a:r>
            <a:r>
              <a:rPr lang="en-US" altLang="zh-CN" i="1" dirty="0">
                <a:latin typeface="CMMI10"/>
              </a:rPr>
              <a:t>n</a:t>
            </a:r>
            <a:r>
              <a:rPr lang="en-US" altLang="zh-CN" sz="1100" dirty="0">
                <a:latin typeface="CMR8"/>
              </a:rPr>
              <a:t>1</a:t>
            </a:r>
            <a:r>
              <a:rPr lang="en-US" altLang="zh-CN" dirty="0">
                <a:latin typeface="LMMono10-Regular-Identity-H"/>
              </a:rPr>
              <a:t>] </a:t>
            </a:r>
            <a:r>
              <a:rPr lang="zh-CN" altLang="en-US" dirty="0">
                <a:latin typeface="FandolSong-Regular-Identity-H"/>
              </a:rPr>
              <a:t>和</a:t>
            </a:r>
            <a:r>
              <a:rPr lang="en-US" altLang="zh-CN" dirty="0">
                <a:latin typeface="LMMono10-Regular-Identity-H"/>
              </a:rPr>
              <a:t>R[1, </a:t>
            </a:r>
            <a:r>
              <a:rPr lang="en-US" altLang="zh-CN" i="1" dirty="0">
                <a:latin typeface="CMMI10"/>
              </a:rPr>
              <a:t>n</a:t>
            </a:r>
            <a:r>
              <a:rPr lang="en-US" altLang="zh-CN" sz="1100" dirty="0">
                <a:latin typeface="CMR8"/>
              </a:rPr>
              <a:t>2</a:t>
            </a:r>
            <a:r>
              <a:rPr lang="en-US" altLang="zh-CN" dirty="0">
                <a:latin typeface="LMMono10-Regular-Identity-H"/>
              </a:rPr>
              <a:t>] </a:t>
            </a:r>
            <a:r>
              <a:rPr lang="zh-CN" altLang="en-US" dirty="0">
                <a:latin typeface="FandolSong-Regular-Identity-H"/>
              </a:rPr>
              <a:t>中最小的</a:t>
            </a:r>
            <a:r>
              <a:rPr lang="en-US" altLang="zh-CN" i="1" dirty="0">
                <a:latin typeface="CMMI10"/>
              </a:rPr>
              <a:t>k </a:t>
            </a:r>
            <a:r>
              <a:rPr lang="zh-CN" altLang="en-US" i="1" dirty="0">
                <a:latin typeface="CMSY10"/>
              </a:rPr>
              <a:t>􀀀 </a:t>
            </a:r>
            <a:r>
              <a:rPr lang="en-US" altLang="zh-CN" i="1" dirty="0">
                <a:latin typeface="CMMI10"/>
              </a:rPr>
              <a:t>l </a:t>
            </a:r>
            <a:r>
              <a:rPr lang="en-US" altLang="zh-CN" dirty="0">
                <a:latin typeface="CMR10"/>
              </a:rPr>
              <a:t>+ 1 </a:t>
            </a:r>
            <a:r>
              <a:rPr lang="zh-CN" altLang="en-US" dirty="0">
                <a:latin typeface="FandolSong-Regular-Identity-H"/>
              </a:rPr>
              <a:t>个</a:t>
            </a:r>
          </a:p>
          <a:p>
            <a:r>
              <a:rPr lang="zh-CN" altLang="en-US" dirty="0">
                <a:latin typeface="FandolSong-Regular-Identity-H"/>
              </a:rPr>
              <a:t>元素，且有序排列。</a:t>
            </a:r>
            <a:r>
              <a:rPr lang="en-US" altLang="zh-CN" dirty="0">
                <a:latin typeface="LMMono10-Regular-Identity-H"/>
              </a:rPr>
              <a:t>L[</a:t>
            </a:r>
            <a:r>
              <a:rPr lang="en-US" altLang="zh-CN" dirty="0" err="1">
                <a:latin typeface="LMMono10-Regular-Identity-H"/>
              </a:rPr>
              <a:t>i</a:t>
            </a:r>
            <a:r>
              <a:rPr lang="en-US" altLang="zh-CN" dirty="0">
                <a:latin typeface="LMMono10-Regular-Identity-H"/>
              </a:rPr>
              <a:t>] </a:t>
            </a:r>
            <a:r>
              <a:rPr lang="zh-CN" altLang="en-US" dirty="0">
                <a:latin typeface="FandolSong-Regular-Identity-H"/>
              </a:rPr>
              <a:t>和</a:t>
            </a:r>
            <a:r>
              <a:rPr lang="en-US" altLang="zh-CN" dirty="0">
                <a:latin typeface="LMMono10-Regular-Identity-H"/>
              </a:rPr>
              <a:t>R[j] </a:t>
            </a:r>
            <a:r>
              <a:rPr lang="zh-CN" altLang="en-US" dirty="0">
                <a:latin typeface="FandolSong-Regular-Identity-H"/>
              </a:rPr>
              <a:t>表示对应子数组中尚未被并入</a:t>
            </a:r>
            <a:r>
              <a:rPr lang="en-US" altLang="zh-CN" dirty="0">
                <a:latin typeface="LMMono10-Regular-Identity-H"/>
              </a:rPr>
              <a:t>A </a:t>
            </a:r>
            <a:r>
              <a:rPr lang="zh-CN" altLang="en-US" dirty="0">
                <a:latin typeface="FandolSong-Regular-Identity-H"/>
              </a:rPr>
              <a:t>的最小元素，二者本身有序。若</a:t>
            </a:r>
            <a:r>
              <a:rPr lang="en-US" altLang="zh-CN" dirty="0">
                <a:latin typeface="LMMono10-Regular-Identity-H"/>
              </a:rPr>
              <a:t>L[</a:t>
            </a:r>
            <a:r>
              <a:rPr lang="en-US" altLang="zh-CN" dirty="0" err="1">
                <a:latin typeface="LMMono10-Regular-Identity-H"/>
              </a:rPr>
              <a:t>i</a:t>
            </a:r>
            <a:r>
              <a:rPr lang="en-US" altLang="zh-CN" dirty="0">
                <a:latin typeface="LMMono10-Regular-Identity-H"/>
              </a:rPr>
              <a:t>] &gt; (R[j] * 3) </a:t>
            </a:r>
            <a:r>
              <a:rPr lang="zh-CN" altLang="en-US" dirty="0">
                <a:latin typeface="FandolSong-Regular-Identity-H"/>
              </a:rPr>
              <a:t>成立，那么对于</a:t>
            </a:r>
            <a:r>
              <a:rPr lang="en-US" altLang="zh-CN" dirty="0">
                <a:latin typeface="LMMono10-Regular-Identity-H"/>
              </a:rPr>
              <a:t>L </a:t>
            </a:r>
            <a:r>
              <a:rPr lang="zh-CN" altLang="en-US" dirty="0">
                <a:latin typeface="FandolSong-Regular-Identity-H"/>
              </a:rPr>
              <a:t>中比</a:t>
            </a:r>
            <a:r>
              <a:rPr lang="en-US" altLang="zh-CN" dirty="0">
                <a:latin typeface="LMRoman10-Regular-Identity-H"/>
              </a:rPr>
              <a:t>TL[</a:t>
            </a:r>
            <a:r>
              <a:rPr lang="en-US" altLang="zh-CN" dirty="0" err="1">
                <a:latin typeface="LMRoman10-Regular-Identity-H"/>
              </a:rPr>
              <a:t>i</a:t>
            </a:r>
            <a:r>
              <a:rPr lang="en-US" altLang="zh-CN" dirty="0">
                <a:latin typeface="LMRoman10-Regular-Identity-H"/>
              </a:rPr>
              <a:t>] </a:t>
            </a:r>
            <a:r>
              <a:rPr lang="zh-CN" altLang="en-US" dirty="0">
                <a:latin typeface="FandolSong-Regular-Identity-H"/>
              </a:rPr>
              <a:t>大的元素，这一关系仍然成立。</a:t>
            </a:r>
            <a:r>
              <a:rPr lang="en-US" altLang="zh-CN" dirty="0">
                <a:latin typeface="LMMono10-Regular-Identity-H"/>
              </a:rPr>
              <a:t>A </a:t>
            </a:r>
            <a:r>
              <a:rPr lang="zh-CN" altLang="en-US" dirty="0">
                <a:latin typeface="FandolSong-Regular-Identity-H"/>
              </a:rPr>
              <a:t>中的跨越逆序对数量不受到</a:t>
            </a:r>
            <a:r>
              <a:rPr lang="en-US" altLang="zh-CN" dirty="0">
                <a:latin typeface="LMMono10-Regular-Identity-H"/>
              </a:rPr>
              <a:t>L </a:t>
            </a:r>
            <a:r>
              <a:rPr lang="zh-CN" altLang="en-US" dirty="0">
                <a:latin typeface="FandolSong-Regular-Identity-H"/>
              </a:rPr>
              <a:t>与</a:t>
            </a:r>
            <a:r>
              <a:rPr lang="en-US" altLang="zh-CN" dirty="0">
                <a:latin typeface="LMMono10-Regular-Identity-H"/>
              </a:rPr>
              <a:t>R </a:t>
            </a:r>
            <a:r>
              <a:rPr lang="zh-CN" altLang="en-US" dirty="0">
                <a:latin typeface="FandolSong-Regular-Identity-H"/>
              </a:rPr>
              <a:t>是否有序的影响。</a:t>
            </a:r>
          </a:p>
          <a:p>
            <a:pPr marL="285750" indent="-285750">
              <a:buFont typeface="Arial" panose="020B0604020202020204" pitchFamily="34" charset="0"/>
              <a:buChar char="•"/>
            </a:pPr>
            <a:r>
              <a:rPr lang="zh-CN" altLang="en-US" b="1" dirty="0">
                <a:latin typeface="FandolSong-Bold-Identity-H"/>
              </a:rPr>
              <a:t>初始化</a:t>
            </a:r>
            <a:r>
              <a:rPr lang="zh-CN" altLang="en-US" dirty="0">
                <a:latin typeface="FandolSong-Regular-Identity-H"/>
              </a:rPr>
              <a:t>：</a:t>
            </a:r>
            <a:r>
              <a:rPr lang="en-US" altLang="zh-CN" i="1" dirty="0">
                <a:latin typeface="CMMI10"/>
              </a:rPr>
              <a:t>k </a:t>
            </a:r>
            <a:r>
              <a:rPr lang="en-US" altLang="zh-CN" dirty="0">
                <a:latin typeface="CMR10"/>
              </a:rPr>
              <a:t>= </a:t>
            </a:r>
            <a:r>
              <a:rPr lang="en-US" altLang="zh-CN" i="1" dirty="0">
                <a:latin typeface="CMMI10"/>
              </a:rPr>
              <a:t>l</a:t>
            </a:r>
            <a:r>
              <a:rPr lang="zh-CN" altLang="en-US" dirty="0">
                <a:latin typeface="FandolSong-Regular-Identity-H"/>
              </a:rPr>
              <a:t>，此时</a:t>
            </a:r>
            <a:r>
              <a:rPr lang="en-US" altLang="zh-CN" dirty="0">
                <a:latin typeface="LMMono10-Regular-Identity-H"/>
              </a:rPr>
              <a:t>A </a:t>
            </a:r>
            <a:r>
              <a:rPr lang="zh-CN" altLang="en-US" dirty="0">
                <a:latin typeface="FandolSong-Regular-Identity-H"/>
              </a:rPr>
              <a:t>为空，循环不变量成立。</a:t>
            </a:r>
          </a:p>
          <a:p>
            <a:pPr marL="285750" indent="-285750">
              <a:buFont typeface="Arial" panose="020B0604020202020204" pitchFamily="34" charset="0"/>
              <a:buChar char="•"/>
            </a:pPr>
            <a:r>
              <a:rPr lang="zh-CN" altLang="en-US" b="1" dirty="0">
                <a:latin typeface="FandolSong-Bold-Identity-H"/>
              </a:rPr>
              <a:t>维护</a:t>
            </a:r>
            <a:r>
              <a:rPr lang="zh-CN" altLang="en-US" dirty="0">
                <a:latin typeface="FandolSong-Regular-Identity-H"/>
              </a:rPr>
              <a:t>：若</a:t>
            </a:r>
            <a:r>
              <a:rPr lang="en-US" altLang="zh-CN" dirty="0">
                <a:latin typeface="LMMono10-Regular-Identity-H"/>
              </a:rPr>
              <a:t>L[</a:t>
            </a:r>
            <a:r>
              <a:rPr lang="en-US" altLang="zh-CN" dirty="0" err="1">
                <a:latin typeface="LMMono10-Regular-Identity-H"/>
              </a:rPr>
              <a:t>i</a:t>
            </a:r>
            <a:r>
              <a:rPr lang="en-US" altLang="zh-CN" dirty="0">
                <a:latin typeface="LMMono10-Regular-Identity-H"/>
              </a:rPr>
              <a:t>] &lt; R[j] </a:t>
            </a:r>
            <a:r>
              <a:rPr lang="zh-CN" altLang="en-US" dirty="0">
                <a:latin typeface="FandolSong-Regular-Identity-H"/>
              </a:rPr>
              <a:t>成立，此时</a:t>
            </a:r>
            <a:r>
              <a:rPr lang="en-US" altLang="zh-CN" dirty="0">
                <a:latin typeface="LMMono10-Regular-Identity-H"/>
              </a:rPr>
              <a:t>A[l, k] </a:t>
            </a:r>
            <a:r>
              <a:rPr lang="zh-CN" altLang="en-US" dirty="0">
                <a:latin typeface="FandolSong-Regular-Identity-H"/>
              </a:rPr>
              <a:t>包含了两个子数组中最小的</a:t>
            </a:r>
            <a:r>
              <a:rPr lang="en-US" altLang="zh-CN" i="1" dirty="0">
                <a:latin typeface="CMMI10"/>
              </a:rPr>
              <a:t>k – l </a:t>
            </a:r>
            <a:r>
              <a:rPr lang="en-US" altLang="zh-CN" dirty="0">
                <a:latin typeface="CMR10"/>
              </a:rPr>
              <a:t>+1 </a:t>
            </a:r>
            <a:r>
              <a:rPr lang="zh-CN" altLang="en-US" dirty="0">
                <a:latin typeface="FandolSong-Regular-Identity-H"/>
              </a:rPr>
              <a:t>个元素，将</a:t>
            </a:r>
          </a:p>
          <a:p>
            <a:r>
              <a:rPr lang="en-US" altLang="zh-CN" dirty="0">
                <a:latin typeface="LMMono10-Regular-Identity-H"/>
              </a:rPr>
              <a:t>L[</a:t>
            </a:r>
            <a:r>
              <a:rPr lang="en-US" altLang="zh-CN" dirty="0" err="1">
                <a:latin typeface="LMMono10-Regular-Identity-H"/>
              </a:rPr>
              <a:t>i</a:t>
            </a:r>
            <a:r>
              <a:rPr lang="en-US" altLang="zh-CN" dirty="0">
                <a:latin typeface="LMMono10-Regular-Identity-H"/>
              </a:rPr>
              <a:t>] </a:t>
            </a:r>
            <a:r>
              <a:rPr lang="zh-CN" altLang="en-US" dirty="0">
                <a:latin typeface="FandolSong-Regular-Identity-H"/>
              </a:rPr>
              <a:t>并入数组，</a:t>
            </a:r>
            <a:r>
              <a:rPr lang="en-US" altLang="zh-CN" dirty="0">
                <a:latin typeface="LMMono10-Regular-Identity-H"/>
              </a:rPr>
              <a:t>A[l, k + 1] </a:t>
            </a:r>
            <a:r>
              <a:rPr lang="zh-CN" altLang="en-US" dirty="0">
                <a:latin typeface="FandolSong-Regular-Identity-H"/>
              </a:rPr>
              <a:t>包含了两个子数组中最小的</a:t>
            </a:r>
            <a:r>
              <a:rPr lang="en-US" altLang="zh-CN" i="1" dirty="0">
                <a:latin typeface="CMMI10"/>
              </a:rPr>
              <a:t>k - l </a:t>
            </a:r>
            <a:r>
              <a:rPr lang="en-US" altLang="zh-CN" dirty="0">
                <a:latin typeface="CMR10"/>
              </a:rPr>
              <a:t>+ 2 </a:t>
            </a:r>
            <a:r>
              <a:rPr lang="zh-CN" altLang="en-US" dirty="0">
                <a:latin typeface="FandolSong-Regular-Identity-H"/>
              </a:rPr>
              <a:t>个元素。新考察的</a:t>
            </a:r>
            <a:r>
              <a:rPr lang="en-US" altLang="zh-CN" dirty="0">
                <a:latin typeface="LMMono10-Regular-Identity-H"/>
              </a:rPr>
              <a:t>L[</a:t>
            </a:r>
            <a:r>
              <a:rPr lang="en-US" altLang="zh-CN" dirty="0" err="1">
                <a:latin typeface="LMMono10-Regular-Identity-H"/>
              </a:rPr>
              <a:t>i</a:t>
            </a:r>
            <a:r>
              <a:rPr lang="en-US" altLang="zh-CN" dirty="0">
                <a:latin typeface="LMMono10-Regular-Identity-H"/>
              </a:rPr>
              <a:t> + 1]</a:t>
            </a:r>
            <a:r>
              <a:rPr lang="zh-CN" altLang="en-US" dirty="0">
                <a:latin typeface="FandolSong-Regular-Identity-H"/>
              </a:rPr>
              <a:t>是目前</a:t>
            </a:r>
            <a:r>
              <a:rPr lang="en-US" altLang="zh-CN" dirty="0">
                <a:latin typeface="LMMono10-Regular-Identity-H"/>
              </a:rPr>
              <a:t>L </a:t>
            </a:r>
            <a:r>
              <a:rPr lang="zh-CN" altLang="en-US" dirty="0">
                <a:latin typeface="FandolSong-Regular-Identity-H"/>
              </a:rPr>
              <a:t>中尚未被归入的元素中的最小元素。若</a:t>
            </a:r>
            <a:r>
              <a:rPr lang="en-US" altLang="zh-CN" dirty="0">
                <a:latin typeface="LMMono10-Regular-Identity-H"/>
              </a:rPr>
              <a:t>L[</a:t>
            </a:r>
            <a:r>
              <a:rPr lang="en-US" altLang="zh-CN" dirty="0" err="1">
                <a:latin typeface="LMMono10-Regular-Identity-H"/>
              </a:rPr>
              <a:t>i</a:t>
            </a:r>
            <a:r>
              <a:rPr lang="en-US" altLang="zh-CN" dirty="0">
                <a:latin typeface="LMMono10-Regular-Identity-H"/>
              </a:rPr>
              <a:t>] &gt; R[j] </a:t>
            </a:r>
            <a:r>
              <a:rPr lang="zh-CN" altLang="en-US" dirty="0">
                <a:latin typeface="FandolSong-Regular-Identity-H"/>
              </a:rPr>
              <a:t>成立，此时</a:t>
            </a:r>
            <a:r>
              <a:rPr lang="en-US" altLang="zh-CN" dirty="0">
                <a:latin typeface="LMMono10-Regular-Identity-H"/>
              </a:rPr>
              <a:t>A[l, k] </a:t>
            </a:r>
            <a:r>
              <a:rPr lang="zh-CN" altLang="en-US" dirty="0">
                <a:latin typeface="FandolSong-Regular-Identity-H"/>
              </a:rPr>
              <a:t>包含了两个子数组中最小的</a:t>
            </a:r>
            <a:r>
              <a:rPr lang="en-US" altLang="zh-CN" i="1" dirty="0">
                <a:latin typeface="CMMI10"/>
              </a:rPr>
              <a:t>k - l </a:t>
            </a:r>
            <a:r>
              <a:rPr lang="en-US" altLang="zh-CN" dirty="0">
                <a:latin typeface="CMR10"/>
              </a:rPr>
              <a:t>+ 1 </a:t>
            </a:r>
            <a:r>
              <a:rPr lang="zh-CN" altLang="en-US" dirty="0">
                <a:latin typeface="FandolSong-Regular-Identity-H"/>
              </a:rPr>
              <a:t>个元素，将</a:t>
            </a:r>
            <a:r>
              <a:rPr lang="en-US" altLang="zh-CN" dirty="0">
                <a:latin typeface="LMMono10-Regular-Identity-H"/>
              </a:rPr>
              <a:t>R[j] </a:t>
            </a:r>
            <a:r>
              <a:rPr lang="zh-CN" altLang="en-US" dirty="0">
                <a:latin typeface="FandolSong-Regular-Identity-H"/>
              </a:rPr>
              <a:t>并入数组，</a:t>
            </a:r>
            <a:r>
              <a:rPr lang="en-US" altLang="zh-CN" dirty="0">
                <a:latin typeface="LMMono10-Regular-Identity-H"/>
              </a:rPr>
              <a:t>A[l, k + 1] </a:t>
            </a:r>
            <a:r>
              <a:rPr lang="zh-CN" altLang="en-US" dirty="0">
                <a:latin typeface="FandolSong-Regular-Identity-H"/>
              </a:rPr>
              <a:t>包含了两个子数组中最小的</a:t>
            </a:r>
            <a:r>
              <a:rPr lang="en-US" altLang="zh-CN" i="1" dirty="0">
                <a:latin typeface="CMMI10"/>
              </a:rPr>
              <a:t>k - l </a:t>
            </a:r>
            <a:r>
              <a:rPr lang="en-US" altLang="zh-CN" dirty="0">
                <a:latin typeface="CMR10"/>
              </a:rPr>
              <a:t>+ 2 </a:t>
            </a:r>
            <a:r>
              <a:rPr lang="zh-CN" altLang="en-US" dirty="0">
                <a:latin typeface="FandolSong-Regular-Identity-H"/>
              </a:rPr>
              <a:t>个元素。新考察的</a:t>
            </a:r>
            <a:r>
              <a:rPr lang="en-US" altLang="zh-CN" dirty="0">
                <a:latin typeface="LMMono10-Regular-Identity-H"/>
              </a:rPr>
              <a:t>R[j + 1] </a:t>
            </a:r>
            <a:r>
              <a:rPr lang="zh-CN" altLang="en-US" dirty="0">
                <a:latin typeface="FandolSong-Regular-Identity-H"/>
              </a:rPr>
              <a:t>是目前</a:t>
            </a:r>
            <a:r>
              <a:rPr lang="en-US" altLang="zh-CN" dirty="0">
                <a:latin typeface="LMMono10-Regular-Identity-H"/>
              </a:rPr>
              <a:t>R </a:t>
            </a:r>
            <a:r>
              <a:rPr lang="zh-CN" altLang="en-US" dirty="0">
                <a:latin typeface="FandolSong-Regular-Identity-H"/>
              </a:rPr>
              <a:t>中尚未被归入的元素中的最小元素。若</a:t>
            </a:r>
            <a:r>
              <a:rPr lang="en-US" altLang="zh-CN" dirty="0">
                <a:latin typeface="LMMono10-Regular-Identity-H"/>
              </a:rPr>
              <a:t>L[</a:t>
            </a:r>
            <a:r>
              <a:rPr lang="en-US" altLang="zh-CN" dirty="0" err="1">
                <a:latin typeface="LMMono10-Regular-Identity-H"/>
              </a:rPr>
              <a:t>i</a:t>
            </a:r>
            <a:r>
              <a:rPr lang="en-US" altLang="zh-CN" dirty="0">
                <a:latin typeface="LMMono10-Regular-Identity-H"/>
              </a:rPr>
              <a:t>] &gt;(R[j] * 3) </a:t>
            </a:r>
            <a:r>
              <a:rPr lang="zh-CN" altLang="en-US" dirty="0">
                <a:latin typeface="FandolSong-Regular-Identity-H"/>
              </a:rPr>
              <a:t>成立，既有</a:t>
            </a:r>
            <a:r>
              <a:rPr lang="en-US" altLang="zh-CN" dirty="0">
                <a:latin typeface="LMMono10-Regular-Identity-H"/>
              </a:rPr>
              <a:t>L[</a:t>
            </a:r>
            <a:r>
              <a:rPr lang="en-US" altLang="zh-CN" dirty="0" err="1">
                <a:latin typeface="LMMono10-Regular-Identity-H"/>
              </a:rPr>
              <a:t>i</a:t>
            </a:r>
            <a:r>
              <a:rPr lang="en-US" altLang="zh-CN" dirty="0">
                <a:latin typeface="LMMono10-Regular-Identity-H"/>
              </a:rPr>
              <a:t> + 1] &gt; L[</a:t>
            </a:r>
            <a:r>
              <a:rPr lang="en-US" altLang="zh-CN" dirty="0" err="1">
                <a:latin typeface="LMMono10-Regular-Identity-H"/>
              </a:rPr>
              <a:t>i</a:t>
            </a:r>
            <a:r>
              <a:rPr lang="en-US" altLang="zh-CN" dirty="0">
                <a:latin typeface="LMMono10-Regular-Identity-H"/>
              </a:rPr>
              <a:t>] </a:t>
            </a:r>
            <a:r>
              <a:rPr lang="zh-CN" altLang="en-US" dirty="0">
                <a:latin typeface="FandolSong-Regular-Identity-H"/>
              </a:rPr>
              <a:t>成立，则</a:t>
            </a:r>
            <a:r>
              <a:rPr lang="en-US" altLang="zh-CN" dirty="0">
                <a:latin typeface="LMMono10-Regular-Identity-H"/>
              </a:rPr>
              <a:t>L[</a:t>
            </a:r>
            <a:r>
              <a:rPr lang="en-US" altLang="zh-CN" dirty="0" err="1">
                <a:latin typeface="LMMono10-Regular-Identity-H"/>
              </a:rPr>
              <a:t>i</a:t>
            </a:r>
            <a:r>
              <a:rPr lang="en-US" altLang="zh-CN" dirty="0">
                <a:latin typeface="LMMono10-Regular-Identity-H"/>
              </a:rPr>
              <a:t> + 1] &gt; (R[j] * 3) </a:t>
            </a:r>
            <a:r>
              <a:rPr lang="zh-CN" altLang="en-US" dirty="0">
                <a:latin typeface="FandolSong-Regular-Identity-H"/>
              </a:rPr>
              <a:t>成立，对任意</a:t>
            </a:r>
            <a:r>
              <a:rPr lang="en-US" altLang="zh-CN" dirty="0">
                <a:latin typeface="LMRoman10-Regular-Identity-H"/>
              </a:rPr>
              <a:t>TL[</a:t>
            </a:r>
            <a:r>
              <a:rPr lang="en-US" altLang="zh-CN" dirty="0" err="1">
                <a:latin typeface="LMRoman10-Regular-Identity-H"/>
              </a:rPr>
              <a:t>i</a:t>
            </a:r>
            <a:r>
              <a:rPr lang="en-US" altLang="zh-CN" dirty="0">
                <a:latin typeface="LMRoman10-Regular-Identity-H"/>
              </a:rPr>
              <a:t>]</a:t>
            </a:r>
            <a:r>
              <a:rPr lang="zh-CN" altLang="en-US" dirty="0">
                <a:latin typeface="FandolSong-Regular-Identity-H"/>
              </a:rPr>
              <a:t>及其之后的元素这一关系均成立，共有</a:t>
            </a:r>
            <a:r>
              <a:rPr lang="en-US" altLang="zh-CN" i="1" dirty="0">
                <a:latin typeface="CMMI10"/>
              </a:rPr>
              <a:t>n</a:t>
            </a:r>
            <a:r>
              <a:rPr lang="en-US" altLang="zh-CN" sz="1100" dirty="0">
                <a:latin typeface="CMR8"/>
              </a:rPr>
              <a:t>1 </a:t>
            </a:r>
            <a:r>
              <a:rPr lang="en-US" altLang="zh-CN" i="1" dirty="0">
                <a:latin typeface="CMSY10"/>
              </a:rPr>
              <a:t>- </a:t>
            </a:r>
            <a:r>
              <a:rPr lang="en-US" altLang="zh-CN" i="1" dirty="0" err="1">
                <a:latin typeface="CMMI10"/>
              </a:rPr>
              <a:t>i</a:t>
            </a:r>
            <a:r>
              <a:rPr lang="en-US" altLang="zh-CN" i="1" dirty="0">
                <a:latin typeface="CMMI10"/>
              </a:rPr>
              <a:t> </a:t>
            </a:r>
            <a:r>
              <a:rPr lang="en-US" altLang="zh-CN" dirty="0">
                <a:latin typeface="CMR10"/>
              </a:rPr>
              <a:t>+ 1 </a:t>
            </a:r>
            <a:r>
              <a:rPr lang="zh-CN" altLang="en-US" dirty="0">
                <a:latin typeface="FandolSong-Regular-Identity-H"/>
              </a:rPr>
              <a:t>个逆序对。因此，循环不变量成立。</a:t>
            </a:r>
          </a:p>
          <a:p>
            <a:pPr marL="285750" indent="-285750">
              <a:buFont typeface="Arial" panose="020B0604020202020204" pitchFamily="34" charset="0"/>
              <a:buChar char="•"/>
            </a:pPr>
            <a:r>
              <a:rPr lang="zh-CN" altLang="en-US" b="1" dirty="0">
                <a:latin typeface="FandolSong-Bold-Identity-H"/>
              </a:rPr>
              <a:t>终止</a:t>
            </a:r>
            <a:r>
              <a:rPr lang="zh-CN" altLang="en-US" dirty="0">
                <a:latin typeface="FandolSong-Regular-Identity-H"/>
              </a:rPr>
              <a:t>：归并完成，</a:t>
            </a:r>
            <a:r>
              <a:rPr lang="en-US" altLang="zh-CN" i="1" dirty="0">
                <a:latin typeface="CMMI10"/>
              </a:rPr>
              <a:t>k </a:t>
            </a:r>
            <a:r>
              <a:rPr lang="en-US" altLang="zh-CN" dirty="0">
                <a:latin typeface="CMR10"/>
              </a:rPr>
              <a:t>= </a:t>
            </a:r>
            <a:r>
              <a:rPr lang="en-US" altLang="zh-CN" i="1" dirty="0">
                <a:latin typeface="CMMI10"/>
              </a:rPr>
              <a:t>n</a:t>
            </a:r>
            <a:r>
              <a:rPr lang="en-US" altLang="zh-CN" sz="1100" dirty="0">
                <a:latin typeface="CMR8"/>
              </a:rPr>
              <a:t>1 </a:t>
            </a:r>
            <a:r>
              <a:rPr lang="en-US" altLang="zh-CN" dirty="0">
                <a:latin typeface="CMR10"/>
              </a:rPr>
              <a:t>+ </a:t>
            </a:r>
            <a:r>
              <a:rPr lang="en-US" altLang="zh-CN" i="1" dirty="0">
                <a:latin typeface="CMMI10"/>
              </a:rPr>
              <a:t>n</a:t>
            </a:r>
            <a:r>
              <a:rPr lang="en-US" altLang="zh-CN" sz="1100" dirty="0">
                <a:latin typeface="CMR8"/>
              </a:rPr>
              <a:t>2</a:t>
            </a:r>
            <a:r>
              <a:rPr lang="zh-CN" altLang="en-US" dirty="0">
                <a:latin typeface="FandolSong-Regular-Identity-H"/>
              </a:rPr>
              <a:t>，其包含了两个子数组的</a:t>
            </a:r>
            <a:r>
              <a:rPr lang="en-US" altLang="zh-CN" i="1" dirty="0">
                <a:latin typeface="CMMI10"/>
              </a:rPr>
              <a:t>n</a:t>
            </a:r>
            <a:r>
              <a:rPr lang="en-US" altLang="zh-CN" sz="1100" dirty="0">
                <a:latin typeface="CMR8"/>
              </a:rPr>
              <a:t>1 </a:t>
            </a:r>
            <a:r>
              <a:rPr lang="en-US" altLang="zh-CN" dirty="0">
                <a:latin typeface="CMR10"/>
              </a:rPr>
              <a:t>+ </a:t>
            </a:r>
            <a:r>
              <a:rPr lang="en-US" altLang="zh-CN" i="1" dirty="0">
                <a:latin typeface="CMMI10"/>
              </a:rPr>
              <a:t>n</a:t>
            </a:r>
            <a:r>
              <a:rPr lang="en-US" altLang="zh-CN" sz="1100" dirty="0">
                <a:latin typeface="CMR8"/>
              </a:rPr>
              <a:t>2 </a:t>
            </a:r>
            <a:r>
              <a:rPr lang="zh-CN" altLang="en-US" dirty="0">
                <a:latin typeface="FandolSong-Regular-Identity-H"/>
              </a:rPr>
              <a:t>及对应的所有元素。每一计算得到的逆序对数量的和就是整个数组中逆序对数量。</a:t>
            </a:r>
            <a:endParaRPr lang="zh-CN" altLang="en-US" dirty="0"/>
          </a:p>
        </p:txBody>
      </p:sp>
    </p:spTree>
    <p:extLst>
      <p:ext uri="{BB962C8B-B14F-4D97-AF65-F5344CB8AC3E}">
        <p14:creationId xmlns:p14="http://schemas.microsoft.com/office/powerpoint/2010/main" val="2162199007"/>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332000" cy="360000"/>
          </a:xfrm>
          <a:prstGeom prst="rect">
            <a:avLst/>
          </a:prstGeom>
          <a:solidFill>
            <a:schemeClr val="bg1"/>
          </a:solid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1</a:t>
            </a:r>
            <a:endParaRPr lang="zh-HK" altLang="en-US" spc="300"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57907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598681" y="87610"/>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3143280"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687879"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6232478"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7777079"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312291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666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2105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7544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42504" y="758472"/>
            <a:ext cx="9001495" cy="369332"/>
          </a:xfrm>
          <a:prstGeom prst="rect">
            <a:avLst/>
          </a:prstGeom>
        </p:spPr>
        <p:txBody>
          <a:bodyPr wrap="square" anchor="t">
            <a:spAutoFit/>
          </a:bodyPr>
          <a:lstStyle/>
          <a:p>
            <a:r>
              <a:rPr lang="zh-CN" altLang="en-US" b="1" dirty="0">
                <a:solidFill>
                  <a:srgbClr val="666666"/>
                </a:solidFill>
                <a:latin typeface="微软雅黑" panose="020B0503020204020204" pitchFamily="34" charset="-122"/>
                <a:ea typeface="微软雅黑" panose="020B0503020204020204" pitchFamily="34" charset="-122"/>
              </a:rPr>
              <a:t>问题描述：使用时间复杂度为 </a:t>
            </a:r>
            <a:r>
              <a:rPr lang="en-US" altLang="zh-CN" b="1" dirty="0">
                <a:solidFill>
                  <a:srgbClr val="666666"/>
                </a:solidFill>
                <a:latin typeface="微软雅黑" panose="020B0503020204020204" pitchFamily="34" charset="-122"/>
                <a:ea typeface="微软雅黑" panose="020B0503020204020204" pitchFamily="34" charset="-122"/>
              </a:rPr>
              <a:t>O(log n) </a:t>
            </a:r>
            <a:r>
              <a:rPr lang="zh-CN" altLang="en-US" b="1" dirty="0">
                <a:solidFill>
                  <a:srgbClr val="666666"/>
                </a:solidFill>
                <a:latin typeface="微软雅黑" panose="020B0503020204020204" pitchFamily="34" charset="-122"/>
                <a:ea typeface="微软雅黑" panose="020B0503020204020204" pitchFamily="34" charset="-122"/>
              </a:rPr>
              <a:t>的算法，求旋转数组最小值</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18" name="矩形 17"/>
          <p:cNvSpPr/>
          <p:nvPr/>
        </p:nvSpPr>
        <p:spPr>
          <a:xfrm>
            <a:off x="142503" y="1574461"/>
            <a:ext cx="9001495" cy="892552"/>
          </a:xfrm>
          <a:prstGeom prst="rect">
            <a:avLst/>
          </a:prstGeom>
        </p:spPr>
        <p:txBody>
          <a:bodyPr wrap="square" anchor="t">
            <a:spAutoFit/>
          </a:bodyPr>
          <a:lstStyle/>
          <a:p>
            <a:r>
              <a:rPr lang="zh-CN" altLang="en-US" b="1" dirty="0">
                <a:solidFill>
                  <a:srgbClr val="666666"/>
                </a:solidFill>
                <a:latin typeface="微软雅黑" panose="020B0503020204020204" pitchFamily="34" charset="-122"/>
                <a:ea typeface="微软雅黑" panose="020B0503020204020204" pitchFamily="34" charset="-122"/>
              </a:rPr>
              <a:t>输       入：</a:t>
            </a:r>
            <a:r>
              <a:rPr lang="zh-CN" altLang="en-US" dirty="0">
                <a:solidFill>
                  <a:srgbClr val="666666"/>
                </a:solidFill>
                <a:latin typeface="微软雅黑" panose="020B0503020204020204" pitchFamily="34" charset="-122"/>
                <a:ea typeface="微软雅黑" panose="020B0503020204020204" pitchFamily="34" charset="-122"/>
              </a:rPr>
              <a:t>旋转数组</a:t>
            </a:r>
            <a:r>
              <a:rPr lang="en-US" altLang="zh-CN" dirty="0">
                <a:solidFill>
                  <a:srgbClr val="666666"/>
                </a:solidFill>
                <a:latin typeface="微软雅黑" panose="020B0503020204020204" pitchFamily="34" charset="-122"/>
                <a:ea typeface="微软雅黑" panose="020B0503020204020204" pitchFamily="34" charset="-122"/>
              </a:rPr>
              <a:t>A</a:t>
            </a:r>
          </a:p>
          <a:p>
            <a:endParaRPr lang="zh-CN" altLang="en-US" sz="1600" dirty="0">
              <a:solidFill>
                <a:srgbClr val="666666"/>
              </a:solidFill>
              <a:latin typeface="微软雅黑" panose="020B0503020204020204" pitchFamily="34" charset="-122"/>
              <a:ea typeface="微软雅黑" panose="020B0503020204020204" pitchFamily="34" charset="-122"/>
            </a:endParaRPr>
          </a:p>
          <a:p>
            <a:r>
              <a:rPr lang="zh-CN" altLang="en-US" b="1" dirty="0">
                <a:solidFill>
                  <a:srgbClr val="666666"/>
                </a:solidFill>
                <a:latin typeface="微软雅黑" panose="020B0503020204020204" pitchFamily="34" charset="-122"/>
                <a:ea typeface="微软雅黑" panose="020B0503020204020204" pitchFamily="34" charset="-122"/>
              </a:rPr>
              <a:t>输       出：</a:t>
            </a:r>
            <a:r>
              <a:rPr lang="zh-CN" altLang="en-US" dirty="0">
                <a:solidFill>
                  <a:srgbClr val="666666"/>
                </a:solidFill>
                <a:latin typeface="微软雅黑" panose="020B0503020204020204" pitchFamily="34" charset="-122"/>
                <a:ea typeface="微软雅黑" panose="020B0503020204020204" pitchFamily="34" charset="-122"/>
              </a:rPr>
              <a:t>最小值</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20" name="矩形 19"/>
          <p:cNvSpPr/>
          <p:nvPr/>
        </p:nvSpPr>
        <p:spPr>
          <a:xfrm>
            <a:off x="147104" y="2580403"/>
            <a:ext cx="8854851" cy="1754326"/>
          </a:xfrm>
          <a:prstGeom prst="rect">
            <a:avLst/>
          </a:prstGeom>
        </p:spPr>
        <p:txBody>
          <a:bodyPr wrap="square" anchor="t">
            <a:spAutoFit/>
          </a:bodyPr>
          <a:lstStyle/>
          <a:p>
            <a:r>
              <a:rPr lang="zh-CN" altLang="en-US" b="1" dirty="0">
                <a:solidFill>
                  <a:srgbClr val="666666"/>
                </a:solidFill>
                <a:latin typeface="微软雅黑" panose="020B0503020204020204" pitchFamily="34" charset="-122"/>
                <a:ea typeface="微软雅黑" panose="020B0503020204020204" pitchFamily="34" charset="-122"/>
              </a:rPr>
              <a:t>分析：</a:t>
            </a:r>
            <a:r>
              <a:rPr lang="zh-CN" altLang="en-US" dirty="0">
                <a:solidFill>
                  <a:srgbClr val="666666"/>
                </a:solidFill>
                <a:latin typeface="微软雅黑" panose="020B0503020204020204" pitchFamily="34" charset="-122"/>
                <a:ea typeface="微软雅黑" panose="020B0503020204020204" pitchFamily="34" charset="-122"/>
              </a:rPr>
              <a:t>在数组</a:t>
            </a:r>
            <a:r>
              <a:rPr lang="en-US" altLang="zh-CN" dirty="0">
                <a:solidFill>
                  <a:srgbClr val="666666"/>
                </a:solidFill>
                <a:latin typeface="微软雅黑" panose="020B0503020204020204" pitchFamily="34" charset="-122"/>
                <a:ea typeface="微软雅黑" panose="020B0503020204020204" pitchFamily="34" charset="-122"/>
              </a:rPr>
              <a:t>A[n]</a:t>
            </a:r>
            <a:r>
              <a:rPr lang="zh-CN" altLang="en-US" dirty="0">
                <a:solidFill>
                  <a:srgbClr val="666666"/>
                </a:solidFill>
                <a:latin typeface="微软雅黑" panose="020B0503020204020204" pitchFamily="34" charset="-122"/>
                <a:ea typeface="微软雅黑" panose="020B0503020204020204" pitchFamily="34" charset="-122"/>
              </a:rPr>
              <a:t>中，用</a:t>
            </a:r>
            <a:r>
              <a:rPr lang="en-US" altLang="zh-CN" dirty="0">
                <a:solidFill>
                  <a:srgbClr val="666666"/>
                </a:solidFill>
                <a:latin typeface="微软雅黑" panose="020B0503020204020204" pitchFamily="34" charset="-122"/>
                <a:ea typeface="微软雅黑" panose="020B0503020204020204" pitchFamily="34" charset="-122"/>
              </a:rPr>
              <a:t>left, right</a:t>
            </a:r>
            <a:r>
              <a:rPr lang="zh-CN" altLang="en-US" dirty="0">
                <a:solidFill>
                  <a:srgbClr val="666666"/>
                </a:solidFill>
                <a:latin typeface="微软雅黑" panose="020B0503020204020204" pitchFamily="34" charset="-122"/>
                <a:ea typeface="微软雅黑" panose="020B0503020204020204" pitchFamily="34" charset="-122"/>
              </a:rPr>
              <a:t>分别指向数组首尾，</a:t>
            </a:r>
            <a:r>
              <a:rPr lang="en-US" altLang="zh-CN" dirty="0">
                <a:solidFill>
                  <a:srgbClr val="666666"/>
                </a:solidFill>
                <a:latin typeface="微软雅黑" panose="020B0503020204020204" pitchFamily="34" charset="-122"/>
                <a:ea typeface="微软雅黑" panose="020B0503020204020204" pitchFamily="34" charset="-122"/>
              </a:rPr>
              <a:t>mid</a:t>
            </a:r>
            <a:r>
              <a:rPr lang="zh-CN" altLang="en-US" dirty="0">
                <a:solidFill>
                  <a:srgbClr val="666666"/>
                </a:solidFill>
                <a:latin typeface="微软雅黑" panose="020B0503020204020204" pitchFamily="34" charset="-122"/>
                <a:ea typeface="微软雅黑" panose="020B0503020204020204" pitchFamily="34" charset="-122"/>
              </a:rPr>
              <a:t>指向数组的中间值。比较</a:t>
            </a:r>
            <a:r>
              <a:rPr lang="en-US" altLang="zh-CN" dirty="0">
                <a:solidFill>
                  <a:srgbClr val="666666"/>
                </a:solidFill>
                <a:latin typeface="微软雅黑" panose="020B0503020204020204" pitchFamily="34" charset="-122"/>
                <a:ea typeface="微软雅黑" panose="020B0503020204020204" pitchFamily="34" charset="-122"/>
              </a:rPr>
              <a:t>A[left]</a:t>
            </a:r>
            <a:r>
              <a:rPr lang="zh-CN" altLang="en-US" dirty="0">
                <a:solidFill>
                  <a:srgbClr val="666666"/>
                </a:solidFill>
                <a:latin typeface="微软雅黑" panose="020B0503020204020204" pitchFamily="34" charset="-122"/>
                <a:ea typeface="微软雅黑" panose="020B0503020204020204" pitchFamily="34" charset="-122"/>
              </a:rPr>
              <a:t>和</a:t>
            </a:r>
            <a:r>
              <a:rPr lang="en-US" altLang="zh-CN" dirty="0">
                <a:solidFill>
                  <a:srgbClr val="666666"/>
                </a:solidFill>
                <a:latin typeface="微软雅黑" panose="020B0503020204020204" pitchFamily="34" charset="-122"/>
                <a:ea typeface="微软雅黑" panose="020B0503020204020204" pitchFamily="34" charset="-122"/>
              </a:rPr>
              <a:t>A[mid]</a:t>
            </a:r>
            <a:r>
              <a:rPr lang="zh-CN" altLang="en-US" dirty="0">
                <a:solidFill>
                  <a:srgbClr val="666666"/>
                </a:solidFill>
                <a:latin typeface="微软雅黑" panose="020B0503020204020204" pitchFamily="34" charset="-122"/>
                <a:ea typeface="微软雅黑" panose="020B0503020204020204" pitchFamily="34" charset="-122"/>
              </a:rPr>
              <a:t>，</a:t>
            </a:r>
            <a:r>
              <a:rPr lang="en-US" altLang="zh-CN" dirty="0">
                <a:solidFill>
                  <a:srgbClr val="666666"/>
                </a:solidFill>
                <a:latin typeface="微软雅黑" panose="020B0503020204020204" pitchFamily="34" charset="-122"/>
                <a:ea typeface="微软雅黑" panose="020B0503020204020204" pitchFamily="34" charset="-122"/>
              </a:rPr>
              <a:t>A[right]</a:t>
            </a:r>
            <a:r>
              <a:rPr lang="zh-CN" altLang="en-US" dirty="0">
                <a:solidFill>
                  <a:srgbClr val="666666"/>
                </a:solidFill>
                <a:latin typeface="微软雅黑" panose="020B0503020204020204" pitchFamily="34" charset="-122"/>
                <a:ea typeface="微软雅黑" panose="020B0503020204020204" pitchFamily="34" charset="-122"/>
              </a:rPr>
              <a:t>和</a:t>
            </a:r>
            <a:r>
              <a:rPr lang="en-US" altLang="zh-CN" dirty="0">
                <a:solidFill>
                  <a:srgbClr val="666666"/>
                </a:solidFill>
                <a:latin typeface="微软雅黑" panose="020B0503020204020204" pitchFamily="34" charset="-122"/>
                <a:ea typeface="微软雅黑" panose="020B0503020204020204" pitchFamily="34" charset="-122"/>
              </a:rPr>
              <a:t>A[mid]</a:t>
            </a:r>
            <a:r>
              <a:rPr lang="zh-CN" altLang="en-US" dirty="0">
                <a:solidFill>
                  <a:srgbClr val="666666"/>
                </a:solidFill>
                <a:latin typeface="微软雅黑" panose="020B0503020204020204" pitchFamily="34" charset="-122"/>
                <a:ea typeface="微软雅黑" panose="020B0503020204020204" pitchFamily="34" charset="-122"/>
              </a:rPr>
              <a:t>，若</a:t>
            </a:r>
            <a:r>
              <a:rPr lang="en-US" altLang="zh-CN" dirty="0">
                <a:solidFill>
                  <a:srgbClr val="666666"/>
                </a:solidFill>
                <a:latin typeface="微软雅黑" panose="020B0503020204020204" pitchFamily="34" charset="-122"/>
                <a:ea typeface="微软雅黑" panose="020B0503020204020204" pitchFamily="34" charset="-122"/>
              </a:rPr>
              <a:t>A[left]&gt;A[mid]</a:t>
            </a:r>
            <a:r>
              <a:rPr lang="zh-CN" altLang="en-US" dirty="0">
                <a:solidFill>
                  <a:srgbClr val="666666"/>
                </a:solidFill>
                <a:latin typeface="微软雅黑" panose="020B0503020204020204" pitchFamily="34" charset="-122"/>
                <a:ea typeface="微软雅黑" panose="020B0503020204020204" pitchFamily="34" charset="-122"/>
              </a:rPr>
              <a:t>，即最小值会出现在左侧数组中，则让</a:t>
            </a:r>
            <a:r>
              <a:rPr lang="en-US" altLang="zh-CN" dirty="0">
                <a:solidFill>
                  <a:srgbClr val="666666"/>
                </a:solidFill>
                <a:latin typeface="微软雅黑" panose="020B0503020204020204" pitchFamily="34" charset="-122"/>
                <a:ea typeface="微软雅黑" panose="020B0503020204020204" pitchFamily="34" charset="-122"/>
              </a:rPr>
              <a:t>right</a:t>
            </a:r>
            <a:r>
              <a:rPr lang="zh-CN" altLang="en-US" dirty="0">
                <a:solidFill>
                  <a:srgbClr val="666666"/>
                </a:solidFill>
                <a:latin typeface="微软雅黑" panose="020B0503020204020204" pitchFamily="34" charset="-122"/>
                <a:ea typeface="微软雅黑" panose="020B0503020204020204" pitchFamily="34" charset="-122"/>
              </a:rPr>
              <a:t>指向原来</a:t>
            </a:r>
            <a:r>
              <a:rPr lang="en-US" altLang="zh-CN" dirty="0">
                <a:solidFill>
                  <a:srgbClr val="666666"/>
                </a:solidFill>
                <a:latin typeface="微软雅黑" panose="020B0503020204020204" pitchFamily="34" charset="-122"/>
                <a:ea typeface="微软雅黑" panose="020B0503020204020204" pitchFamily="34" charset="-122"/>
              </a:rPr>
              <a:t>mid</a:t>
            </a:r>
            <a:r>
              <a:rPr lang="zh-CN" altLang="en-US" dirty="0">
                <a:solidFill>
                  <a:srgbClr val="666666"/>
                </a:solidFill>
                <a:latin typeface="微软雅黑" panose="020B0503020204020204" pitchFamily="34" charset="-122"/>
                <a:ea typeface="微软雅黑" panose="020B0503020204020204" pitchFamily="34" charset="-122"/>
              </a:rPr>
              <a:t>指向的位置上；若</a:t>
            </a:r>
            <a:r>
              <a:rPr lang="en-US" altLang="zh-CN" dirty="0">
                <a:solidFill>
                  <a:srgbClr val="666666"/>
                </a:solidFill>
                <a:latin typeface="微软雅黑" panose="020B0503020204020204" pitchFamily="34" charset="-122"/>
                <a:ea typeface="微软雅黑" panose="020B0503020204020204" pitchFamily="34" charset="-122"/>
              </a:rPr>
              <a:t>A[right]&lt;A[mid]</a:t>
            </a:r>
            <a:r>
              <a:rPr lang="zh-CN" altLang="en-US" dirty="0">
                <a:solidFill>
                  <a:srgbClr val="666666"/>
                </a:solidFill>
                <a:latin typeface="微软雅黑" panose="020B0503020204020204" pitchFamily="34" charset="-122"/>
                <a:ea typeface="微软雅黑" panose="020B0503020204020204" pitchFamily="34" charset="-122"/>
              </a:rPr>
              <a:t>，即最小值会出现在右侧数组中，则让</a:t>
            </a:r>
            <a:r>
              <a:rPr lang="en-US" altLang="zh-CN" dirty="0">
                <a:solidFill>
                  <a:srgbClr val="666666"/>
                </a:solidFill>
                <a:latin typeface="微软雅黑" panose="020B0503020204020204" pitchFamily="34" charset="-122"/>
                <a:ea typeface="微软雅黑" panose="020B0503020204020204" pitchFamily="34" charset="-122"/>
              </a:rPr>
              <a:t>left</a:t>
            </a:r>
            <a:r>
              <a:rPr lang="zh-CN" altLang="en-US" dirty="0">
                <a:solidFill>
                  <a:srgbClr val="666666"/>
                </a:solidFill>
                <a:latin typeface="微软雅黑" panose="020B0503020204020204" pitchFamily="34" charset="-122"/>
                <a:ea typeface="微软雅黑" panose="020B0503020204020204" pitchFamily="34" charset="-122"/>
              </a:rPr>
              <a:t>指向</a:t>
            </a:r>
            <a:r>
              <a:rPr lang="en-US" altLang="zh-CN" dirty="0">
                <a:solidFill>
                  <a:srgbClr val="666666"/>
                </a:solidFill>
                <a:latin typeface="微软雅黑" panose="020B0503020204020204" pitchFamily="34" charset="-122"/>
                <a:ea typeface="微软雅黑" panose="020B0503020204020204" pitchFamily="34" charset="-122"/>
              </a:rPr>
              <a:t>mid+1</a:t>
            </a:r>
            <a:r>
              <a:rPr lang="zh-CN" altLang="en-US" dirty="0">
                <a:solidFill>
                  <a:srgbClr val="666666"/>
                </a:solidFill>
                <a:latin typeface="微软雅黑" panose="020B0503020204020204" pitchFamily="34" charset="-122"/>
                <a:ea typeface="微软雅黑" panose="020B0503020204020204" pitchFamily="34" charset="-122"/>
              </a:rPr>
              <a:t>的位置上。</a:t>
            </a:r>
            <a:r>
              <a:rPr lang="en-US" altLang="zh-CN" dirty="0">
                <a:solidFill>
                  <a:srgbClr val="666666"/>
                </a:solidFill>
                <a:latin typeface="微软雅黑" panose="020B0503020204020204" pitchFamily="34" charset="-122"/>
                <a:ea typeface="微软雅黑" panose="020B0503020204020204" pitchFamily="34" charset="-122"/>
              </a:rPr>
              <a:t>mid</a:t>
            </a:r>
            <a:r>
              <a:rPr lang="zh-CN" altLang="en-US" dirty="0">
                <a:solidFill>
                  <a:srgbClr val="666666"/>
                </a:solidFill>
                <a:latin typeface="微软雅黑" panose="020B0503020204020204" pitchFamily="34" charset="-122"/>
                <a:ea typeface="微软雅黑" panose="020B0503020204020204" pitchFamily="34" charset="-122"/>
              </a:rPr>
              <a:t>继续根据</a:t>
            </a:r>
            <a:r>
              <a:rPr lang="en-US" altLang="zh-CN" dirty="0">
                <a:solidFill>
                  <a:srgbClr val="666666"/>
                </a:solidFill>
                <a:latin typeface="微软雅黑" panose="020B0503020204020204" pitchFamily="34" charset="-122"/>
                <a:ea typeface="微软雅黑" panose="020B0503020204020204" pitchFamily="34" charset="-122"/>
              </a:rPr>
              <a:t>left, right</a:t>
            </a:r>
            <a:r>
              <a:rPr lang="zh-CN" altLang="en-US" dirty="0">
                <a:solidFill>
                  <a:srgbClr val="666666"/>
                </a:solidFill>
                <a:latin typeface="微软雅黑" panose="020B0503020204020204" pitchFamily="34" charset="-122"/>
                <a:ea typeface="微软雅黑" panose="020B0503020204020204" pitchFamily="34" charset="-122"/>
              </a:rPr>
              <a:t>寻找</a:t>
            </a:r>
            <a:r>
              <a:rPr lang="en-US" altLang="zh-CN" dirty="0">
                <a:solidFill>
                  <a:srgbClr val="666666"/>
                </a:solidFill>
                <a:latin typeface="微软雅黑" panose="020B0503020204020204" pitchFamily="34" charset="-122"/>
                <a:ea typeface="微软雅黑" panose="020B0503020204020204" pitchFamily="34" charset="-122"/>
              </a:rPr>
              <a:t>A[left] ~A[right]</a:t>
            </a:r>
            <a:r>
              <a:rPr lang="zh-CN" altLang="en-US" dirty="0">
                <a:solidFill>
                  <a:srgbClr val="666666"/>
                </a:solidFill>
                <a:latin typeface="微软雅黑" panose="020B0503020204020204" pitchFamily="34" charset="-122"/>
                <a:ea typeface="微软雅黑" panose="020B0503020204020204" pitchFamily="34" charset="-122"/>
              </a:rPr>
              <a:t>的中位数，重复上述步骤直到</a:t>
            </a:r>
            <a:r>
              <a:rPr lang="en-US" altLang="zh-CN" dirty="0">
                <a:solidFill>
                  <a:srgbClr val="666666"/>
                </a:solidFill>
                <a:latin typeface="微软雅黑" panose="020B0503020204020204" pitchFamily="34" charset="-122"/>
                <a:ea typeface="微软雅黑" panose="020B0503020204020204" pitchFamily="34" charset="-122"/>
              </a:rPr>
              <a:t>left</a:t>
            </a:r>
            <a:r>
              <a:rPr lang="zh-CN" altLang="en-US" dirty="0">
                <a:solidFill>
                  <a:srgbClr val="666666"/>
                </a:solidFill>
                <a:latin typeface="微软雅黑" panose="020B0503020204020204" pitchFamily="34" charset="-122"/>
                <a:ea typeface="微软雅黑" panose="020B0503020204020204" pitchFamily="34" charset="-122"/>
              </a:rPr>
              <a:t>、</a:t>
            </a:r>
            <a:r>
              <a:rPr lang="en-US" altLang="zh-CN" dirty="0">
                <a:solidFill>
                  <a:srgbClr val="666666"/>
                </a:solidFill>
                <a:latin typeface="微软雅黑" panose="020B0503020204020204" pitchFamily="34" charset="-122"/>
                <a:ea typeface="微软雅黑" panose="020B0503020204020204" pitchFamily="34" charset="-122"/>
              </a:rPr>
              <a:t>right</a:t>
            </a:r>
            <a:r>
              <a:rPr lang="zh-CN" altLang="en-US" dirty="0">
                <a:solidFill>
                  <a:srgbClr val="666666"/>
                </a:solidFill>
                <a:latin typeface="微软雅黑" panose="020B0503020204020204" pitchFamily="34" charset="-122"/>
                <a:ea typeface="微软雅黑" panose="020B0503020204020204" pitchFamily="34" charset="-122"/>
              </a:rPr>
              <a:t>重合或者</a:t>
            </a:r>
            <a:r>
              <a:rPr lang="en-US" altLang="zh-CN" dirty="0">
                <a:solidFill>
                  <a:srgbClr val="666666"/>
                </a:solidFill>
                <a:latin typeface="微软雅黑" panose="020B0503020204020204" pitchFamily="34" charset="-122"/>
                <a:ea typeface="微软雅黑" panose="020B0503020204020204" pitchFamily="34" charset="-122"/>
              </a:rPr>
              <a:t>A[left]&lt;A[mid]&lt;A[right]</a:t>
            </a:r>
            <a:r>
              <a:rPr lang="zh-CN" altLang="en-US" dirty="0">
                <a:solidFill>
                  <a:srgbClr val="666666"/>
                </a:solidFill>
                <a:latin typeface="微软雅黑" panose="020B0503020204020204" pitchFamily="34" charset="-122"/>
                <a:ea typeface="微软雅黑" panose="020B0503020204020204" pitchFamily="34" charset="-122"/>
              </a:rPr>
              <a:t>时返回</a:t>
            </a:r>
            <a:r>
              <a:rPr lang="en-US" altLang="zh-CN" dirty="0">
                <a:solidFill>
                  <a:srgbClr val="666666"/>
                </a:solidFill>
                <a:latin typeface="微软雅黑" panose="020B0503020204020204" pitchFamily="34" charset="-122"/>
                <a:ea typeface="微软雅黑" panose="020B0503020204020204" pitchFamily="34" charset="-122"/>
              </a:rPr>
              <a:t>A[left]</a:t>
            </a:r>
            <a:r>
              <a:rPr lang="zh-CN" altLang="en-US" dirty="0">
                <a:solidFill>
                  <a:srgbClr val="666666"/>
                </a:solidFill>
                <a:latin typeface="微软雅黑" panose="020B0503020204020204" pitchFamily="34" charset="-122"/>
                <a:ea typeface="微软雅黑" panose="020B0503020204020204" pitchFamily="34" charset="-122"/>
              </a:rPr>
              <a:t>，此时</a:t>
            </a:r>
            <a:r>
              <a:rPr lang="en-US" altLang="zh-CN" dirty="0">
                <a:solidFill>
                  <a:srgbClr val="666666"/>
                </a:solidFill>
                <a:latin typeface="微软雅黑" panose="020B0503020204020204" pitchFamily="34" charset="-122"/>
                <a:ea typeface="微软雅黑" panose="020B0503020204020204" pitchFamily="34" charset="-122"/>
              </a:rPr>
              <a:t>left</a:t>
            </a:r>
            <a:r>
              <a:rPr lang="zh-CN" altLang="en-US" dirty="0">
                <a:solidFill>
                  <a:srgbClr val="666666"/>
                </a:solidFill>
                <a:latin typeface="微软雅黑" panose="020B0503020204020204" pitchFamily="34" charset="-122"/>
                <a:ea typeface="微软雅黑" panose="020B0503020204020204" pitchFamily="34" charset="-122"/>
              </a:rPr>
              <a:t>指向的就是数组中的最小值。</a:t>
            </a:r>
          </a:p>
        </p:txBody>
      </p:sp>
      <p:sp>
        <p:nvSpPr>
          <p:cNvPr id="36" name="矩形 35"/>
          <p:cNvSpPr/>
          <p:nvPr/>
        </p:nvSpPr>
        <p:spPr>
          <a:xfrm>
            <a:off x="127403" y="4602007"/>
            <a:ext cx="9001495" cy="646331"/>
          </a:xfrm>
          <a:prstGeom prst="rect">
            <a:avLst/>
          </a:prstGeom>
        </p:spPr>
        <p:txBody>
          <a:bodyPr wrap="square" anchor="t">
            <a:spAutoFit/>
          </a:bodyPr>
          <a:lstStyle/>
          <a:p>
            <a:r>
              <a:rPr lang="zh-CN" altLang="en-US" b="1" dirty="0">
                <a:solidFill>
                  <a:srgbClr val="666666"/>
                </a:solidFill>
                <a:latin typeface="微软雅黑" panose="020B0503020204020204" pitchFamily="34" charset="-122"/>
                <a:ea typeface="微软雅黑" panose="020B0503020204020204" pitchFamily="34" charset="-122"/>
              </a:rPr>
              <a:t>复  杂  度：</a:t>
            </a:r>
            <a:r>
              <a:rPr lang="en-US" altLang="zh-CN" b="1" dirty="0">
                <a:solidFill>
                  <a:srgbClr val="666666"/>
                </a:solidFill>
                <a:latin typeface="微软雅黑" panose="020B0503020204020204" pitchFamily="34" charset="-122"/>
                <a:ea typeface="微软雅黑" panose="020B0503020204020204" pitchFamily="34" charset="-122"/>
              </a:rPr>
              <a:t>T(n) = T(n/2) + O(1) </a:t>
            </a:r>
          </a:p>
          <a:p>
            <a:r>
              <a:rPr lang="en-US" altLang="zh-CN" b="1" dirty="0">
                <a:solidFill>
                  <a:srgbClr val="666666"/>
                </a:solidFill>
                <a:latin typeface="微软雅黑" panose="020B0503020204020204" pitchFamily="34" charset="-122"/>
                <a:ea typeface="微软雅黑" panose="020B0503020204020204" pitchFamily="34" charset="-122"/>
              </a:rPr>
              <a:t>	            = O(</a:t>
            </a:r>
            <a:r>
              <a:rPr lang="en-US" altLang="zh-CN" b="1" dirty="0" err="1">
                <a:solidFill>
                  <a:srgbClr val="666666"/>
                </a:solidFill>
                <a:latin typeface="微软雅黑" panose="020B0503020204020204" pitchFamily="34" charset="-122"/>
                <a:ea typeface="微软雅黑" panose="020B0503020204020204" pitchFamily="34" charset="-122"/>
              </a:rPr>
              <a:t>logn</a:t>
            </a:r>
            <a:r>
              <a:rPr lang="en-US" altLang="zh-CN" b="1" dirty="0">
                <a:solidFill>
                  <a:srgbClr val="666666"/>
                </a:solidFill>
                <a:latin typeface="微软雅黑" panose="020B0503020204020204" pitchFamily="34" charset="-122"/>
                <a:ea typeface="微软雅黑" panose="020B0503020204020204" pitchFamily="34" charset="-122"/>
              </a:rPr>
              <a:t>)</a:t>
            </a:r>
            <a:endParaRPr lang="en-US" altLang="zh-CN"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70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58937" y="2062626"/>
            <a:ext cx="3567742" cy="1474324"/>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600" b="1" spc="300" dirty="0">
                <a:latin typeface="微软雅黑" panose="020B0503020204020204" pitchFamily="34" charset="-122"/>
                <a:ea typeface="微软雅黑" panose="020B0503020204020204" pitchFamily="34" charset="-122"/>
              </a:rPr>
              <a:t>讨论</a:t>
            </a:r>
            <a:endParaRPr lang="zh-HK" altLang="en-US" sz="9600" b="1"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2846310"/>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332000" cy="360000"/>
          </a:xfrm>
          <a:prstGeom prst="rect">
            <a:avLst/>
          </a:prstGeom>
          <a:solidFill>
            <a:schemeClr val="bg1"/>
          </a:solid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1</a:t>
            </a:r>
            <a:endParaRPr lang="zh-HK" altLang="en-US" spc="300"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57907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598681" y="87610"/>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3143280"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687879"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6232478"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7777079"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312291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666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2105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7544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611EDD54-4E23-4EAE-BE93-47B6BC22113A}"/>
              </a:ext>
            </a:extLst>
          </p:cNvPr>
          <p:cNvSpPr/>
          <p:nvPr/>
        </p:nvSpPr>
        <p:spPr>
          <a:xfrm>
            <a:off x="473244" y="1720840"/>
            <a:ext cx="8197512" cy="2616101"/>
          </a:xfrm>
          <a:prstGeom prst="rect">
            <a:avLst/>
          </a:prstGeom>
        </p:spPr>
        <p:txBody>
          <a:bodyPr wrap="square">
            <a:spAutoFit/>
          </a:bodyPr>
          <a:lstStyle/>
          <a:p>
            <a:r>
              <a:rPr lang="zh-CN" altLang="en-US" sz="2000" b="1" dirty="0">
                <a:solidFill>
                  <a:srgbClr val="666666"/>
                </a:solidFill>
                <a:latin typeface="微软雅黑" panose="020B0503020204020204" pitchFamily="34" charset="-122"/>
                <a:ea typeface="微软雅黑" panose="020B0503020204020204" pitchFamily="34" charset="-122"/>
              </a:rPr>
              <a:t>正确性证明</a:t>
            </a:r>
            <a:r>
              <a:rPr lang="zh-CN" altLang="en-US" b="1" dirty="0">
                <a:solidFill>
                  <a:srgbClr val="666666"/>
                </a:solidFill>
                <a:latin typeface="微软雅黑" panose="020B0503020204020204" pitchFamily="34" charset="-122"/>
                <a:ea typeface="微软雅黑" panose="020B0503020204020204" pitchFamily="34" charset="-122"/>
              </a:rPr>
              <a:t>：</a:t>
            </a:r>
            <a:endParaRPr lang="en-US" altLang="zh-CN" b="1" dirty="0">
              <a:solidFill>
                <a:srgbClr val="666666"/>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循环不变量</a:t>
            </a:r>
            <a:r>
              <a:rPr lang="zh-CN" altLang="en-US" dirty="0">
                <a:latin typeface="微软雅黑" panose="020B0503020204020204" pitchFamily="34" charset="-122"/>
                <a:ea typeface="微软雅黑" panose="020B0503020204020204" pitchFamily="34" charset="-122"/>
              </a:rPr>
              <a:t>：考虑当前考察数组左端点</a:t>
            </a:r>
            <a:r>
              <a:rPr lang="en-US" altLang="zh-CN" dirty="0">
                <a:latin typeface="微软雅黑" panose="020B0503020204020204" pitchFamily="34" charset="-122"/>
                <a:ea typeface="微软雅黑" panose="020B0503020204020204" pitchFamily="34" charset="-122"/>
              </a:rPr>
              <a:t>A[left] </a:t>
            </a:r>
            <a:r>
              <a:rPr lang="zh-CN" altLang="en-US" dirty="0">
                <a:latin typeface="微软雅黑" panose="020B0503020204020204" pitchFamily="34" charset="-122"/>
                <a:ea typeface="微软雅黑" panose="020B0503020204020204" pitchFamily="34" charset="-122"/>
              </a:rPr>
              <a:t>所在的严格升序子序列和右端点</a:t>
            </a:r>
            <a:r>
              <a:rPr lang="en-US" altLang="zh-CN" dirty="0">
                <a:latin typeface="微软雅黑" panose="020B0503020204020204" pitchFamily="34" charset="-122"/>
                <a:ea typeface="微软雅黑" panose="020B0503020204020204" pitchFamily="34" charset="-122"/>
              </a:rPr>
              <a:t>A[right]</a:t>
            </a:r>
            <a:r>
              <a:rPr lang="zh-CN" altLang="en-US" dirty="0">
                <a:latin typeface="微软雅黑" panose="020B0503020204020204" pitchFamily="34" charset="-122"/>
                <a:ea typeface="微软雅黑" panose="020B0503020204020204" pitchFamily="34" charset="-122"/>
              </a:rPr>
              <a:t>所在的严格升序子序列。允许两个端点在同一个序列的情形。二者处于两个序列时，左侧序列的值总是大于右侧序列的值。数组的最小值一定和当前考察数组右端点</a:t>
            </a:r>
            <a:r>
              <a:rPr lang="en-US" altLang="zh-CN" dirty="0">
                <a:latin typeface="微软雅黑" panose="020B0503020204020204" pitchFamily="34" charset="-122"/>
                <a:ea typeface="微软雅黑" panose="020B0503020204020204" pitchFamily="34" charset="-122"/>
              </a:rPr>
              <a:t>A[right] </a:t>
            </a:r>
            <a:r>
              <a:rPr lang="zh-CN" altLang="en-US" dirty="0">
                <a:latin typeface="微软雅黑" panose="020B0503020204020204" pitchFamily="34" charset="-122"/>
                <a:ea typeface="微软雅黑" panose="020B0503020204020204" pitchFamily="34" charset="-122"/>
              </a:rPr>
              <a:t>处于同一个严格升序的子序列中。</a:t>
            </a:r>
            <a:r>
              <a:rPr lang="en-US" altLang="zh-CN" dirty="0">
                <a:latin typeface="微软雅黑" panose="020B0503020204020204" pitchFamily="34" charset="-122"/>
                <a:ea typeface="微软雅黑" panose="020B0503020204020204" pitchFamily="34" charset="-122"/>
              </a:rPr>
              <a:t>mid </a:t>
            </a:r>
            <a:r>
              <a:rPr lang="zh-CN" altLang="en-US" dirty="0">
                <a:latin typeface="微软雅黑" panose="020B0503020204020204" pitchFamily="34" charset="-122"/>
                <a:ea typeface="微软雅黑" panose="020B0503020204020204" pitchFamily="34" charset="-122"/>
              </a:rPr>
              <a:t>表示当前数组的中点位置。</a:t>
            </a:r>
          </a:p>
          <a:p>
            <a:pPr marL="285750" indent="-285750">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初始化</a:t>
            </a:r>
            <a:r>
              <a:rPr lang="zh-CN" altLang="en-US" dirty="0">
                <a:latin typeface="微软雅黑" panose="020B0503020204020204" pitchFamily="34" charset="-122"/>
                <a:ea typeface="微软雅黑" panose="020B0503020204020204" pitchFamily="34" charset="-122"/>
              </a:rPr>
              <a:t>：考察整个数组，</a:t>
            </a:r>
            <a:r>
              <a:rPr lang="en-US" altLang="zh-CN" dirty="0">
                <a:latin typeface="微软雅黑" panose="020B0503020204020204" pitchFamily="34" charset="-122"/>
                <a:ea typeface="微软雅黑" panose="020B0503020204020204" pitchFamily="34" charset="-122"/>
              </a:rPr>
              <a:t>A[left] = A[0]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A[right] = A[n - 1]</a:t>
            </a:r>
            <a:r>
              <a:rPr lang="zh-CN" altLang="en-US" dirty="0">
                <a:latin typeface="微软雅黑" panose="020B0503020204020204" pitchFamily="34" charset="-122"/>
                <a:ea typeface="微软雅黑" panose="020B0503020204020204" pitchFamily="34" charset="-122"/>
              </a:rPr>
              <a:t>，数组的最小值必然在</a:t>
            </a:r>
            <a:r>
              <a:rPr lang="en-US" altLang="zh-CN" dirty="0">
                <a:latin typeface="微软雅黑" panose="020B0503020204020204" pitchFamily="34" charset="-122"/>
                <a:ea typeface="微软雅黑" panose="020B0503020204020204" pitchFamily="34" charset="-122"/>
              </a:rPr>
              <a:t>A[n- 1] </a:t>
            </a:r>
            <a:r>
              <a:rPr lang="zh-CN" altLang="en-US" dirty="0">
                <a:latin typeface="微软雅黑" panose="020B0503020204020204" pitchFamily="34" charset="-122"/>
                <a:ea typeface="微软雅黑" panose="020B0503020204020204" pitchFamily="34" charset="-122"/>
              </a:rPr>
              <a:t>所在的严格升序子序列中，循环不变量成立。</a:t>
            </a:r>
          </a:p>
          <a:p>
            <a:r>
              <a:rPr lang="en-US" altLang="zh-CN" b="1" dirty="0">
                <a:latin typeface="FandolSong-Bold-Identity-H"/>
              </a:rPr>
              <a:t>	</a:t>
            </a:r>
            <a:endParaRPr lang="zh-CN" altLang="en-US" dirty="0"/>
          </a:p>
        </p:txBody>
      </p:sp>
    </p:spTree>
    <p:extLst>
      <p:ext uri="{BB962C8B-B14F-4D97-AF65-F5344CB8AC3E}">
        <p14:creationId xmlns:p14="http://schemas.microsoft.com/office/powerpoint/2010/main" val="2041589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332000" cy="360000"/>
          </a:xfrm>
          <a:prstGeom prst="rect">
            <a:avLst/>
          </a:prstGeom>
          <a:solidFill>
            <a:schemeClr val="bg1"/>
          </a:solid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1</a:t>
            </a:r>
            <a:endParaRPr lang="zh-HK" altLang="en-US" spc="300"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57907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598681" y="87610"/>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3143280"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687879"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6232478"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7777079"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312291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666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2105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7544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611EDD54-4E23-4EAE-BE93-47B6BC22113A}"/>
              </a:ext>
            </a:extLst>
          </p:cNvPr>
          <p:cNvSpPr/>
          <p:nvPr/>
        </p:nvSpPr>
        <p:spPr>
          <a:xfrm>
            <a:off x="376524" y="1305341"/>
            <a:ext cx="8197512" cy="3170099"/>
          </a:xfrm>
          <a:prstGeom prst="rect">
            <a:avLst/>
          </a:prstGeom>
        </p:spPr>
        <p:txBody>
          <a:bodyPr wrap="square">
            <a:spAutoFit/>
          </a:bodyPr>
          <a:lstStyle/>
          <a:p>
            <a:r>
              <a:rPr lang="zh-CN" altLang="en-US" sz="2000" b="1" dirty="0">
                <a:solidFill>
                  <a:srgbClr val="666666"/>
                </a:solidFill>
                <a:latin typeface="微软雅黑" panose="020B0503020204020204" pitchFamily="34" charset="-122"/>
                <a:ea typeface="微软雅黑" panose="020B0503020204020204" pitchFamily="34" charset="-122"/>
              </a:rPr>
              <a:t>正确性证明</a:t>
            </a:r>
            <a:r>
              <a:rPr lang="zh-CN" altLang="en-US" b="1" dirty="0">
                <a:solidFill>
                  <a:srgbClr val="666666"/>
                </a:solidFill>
                <a:latin typeface="微软雅黑" panose="020B0503020204020204" pitchFamily="34" charset="-122"/>
                <a:ea typeface="微软雅黑" panose="020B0503020204020204" pitchFamily="34" charset="-122"/>
              </a:rPr>
              <a:t>：</a:t>
            </a:r>
            <a:endParaRPr lang="en-US" altLang="zh-CN" b="1" dirty="0">
              <a:solidFill>
                <a:srgbClr val="666666"/>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维护</a:t>
            </a:r>
            <a:r>
              <a:rPr lang="zh-CN" altLang="en-US" dirty="0">
                <a:latin typeface="微软雅黑" panose="020B0503020204020204" pitchFamily="34" charset="-122"/>
                <a:ea typeface="微软雅黑" panose="020B0503020204020204" pitchFamily="34" charset="-122"/>
              </a:rPr>
              <a:t>：如果</a:t>
            </a:r>
            <a:r>
              <a:rPr lang="en-US" altLang="zh-CN" dirty="0">
                <a:latin typeface="微软雅黑" panose="020B0503020204020204" pitchFamily="34" charset="-122"/>
                <a:ea typeface="微软雅黑" panose="020B0503020204020204" pitchFamily="34" charset="-122"/>
              </a:rPr>
              <a:t>A[mid] &gt; A[right]</a:t>
            </a:r>
            <a:r>
              <a:rPr lang="zh-CN" altLang="en-US" dirty="0">
                <a:latin typeface="微软雅黑" panose="020B0503020204020204" pitchFamily="34" charset="-122"/>
                <a:ea typeface="微软雅黑" panose="020B0503020204020204" pitchFamily="34" charset="-122"/>
              </a:rPr>
              <a:t>，那么当前中点位置元素在左端点所在的严格升序子序列中。右端点所在的严格升序子序列在</a:t>
            </a:r>
            <a:r>
              <a:rPr lang="en-US" altLang="zh-CN" dirty="0">
                <a:latin typeface="微软雅黑" panose="020B0503020204020204" pitchFamily="34" charset="-122"/>
                <a:ea typeface="微软雅黑" panose="020B0503020204020204" pitchFamily="34" charset="-122"/>
              </a:rPr>
              <a:t>A[mid] </a:t>
            </a:r>
            <a:r>
              <a:rPr lang="zh-CN" altLang="en-US" dirty="0">
                <a:latin typeface="微软雅黑" panose="020B0503020204020204" pitchFamily="34" charset="-122"/>
                <a:ea typeface="微软雅黑" panose="020B0503020204020204" pitchFamily="34" charset="-122"/>
              </a:rPr>
              <a:t>的右侧，最小值在其右侧。进一步当前考察数组中</a:t>
            </a:r>
            <a:r>
              <a:rPr lang="en-US" altLang="zh-CN" dirty="0">
                <a:latin typeface="微软雅黑" panose="020B0503020204020204" pitchFamily="34" charset="-122"/>
                <a:ea typeface="微软雅黑" panose="020B0503020204020204" pitchFamily="34" charset="-122"/>
              </a:rPr>
              <a:t>A[mid]</a:t>
            </a:r>
            <a:r>
              <a:rPr lang="zh-CN" altLang="en-US" dirty="0">
                <a:latin typeface="微软雅黑" panose="020B0503020204020204" pitchFamily="34" charset="-122"/>
                <a:ea typeface="微软雅黑" panose="020B0503020204020204" pitchFamily="34" charset="-122"/>
              </a:rPr>
              <a:t>的右侧部分，由当前数组左侧子序列的</a:t>
            </a:r>
            <a:r>
              <a:rPr lang="en-US" altLang="zh-CN" dirty="0">
                <a:latin typeface="微软雅黑" panose="020B0503020204020204" pitchFamily="34" charset="-122"/>
                <a:ea typeface="微软雅黑" panose="020B0503020204020204" pitchFamily="34" charset="-122"/>
              </a:rPr>
              <a:t>A[mid] </a:t>
            </a:r>
            <a:r>
              <a:rPr lang="zh-CN" altLang="en-US" dirty="0">
                <a:latin typeface="微软雅黑" panose="020B0503020204020204" pitchFamily="34" charset="-122"/>
                <a:ea typeface="微软雅黑" panose="020B0503020204020204" pitchFamily="34" charset="-122"/>
              </a:rPr>
              <a:t>右侧部分和右侧子序列组成，循环不变量成立。如果</a:t>
            </a:r>
            <a:r>
              <a:rPr lang="en-US" altLang="zh-CN" dirty="0">
                <a:latin typeface="微软雅黑" panose="020B0503020204020204" pitchFamily="34" charset="-122"/>
                <a:ea typeface="微软雅黑" panose="020B0503020204020204" pitchFamily="34" charset="-122"/>
              </a:rPr>
              <a:t>A[mid] &lt; A[right]</a:t>
            </a:r>
            <a:r>
              <a:rPr lang="zh-CN" altLang="en-US" dirty="0">
                <a:latin typeface="微软雅黑" panose="020B0503020204020204" pitchFamily="34" charset="-122"/>
                <a:ea typeface="微软雅黑" panose="020B0503020204020204" pitchFamily="34" charset="-122"/>
              </a:rPr>
              <a:t>，那么当前中点位置元素在右端点所在的严格升序子序列中。最小值可能为</a:t>
            </a:r>
            <a:r>
              <a:rPr lang="en-US" altLang="zh-CN" dirty="0">
                <a:latin typeface="微软雅黑" panose="020B0503020204020204" pitchFamily="34" charset="-122"/>
                <a:ea typeface="微软雅黑" panose="020B0503020204020204" pitchFamily="34" charset="-122"/>
              </a:rPr>
              <a:t>A[mid]</a:t>
            </a:r>
            <a:r>
              <a:rPr lang="zh-CN" altLang="en-US" dirty="0">
                <a:latin typeface="微软雅黑" panose="020B0503020204020204" pitchFamily="34" charset="-122"/>
                <a:ea typeface="微软雅黑" panose="020B0503020204020204" pitchFamily="34" charset="-122"/>
              </a:rPr>
              <a:t>，也可能在该子序列的</a:t>
            </a:r>
            <a:r>
              <a:rPr lang="en-US" altLang="zh-CN" dirty="0">
                <a:latin typeface="微软雅黑" panose="020B0503020204020204" pitchFamily="34" charset="-122"/>
                <a:ea typeface="微软雅黑" panose="020B0503020204020204" pitchFamily="34" charset="-122"/>
              </a:rPr>
              <a:t>A[mid] </a:t>
            </a:r>
            <a:r>
              <a:rPr lang="zh-CN" altLang="en-US" dirty="0">
                <a:latin typeface="微软雅黑" panose="020B0503020204020204" pitchFamily="34" charset="-122"/>
                <a:ea typeface="微软雅黑" panose="020B0503020204020204" pitchFamily="34" charset="-122"/>
              </a:rPr>
              <a:t>左侧。进一步当前考察数组中含</a:t>
            </a:r>
            <a:r>
              <a:rPr lang="en-US" altLang="zh-CN" dirty="0">
                <a:latin typeface="微软雅黑" panose="020B0503020204020204" pitchFamily="34" charset="-122"/>
                <a:ea typeface="微软雅黑" panose="020B0503020204020204" pitchFamily="34" charset="-122"/>
              </a:rPr>
              <a:t>A[mid] </a:t>
            </a:r>
            <a:r>
              <a:rPr lang="zh-CN" altLang="en-US" dirty="0">
                <a:latin typeface="微软雅黑" panose="020B0503020204020204" pitchFamily="34" charset="-122"/>
                <a:ea typeface="微软雅黑" panose="020B0503020204020204" pitchFamily="34" charset="-122"/>
              </a:rPr>
              <a:t>的左侧部分，由当前数组的左侧子序列和右侧子序列的含</a:t>
            </a:r>
            <a:r>
              <a:rPr lang="en-US" altLang="zh-CN" dirty="0">
                <a:latin typeface="微软雅黑" panose="020B0503020204020204" pitchFamily="34" charset="-122"/>
                <a:ea typeface="微软雅黑" panose="020B0503020204020204" pitchFamily="34" charset="-122"/>
              </a:rPr>
              <a:t>A[mid] </a:t>
            </a:r>
            <a:r>
              <a:rPr lang="zh-CN" altLang="en-US" dirty="0">
                <a:latin typeface="微软雅黑" panose="020B0503020204020204" pitchFamily="34" charset="-122"/>
                <a:ea typeface="微软雅黑" panose="020B0503020204020204" pitchFamily="34" charset="-122"/>
              </a:rPr>
              <a:t>的左侧部分组成，循环不变量成立。</a:t>
            </a:r>
          </a:p>
          <a:p>
            <a:pPr marL="285750" indent="-285750">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终止</a:t>
            </a:r>
            <a:r>
              <a:rPr lang="zh-CN" altLang="en-US" dirty="0">
                <a:latin typeface="微软雅黑" panose="020B0503020204020204" pitchFamily="34" charset="-122"/>
                <a:ea typeface="微软雅黑" panose="020B0503020204020204" pitchFamily="34" charset="-122"/>
              </a:rPr>
              <a:t>：当前考察数组</a:t>
            </a:r>
            <a:r>
              <a:rPr lang="en-US" altLang="zh-CN" dirty="0">
                <a:latin typeface="微软雅黑" panose="020B0503020204020204" pitchFamily="34" charset="-122"/>
                <a:ea typeface="微软雅黑" panose="020B0503020204020204" pitchFamily="34" charset="-122"/>
              </a:rPr>
              <a:t>left == right</a:t>
            </a:r>
            <a:r>
              <a:rPr lang="zh-CN" altLang="en-US" dirty="0">
                <a:latin typeface="微软雅黑" panose="020B0503020204020204" pitchFamily="34" charset="-122"/>
                <a:ea typeface="微软雅黑" panose="020B0503020204020204" pitchFamily="34" charset="-122"/>
              </a:rPr>
              <a:t>，循环不变量保持成立，当前考察数组中的唯一元素即为数组的最小值。</a:t>
            </a:r>
          </a:p>
        </p:txBody>
      </p:sp>
    </p:spTree>
    <p:extLst>
      <p:ext uri="{BB962C8B-B14F-4D97-AF65-F5344CB8AC3E}">
        <p14:creationId xmlns:p14="http://schemas.microsoft.com/office/powerpoint/2010/main" val="2476183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BD311EC-DC26-4A4B-82D9-6E3120F9E436}"/>
              </a:ext>
            </a:extLst>
          </p:cNvPr>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文本框 2">
            <a:extLst>
              <a:ext uri="{FF2B5EF4-FFF2-40B4-BE49-F238E27FC236}">
                <a16:creationId xmlns:a16="http://schemas.microsoft.com/office/drawing/2014/main" id="{6437FA22-8E7F-4FE5-A2D1-7C7837AC230F}"/>
              </a:ext>
            </a:extLst>
          </p:cNvPr>
          <p:cNvSpPr txBox="1"/>
          <p:nvPr/>
        </p:nvSpPr>
        <p:spPr>
          <a:xfrm>
            <a:off x="54082" y="87610"/>
            <a:ext cx="1332000" cy="360000"/>
          </a:xfrm>
          <a:prstGeom prst="rect">
            <a:avLst/>
          </a:prstGeom>
          <a:solidFill>
            <a:schemeClr val="bg1"/>
          </a:solid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1</a:t>
            </a:r>
            <a:endParaRPr lang="zh-HK" altLang="en-US" spc="300" dirty="0">
              <a:latin typeface="微软雅黑" panose="020B0503020204020204" pitchFamily="34" charset="-122"/>
              <a:ea typeface="微软雅黑" panose="020B0503020204020204" pitchFamily="34" charset="-122"/>
            </a:endParaRPr>
          </a:p>
        </p:txBody>
      </p:sp>
      <p:cxnSp>
        <p:nvCxnSpPr>
          <p:cNvPr id="4" name="直接连接符 3">
            <a:extLst>
              <a:ext uri="{FF2B5EF4-FFF2-40B4-BE49-F238E27FC236}">
                <a16:creationId xmlns:a16="http://schemas.microsoft.com/office/drawing/2014/main" id="{60960272-8046-4349-9DA0-7B19A3B4474A}"/>
              </a:ext>
            </a:extLst>
          </p:cNvPr>
          <p:cNvCxnSpPr/>
          <p:nvPr/>
        </p:nvCxnSpPr>
        <p:spPr>
          <a:xfrm>
            <a:off x="157907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4A7B4431-B4A7-4DAD-AA21-4F4AC252E5A5}"/>
              </a:ext>
            </a:extLst>
          </p:cNvPr>
          <p:cNvSpPr txBox="1"/>
          <p:nvPr/>
        </p:nvSpPr>
        <p:spPr>
          <a:xfrm>
            <a:off x="1598681" y="87610"/>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34835AD6-2EDF-4B55-B2A3-C4F9BAE66031}"/>
              </a:ext>
            </a:extLst>
          </p:cNvPr>
          <p:cNvSpPr txBox="1"/>
          <p:nvPr/>
        </p:nvSpPr>
        <p:spPr>
          <a:xfrm>
            <a:off x="3143280"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A6991BCB-9928-4D91-A326-BD6566799233}"/>
              </a:ext>
            </a:extLst>
          </p:cNvPr>
          <p:cNvSpPr txBox="1"/>
          <p:nvPr/>
        </p:nvSpPr>
        <p:spPr>
          <a:xfrm>
            <a:off x="4687879"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0779B683-8E7F-4F7F-9328-3759A4A00953}"/>
              </a:ext>
            </a:extLst>
          </p:cNvPr>
          <p:cNvSpPr txBox="1"/>
          <p:nvPr/>
        </p:nvSpPr>
        <p:spPr>
          <a:xfrm>
            <a:off x="6232478"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04DE0082-6F79-4DE1-907C-213CFA071E9B}"/>
              </a:ext>
            </a:extLst>
          </p:cNvPr>
          <p:cNvSpPr txBox="1"/>
          <p:nvPr/>
        </p:nvSpPr>
        <p:spPr>
          <a:xfrm>
            <a:off x="7777079"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0" name="直接连接符 9">
            <a:extLst>
              <a:ext uri="{FF2B5EF4-FFF2-40B4-BE49-F238E27FC236}">
                <a16:creationId xmlns:a16="http://schemas.microsoft.com/office/drawing/2014/main" id="{F4F93A3C-92E8-4D28-A340-119509C8B93D}"/>
              </a:ext>
            </a:extLst>
          </p:cNvPr>
          <p:cNvCxnSpPr/>
          <p:nvPr/>
        </p:nvCxnSpPr>
        <p:spPr>
          <a:xfrm>
            <a:off x="312291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C1905702-9B2C-484F-9EE0-F5AE86436F37}"/>
              </a:ext>
            </a:extLst>
          </p:cNvPr>
          <p:cNvCxnSpPr/>
          <p:nvPr/>
        </p:nvCxnSpPr>
        <p:spPr>
          <a:xfrm>
            <a:off x="4666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76E8114D-1B87-478F-B427-659CCDE2BD24}"/>
              </a:ext>
            </a:extLst>
          </p:cNvPr>
          <p:cNvCxnSpPr/>
          <p:nvPr/>
        </p:nvCxnSpPr>
        <p:spPr>
          <a:xfrm>
            <a:off x="62105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8A5A6C9-D25E-49CB-803E-5BC51E6BE6FC}"/>
              </a:ext>
            </a:extLst>
          </p:cNvPr>
          <p:cNvCxnSpPr/>
          <p:nvPr/>
        </p:nvCxnSpPr>
        <p:spPr>
          <a:xfrm>
            <a:off x="77544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CD4C8C28-99D6-4AC1-88CE-5174A2633B62}"/>
              </a:ext>
            </a:extLst>
          </p:cNvPr>
          <p:cNvSpPr/>
          <p:nvPr/>
        </p:nvSpPr>
        <p:spPr>
          <a:xfrm>
            <a:off x="179443" y="1562130"/>
            <a:ext cx="8785114" cy="4524315"/>
          </a:xfrm>
          <a:prstGeom prst="rect">
            <a:avLst/>
          </a:prstGeom>
        </p:spPr>
        <p:txBody>
          <a:bodyPr wrap="square">
            <a:spAutoFit/>
          </a:bodyPr>
          <a:lstStyle/>
          <a:p>
            <a:r>
              <a:rPr lang="zh-CN" altLang="en-US" dirty="0"/>
              <a:t>//递归写法</a:t>
            </a:r>
          </a:p>
          <a:p>
            <a:r>
              <a:rPr lang="zh-CN" altLang="en-US" dirty="0"/>
              <a:t>class Solution {</a:t>
            </a:r>
          </a:p>
          <a:p>
            <a:r>
              <a:rPr lang="zh-CN" altLang="en-US" dirty="0"/>
              <a:t>    public int findMin(int[] nums) {</a:t>
            </a:r>
          </a:p>
          <a:p>
            <a:r>
              <a:rPr lang="zh-CN" altLang="en-US" dirty="0"/>
              <a:t>        return func(nums, 0, nums.length - 1);</a:t>
            </a:r>
          </a:p>
          <a:p>
            <a:r>
              <a:rPr lang="zh-CN" altLang="en-US" dirty="0"/>
              <a:t>    }</a:t>
            </a:r>
          </a:p>
          <a:p>
            <a:r>
              <a:rPr lang="zh-CN" altLang="en-US" dirty="0"/>
              <a:t>    public static int func(int[] nums, int l, int r) {</a:t>
            </a:r>
          </a:p>
          <a:p>
            <a:r>
              <a:rPr lang="zh-CN" altLang="en-US" dirty="0"/>
              <a:t>        if (l == r)</a:t>
            </a:r>
          </a:p>
          <a:p>
            <a:r>
              <a:rPr lang="zh-CN" altLang="en-US" dirty="0"/>
              <a:t>            return nums[l];</a:t>
            </a:r>
          </a:p>
          <a:p>
            <a:r>
              <a:rPr lang="zh-CN" altLang="en-US" dirty="0"/>
              <a:t>        int mid = l + (r - l) / 2;</a:t>
            </a:r>
          </a:p>
          <a:p>
            <a:r>
              <a:rPr lang="zh-CN" altLang="en-US" dirty="0"/>
              <a:t>        if (nums[mid] &gt; nums[r])</a:t>
            </a:r>
          </a:p>
          <a:p>
            <a:r>
              <a:rPr lang="zh-CN" altLang="en-US" dirty="0"/>
              <a:t>            return func(nums, mid + 1, r);</a:t>
            </a:r>
          </a:p>
          <a:p>
            <a:r>
              <a:rPr lang="zh-CN" altLang="en-US" dirty="0"/>
              <a:t>        else</a:t>
            </a:r>
          </a:p>
          <a:p>
            <a:r>
              <a:rPr lang="zh-CN" altLang="en-US" dirty="0"/>
              <a:t>            return func(nums, l, mid);</a:t>
            </a:r>
          </a:p>
          <a:p>
            <a:r>
              <a:rPr lang="zh-CN" altLang="en-US" dirty="0"/>
              <a:t>    }</a:t>
            </a:r>
          </a:p>
          <a:p>
            <a:r>
              <a:rPr lang="zh-CN" altLang="en-US" dirty="0"/>
              <a:t>}</a:t>
            </a:r>
          </a:p>
          <a:p>
            <a:endParaRPr lang="zh-CN" altLang="en-US" dirty="0"/>
          </a:p>
        </p:txBody>
      </p:sp>
      <p:sp>
        <p:nvSpPr>
          <p:cNvPr id="15" name="矩形 14">
            <a:extLst>
              <a:ext uri="{FF2B5EF4-FFF2-40B4-BE49-F238E27FC236}">
                <a16:creationId xmlns:a16="http://schemas.microsoft.com/office/drawing/2014/main" id="{27400D49-F707-4E43-9A9D-19FEC156A639}"/>
              </a:ext>
            </a:extLst>
          </p:cNvPr>
          <p:cNvSpPr/>
          <p:nvPr/>
        </p:nvSpPr>
        <p:spPr>
          <a:xfrm>
            <a:off x="5076825" y="1557198"/>
            <a:ext cx="4572000" cy="3970318"/>
          </a:xfrm>
          <a:prstGeom prst="rect">
            <a:avLst/>
          </a:prstGeom>
        </p:spPr>
        <p:txBody>
          <a:bodyPr>
            <a:spAutoFit/>
          </a:bodyPr>
          <a:lstStyle/>
          <a:p>
            <a:r>
              <a:rPr lang="zh-CN" altLang="en-US" dirty="0"/>
              <a:t>//非递归写法</a:t>
            </a:r>
          </a:p>
          <a:p>
            <a:r>
              <a:rPr lang="zh-CN" altLang="en-US" dirty="0"/>
              <a:t>class Solution {</a:t>
            </a:r>
          </a:p>
          <a:p>
            <a:r>
              <a:rPr lang="zh-CN" altLang="en-US" dirty="0"/>
              <a:t>    public int findMin(int[] nums) {</a:t>
            </a:r>
          </a:p>
          <a:p>
            <a:r>
              <a:rPr lang="zh-CN" altLang="en-US" dirty="0"/>
              <a:t>        int l = 0, r = nums.length - 1;</a:t>
            </a:r>
          </a:p>
          <a:p>
            <a:r>
              <a:rPr lang="zh-CN" altLang="en-US" dirty="0"/>
              <a:t>        while (l &lt; r) {</a:t>
            </a:r>
          </a:p>
          <a:p>
            <a:r>
              <a:rPr lang="zh-CN" altLang="en-US" dirty="0"/>
              <a:t>            int mid = l + (r - l) / 2;</a:t>
            </a:r>
          </a:p>
          <a:p>
            <a:r>
              <a:rPr lang="zh-CN" altLang="en-US" dirty="0"/>
              <a:t>            if (nums[mid] &gt; nums[r])</a:t>
            </a:r>
          </a:p>
          <a:p>
            <a:r>
              <a:rPr lang="zh-CN" altLang="en-US" dirty="0"/>
              <a:t>                l = mid + 1;</a:t>
            </a:r>
          </a:p>
          <a:p>
            <a:r>
              <a:rPr lang="zh-CN" altLang="en-US" dirty="0"/>
              <a:t>            else</a:t>
            </a:r>
          </a:p>
          <a:p>
            <a:r>
              <a:rPr lang="zh-CN" altLang="en-US" dirty="0"/>
              <a:t>                r = mid;</a:t>
            </a:r>
          </a:p>
          <a:p>
            <a:r>
              <a:rPr lang="zh-CN" altLang="en-US" dirty="0"/>
              <a:t>        }</a:t>
            </a:r>
          </a:p>
          <a:p>
            <a:r>
              <a:rPr lang="zh-CN" altLang="en-US" dirty="0"/>
              <a:t>        return nums[l];</a:t>
            </a:r>
          </a:p>
          <a:p>
            <a:r>
              <a:rPr lang="zh-CN" altLang="en-US" dirty="0"/>
              <a:t>    }</a:t>
            </a:r>
          </a:p>
          <a:p>
            <a:r>
              <a:rPr lang="zh-CN" altLang="en-US" dirty="0"/>
              <a:t>}</a:t>
            </a:r>
          </a:p>
        </p:txBody>
      </p:sp>
      <p:sp>
        <p:nvSpPr>
          <p:cNvPr id="16" name="矩形 15">
            <a:extLst>
              <a:ext uri="{FF2B5EF4-FFF2-40B4-BE49-F238E27FC236}">
                <a16:creationId xmlns:a16="http://schemas.microsoft.com/office/drawing/2014/main" id="{9A2D9FA4-1DA2-499F-99EE-9D0FAB49971F}"/>
              </a:ext>
            </a:extLst>
          </p:cNvPr>
          <p:cNvSpPr/>
          <p:nvPr/>
        </p:nvSpPr>
        <p:spPr>
          <a:xfrm>
            <a:off x="5437499" y="2695575"/>
            <a:ext cx="1925326" cy="2822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Tree>
    <p:extLst>
      <p:ext uri="{BB962C8B-B14F-4D97-AF65-F5344CB8AC3E}">
        <p14:creationId xmlns:p14="http://schemas.microsoft.com/office/powerpoint/2010/main" val="3314734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sp>
        <p:nvSpPr>
          <p:cNvPr id="13" name="文本框 12"/>
          <p:cNvSpPr txBox="1"/>
          <p:nvPr/>
        </p:nvSpPr>
        <p:spPr>
          <a:xfrm>
            <a:off x="54082" y="87610"/>
            <a:ext cx="1332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9" name="直接连接符 18"/>
          <p:cNvCxnSpPr/>
          <p:nvPr/>
        </p:nvCxnSpPr>
        <p:spPr>
          <a:xfrm>
            <a:off x="157907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598681" y="87610"/>
            <a:ext cx="1332000" cy="369332"/>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0" lang="zh-HK" altLang="en-US" sz="18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5" name="文本框 24"/>
          <p:cNvSpPr txBox="1"/>
          <p:nvPr/>
        </p:nvSpPr>
        <p:spPr>
          <a:xfrm>
            <a:off x="3143280" y="93911"/>
            <a:ext cx="1332000" cy="3600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6" name="文本框 25"/>
          <p:cNvSpPr txBox="1"/>
          <p:nvPr/>
        </p:nvSpPr>
        <p:spPr>
          <a:xfrm>
            <a:off x="4687879" y="93911"/>
            <a:ext cx="1332000" cy="3600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9" name="文本框 28"/>
          <p:cNvSpPr txBox="1"/>
          <p:nvPr/>
        </p:nvSpPr>
        <p:spPr>
          <a:xfrm>
            <a:off x="6232478" y="93911"/>
            <a:ext cx="1332000" cy="3600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0" name="文本框 29"/>
          <p:cNvSpPr txBox="1"/>
          <p:nvPr/>
        </p:nvSpPr>
        <p:spPr>
          <a:xfrm>
            <a:off x="7777079" y="93911"/>
            <a:ext cx="1332000" cy="3600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6</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31" name="直接连接符 30"/>
          <p:cNvCxnSpPr/>
          <p:nvPr/>
        </p:nvCxnSpPr>
        <p:spPr>
          <a:xfrm>
            <a:off x="312291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666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2105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7544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42504" y="758472"/>
            <a:ext cx="9001495" cy="923330"/>
          </a:xfrm>
          <a:prstGeom prst="rect">
            <a:avLst/>
          </a:prstGeom>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问题描述：</a:t>
            </a: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给定一个二叉树，假设边的长度是</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1</a:t>
            </a: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。求解二叉树中任意两节点间距离的最大值。每个</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TreeNode</a:t>
            </a: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有三个值分别是</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Value</a:t>
            </a: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，指向左子树的指针和指向右子树的指针。输入是树的根节点。</a:t>
            </a:r>
            <a:endParaRPr kumimoji="0" lang="zh-CN" altLang="en-US" sz="1800" b="0" i="0" u="none" strike="noStrike" kern="1200" cap="none" spc="0" normalizeH="0" baseline="0" noProof="0" dirty="0">
              <a:ln>
                <a:noFill/>
              </a:ln>
              <a:solidFill>
                <a:srgbClr val="666666"/>
              </a:solidFill>
              <a:effectLst/>
              <a:uLnTx/>
              <a:uFillTx/>
              <a:latin typeface="微软雅黑"/>
              <a:ea typeface="微软雅黑"/>
              <a:cs typeface="+mn-cs"/>
            </a:endParaRPr>
          </a:p>
        </p:txBody>
      </p:sp>
      <p:sp>
        <p:nvSpPr>
          <p:cNvPr id="18" name="矩形 17"/>
          <p:cNvSpPr/>
          <p:nvPr/>
        </p:nvSpPr>
        <p:spPr>
          <a:xfrm>
            <a:off x="142502" y="1681445"/>
            <a:ext cx="9001495" cy="646331"/>
          </a:xfrm>
          <a:prstGeom prst="rect">
            <a:avLst/>
          </a:prstGeom>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输       入：</a:t>
            </a:r>
            <a:r>
              <a:rPr kumimoji="0" lang="zh-CN" altLang="en-US"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一个二叉树的根节点</a:t>
            </a:r>
            <a:endParaRPr kumimoji="0" lang="en-US" altLang="zh-CN"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输       出：距离</a:t>
            </a:r>
            <a:r>
              <a:rPr kumimoji="0" lang="zh-CN" altLang="en-US"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最大值</a:t>
            </a:r>
          </a:p>
        </p:txBody>
      </p:sp>
      <p:sp>
        <p:nvSpPr>
          <p:cNvPr id="20" name="矩形 19"/>
          <p:cNvSpPr/>
          <p:nvPr/>
        </p:nvSpPr>
        <p:spPr>
          <a:xfrm>
            <a:off x="142500" y="2743769"/>
            <a:ext cx="8854851" cy="1754326"/>
          </a:xfrm>
          <a:prstGeom prst="rect">
            <a:avLst/>
          </a:prstGeom>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分  析：</a:t>
            </a:r>
            <a:r>
              <a:rPr kumimoji="0" lang="zh-CN" altLang="en-US"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考虑特殊情况，当节点数为</a:t>
            </a:r>
            <a:r>
              <a:rPr kumimoji="0" lang="en-US" altLang="zh-CN"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3</a:t>
            </a:r>
            <a:r>
              <a:rPr kumimoji="0" lang="zh-CN" altLang="en-US"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时，最大距离为</a:t>
            </a:r>
            <a:r>
              <a:rPr kumimoji="0" lang="en-US" altLang="zh-CN"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2</a:t>
            </a:r>
            <a:r>
              <a:rPr kumimoji="0" lang="zh-CN" altLang="en-US"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当输入的二叉树是一颗</a:t>
            </a:r>
            <a:r>
              <a:rPr kumimoji="0" lang="zh-CN" altLang="en-US" sz="1800" b="1"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完全二叉树</a:t>
            </a:r>
            <a:r>
              <a:rPr kumimoji="0" lang="zh-CN" altLang="en-US"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时，最大距离等于</a:t>
            </a:r>
            <a:r>
              <a:rPr kumimoji="0" lang="zh-CN" altLang="en-US" sz="1800" b="1"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左子树的树高</a:t>
            </a:r>
            <a:r>
              <a:rPr kumimoji="0" lang="en-US" altLang="zh-CN" sz="1800" b="1"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a:t>
            </a:r>
            <a:r>
              <a:rPr kumimoji="0" lang="zh-CN" altLang="en-US" sz="1800" b="1"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右子树的树高</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当输入的二叉树是一颗</a:t>
            </a:r>
            <a:r>
              <a:rPr kumimoji="0" lang="zh-CN" altLang="en-US" sz="1800" b="1"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不均衡的二叉树</a:t>
            </a:r>
            <a:r>
              <a:rPr kumimoji="0" lang="zh-CN" altLang="en-US"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时，例如</a:t>
            </a:r>
            <a:r>
              <a:rPr kumimoji="0" lang="en-US" altLang="zh-CN"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root</a:t>
            </a:r>
            <a:r>
              <a:rPr kumimoji="0" lang="zh-CN" altLang="en-US"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节点的左子树是一颗深度为</a:t>
            </a:r>
            <a:r>
              <a:rPr kumimoji="0" lang="en-US" altLang="zh-CN"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h(h&gt;2)</a:t>
            </a:r>
            <a:r>
              <a:rPr kumimoji="0" lang="zh-CN" altLang="en-US"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的满二叉树，而右子树只有一个节点，此时的最大距离等于左子树的最大距离</a:t>
            </a:r>
            <a:endParaRPr kumimoji="0" lang="en-US" altLang="zh-CN"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将上述规律形式化表示：</a:t>
            </a:r>
            <a:endParaRPr kumimoji="0" lang="en-US" altLang="zh-CN"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srgbClr val="666666"/>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maxDistance = Max{(depth</a:t>
            </a:r>
            <a:r>
              <a:rPr kumimoji="0" lang="en-US" altLang="zh-CN" sz="1800" b="0" i="1" u="none" strike="noStrike" kern="1200" cap="none" spc="0" normalizeH="0" baseline="-25000" noProof="0" dirty="0">
                <a:ln>
                  <a:noFill/>
                </a:ln>
                <a:solidFill>
                  <a:srgbClr val="666666"/>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left</a:t>
            </a:r>
            <a:r>
              <a:rPr kumimoji="0" lang="en-US" altLang="zh-CN" sz="1800" b="0" i="1" u="none" strike="noStrike" kern="1200" cap="none" spc="0" normalizeH="0" baseline="0" noProof="0" dirty="0">
                <a:ln>
                  <a:noFill/>
                </a:ln>
                <a:solidFill>
                  <a:srgbClr val="666666"/>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 depth</a:t>
            </a:r>
            <a:r>
              <a:rPr kumimoji="0" lang="en-US" altLang="zh-CN" sz="1800" b="0" i="1" u="none" strike="noStrike" kern="1200" cap="none" spc="0" normalizeH="0" baseline="-25000" noProof="0" dirty="0">
                <a:ln>
                  <a:noFill/>
                </a:ln>
                <a:solidFill>
                  <a:srgbClr val="666666"/>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right</a:t>
            </a:r>
            <a:r>
              <a:rPr kumimoji="0" lang="en-US" altLang="zh-CN" sz="1800" b="0" i="1" u="none" strike="noStrike" kern="1200" cap="none" spc="0" normalizeH="0" baseline="0" noProof="0" dirty="0">
                <a:ln>
                  <a:noFill/>
                </a:ln>
                <a:solidFill>
                  <a:srgbClr val="666666"/>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maxDistance</a:t>
            </a:r>
            <a:r>
              <a:rPr kumimoji="0" lang="en-US" altLang="zh-CN" sz="1800" b="0" i="1" u="none" strike="noStrike" kern="1200" cap="none" spc="0" normalizeH="0" baseline="-25000" noProof="0" dirty="0">
                <a:ln>
                  <a:noFill/>
                </a:ln>
                <a:solidFill>
                  <a:srgbClr val="666666"/>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left</a:t>
            </a:r>
            <a:r>
              <a:rPr kumimoji="0" lang="en-US" altLang="zh-CN" sz="1800" b="0" i="1" u="none" strike="noStrike" kern="1200" cap="none" spc="0" normalizeH="0" baseline="0" noProof="0" dirty="0">
                <a:ln>
                  <a:noFill/>
                </a:ln>
                <a:solidFill>
                  <a:srgbClr val="666666"/>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 maxDistance</a:t>
            </a:r>
            <a:r>
              <a:rPr kumimoji="0" lang="en-US" altLang="zh-CN" sz="1800" b="0" i="1" u="none" strike="noStrike" kern="1200" cap="none" spc="0" normalizeH="0" baseline="-25000" noProof="0" dirty="0">
                <a:ln>
                  <a:noFill/>
                </a:ln>
                <a:solidFill>
                  <a:srgbClr val="666666"/>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right</a:t>
            </a:r>
            <a:r>
              <a:rPr kumimoji="0" lang="en-US" altLang="zh-CN" sz="1800" b="0" i="1" u="none" strike="noStrike" kern="1200" cap="none" spc="0" normalizeH="0" baseline="0" noProof="0" dirty="0">
                <a:ln>
                  <a:noFill/>
                </a:ln>
                <a:solidFill>
                  <a:srgbClr val="666666"/>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36" name="矩形 35"/>
          <p:cNvSpPr/>
          <p:nvPr/>
        </p:nvSpPr>
        <p:spPr>
          <a:xfrm>
            <a:off x="132806" y="4991889"/>
            <a:ext cx="9001495" cy="646331"/>
          </a:xfrm>
          <a:prstGeom prst="rect">
            <a:avLst/>
          </a:prstGeom>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复  杂  度：</a:t>
            </a:r>
            <a:r>
              <a:rPr kumimoji="0" lang="zh-CN" altLang="en-US"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不管树的形状，每个树节点都将遍历地访问一次，且仅访问一次。因此时间复杂度是</a:t>
            </a:r>
            <a:r>
              <a:rPr kumimoji="0" lang="en-US" altLang="zh-CN"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O(n)</a:t>
            </a:r>
          </a:p>
        </p:txBody>
      </p:sp>
    </p:spTree>
    <p:extLst>
      <p:ext uri="{BB962C8B-B14F-4D97-AF65-F5344CB8AC3E}">
        <p14:creationId xmlns:p14="http://schemas.microsoft.com/office/powerpoint/2010/main" val="890178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3320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57907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598681" y="87610"/>
            <a:ext cx="1332000" cy="369332"/>
          </a:xfrm>
          <a:prstGeom prst="rect">
            <a:avLst/>
          </a:prstGeom>
          <a:solidFill>
            <a:schemeClr val="bg1"/>
          </a:solid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2</a:t>
            </a:r>
            <a:endParaRPr lang="zh-HK" altLang="en-US"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3143280"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687879"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6232478"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7777079" y="93911"/>
            <a:ext cx="1332000" cy="360000"/>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312291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666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2105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7544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236330" y="774870"/>
            <a:ext cx="8671339" cy="2616101"/>
          </a:xfrm>
          <a:prstGeom prst="rect">
            <a:avLst/>
          </a:prstGeom>
        </p:spPr>
        <p:txBody>
          <a:bodyPr wrap="square" anchor="t">
            <a:spAutoFit/>
          </a:bodyPr>
          <a:lstStyle/>
          <a:p>
            <a:r>
              <a:rPr lang="zh-CN" altLang="en-US" sz="2000" b="1" dirty="0">
                <a:solidFill>
                  <a:srgbClr val="666666"/>
                </a:solidFill>
                <a:latin typeface="微软雅黑" panose="020B0503020204020204" pitchFamily="34" charset="-122"/>
                <a:ea typeface="微软雅黑" panose="020B0503020204020204" pitchFamily="34" charset="-122"/>
              </a:rPr>
              <a:t>正确性证明</a:t>
            </a:r>
            <a:r>
              <a:rPr lang="zh-CN" altLang="en-US" b="1" dirty="0">
                <a:solidFill>
                  <a:srgbClr val="666666"/>
                </a:solidFill>
                <a:latin typeface="微软雅黑" panose="020B0503020204020204" pitchFamily="34" charset="-122"/>
                <a:ea typeface="微软雅黑" panose="020B0503020204020204" pitchFamily="34" charset="-122"/>
              </a:rPr>
              <a:t>：</a:t>
            </a:r>
            <a:endParaRPr lang="en-US" altLang="zh-CN" b="1" dirty="0">
              <a:solidFill>
                <a:srgbClr val="666666"/>
              </a:solidFill>
              <a:latin typeface="微软雅黑" panose="020B0503020204020204" pitchFamily="34" charset="-122"/>
              <a:ea typeface="微软雅黑" panose="020B0503020204020204" pitchFamily="34" charset="-122"/>
            </a:endParaRPr>
          </a:p>
          <a:p>
            <a:endParaRPr lang="en-US" altLang="zh-CN" dirty="0">
              <a:solidFill>
                <a:srgbClr val="666666"/>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循环不变量</a:t>
            </a:r>
            <a:r>
              <a:rPr lang="zh-CN" altLang="en-US" dirty="0">
                <a:latin typeface="微软雅黑" panose="020B0503020204020204" pitchFamily="34" charset="-122"/>
                <a:ea typeface="微软雅黑" panose="020B0503020204020204" pitchFamily="34" charset="-122"/>
              </a:rPr>
              <a:t>：整棵树</a:t>
            </a:r>
            <a:r>
              <a:rPr lang="en-US" altLang="zh-CN" dirty="0">
                <a:latin typeface="微软雅黑" panose="020B0503020204020204" pitchFamily="34" charset="-122"/>
                <a:ea typeface="微软雅黑" panose="020B0503020204020204" pitchFamily="34" charset="-122"/>
              </a:rPr>
              <a:t>T </a:t>
            </a:r>
            <a:r>
              <a:rPr lang="zh-CN" altLang="en-US" dirty="0">
                <a:latin typeface="微软雅黑" panose="020B0503020204020204" pitchFamily="34" charset="-122"/>
                <a:ea typeface="微软雅黑" panose="020B0503020204020204" pitchFamily="34" charset="-122"/>
              </a:rPr>
              <a:t>的节点距离最大值在以各个节点为根节点的子树的节点距离最大值中取得。每棵子树的节点距离最大值，可以通过其左侧距离最大值和右侧距离最大值计算获得（求和）。每棵子树的左（右）侧距离最大值，可以通过其左（右）子树两侧最大距离中较大的一个加</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获得。每棵子树的空子树对应的距离最大值为</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初始化</a:t>
            </a:r>
            <a:r>
              <a:rPr lang="zh-CN" altLang="en-US" dirty="0">
                <a:latin typeface="微软雅黑" panose="020B0503020204020204" pitchFamily="34" charset="-122"/>
                <a:ea typeface="微软雅黑" panose="020B0503020204020204" pitchFamily="34" charset="-122"/>
              </a:rPr>
              <a:t>：整棵树</a:t>
            </a:r>
            <a:r>
              <a:rPr lang="en-US" altLang="zh-CN" dirty="0">
                <a:latin typeface="微软雅黑" panose="020B0503020204020204" pitchFamily="34" charset="-122"/>
                <a:ea typeface="微软雅黑" panose="020B0503020204020204" pitchFamily="34" charset="-122"/>
              </a:rPr>
              <a:t>T </a:t>
            </a:r>
            <a:r>
              <a:rPr lang="zh-CN" altLang="en-US" dirty="0">
                <a:latin typeface="微软雅黑" panose="020B0503020204020204" pitchFamily="34" charset="-122"/>
                <a:ea typeface="微软雅黑" panose="020B0503020204020204" pitchFamily="34" charset="-122"/>
              </a:rPr>
              <a:t>的节点距离最大值为</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，尚未遍历的树视为空树，距离为</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，循环不变量成立。</a:t>
            </a:r>
            <a:endParaRPr lang="en-US" altLang="zh-CN"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26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sp>
        <p:nvSpPr>
          <p:cNvPr id="13" name="文本框 12"/>
          <p:cNvSpPr txBox="1"/>
          <p:nvPr/>
        </p:nvSpPr>
        <p:spPr>
          <a:xfrm>
            <a:off x="54082" y="87610"/>
            <a:ext cx="1332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9" name="直接连接符 18"/>
          <p:cNvCxnSpPr/>
          <p:nvPr/>
        </p:nvCxnSpPr>
        <p:spPr>
          <a:xfrm>
            <a:off x="157907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598681" y="87610"/>
            <a:ext cx="1332000" cy="369332"/>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0" lang="zh-HK" altLang="en-US" sz="18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5" name="文本框 24"/>
          <p:cNvSpPr txBox="1"/>
          <p:nvPr/>
        </p:nvSpPr>
        <p:spPr>
          <a:xfrm>
            <a:off x="3143280" y="93911"/>
            <a:ext cx="1332000" cy="3600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6" name="文本框 25"/>
          <p:cNvSpPr txBox="1"/>
          <p:nvPr/>
        </p:nvSpPr>
        <p:spPr>
          <a:xfrm>
            <a:off x="4687879" y="93911"/>
            <a:ext cx="1332000" cy="3600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9" name="文本框 28"/>
          <p:cNvSpPr txBox="1"/>
          <p:nvPr/>
        </p:nvSpPr>
        <p:spPr>
          <a:xfrm>
            <a:off x="6232478" y="93911"/>
            <a:ext cx="1332000" cy="3600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0" name="文本框 29"/>
          <p:cNvSpPr txBox="1"/>
          <p:nvPr/>
        </p:nvSpPr>
        <p:spPr>
          <a:xfrm>
            <a:off x="7777079" y="93911"/>
            <a:ext cx="1332000" cy="3600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6</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31" name="直接连接符 30"/>
          <p:cNvCxnSpPr/>
          <p:nvPr/>
        </p:nvCxnSpPr>
        <p:spPr>
          <a:xfrm>
            <a:off x="312291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666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2105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7544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352209" y="1428452"/>
            <a:ext cx="8671339" cy="4278094"/>
          </a:xfrm>
          <a:prstGeom prst="rect">
            <a:avLst/>
          </a:prstGeom>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正确性证明</a:t>
            </a:r>
            <a:r>
              <a:rPr kumimoji="0" lang="zh-CN" altLang="en-US" sz="1800" b="1"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rPr>
              <a:t>：</a:t>
            </a:r>
            <a:endParaRPr kumimoji="0" lang="en-US" altLang="zh-CN"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cs typeface="+mn-cs"/>
            </a:endParaRPr>
          </a:p>
          <a:p>
            <a:pPr marL="285750" indent="-285750">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维护</a:t>
            </a:r>
            <a:r>
              <a:rPr lang="zh-CN" altLang="en-US" dirty="0">
                <a:latin typeface="微软雅黑" panose="020B0503020204020204" pitchFamily="34" charset="-122"/>
                <a:ea typeface="微软雅黑" panose="020B0503020204020204" pitchFamily="34" charset="-122"/>
              </a:rPr>
              <a:t>：如果当前子树为空，则无考察意义，且不影响循环不变量。如果当前子树的左（右）子树为空，对应一侧没有子节点，因此没有有效距离信息（距离为</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如果当前子树的左（右）子树非空，则可以递归地探索其左右子树，其左（右）侧最大距离信息可以由左（右）子树的最大距离信息获得，得到“更深”的距离信息之后，加上左（右）子树根节点到当前子树根节点的距离（距离为</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对于当前子树，其在左右两侧各有一个“最深”的节点距离信息，则该子树的最大节点距离可以通过一条由两侧“最深”节点出发到达，经过子树根节点的路径计算得到。每一个子树的最大节点距离信息对应了一个经过该子树根节点的路径，根据树的结构，这条路径只能在这个子树中。因此，整棵树的最大节点距离所在路径，必然在每一个节点所在子树的这些路径中。在对树的后序遍历以及节点距离信息更新的过程中，循环不变量成立。</a:t>
            </a:r>
          </a:p>
          <a:p>
            <a:pPr marL="285750" indent="-285750">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终止</a:t>
            </a:r>
            <a:r>
              <a:rPr lang="zh-CN" altLang="en-US" dirty="0">
                <a:latin typeface="微软雅黑" panose="020B0503020204020204" pitchFamily="34" charset="-122"/>
                <a:ea typeface="微软雅黑" panose="020B0503020204020204" pitchFamily="34" charset="-122"/>
              </a:rPr>
              <a:t>：完成对树</a:t>
            </a:r>
            <a:r>
              <a:rPr lang="en-US" altLang="zh-CN" dirty="0">
                <a:latin typeface="微软雅黑" panose="020B0503020204020204" pitchFamily="34" charset="-122"/>
                <a:ea typeface="微软雅黑" panose="020B0503020204020204" pitchFamily="34" charset="-122"/>
              </a:rPr>
              <a:t>T </a:t>
            </a:r>
            <a:r>
              <a:rPr lang="zh-CN" altLang="en-US" dirty="0">
                <a:latin typeface="微软雅黑" panose="020B0503020204020204" pitchFamily="34" charset="-122"/>
                <a:ea typeface="微软雅黑" panose="020B0503020204020204" pitchFamily="34" charset="-122"/>
              </a:rPr>
              <a:t>中所有节点的遍历，最后更新根节点对应的距离信息。在循环不变量成立的前提下，可以获得所有节点为根节点子树的最大节点距离信息。根据这些最大节点距离信息，可以获得整棵树的最大节点距离信息。</a:t>
            </a:r>
            <a:endParaRPr kumimoji="0" lang="en-US" altLang="zh-CN" sz="1800" b="0" i="0" u="none" strike="noStrike" kern="1200" cap="none" spc="0" normalizeH="0" baseline="0" noProof="0" dirty="0">
              <a:ln>
                <a:noFill/>
              </a:ln>
              <a:solidFill>
                <a:srgbClr val="666666"/>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7338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B3A9ECC-BDFD-421E-86A3-75A73AB1D5A3}"/>
              </a:ext>
            </a:extLst>
          </p:cNvPr>
          <p:cNvSpPr/>
          <p:nvPr/>
        </p:nvSpPr>
        <p:spPr>
          <a:xfrm>
            <a:off x="1924050" y="1643093"/>
            <a:ext cx="6000750" cy="4247317"/>
          </a:xfrm>
          <a:prstGeom prst="rect">
            <a:avLst/>
          </a:prstGeom>
        </p:spPr>
        <p:txBody>
          <a:bodyPr wrap="square">
            <a:spAutoFit/>
          </a:bodyPr>
          <a:lstStyle/>
          <a:p>
            <a:r>
              <a:rPr lang="zh-CN" altLang="en-US" dirty="0"/>
              <a:t>class Solution {</a:t>
            </a:r>
          </a:p>
          <a:p>
            <a:r>
              <a:rPr lang="zh-CN" altLang="en-US" dirty="0"/>
              <a:t>    public int dis;</a:t>
            </a:r>
          </a:p>
          <a:p>
            <a:r>
              <a:rPr lang="zh-CN" altLang="en-US" dirty="0"/>
              <a:t>    public int diameterOfBinaryTree(TreeNode root) {</a:t>
            </a:r>
          </a:p>
          <a:p>
            <a:r>
              <a:rPr lang="zh-CN" altLang="en-US" dirty="0"/>
              <a:t>        maxDepth(root);</a:t>
            </a:r>
          </a:p>
          <a:p>
            <a:r>
              <a:rPr lang="zh-CN" altLang="en-US" dirty="0"/>
              <a:t>        return dis;</a:t>
            </a:r>
          </a:p>
          <a:p>
            <a:r>
              <a:rPr lang="zh-CN" altLang="en-US" dirty="0"/>
              <a:t>    }</a:t>
            </a:r>
          </a:p>
          <a:p>
            <a:r>
              <a:rPr lang="zh-CN" altLang="en-US" dirty="0"/>
              <a:t>    public int maxDepth(TreeNode root) {</a:t>
            </a:r>
          </a:p>
          <a:p>
            <a:r>
              <a:rPr lang="zh-CN" altLang="en-US" dirty="0"/>
              <a:t>        if (root == null)</a:t>
            </a:r>
          </a:p>
          <a:p>
            <a:r>
              <a:rPr lang="zh-CN" altLang="en-US" dirty="0"/>
              <a:t>            return 0;</a:t>
            </a:r>
          </a:p>
          <a:p>
            <a:r>
              <a:rPr lang="zh-CN" altLang="en-US" dirty="0"/>
              <a:t>        int left = maxDepth(root.left);</a:t>
            </a:r>
          </a:p>
          <a:p>
            <a:r>
              <a:rPr lang="zh-CN" altLang="en-US" dirty="0"/>
              <a:t>        int right = maxDepth(root.right);</a:t>
            </a:r>
          </a:p>
          <a:p>
            <a:r>
              <a:rPr lang="zh-CN" altLang="en-US" dirty="0"/>
              <a:t>        dis = Math.max(dis, left + right);</a:t>
            </a:r>
          </a:p>
          <a:p>
            <a:r>
              <a:rPr lang="zh-CN" altLang="en-US" dirty="0"/>
              <a:t>        return Math.max(left, right) + 1;</a:t>
            </a:r>
          </a:p>
          <a:p>
            <a:r>
              <a:rPr lang="zh-CN" altLang="en-US" dirty="0"/>
              <a:t>    }</a:t>
            </a:r>
          </a:p>
          <a:p>
            <a:r>
              <a:rPr lang="zh-CN" altLang="en-US" dirty="0"/>
              <a:t>}</a:t>
            </a:r>
          </a:p>
        </p:txBody>
      </p:sp>
      <p:sp>
        <p:nvSpPr>
          <p:cNvPr id="3" name="矩形 2">
            <a:extLst>
              <a:ext uri="{FF2B5EF4-FFF2-40B4-BE49-F238E27FC236}">
                <a16:creationId xmlns:a16="http://schemas.microsoft.com/office/drawing/2014/main" id="{1F7363DD-3689-4719-8A9E-388E65F7FEBF}"/>
              </a:ext>
            </a:extLst>
          </p:cNvPr>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sp>
        <p:nvSpPr>
          <p:cNvPr id="4" name="文本框 3">
            <a:extLst>
              <a:ext uri="{FF2B5EF4-FFF2-40B4-BE49-F238E27FC236}">
                <a16:creationId xmlns:a16="http://schemas.microsoft.com/office/drawing/2014/main" id="{68AFACCD-5651-45F4-BE4D-8CB534016061}"/>
              </a:ext>
            </a:extLst>
          </p:cNvPr>
          <p:cNvSpPr txBox="1"/>
          <p:nvPr/>
        </p:nvSpPr>
        <p:spPr>
          <a:xfrm>
            <a:off x="54082" y="87610"/>
            <a:ext cx="1332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5" name="直接连接符 4">
            <a:extLst>
              <a:ext uri="{FF2B5EF4-FFF2-40B4-BE49-F238E27FC236}">
                <a16:creationId xmlns:a16="http://schemas.microsoft.com/office/drawing/2014/main" id="{2353831B-B545-4622-B59D-863A2C3D9845}"/>
              </a:ext>
            </a:extLst>
          </p:cNvPr>
          <p:cNvCxnSpPr/>
          <p:nvPr/>
        </p:nvCxnSpPr>
        <p:spPr>
          <a:xfrm>
            <a:off x="157907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DBEFDE7-A3F9-4BD8-A4E6-F6107AB437DA}"/>
              </a:ext>
            </a:extLst>
          </p:cNvPr>
          <p:cNvSpPr txBox="1"/>
          <p:nvPr/>
        </p:nvSpPr>
        <p:spPr>
          <a:xfrm>
            <a:off x="1598681" y="87610"/>
            <a:ext cx="1332000" cy="369332"/>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0" lang="zh-HK" altLang="en-US" sz="1800" b="0" i="0" u="none" strike="noStrike" kern="1200" cap="none" spc="3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文本框 6">
            <a:extLst>
              <a:ext uri="{FF2B5EF4-FFF2-40B4-BE49-F238E27FC236}">
                <a16:creationId xmlns:a16="http://schemas.microsoft.com/office/drawing/2014/main" id="{C0C5B28E-3D31-4B7C-9475-DF08F5A8F6FA}"/>
              </a:ext>
            </a:extLst>
          </p:cNvPr>
          <p:cNvSpPr txBox="1"/>
          <p:nvPr/>
        </p:nvSpPr>
        <p:spPr>
          <a:xfrm>
            <a:off x="3143280" y="93911"/>
            <a:ext cx="1332000" cy="3600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 name="文本框 7">
            <a:extLst>
              <a:ext uri="{FF2B5EF4-FFF2-40B4-BE49-F238E27FC236}">
                <a16:creationId xmlns:a16="http://schemas.microsoft.com/office/drawing/2014/main" id="{83A2B962-E445-4A03-B524-82C646620D93}"/>
              </a:ext>
            </a:extLst>
          </p:cNvPr>
          <p:cNvSpPr txBox="1"/>
          <p:nvPr/>
        </p:nvSpPr>
        <p:spPr>
          <a:xfrm>
            <a:off x="4687879" y="93911"/>
            <a:ext cx="1332000" cy="3600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文本框 8">
            <a:extLst>
              <a:ext uri="{FF2B5EF4-FFF2-40B4-BE49-F238E27FC236}">
                <a16:creationId xmlns:a16="http://schemas.microsoft.com/office/drawing/2014/main" id="{2906DF0F-D129-4743-875F-44B6C9A8F1F2}"/>
              </a:ext>
            </a:extLst>
          </p:cNvPr>
          <p:cNvSpPr txBox="1"/>
          <p:nvPr/>
        </p:nvSpPr>
        <p:spPr>
          <a:xfrm>
            <a:off x="6232478" y="93911"/>
            <a:ext cx="1332000" cy="3600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 name="文本框 9">
            <a:extLst>
              <a:ext uri="{FF2B5EF4-FFF2-40B4-BE49-F238E27FC236}">
                <a16:creationId xmlns:a16="http://schemas.microsoft.com/office/drawing/2014/main" id="{1DC62A89-AD53-4826-AF0F-E03268DC95F9}"/>
              </a:ext>
            </a:extLst>
          </p:cNvPr>
          <p:cNvSpPr txBox="1"/>
          <p:nvPr/>
        </p:nvSpPr>
        <p:spPr>
          <a:xfrm>
            <a:off x="7777079" y="93911"/>
            <a:ext cx="1332000" cy="3600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问题</a:t>
            </a:r>
            <a:r>
              <a:rPr kumimoji="0" lang="en-US" altLang="zh-CN"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6</a:t>
            </a:r>
            <a:endParaRPr kumimoji="0" lang="zh-HK" altLang="en-US" sz="18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1" name="直接连接符 10">
            <a:extLst>
              <a:ext uri="{FF2B5EF4-FFF2-40B4-BE49-F238E27FC236}">
                <a16:creationId xmlns:a16="http://schemas.microsoft.com/office/drawing/2014/main" id="{628D3AB3-CF64-418D-AF5A-260BBACB64AA}"/>
              </a:ext>
            </a:extLst>
          </p:cNvPr>
          <p:cNvCxnSpPr/>
          <p:nvPr/>
        </p:nvCxnSpPr>
        <p:spPr>
          <a:xfrm>
            <a:off x="312291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5800B104-FACB-4964-914B-13C56DD72132}"/>
              </a:ext>
            </a:extLst>
          </p:cNvPr>
          <p:cNvCxnSpPr/>
          <p:nvPr/>
        </p:nvCxnSpPr>
        <p:spPr>
          <a:xfrm>
            <a:off x="4666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1E891B79-D1C0-4336-A678-2BC8353C8FB7}"/>
              </a:ext>
            </a:extLst>
          </p:cNvPr>
          <p:cNvCxnSpPr/>
          <p:nvPr/>
        </p:nvCxnSpPr>
        <p:spPr>
          <a:xfrm>
            <a:off x="62105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91413D5-5BD5-4031-9607-4E0ED0294038}"/>
              </a:ext>
            </a:extLst>
          </p:cNvPr>
          <p:cNvCxnSpPr/>
          <p:nvPr/>
        </p:nvCxnSpPr>
        <p:spPr>
          <a:xfrm>
            <a:off x="77544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0853504"/>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4203</TotalTime>
  <Words>2968</Words>
  <Application>Microsoft Office PowerPoint</Application>
  <PresentationFormat>全屏显示(4:3)</PresentationFormat>
  <Paragraphs>248</Paragraphs>
  <Slides>20</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20</vt:i4>
      </vt:variant>
    </vt:vector>
  </HeadingPairs>
  <TitlesOfParts>
    <vt:vector size="37" baseType="lpstr">
      <vt:lpstr>CMMI10</vt:lpstr>
      <vt:lpstr>CMR10</vt:lpstr>
      <vt:lpstr>CMR8</vt:lpstr>
      <vt:lpstr>CMSY10</vt:lpstr>
      <vt:lpstr>FandolSong-Bold-Identity-H</vt:lpstr>
      <vt:lpstr>FandolSong-Regular-Identity-H</vt:lpstr>
      <vt:lpstr>LMMono10-Regular-Identity-H</vt:lpstr>
      <vt:lpstr>LMRoman10-Regular-Identity-H</vt:lpstr>
      <vt:lpstr>新細明體</vt:lpstr>
      <vt:lpstr>宋体</vt:lpstr>
      <vt:lpstr>微软雅黑</vt:lpstr>
      <vt:lpstr>Arial</vt:lpstr>
      <vt:lpstr>Calibri</vt:lpstr>
      <vt:lpstr>Calibri Light</vt:lpstr>
      <vt:lpstr>Times New Roman</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dong junchuan</cp:lastModifiedBy>
  <cp:revision>918</cp:revision>
  <dcterms:created xsi:type="dcterms:W3CDTF">2015-02-19T23:46:49Z</dcterms:created>
  <dcterms:modified xsi:type="dcterms:W3CDTF">2019-11-01T02:33:05Z</dcterms:modified>
</cp:coreProperties>
</file>