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309" r:id="rId6"/>
    <p:sldId id="310" r:id="rId7"/>
    <p:sldId id="311" r:id="rId8"/>
    <p:sldId id="312" r:id="rId9"/>
    <p:sldId id="313" r:id="rId10"/>
    <p:sldId id="314" r:id="rId11"/>
    <p:sldId id="289" r:id="rId12"/>
    <p:sldId id="308" r:id="rId13"/>
    <p:sldId id="297" r:id="rId14"/>
    <p:sldId id="291" r:id="rId15"/>
    <p:sldId id="315" r:id="rId16"/>
    <p:sldId id="316" r:id="rId17"/>
    <p:sldId id="317" r:id="rId18"/>
    <p:sldId id="318" r:id="rId19"/>
    <p:sldId id="319" r:id="rId20"/>
    <p:sldId id="320" r:id="rId21"/>
    <p:sldId id="321" r:id="rId22"/>
    <p:sldId id="322" r:id="rId23"/>
    <p:sldId id="323" r:id="rId24"/>
    <p:sldId id="324" r:id="rId25"/>
    <p:sldId id="288" r:id="rId2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showGuides="1">
      <p:cViewPr varScale="1">
        <p:scale>
          <a:sx n="111" d="100"/>
          <a:sy n="111" d="100"/>
        </p:scale>
        <p:origin x="1830" y="114"/>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28/11/2019</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28/11/2019</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bioinfo.ict.ac.cn/~dbu/AlgorithmCourses/Lectures/Lec6.pdf" TargetMode="Externa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有</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种面值的硬币，有一个目标金额</a:t>
            </a:r>
            <a:r>
              <a:rPr lang="en-US" altLang="zh-CN" dirty="0" smtClean="0">
                <a:latin typeface="宋体" panose="02010600030101010101" pitchFamily="2" charset="-122"/>
                <a:ea typeface="宋体" panose="02010600030101010101" pitchFamily="2" charset="-122"/>
              </a:rPr>
              <a:t>n</a:t>
            </a:r>
            <a:r>
              <a:rPr lang="zh-CN" altLang="en-US" dirty="0" smtClean="0">
                <a:latin typeface="宋体" panose="02010600030101010101" pitchFamily="2" charset="-122"/>
                <a:ea typeface="宋体" panose="02010600030101010101" pitchFamily="2" charset="-122"/>
              </a:rPr>
              <a:t>， 请求出所有换零方式</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42505" y="1055883"/>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a:t>
            </a:r>
            <a:r>
              <a:rPr lang="zh-CN" altLang="en-US" b="1" dirty="0" smtClean="0">
                <a:latin typeface="宋体" panose="02010600030101010101" pitchFamily="2" charset="-122"/>
                <a:ea typeface="宋体" panose="02010600030101010101" pitchFamily="2" charset="-122"/>
              </a:rPr>
              <a:t>入：</a:t>
            </a:r>
            <a:r>
              <a:rPr lang="zh-CN" altLang="en-US" dirty="0" smtClean="0">
                <a:latin typeface="宋体" panose="02010600030101010101" pitchFamily="2" charset="-122"/>
                <a:ea typeface="宋体" panose="02010600030101010101" pitchFamily="2" charset="-122"/>
              </a:rPr>
              <a:t>一个大小为</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的正整数数组和一个正整数</a:t>
            </a:r>
            <a:r>
              <a:rPr lang="en-US" altLang="zh-CN" dirty="0" smtClean="0">
                <a:latin typeface="宋体" panose="02010600030101010101" pitchFamily="2" charset="-122"/>
                <a:ea typeface="宋体" panose="02010600030101010101" pitchFamily="2" charset="-122"/>
              </a:rPr>
              <a:t>n</a:t>
            </a:r>
          </a:p>
          <a:p>
            <a:pPr lvl="0" algn="just">
              <a:lnSpc>
                <a:spcPct val="150000"/>
              </a:lnSpc>
            </a:pPr>
            <a:r>
              <a:rPr lang="zh-CN" altLang="en-US" b="1" dirty="0" smtClean="0">
                <a:latin typeface="宋体" panose="02010600030101010101" pitchFamily="2" charset="-122"/>
                <a:ea typeface="宋体" panose="02010600030101010101" pitchFamily="2" charset="-122"/>
              </a:rPr>
              <a:t>输    出</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非负整数，</a:t>
            </a:r>
            <a:r>
              <a:rPr lang="zh-CN" altLang="en-US" dirty="0" smtClean="0">
                <a:latin typeface="宋体" panose="02010600030101010101" pitchFamily="2" charset="-122"/>
                <a:ea typeface="宋体" panose="02010600030101010101" pitchFamily="2" charset="-122"/>
              </a:rPr>
              <a:t>即所有可能换零种数</a:t>
            </a:r>
            <a:endParaRPr lang="en-US" altLang="zh-CN" dirty="0">
              <a:latin typeface="宋体" panose="02010600030101010101" pitchFamily="2" charset="-122"/>
              <a:ea typeface="宋体" panose="02010600030101010101" pitchFamily="2" charset="-122"/>
            </a:endParaRPr>
          </a:p>
        </p:txBody>
      </p:sp>
      <p:sp>
        <p:nvSpPr>
          <p:cNvPr id="20" name="矩形 19"/>
          <p:cNvSpPr/>
          <p:nvPr/>
        </p:nvSpPr>
        <p:spPr>
          <a:xfrm>
            <a:off x="142500" y="1931388"/>
            <a:ext cx="885485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察</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每种凑法都是不同硬币数的组合，可依次考虑第</a:t>
            </a:r>
            <a:r>
              <a:rPr lang="en-US" altLang="zh-CN" dirty="0" err="1" smtClean="0">
                <a:latin typeface="宋体" panose="02010600030101010101" pitchFamily="2" charset="-122"/>
                <a:ea typeface="宋体" panose="02010600030101010101" pitchFamily="2" charset="-122"/>
              </a:rPr>
              <a:t>i</a:t>
            </a:r>
            <a:r>
              <a:rPr lang="zh-CN" altLang="en-US" dirty="0" smtClean="0">
                <a:latin typeface="宋体" panose="02010600030101010101" pitchFamily="2" charset="-122"/>
                <a:ea typeface="宋体" panose="02010600030101010101" pitchFamily="2" charset="-122"/>
              </a:rPr>
              <a:t>种硬币使用的个数</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2500" y="2300720"/>
            <a:ext cx="9001495" cy="1754326"/>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举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例</a:t>
            </a:r>
            <a:r>
              <a:rPr lang="zh-CN" altLang="en-US" b="1"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[1, 2, 5]  n=5</a:t>
            </a:r>
          </a:p>
          <a:p>
            <a:pPr lvl="0" algn="just">
              <a:lnSpc>
                <a:spcPct val="150000"/>
              </a:lnSpc>
            </a:pPr>
            <a:r>
              <a:rPr lang="zh-CN" altLang="en-US" b="1" dirty="0" smtClean="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两</a:t>
            </a:r>
            <a:r>
              <a:rPr lang="zh-CN" altLang="en-US" dirty="0" smtClean="0">
                <a:latin typeface="宋体" panose="02010600030101010101" pitchFamily="2" charset="-122"/>
                <a:ea typeface="宋体" panose="02010600030101010101" pitchFamily="2" charset="-122"/>
              </a:rPr>
              <a:t>个维度，</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种硬币凑出</a:t>
            </a:r>
            <a:r>
              <a:rPr lang="en-US" altLang="zh-CN" dirty="0" smtClean="0">
                <a:latin typeface="宋体" panose="02010600030101010101" pitchFamily="2" charset="-122"/>
                <a:ea typeface="宋体" panose="02010600030101010101" pitchFamily="2" charset="-122"/>
              </a:rPr>
              <a:t>n-1, </a:t>
            </a:r>
            <a:r>
              <a:rPr lang="zh-CN" altLang="en-US" dirty="0" smtClean="0">
                <a:latin typeface="宋体" panose="02010600030101010101" pitchFamily="2" charset="-122"/>
                <a:ea typeface="宋体" panose="02010600030101010101" pitchFamily="2" charset="-122"/>
              </a:rPr>
              <a:t>或者</a:t>
            </a:r>
            <a:r>
              <a:rPr lang="en-US" altLang="zh-CN" dirty="0" smtClean="0">
                <a:latin typeface="宋体" panose="02010600030101010101" pitchFamily="2" charset="-122"/>
                <a:ea typeface="宋体" panose="02010600030101010101" pitchFamily="2" charset="-122"/>
              </a:rPr>
              <a:t>m-1</a:t>
            </a:r>
            <a:r>
              <a:rPr lang="zh-CN" altLang="en-US" dirty="0" smtClean="0">
                <a:latin typeface="宋体" panose="02010600030101010101" pitchFamily="2" charset="-122"/>
                <a:ea typeface="宋体" panose="02010600030101010101" pitchFamily="2" charset="-122"/>
              </a:rPr>
              <a:t>种硬币凑出</a:t>
            </a:r>
            <a:r>
              <a:rPr lang="en-US" altLang="zh-CN" dirty="0" smtClean="0">
                <a:latin typeface="宋体" panose="02010600030101010101" pitchFamily="2" charset="-122"/>
                <a:ea typeface="宋体" panose="02010600030101010101" pitchFamily="2" charset="-122"/>
              </a:rPr>
              <a:t>n</a:t>
            </a:r>
          </a:p>
          <a:p>
            <a:pPr lvl="0" algn="just">
              <a:lnSpc>
                <a:spcPct val="150000"/>
              </a:lnSpc>
            </a:pPr>
            <a:r>
              <a:rPr lang="zh-CN" altLang="en-US" b="1" dirty="0" smtClean="0">
                <a:latin typeface="宋体" panose="02010600030101010101" pitchFamily="2" charset="-122"/>
                <a:ea typeface="宋体" panose="02010600030101010101" pitchFamily="2" charset="-122"/>
              </a:rPr>
              <a:t>最</a:t>
            </a:r>
            <a:r>
              <a:rPr lang="zh-CN" altLang="en-US" b="1" dirty="0">
                <a:latin typeface="宋体" panose="02010600030101010101" pitchFamily="2" charset="-122"/>
                <a:ea typeface="宋体" panose="02010600030101010101" pitchFamily="2" charset="-122"/>
              </a:rPr>
              <a:t>优子结构</a:t>
            </a:r>
            <a:r>
              <a:rPr lang="zh-CN" altLang="en-US" b="1"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OPT[</a:t>
            </a:r>
            <a:r>
              <a:rPr lang="en-US" altLang="zh-CN" dirty="0" err="1" smtClean="0">
                <a:latin typeface="宋体" panose="02010600030101010101" pitchFamily="2" charset="-122"/>
                <a:ea typeface="宋体" panose="02010600030101010101" pitchFamily="2" charset="-122"/>
              </a:rPr>
              <a:t>i</a:t>
            </a:r>
            <a:r>
              <a:rPr lang="en-US" altLang="zh-CN" dirty="0" smtClean="0">
                <a:latin typeface="宋体" panose="02010600030101010101" pitchFamily="2" charset="-122"/>
                <a:ea typeface="宋体" panose="02010600030101010101" pitchFamily="2" charset="-122"/>
              </a:rPr>
              <a:t>][j], </a:t>
            </a:r>
            <a:r>
              <a:rPr lang="zh-CN" altLang="en-US" dirty="0" smtClean="0">
                <a:latin typeface="宋体" panose="02010600030101010101" pitchFamily="2" charset="-122"/>
                <a:ea typeface="宋体" panose="02010600030101010101" pitchFamily="2" charset="-122"/>
              </a:rPr>
              <a:t>决策内容为当前情况要不要使用一枚</a:t>
            </a:r>
            <a:r>
              <a:rPr lang="en-US" altLang="zh-CN" dirty="0">
                <a:latin typeface="宋体" panose="02010600030101010101" pitchFamily="2" charset="-122"/>
                <a:ea typeface="宋体" panose="02010600030101010101" pitchFamily="2" charset="-122"/>
              </a:rPr>
              <a:t>c</a:t>
            </a:r>
            <a:r>
              <a:rPr lang="en-US" altLang="zh-CN" dirty="0" smtClean="0">
                <a:latin typeface="宋体" panose="02010600030101010101" pitchFamily="2" charset="-122"/>
                <a:ea typeface="宋体" panose="02010600030101010101" pitchFamily="2" charset="-122"/>
              </a:rPr>
              <a:t>oin[</a:t>
            </a:r>
            <a:r>
              <a:rPr lang="en-US" altLang="zh-CN" dirty="0" err="1" smtClean="0">
                <a:latin typeface="宋体" panose="02010600030101010101" pitchFamily="2" charset="-122"/>
                <a:ea typeface="宋体" panose="02010600030101010101" pitchFamily="2" charset="-122"/>
              </a:rPr>
              <a:t>i</a:t>
            </a:r>
            <a:r>
              <a:rPr lang="en-US" altLang="zh-CN" dirty="0" smtClean="0">
                <a:latin typeface="宋体" panose="02010600030101010101" pitchFamily="2" charset="-122"/>
                <a:ea typeface="宋体" panose="02010600030101010101" pitchFamily="2" charset="-122"/>
              </a:rPr>
              <a:t>]</a:t>
            </a:r>
          </a:p>
          <a:p>
            <a:pPr lvl="0" algn="just">
              <a:lnSpc>
                <a:spcPct val="150000"/>
              </a:lnSpc>
            </a:pPr>
            <a:r>
              <a:rPr lang="zh-CN" altLang="en-US" b="1" dirty="0" smtClean="0">
                <a:latin typeface="宋体" panose="02010600030101010101" pitchFamily="2" charset="-122"/>
                <a:ea typeface="宋体" panose="02010600030101010101" pitchFamily="2" charset="-122"/>
              </a:rPr>
              <a:t>递</a:t>
            </a:r>
            <a:r>
              <a:rPr lang="zh-CN" altLang="en-US" b="1" dirty="0">
                <a:latin typeface="宋体" panose="02010600030101010101" pitchFamily="2" charset="-122"/>
                <a:ea typeface="宋体" panose="02010600030101010101" pitchFamily="2" charset="-122"/>
              </a:rPr>
              <a:t>推关系式</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先求出</a:t>
            </a:r>
            <a:r>
              <a:rPr lang="en-US" altLang="zh-CN" dirty="0" smtClean="0">
                <a:latin typeface="宋体" panose="02010600030101010101" pitchFamily="2" charset="-122"/>
                <a:ea typeface="宋体" panose="02010600030101010101" pitchFamily="2" charset="-122"/>
              </a:rPr>
              <a:t>OPT[</a:t>
            </a:r>
            <a:r>
              <a:rPr lang="en-US" altLang="zh-CN" dirty="0">
                <a:latin typeface="宋体" panose="02010600030101010101" pitchFamily="2" charset="-122"/>
                <a:ea typeface="宋体" panose="02010600030101010101" pitchFamily="2" charset="-122"/>
              </a:rPr>
              <a:t>0</a:t>
            </a:r>
            <a:r>
              <a:rPr lang="en-US" altLang="zh-CN" dirty="0" smtClean="0">
                <a:latin typeface="宋体" panose="02010600030101010101" pitchFamily="2" charset="-122"/>
                <a:ea typeface="宋体" panose="02010600030101010101" pitchFamily="2" charset="-122"/>
              </a:rPr>
              <a:t>][j]</a:t>
            </a:r>
            <a:endParaRPr lang="en-US" altLang="zh-CN" dirty="0">
              <a:latin typeface="宋体" panose="02010600030101010101" pitchFamily="2" charset="-122"/>
              <a:ea typeface="宋体" panose="02010600030101010101" pitchFamily="2"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4051133618"/>
              </p:ext>
            </p:extLst>
          </p:nvPr>
        </p:nvGraphicFramePr>
        <p:xfrm>
          <a:off x="694278" y="4055046"/>
          <a:ext cx="5573713" cy="1144587"/>
        </p:xfrm>
        <a:graphic>
          <a:graphicData uri="http://schemas.openxmlformats.org/presentationml/2006/ole">
            <mc:AlternateContent xmlns:mc="http://schemas.openxmlformats.org/markup-compatibility/2006">
              <mc:Choice xmlns:v="urn:schemas-microsoft-com:vml" Requires="v">
                <p:oleObj spid="_x0000_s2162" name="Equation" r:id="rId3" imgW="4431960" imgH="914400" progId="Equation.DSMT4">
                  <p:embed/>
                </p:oleObj>
              </mc:Choice>
              <mc:Fallback>
                <p:oleObj name="Equation" r:id="rId3" imgW="4431960" imgH="914400" progId="Equation.DSMT4">
                  <p:embed/>
                  <p:pic>
                    <p:nvPicPr>
                      <p:cNvPr id="3" name="对象 2"/>
                      <p:cNvPicPr>
                        <a:picLocks noChangeAspect="1" noChangeArrowheads="1"/>
                      </p:cNvPicPr>
                      <p:nvPr/>
                    </p:nvPicPr>
                    <p:blipFill>
                      <a:blip r:embed="rId4"/>
                      <a:srcRect/>
                      <a:stretch>
                        <a:fillRect/>
                      </a:stretch>
                    </p:blipFill>
                    <p:spPr bwMode="auto">
                      <a:xfrm>
                        <a:off x="694278" y="4055046"/>
                        <a:ext cx="5573713" cy="1144587"/>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47160945"/>
              </p:ext>
            </p:extLst>
          </p:nvPr>
        </p:nvGraphicFramePr>
        <p:xfrm>
          <a:off x="854075" y="5624513"/>
          <a:ext cx="3976688" cy="571500"/>
        </p:xfrm>
        <a:graphic>
          <a:graphicData uri="http://schemas.openxmlformats.org/presentationml/2006/ole">
            <mc:AlternateContent xmlns:mc="http://schemas.openxmlformats.org/markup-compatibility/2006">
              <mc:Choice xmlns:v="urn:schemas-microsoft-com:vml" Requires="v">
                <p:oleObj spid="_x0000_s2163" name="Equation" r:id="rId5" imgW="3162240" imgH="457200" progId="Equation.DSMT4">
                  <p:embed/>
                </p:oleObj>
              </mc:Choice>
              <mc:Fallback>
                <p:oleObj name="Equation" r:id="rId5" imgW="3162240" imgH="457200" progId="Equation.DSMT4">
                  <p:embed/>
                  <p:pic>
                    <p:nvPicPr>
                      <p:cNvPr id="28" name="对象 27"/>
                      <p:cNvPicPr>
                        <a:picLocks noChangeAspect="1" noChangeArrowheads="1"/>
                      </p:cNvPicPr>
                      <p:nvPr/>
                    </p:nvPicPr>
                    <p:blipFill>
                      <a:blip r:embed="rId6"/>
                      <a:srcRect/>
                      <a:stretch>
                        <a:fillRect/>
                      </a:stretch>
                    </p:blipFill>
                    <p:spPr bwMode="auto">
                      <a:xfrm>
                        <a:off x="854075" y="5624513"/>
                        <a:ext cx="3976688" cy="571500"/>
                      </a:xfrm>
                      <a:prstGeom prst="rect">
                        <a:avLst/>
                      </a:prstGeom>
                      <a:noFill/>
                    </p:spPr>
                  </p:pic>
                </p:oleObj>
              </mc:Fallback>
            </mc:AlternateContent>
          </a:graphicData>
        </a:graphic>
      </p:graphicFrame>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28541" y="9706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65930934"/>
              </p:ext>
            </p:extLst>
          </p:nvPr>
        </p:nvGraphicFramePr>
        <p:xfrm>
          <a:off x="454190" y="1051174"/>
          <a:ext cx="4949127" cy="4105026"/>
        </p:xfrm>
        <a:graphic>
          <a:graphicData uri="http://schemas.openxmlformats.org/drawingml/2006/table">
            <a:tbl>
              <a:tblPr firstRow="1" bandRow="1">
                <a:tableStyleId>{5940675A-B579-460E-94D1-54222C63F5DA}</a:tableStyleId>
              </a:tblPr>
              <a:tblGrid>
                <a:gridCol w="656292">
                  <a:extLst>
                    <a:ext uri="{9D8B030D-6E8A-4147-A177-3AD203B41FA5}">
                      <a16:colId xmlns:a16="http://schemas.microsoft.com/office/drawing/2014/main" val="4271975069"/>
                    </a:ext>
                  </a:extLst>
                </a:gridCol>
                <a:gridCol w="443514">
                  <a:extLst>
                    <a:ext uri="{9D8B030D-6E8A-4147-A177-3AD203B41FA5}">
                      <a16:colId xmlns:a16="http://schemas.microsoft.com/office/drawing/2014/main" val="3700187369"/>
                    </a:ext>
                  </a:extLst>
                </a:gridCol>
                <a:gridCol w="549903">
                  <a:extLst>
                    <a:ext uri="{9D8B030D-6E8A-4147-A177-3AD203B41FA5}">
                      <a16:colId xmlns:a16="http://schemas.microsoft.com/office/drawing/2014/main" val="3078795497"/>
                    </a:ext>
                  </a:extLst>
                </a:gridCol>
                <a:gridCol w="549903">
                  <a:extLst>
                    <a:ext uri="{9D8B030D-6E8A-4147-A177-3AD203B41FA5}">
                      <a16:colId xmlns:a16="http://schemas.microsoft.com/office/drawing/2014/main" val="1096644205"/>
                    </a:ext>
                  </a:extLst>
                </a:gridCol>
                <a:gridCol w="549903">
                  <a:extLst>
                    <a:ext uri="{9D8B030D-6E8A-4147-A177-3AD203B41FA5}">
                      <a16:colId xmlns:a16="http://schemas.microsoft.com/office/drawing/2014/main" val="3381506249"/>
                    </a:ext>
                  </a:extLst>
                </a:gridCol>
                <a:gridCol w="549903">
                  <a:extLst>
                    <a:ext uri="{9D8B030D-6E8A-4147-A177-3AD203B41FA5}">
                      <a16:colId xmlns:a16="http://schemas.microsoft.com/office/drawing/2014/main" val="2464326185"/>
                    </a:ext>
                  </a:extLst>
                </a:gridCol>
                <a:gridCol w="549903">
                  <a:extLst>
                    <a:ext uri="{9D8B030D-6E8A-4147-A177-3AD203B41FA5}">
                      <a16:colId xmlns:a16="http://schemas.microsoft.com/office/drawing/2014/main" val="2023980641"/>
                    </a:ext>
                  </a:extLst>
                </a:gridCol>
                <a:gridCol w="549903">
                  <a:extLst>
                    <a:ext uri="{9D8B030D-6E8A-4147-A177-3AD203B41FA5}">
                      <a16:colId xmlns:a16="http://schemas.microsoft.com/office/drawing/2014/main" val="1525068310"/>
                    </a:ext>
                  </a:extLst>
                </a:gridCol>
                <a:gridCol w="549903">
                  <a:extLst>
                    <a:ext uri="{9D8B030D-6E8A-4147-A177-3AD203B41FA5}">
                      <a16:colId xmlns:a16="http://schemas.microsoft.com/office/drawing/2014/main" val="1459340697"/>
                    </a:ext>
                  </a:extLst>
                </a:gridCol>
              </a:tblGrid>
              <a:tr h="456114">
                <a:tc>
                  <a:txBody>
                    <a:bodyPr/>
                    <a:lstStyle/>
                    <a:p>
                      <a:pPr algn="ctr"/>
                      <a:endParaRPr lang="zh-CN" altLang="en-US" dirty="0"/>
                    </a:p>
                  </a:txBody>
                  <a:tcPr anchor="ctr"/>
                </a:tc>
                <a:tc>
                  <a:txBody>
                    <a:bodyPr/>
                    <a:lstStyle/>
                    <a:p>
                      <a:pPr algn="ctr"/>
                      <a:r>
                        <a:rPr lang="en-US" altLang="zh-CN" dirty="0" smtClean="0"/>
                        <a:t>0</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en-US" altLang="zh-CN" dirty="0" smtClean="0"/>
                        <a:t>j</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en-US" altLang="zh-CN" dirty="0" smtClean="0"/>
                        <a:t>n</a:t>
                      </a:r>
                      <a:endParaRPr lang="zh-CN" altLang="en-US" dirty="0"/>
                    </a:p>
                  </a:txBody>
                  <a:tcPr anchor="ctr"/>
                </a:tc>
                <a:extLst>
                  <a:ext uri="{0D108BD9-81ED-4DB2-BD59-A6C34878D82A}">
                    <a16:rowId xmlns:a16="http://schemas.microsoft.com/office/drawing/2014/main" val="638375470"/>
                  </a:ext>
                </a:extLst>
              </a:tr>
              <a:tr h="456114">
                <a:tc>
                  <a:txBody>
                    <a:bodyPr/>
                    <a:lstStyle/>
                    <a:p>
                      <a:pPr algn="ctr"/>
                      <a:r>
                        <a:rPr lang="en-US" altLang="zh-CN" dirty="0" smtClean="0"/>
                        <a:t>0</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239833271"/>
                  </a:ext>
                </a:extLst>
              </a:tr>
              <a:tr h="456114">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4289330489"/>
                  </a:ext>
                </a:extLst>
              </a:tr>
              <a:tr h="456114">
                <a:tc>
                  <a:txBody>
                    <a:bodyPr/>
                    <a:lstStyle/>
                    <a:p>
                      <a:pPr algn="ctr"/>
                      <a:r>
                        <a:rPr lang="en-US" altLang="zh-CN" dirty="0" smtClean="0"/>
                        <a:t>2</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806292513"/>
                  </a:ext>
                </a:extLst>
              </a:tr>
              <a:tr h="456114">
                <a:tc>
                  <a:txBody>
                    <a:bodyPr/>
                    <a:lstStyle/>
                    <a:p>
                      <a:pPr algn="ctr"/>
                      <a:r>
                        <a:rPr lang="en-US" altLang="zh-CN" dirty="0" smtClean="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006791620"/>
                  </a:ext>
                </a:extLst>
              </a:tr>
              <a:tr h="456114">
                <a:tc>
                  <a:txBody>
                    <a:bodyPr/>
                    <a:lstStyle/>
                    <a:p>
                      <a:pPr algn="ctr"/>
                      <a:r>
                        <a:rPr lang="en-US" altLang="zh-CN" dirty="0" smtClean="0"/>
                        <a:t>…</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pattFill prst="wdDnDiag">
                      <a:fgClr>
                        <a:schemeClr val="tx1"/>
                      </a:fgClr>
                      <a:bgClr>
                        <a:srgbClr val="00B0F0"/>
                      </a:bgClr>
                    </a:patt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204477"/>
                  </a:ext>
                </a:extLst>
              </a:tr>
              <a:tr h="456114">
                <a:tc>
                  <a:txBody>
                    <a:bodyPr/>
                    <a:lstStyle/>
                    <a:p>
                      <a:pPr algn="ctr"/>
                      <a:r>
                        <a:rPr lang="en-US" altLang="zh-CN" dirty="0" err="1" smtClean="0"/>
                        <a:t>i</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sz="1800" kern="1200" dirty="0">
                        <a:solidFill>
                          <a:schemeClr val="tx1"/>
                        </a:solidFill>
                        <a:latin typeface="+mn-lt"/>
                        <a:ea typeface="+mn-ea"/>
                        <a:cs typeface="+mn-cs"/>
                      </a:endParaRPr>
                    </a:p>
                  </a:txBody>
                  <a:tcPr anchor="ctr">
                    <a:pattFill prst="wdDnDiag">
                      <a:fgClr>
                        <a:schemeClr val="tx1"/>
                      </a:fgClr>
                      <a:bgClr>
                        <a:schemeClr val="bg1"/>
                      </a:bgClr>
                    </a:pattFill>
                  </a:tcPr>
                </a:tc>
                <a:tc>
                  <a:txBody>
                    <a:bodyPr/>
                    <a:lstStyle/>
                    <a:p>
                      <a:pPr algn="ctr"/>
                      <a:endParaRPr lang="zh-CN" altLang="en-US" dirty="0"/>
                    </a:p>
                  </a:txBody>
                  <a:tcPr anchor="ctr">
                    <a:noFill/>
                  </a:tcPr>
                </a:tc>
                <a:tc>
                  <a:txBody>
                    <a:bodyPr/>
                    <a:lstStyle/>
                    <a:p>
                      <a:pPr algn="ctr"/>
                      <a:endParaRPr lang="zh-CN" altLang="en-US" dirty="0">
                        <a:solidFill>
                          <a:srgbClr val="FF0000"/>
                        </a:solidFill>
                      </a:endParaRPr>
                    </a:p>
                  </a:txBody>
                  <a:tcPr anchor="ctr">
                    <a:solidFill>
                      <a:srgbClr val="FF0000"/>
                    </a:solid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784428374"/>
                  </a:ext>
                </a:extLst>
              </a:tr>
              <a:tr h="456114">
                <a:tc>
                  <a:txBody>
                    <a:bodyPr/>
                    <a:lstStyle/>
                    <a:p>
                      <a:pPr algn="ctr"/>
                      <a:r>
                        <a:rPr lang="en-US" altLang="zh-CN" dirty="0" smtClean="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180987628"/>
                  </a:ext>
                </a:extLst>
              </a:tr>
              <a:tr h="456114">
                <a:tc>
                  <a:txBody>
                    <a:bodyPr/>
                    <a:lstStyle/>
                    <a:p>
                      <a:pPr algn="ctr"/>
                      <a:r>
                        <a:rPr lang="en-US" altLang="zh-CN" dirty="0" smtClean="0"/>
                        <a:t>m-1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74751864"/>
                  </a:ext>
                </a:extLst>
              </a:tr>
            </a:tbl>
          </a:graphicData>
        </a:graphic>
      </p:graphicFrame>
      <p:sp>
        <p:nvSpPr>
          <p:cNvPr id="6" name="文本框 5"/>
          <p:cNvSpPr txBox="1"/>
          <p:nvPr/>
        </p:nvSpPr>
        <p:spPr>
          <a:xfrm>
            <a:off x="2312931" y="636719"/>
            <a:ext cx="74234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aim</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rot="16200000">
            <a:off x="-98962" y="3265801"/>
            <a:ext cx="70619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coin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5597784" y="1250897"/>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97786" y="2031281"/>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597785" y="2762398"/>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97784" y="346585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76180" y="1236551"/>
            <a:ext cx="1256520"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OPT[</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][j]</a:t>
            </a:r>
            <a:endParaRPr lang="zh-CN" alt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376180" y="2050278"/>
            <a:ext cx="3415520"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OPT[i-1][j-coin[</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]×k]</a:t>
            </a:r>
            <a:endParaRPr lang="zh-CN" alt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376180" y="2806795"/>
            <a:ext cx="1980420"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OPT[</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][j-coin[</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6376180" y="3524500"/>
            <a:ext cx="1980420"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OPT[i-1][j]</a:t>
            </a:r>
            <a:endParaRPr lang="zh-CN" altLang="en-US" sz="2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1785410" y="5644369"/>
            <a:ext cx="4701362" cy="436686"/>
            <a:chOff x="1109135" y="5834186"/>
            <a:chExt cx="4701362" cy="436686"/>
          </a:xfrm>
        </p:grpSpPr>
        <p:sp>
          <p:nvSpPr>
            <p:cNvPr id="41" name="矩形 40"/>
            <p:cNvSpPr/>
            <p:nvPr/>
          </p:nvSpPr>
          <p:spPr>
            <a:xfrm>
              <a:off x="1109135" y="5834186"/>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93892" y="5865876"/>
              <a:ext cx="40160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2744208" y="5870762"/>
              <a:ext cx="760992"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5" name="矩形 44"/>
            <p:cNvSpPr/>
            <p:nvPr/>
          </p:nvSpPr>
          <p:spPr>
            <a:xfrm>
              <a:off x="2156519"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31803" y="5834186"/>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953104" y="5865876"/>
              <a:ext cx="40160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4370075"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42307" y="5881265"/>
              <a:ext cx="35618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49" name="矩形 48"/>
            <p:cNvSpPr/>
            <p:nvPr/>
          </p:nvSpPr>
          <p:spPr>
            <a:xfrm>
              <a:off x="5359820" y="5837067"/>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28541" y="9706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38915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37390" y="787837"/>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a:t>
            </a:r>
            <a:r>
              <a:rPr lang="zh-CN" altLang="en-US" b="1" dirty="0" smtClean="0">
                <a:latin typeface="宋体" panose="02010600030101010101" pitchFamily="2" charset="-122"/>
                <a:ea typeface="宋体" panose="02010600030101010101" pitchFamily="2" charset="-122"/>
              </a:rPr>
              <a:t>杂 </a:t>
            </a:r>
            <a:r>
              <a:rPr lang="zh-CN" altLang="en-US" b="1" dirty="0">
                <a:latin typeface="宋体" panose="02010600030101010101" pitchFamily="2" charset="-122"/>
                <a:ea typeface="宋体" panose="02010600030101010101" pitchFamily="2" charset="-122"/>
              </a:rPr>
              <a:t>度：</a:t>
            </a:r>
            <a:r>
              <a:rPr lang="en-US" altLang="zh-CN" b="1" dirty="0" smtClean="0">
                <a:latin typeface="宋体" panose="02010600030101010101" pitchFamily="2" charset="-122"/>
                <a:ea typeface="宋体" panose="02010600030101010101" pitchFamily="2" charset="-122"/>
              </a:rPr>
              <a:t>O(</a:t>
            </a:r>
            <a:r>
              <a:rPr lang="en-US" altLang="zh-CN" b="1" dirty="0" err="1" smtClean="0">
                <a:latin typeface="宋体" panose="02010600030101010101" pitchFamily="2" charset="-122"/>
                <a:ea typeface="宋体" panose="02010600030101010101" pitchFamily="2" charset="-122"/>
              </a:rPr>
              <a:t>mn</a:t>
            </a:r>
            <a:r>
              <a:rPr lang="en-US" altLang="zh-CN" b="1" dirty="0">
                <a:latin typeface="宋体" panose="02010600030101010101" pitchFamily="2" charset="-122"/>
                <a:ea typeface="宋体" panose="02010600030101010101" pitchFamily="2" charset="-122"/>
              </a:rPr>
              <a:t>)</a:t>
            </a:r>
          </a:p>
        </p:txBody>
      </p:sp>
      <p:sp>
        <p:nvSpPr>
          <p:cNvPr id="3" name="矩形 2"/>
          <p:cNvSpPr/>
          <p:nvPr/>
        </p:nvSpPr>
        <p:spPr>
          <a:xfrm>
            <a:off x="237390" y="1249868"/>
            <a:ext cx="7008794" cy="646331"/>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正 </a:t>
            </a:r>
            <a:r>
              <a:rPr lang="zh-CN" altLang="en-US" b="1" dirty="0" smtClean="0">
                <a:latin typeface="宋体" panose="02010600030101010101" pitchFamily="2" charset="-122"/>
                <a:ea typeface="宋体" panose="02010600030101010101" pitchFamily="2" charset="-122"/>
              </a:rPr>
              <a:t>确 </a:t>
            </a:r>
            <a:r>
              <a:rPr lang="zh-CN" altLang="en-US" b="1" dirty="0">
                <a:latin typeface="宋体" panose="02010600030101010101" pitchFamily="2" charset="-122"/>
                <a:ea typeface="宋体" panose="02010600030101010101" pitchFamily="2" charset="-122"/>
              </a:rPr>
              <a:t>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a:p>
            <a:pPr lvl="0" algn="just"/>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00385" y="1970647"/>
            <a:ext cx="8224490" cy="1965601"/>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l="864"/>
          <a:stretch/>
        </p:blipFill>
        <p:spPr>
          <a:xfrm>
            <a:off x="300385" y="3936248"/>
            <a:ext cx="8224490" cy="1690126"/>
          </a:xfrm>
          <a:prstGeom prst="rect">
            <a:avLst/>
          </a:prstGeom>
        </p:spPr>
      </p:pic>
      <p:sp>
        <p:nvSpPr>
          <p:cNvPr id="21" name="矩形 20"/>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28541" y="9706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文本框 45"/>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最长公共子序列</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25138" y="1127804"/>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a:t>
            </a:r>
            <a:r>
              <a:rPr lang="zh-CN" altLang="en-US" b="1" dirty="0" smtClean="0">
                <a:latin typeface="宋体" panose="02010600030101010101" pitchFamily="2" charset="-122"/>
                <a:ea typeface="宋体" panose="02010600030101010101" pitchFamily="2" charset="-122"/>
              </a:rPr>
              <a:t> 入：</a:t>
            </a:r>
            <a:r>
              <a:rPr lang="zh-CN" altLang="en-US" dirty="0">
                <a:latin typeface="宋体" panose="02010600030101010101" pitchFamily="2" charset="-122"/>
                <a:ea typeface="宋体" panose="02010600030101010101" pitchFamily="2" charset="-122"/>
              </a:rPr>
              <a:t>两</a:t>
            </a:r>
            <a:r>
              <a:rPr lang="zh-CN" altLang="en-US" dirty="0" smtClean="0">
                <a:latin typeface="宋体" panose="02010600030101010101" pitchFamily="2" charset="-122"/>
                <a:ea typeface="宋体" panose="02010600030101010101" pitchFamily="2" charset="-122"/>
              </a:rPr>
              <a:t>个字符序列，长度分别为</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n</a:t>
            </a:r>
            <a:endParaRPr lang="en-US" altLang="zh-CN" dirty="0">
              <a:latin typeface="宋体" panose="02010600030101010101" pitchFamily="2" charset="-122"/>
              <a:ea typeface="宋体" panose="02010600030101010101" pitchFamily="2" charset="-122"/>
            </a:endParaRPr>
          </a:p>
          <a:p>
            <a:pPr lvl="0" algn="just">
              <a:lnSpc>
                <a:spcPct val="150000"/>
              </a:lnSpc>
            </a:pPr>
            <a:r>
              <a:rPr lang="zh-CN" altLang="en-US" b="1" dirty="0">
                <a:latin typeface="宋体" panose="02010600030101010101" pitchFamily="2" charset="-122"/>
                <a:ea typeface="宋体" panose="02010600030101010101" pitchFamily="2" charset="-122"/>
              </a:rPr>
              <a:t>输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出</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两个字符序列的最长公共子序列的长度</a:t>
            </a:r>
            <a:endParaRPr lang="en-US" altLang="zh-CN" dirty="0">
              <a:latin typeface="宋体" panose="02010600030101010101" pitchFamily="2" charset="-122"/>
              <a:ea typeface="宋体" panose="02010600030101010101" pitchFamily="2" charset="-122"/>
            </a:endParaRPr>
          </a:p>
        </p:txBody>
      </p:sp>
      <p:sp>
        <p:nvSpPr>
          <p:cNvPr id="6" name="矩形 5"/>
          <p:cNvSpPr/>
          <p:nvPr/>
        </p:nvSpPr>
        <p:spPr>
          <a:xfrm>
            <a:off x="800013" y="6306235"/>
            <a:ext cx="7543974" cy="369332"/>
          </a:xfrm>
          <a:prstGeom prst="rect">
            <a:avLst/>
          </a:prstGeom>
        </p:spPr>
        <p:txBody>
          <a:bodyPr wrap="square">
            <a:spAutoFit/>
          </a:bodyPr>
          <a:lstStyle/>
          <a:p>
            <a:r>
              <a:rPr lang="en-US" altLang="zh-CN" dirty="0">
                <a:hlinkClick r:id="rId3"/>
              </a:rPr>
              <a:t>http://bioinfo.ict.ac.cn/~</a:t>
            </a:r>
            <a:r>
              <a:rPr lang="en-US" altLang="zh-CN" dirty="0" smtClean="0">
                <a:hlinkClick r:id="rId3"/>
              </a:rPr>
              <a:t>dbu/AlgorithmCourses/Lectures/Lec6.pdf</a:t>
            </a:r>
            <a:r>
              <a:rPr lang="en-US" altLang="zh-CN" dirty="0" smtClean="0"/>
              <a:t>     Page 107</a:t>
            </a:r>
            <a:endParaRPr lang="zh-CN" altLang="en-US" dirty="0"/>
          </a:p>
        </p:txBody>
      </p:sp>
      <p:sp>
        <p:nvSpPr>
          <p:cNvPr id="70" name="矩形 69"/>
          <p:cNvSpPr/>
          <p:nvPr/>
        </p:nvSpPr>
        <p:spPr>
          <a:xfrm>
            <a:off x="125137" y="3283529"/>
            <a:ext cx="6019901" cy="369332"/>
          </a:xfrm>
          <a:prstGeom prst="rect">
            <a:avLst/>
          </a:prstGeom>
        </p:spPr>
        <p:txBody>
          <a:bodyPr wrap="square">
            <a:spAutoFit/>
          </a:bodyPr>
          <a:lstStyle/>
          <a:p>
            <a:pPr lvl="0" algn="just"/>
            <a:r>
              <a:rPr lang="zh-CN" altLang="en-US" b="1" dirty="0" smtClean="0">
                <a:latin typeface="宋体" panose="02010600030101010101" pitchFamily="2" charset="-122"/>
                <a:ea typeface="宋体" panose="02010600030101010101" pitchFamily="2" charset="-122"/>
              </a:rPr>
              <a:t>复 </a:t>
            </a:r>
            <a:r>
              <a:rPr lang="zh-CN" altLang="en-US" b="1" dirty="0">
                <a:latin typeface="宋体" panose="02010600030101010101" pitchFamily="2" charset="-122"/>
                <a:ea typeface="宋体" panose="02010600030101010101" pitchFamily="2" charset="-122"/>
              </a:rPr>
              <a:t>杂 </a:t>
            </a:r>
            <a:r>
              <a:rPr lang="zh-CN" altLang="en-US" b="1" dirty="0" smtClean="0">
                <a:latin typeface="宋体" panose="02010600030101010101" pitchFamily="2" charset="-122"/>
                <a:ea typeface="宋体" panose="02010600030101010101" pitchFamily="2" charset="-122"/>
              </a:rPr>
              <a:t>度</a:t>
            </a:r>
            <a:r>
              <a:rPr lang="zh-CN" altLang="en-US" b="1" dirty="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O(</a:t>
            </a:r>
            <a:r>
              <a:rPr lang="en-US" altLang="zh-CN" b="1" dirty="0" err="1" smtClean="0">
                <a:latin typeface="宋体" panose="02010600030101010101" pitchFamily="2" charset="-122"/>
                <a:ea typeface="宋体" panose="02010600030101010101" pitchFamily="2" charset="-122"/>
              </a:rPr>
              <a:t>mn</a:t>
            </a:r>
            <a:r>
              <a:rPr lang="en-US" altLang="zh-CN" b="1"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1" name="矩形 70"/>
          <p:cNvSpPr/>
          <p:nvPr/>
        </p:nvSpPr>
        <p:spPr>
          <a:xfrm>
            <a:off x="125138" y="2064006"/>
            <a:ext cx="601990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递</a:t>
            </a:r>
            <a:r>
              <a:rPr lang="zh-CN" altLang="en-US" b="1" dirty="0" smtClean="0">
                <a:latin typeface="宋体" panose="02010600030101010101" pitchFamily="2" charset="-122"/>
                <a:ea typeface="宋体" panose="02010600030101010101" pitchFamily="2" charset="-122"/>
              </a:rPr>
              <a:t>推关系式：</a:t>
            </a:r>
            <a:endParaRPr lang="en-US" altLang="zh-CN" dirty="0">
              <a:latin typeface="宋体" panose="02010600030101010101" pitchFamily="2" charset="-122"/>
              <a:ea typeface="宋体" panose="02010600030101010101" pitchFamily="2" charset="-122"/>
            </a:endParaRPr>
          </a:p>
        </p:txBody>
      </p:sp>
      <p:graphicFrame>
        <p:nvGraphicFramePr>
          <p:cNvPr id="72" name="对象 71"/>
          <p:cNvGraphicFramePr>
            <a:graphicFrameLocks noChangeAspect="1"/>
          </p:cNvGraphicFramePr>
          <p:nvPr>
            <p:extLst>
              <p:ext uri="{D42A27DB-BD31-4B8C-83A1-F6EECF244321}">
                <p14:modId xmlns:p14="http://schemas.microsoft.com/office/powerpoint/2010/main" val="1710090031"/>
              </p:ext>
            </p:extLst>
          </p:nvPr>
        </p:nvGraphicFramePr>
        <p:xfrm>
          <a:off x="858664" y="2392941"/>
          <a:ext cx="5286375" cy="890588"/>
        </p:xfrm>
        <a:graphic>
          <a:graphicData uri="http://schemas.openxmlformats.org/presentationml/2006/ole">
            <mc:AlternateContent xmlns:mc="http://schemas.openxmlformats.org/markup-compatibility/2006">
              <mc:Choice xmlns:v="urn:schemas-microsoft-com:vml" Requires="v">
                <p:oleObj spid="_x0000_s6173" name="Equation" r:id="rId4" imgW="4203360" imgH="711000" progId="Equation.DSMT4">
                  <p:embed/>
                </p:oleObj>
              </mc:Choice>
              <mc:Fallback>
                <p:oleObj name="Equation" r:id="rId4" imgW="4203360" imgH="711000" progId="Equation.DSMT4">
                  <p:embed/>
                  <p:pic>
                    <p:nvPicPr>
                      <p:cNvPr id="28" name="对象 27"/>
                      <p:cNvPicPr>
                        <a:picLocks noChangeAspect="1" noChangeArrowheads="1"/>
                      </p:cNvPicPr>
                      <p:nvPr/>
                    </p:nvPicPr>
                    <p:blipFill>
                      <a:blip r:embed="rId5"/>
                      <a:srcRect/>
                      <a:stretch>
                        <a:fillRect/>
                      </a:stretch>
                    </p:blipFill>
                    <p:spPr bwMode="auto">
                      <a:xfrm>
                        <a:off x="858664" y="2392941"/>
                        <a:ext cx="5286375" cy="890588"/>
                      </a:xfrm>
                      <a:prstGeom prst="rect">
                        <a:avLst/>
                      </a:prstGeom>
                      <a:noFill/>
                    </p:spPr>
                  </p:pic>
                </p:oleObj>
              </mc:Fallback>
            </mc:AlternateContent>
          </a:graphicData>
        </a:graphic>
      </p:graphicFrame>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3983" y="3297780"/>
            <a:ext cx="3219450" cy="3028950"/>
          </a:xfrm>
          <a:prstGeom prst="rect">
            <a:avLst/>
          </a:prstGeom>
        </p:spPr>
      </p:pic>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9297" y="889462"/>
            <a:ext cx="8441566" cy="923330"/>
          </a:xfrm>
          <a:prstGeom prst="rect">
            <a:avLst/>
          </a:prstGeom>
          <a:noFill/>
        </p:spPr>
        <p:txBody>
          <a:bodyPr wrap="square" rtlCol="0">
            <a:spAutoFit/>
          </a:bodyPr>
          <a:lstStyle/>
          <a:p>
            <a:r>
              <a:rPr lang="zh-CN" altLang="en-US" b="1" dirty="0"/>
              <a:t>问题描述：</a:t>
            </a:r>
            <a:r>
              <a:rPr lang="zh-CN" altLang="en-US" dirty="0"/>
              <a:t>给定一个整数 </a:t>
            </a:r>
            <a:r>
              <a:rPr lang="en-US" altLang="zh-CN" dirty="0"/>
              <a:t>n</a:t>
            </a:r>
            <a:r>
              <a:rPr lang="zh-CN" altLang="en-US" dirty="0"/>
              <a:t>，求以 </a:t>
            </a:r>
            <a:r>
              <a:rPr lang="en-US" altLang="zh-CN" dirty="0"/>
              <a:t>1 ... n </a:t>
            </a:r>
            <a:r>
              <a:rPr lang="zh-CN" altLang="en-US" dirty="0"/>
              <a:t>为节点组成的二叉搜索树有多少种？ </a:t>
            </a:r>
            <a:endParaRPr lang="en-US" altLang="zh-CN" dirty="0"/>
          </a:p>
          <a:p>
            <a:r>
              <a:rPr lang="zh-CN" altLang="en-US" b="1" dirty="0" smtClean="0"/>
              <a:t>输         入</a:t>
            </a:r>
            <a:r>
              <a:rPr lang="zh-CN" altLang="en-US" b="1" dirty="0"/>
              <a:t>：</a:t>
            </a:r>
            <a:r>
              <a:rPr lang="zh-CN" altLang="en-US" dirty="0"/>
              <a:t>数字</a:t>
            </a:r>
            <a:r>
              <a:rPr lang="en-US" altLang="zh-CN" dirty="0"/>
              <a:t>n</a:t>
            </a:r>
            <a:r>
              <a:rPr lang="zh-CN" altLang="en-US" dirty="0"/>
              <a:t>。</a:t>
            </a:r>
            <a:endParaRPr lang="en-US" altLang="zh-CN" dirty="0"/>
          </a:p>
          <a:p>
            <a:r>
              <a:rPr lang="zh-CN" altLang="en-US" b="1" dirty="0" smtClean="0"/>
              <a:t>输         出</a:t>
            </a:r>
            <a:r>
              <a:rPr lang="zh-CN" altLang="en-US" b="1" dirty="0"/>
              <a:t>：</a:t>
            </a:r>
            <a:r>
              <a:rPr lang="zh-CN" altLang="en-US" dirty="0"/>
              <a:t>二叉搜索树的数目。</a:t>
            </a:r>
          </a:p>
        </p:txBody>
      </p:sp>
      <p:sp>
        <p:nvSpPr>
          <p:cNvPr id="37" name="文本框 36"/>
          <p:cNvSpPr txBox="1"/>
          <p:nvPr/>
        </p:nvSpPr>
        <p:spPr>
          <a:xfrm>
            <a:off x="288762" y="4250434"/>
            <a:ext cx="8211822" cy="2308324"/>
          </a:xfrm>
          <a:prstGeom prst="rect">
            <a:avLst/>
          </a:prstGeom>
          <a:noFill/>
        </p:spPr>
        <p:txBody>
          <a:bodyPr wrap="square" rtlCol="0">
            <a:spAutoFit/>
          </a:bodyPr>
          <a:lstStyle/>
          <a:p>
            <a:r>
              <a:rPr lang="zh-CN" altLang="en-US" b="1" dirty="0" smtClean="0"/>
              <a:t>观        察</a:t>
            </a:r>
            <a:r>
              <a:rPr lang="zh-CN" altLang="en-US" b="1" dirty="0"/>
              <a:t>：</a:t>
            </a:r>
            <a:endParaRPr lang="en-US" altLang="zh-CN" b="1" dirty="0"/>
          </a:p>
          <a:p>
            <a:r>
              <a:rPr lang="en-US" altLang="zh-CN" dirty="0"/>
              <a:t>    </a:t>
            </a:r>
            <a:r>
              <a:rPr lang="zh-CN" altLang="en-US" dirty="0"/>
              <a:t>对于以</a:t>
            </a:r>
            <a:r>
              <a:rPr lang="en-US" altLang="zh-CN" dirty="0" smtClean="0">
                <a:latin typeface="Segoe UI" panose="020B0502040204020203" pitchFamily="34" charset="0"/>
                <a:cs typeface="Segoe UI" panose="020B0502040204020203" pitchFamily="34" charset="0"/>
              </a:rPr>
              <a:t>1~n</a:t>
            </a:r>
            <a:r>
              <a:rPr lang="zh-CN" altLang="en-US" dirty="0"/>
              <a:t>为节点值组成的二叉树中，</a:t>
            </a:r>
            <a:r>
              <a:rPr lang="en-US" altLang="zh-CN" dirty="0" smtClean="0">
                <a:latin typeface="Segoe UI" panose="020B0502040204020203" pitchFamily="34" charset="0"/>
                <a:cs typeface="Segoe UI" panose="020B0502040204020203" pitchFamily="34" charset="0"/>
              </a:rPr>
              <a:t>1~n</a:t>
            </a:r>
            <a:r>
              <a:rPr lang="zh-CN" altLang="en-US" dirty="0"/>
              <a:t>每个数都可以作为根节点的节点值，当以</a:t>
            </a:r>
            <a:r>
              <a:rPr lang="en-US" altLang="zh-CN" dirty="0" err="1"/>
              <a:t>i</a:t>
            </a:r>
            <a:r>
              <a:rPr lang="zh-CN" altLang="en-US" dirty="0"/>
              <a:t>作为根节点时，</a:t>
            </a:r>
            <a:r>
              <a:rPr lang="en-US" altLang="zh-CN" dirty="0" smtClean="0">
                <a:latin typeface="Segoe UI" panose="020B0502040204020203" pitchFamily="34" charset="0"/>
                <a:cs typeface="Segoe UI" panose="020B0502040204020203" pitchFamily="34" charset="0"/>
              </a:rPr>
              <a:t>1~(</a:t>
            </a:r>
            <a:r>
              <a:rPr lang="en-US" altLang="zh-CN" dirty="0">
                <a:latin typeface="Segoe UI" panose="020B0502040204020203" pitchFamily="34" charset="0"/>
                <a:cs typeface="Segoe UI" panose="020B0502040204020203" pitchFamily="34" charset="0"/>
              </a:rPr>
              <a:t>i-1)</a:t>
            </a:r>
            <a:r>
              <a:rPr lang="zh-CN" altLang="en-US" dirty="0">
                <a:latin typeface="Segoe UI" panose="020B0502040204020203" pitchFamily="34" charset="0"/>
                <a:cs typeface="Segoe UI" panose="020B0502040204020203" pitchFamily="34" charset="0"/>
              </a:rPr>
              <a:t> </a:t>
            </a:r>
            <a:r>
              <a:rPr lang="zh-CN" altLang="en-US" dirty="0"/>
              <a:t>这些数位于根节点的左子树中，</a:t>
            </a:r>
            <a:r>
              <a:rPr lang="en-US" altLang="zh-CN" dirty="0">
                <a:latin typeface="Segoe UI" panose="020B0502040204020203" pitchFamily="34" charset="0"/>
                <a:cs typeface="Segoe UI" panose="020B0502040204020203" pitchFamily="34" charset="0"/>
              </a:rPr>
              <a:t>(i+1</a:t>
            </a:r>
            <a:r>
              <a:rPr lang="en-US" altLang="zh-CN" dirty="0" smtClean="0">
                <a:latin typeface="Segoe UI" panose="020B0502040204020203" pitchFamily="34" charset="0"/>
                <a:cs typeface="Segoe UI" panose="020B0502040204020203" pitchFamily="34" charset="0"/>
              </a:rPr>
              <a:t>)~n</a:t>
            </a:r>
            <a:r>
              <a:rPr lang="zh-CN" altLang="en-US" dirty="0"/>
              <a:t>这些数位于根节点的右子节点中</a:t>
            </a:r>
            <a:r>
              <a:rPr lang="en-US" altLang="zh-CN" dirty="0"/>
              <a:t>,</a:t>
            </a:r>
            <a:r>
              <a:rPr lang="zh-CN" altLang="en-US" dirty="0"/>
              <a:t>即当以</a:t>
            </a:r>
            <a:r>
              <a:rPr lang="en-US" altLang="zh-CN" dirty="0" err="1"/>
              <a:t>i</a:t>
            </a:r>
            <a:r>
              <a:rPr lang="zh-CN" altLang="en-US" dirty="0"/>
              <a:t>作为根节点时有</a:t>
            </a:r>
            <a:r>
              <a:rPr lang="en-US" altLang="zh-CN" dirty="0"/>
              <a:t>2</a:t>
            </a:r>
            <a:r>
              <a:rPr lang="zh-CN" altLang="en-US" dirty="0"/>
              <a:t>个子问题，而</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每个数都可以作为根节点的节点值，所以总共有</a:t>
            </a:r>
            <a:r>
              <a:rPr lang="en-US" altLang="zh-CN" dirty="0"/>
              <a:t>2n</a:t>
            </a:r>
            <a:r>
              <a:rPr lang="zh-CN" altLang="en-US" dirty="0"/>
              <a:t>个子问题。</a:t>
            </a:r>
            <a:endParaRPr lang="en-US" altLang="zh-CN" dirty="0"/>
          </a:p>
          <a:p>
            <a:r>
              <a:rPr lang="zh-CN" altLang="en-US" dirty="0"/>
              <a:t>    以</a:t>
            </a:r>
            <a:r>
              <a:rPr lang="en-US" altLang="zh-CN" dirty="0">
                <a:latin typeface="Segoe UI" panose="020B0502040204020203" pitchFamily="34" charset="0"/>
                <a:cs typeface="Segoe UI" panose="020B0502040204020203" pitchFamily="34" charset="0"/>
              </a:rPr>
              <a:t>(i+1)~n</a:t>
            </a:r>
            <a:r>
              <a:rPr lang="zh-CN" altLang="en-US" dirty="0"/>
              <a:t>为节点组成二叉搜索树的</a:t>
            </a:r>
            <a:r>
              <a:rPr lang="zh-CN" altLang="en-US" dirty="0" smtClean="0"/>
              <a:t>数目等于以</a:t>
            </a:r>
            <a:r>
              <a:rPr lang="en-US" altLang="zh-CN" dirty="0">
                <a:latin typeface="Segoe UI" panose="020B0502040204020203" pitchFamily="34" charset="0"/>
                <a:cs typeface="Segoe UI" panose="020B0502040204020203" pitchFamily="34" charset="0"/>
              </a:rPr>
              <a:t>1~(n-</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a:t>
            </a:r>
            <a:r>
              <a:rPr lang="zh-CN" altLang="en-US" dirty="0"/>
              <a:t>为节点组成二叉搜索树的数目</a:t>
            </a:r>
            <a:endParaRPr lang="en-US" altLang="zh-CN" b="1" dirty="0"/>
          </a:p>
          <a:p>
            <a:endParaRPr lang="en-US" altLang="zh-CN" dirty="0"/>
          </a:p>
        </p:txBody>
      </p:sp>
      <p:sp>
        <p:nvSpPr>
          <p:cNvPr id="2" name="矩形 1">
            <a:extLst>
              <a:ext uri="{FF2B5EF4-FFF2-40B4-BE49-F238E27FC236}">
                <a16:creationId xmlns:a16="http://schemas.microsoft.com/office/drawing/2014/main" id="{507A1656-E3D3-0A46-9227-D2E91ABD329C}"/>
              </a:ext>
            </a:extLst>
          </p:cNvPr>
          <p:cNvSpPr/>
          <p:nvPr/>
        </p:nvSpPr>
        <p:spPr>
          <a:xfrm>
            <a:off x="2838623" y="2062117"/>
            <a:ext cx="4572000" cy="1938992"/>
          </a:xfrm>
          <a:prstGeom prst="rect">
            <a:avLst/>
          </a:prstGeom>
        </p:spPr>
        <p:txBody>
          <a:bodyPr wrap="square">
            <a:spAutoFit/>
          </a:bodyPr>
          <a:lstStyle/>
          <a:p>
            <a:r>
              <a:rPr lang="zh-CN" altLang="en-US" sz="2400" dirty="0"/>
              <a:t> 1            3     3      2      1</a:t>
            </a:r>
          </a:p>
          <a:p>
            <a:r>
              <a:rPr lang="zh-CN" altLang="en-US" sz="2400" dirty="0"/>
              <a:t>    \        /      /      /  \      \</a:t>
            </a:r>
          </a:p>
          <a:p>
            <a:r>
              <a:rPr lang="zh-CN" altLang="en-US" sz="2400" dirty="0"/>
              <a:t>     3      2     1     1    3      2</a:t>
            </a:r>
          </a:p>
          <a:p>
            <a:r>
              <a:rPr lang="zh-CN" altLang="en-US" sz="2400" dirty="0"/>
              <a:t>    /      /        \                     \</a:t>
            </a:r>
          </a:p>
          <a:p>
            <a:r>
              <a:rPr lang="zh-CN" altLang="en-US" sz="2400" dirty="0"/>
              <a:t>  2      1          2                     3</a:t>
            </a:r>
          </a:p>
        </p:txBody>
      </p:sp>
      <p:sp>
        <p:nvSpPr>
          <p:cNvPr id="48" name="矩形 47">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50048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6638099"/>
              </a:xfrm>
              <a:prstGeom prst="rect">
                <a:avLst/>
              </a:prstGeom>
              <a:noFill/>
            </p:spPr>
            <p:txBody>
              <a:bodyPr wrap="square" rtlCol="0">
                <a:spAutoFit/>
              </a:bodyPr>
              <a:lstStyle/>
              <a:p>
                <a:r>
                  <a:rPr lang="zh-CN" altLang="en-US" b="1" dirty="0" smtClean="0"/>
                  <a:t>递  推  式</a:t>
                </a:r>
                <a:r>
                  <a:rPr lang="zh-CN" altLang="en-US" b="1" dirty="0"/>
                  <a:t>：</a:t>
                </a:r>
                <a:endParaRPr lang="en-US" altLang="zh-CN" b="1" dirty="0"/>
              </a:p>
              <a:p>
                <a:pPr lvl="1"/>
                <a:r>
                  <a:rPr lang="zh-CN" altLang="en-US" dirty="0"/>
                  <a:t>用</a:t>
                </a:r>
                <a:r>
                  <a:rPr lang="en-US" altLang="zh-CN" dirty="0"/>
                  <a:t>f(</a:t>
                </a:r>
                <a:r>
                  <a:rPr lang="en-US" altLang="zh-CN" dirty="0" err="1"/>
                  <a:t>i</a:t>
                </a:r>
                <a:r>
                  <a:rPr lang="en-US" altLang="zh-CN" dirty="0"/>
                  <a:t>)</a:t>
                </a:r>
                <a:r>
                  <a:rPr lang="zh-CN" altLang="en-US" dirty="0"/>
                  <a:t>表示</a:t>
                </a:r>
                <a:r>
                  <a:rPr lang="en-US" altLang="zh-CN" dirty="0" smtClean="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pPr lvl="1"/>
                <a:r>
                  <a:rPr lang="en-US" altLang="zh-CN" dirty="0">
                    <a:latin typeface="Cambria Math" panose="02040503050406030204" pitchFamily="18" charset="0"/>
                    <a:ea typeface="Cambria Math" panose="02040503050406030204" pitchFamily="18" charset="0"/>
                  </a:rPr>
                  <a:t>f(</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f(0)</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smtClean="0">
                    <a:latin typeface="Cambria Math" panose="02040503050406030204" pitchFamily="18" charset="0"/>
                    <a:ea typeface="Cambria Math" panose="02040503050406030204" pitchFamily="18" charset="0"/>
                  </a:rPr>
                  <a:t>f(i-1)</a:t>
                </a:r>
                <a:r>
                  <a:rPr lang="en-US" altLang="zh-CN" dirty="0">
                    <a:latin typeface="Cambria Math" panose="02040503050406030204" pitchFamily="18" charset="0"/>
                  </a:rPr>
                  <a:t> </a:t>
                </a:r>
                <a:r>
                  <a:rPr lang="en-US" altLang="zh-CN" dirty="0" smtClean="0">
                    <a:latin typeface="Cambria Math" panose="02040503050406030204" pitchFamily="18" charset="0"/>
                  </a:rPr>
                  <a:t>   </a:t>
                </a:r>
                <a:r>
                  <a:rPr lang="en-US" altLang="zh-CN" dirty="0" smtClean="0"/>
                  <a:t>//</a:t>
                </a:r>
                <a:r>
                  <a:rPr lang="zh-CN" altLang="en-US" dirty="0"/>
                  <a:t>以</a:t>
                </a:r>
                <a:r>
                  <a:rPr lang="en-US" altLang="zh-CN" dirty="0"/>
                  <a:t>1</a:t>
                </a:r>
                <a:r>
                  <a:rPr lang="zh-CN" altLang="en-US" dirty="0"/>
                  <a:t>为根</a:t>
                </a:r>
                <a:r>
                  <a:rPr lang="en-US" altLang="zh-CN" dirty="0"/>
                  <a:t>,</a:t>
                </a:r>
                <a:r>
                  <a:rPr lang="en-US" altLang="zh-CN" dirty="0" smtClean="0">
                    <a:latin typeface="Segoe UI" panose="020B0502040204020203" pitchFamily="34" charset="0"/>
                    <a:cs typeface="Segoe UI" panose="020B0502040204020203" pitchFamily="34" charset="0"/>
                  </a:rPr>
                  <a:t>2~i</a:t>
                </a:r>
                <a:r>
                  <a:rPr lang="zh-CN" altLang="en-US" dirty="0"/>
                  <a:t>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f(i-2)</a:t>
                </a:r>
                <a:r>
                  <a:rPr lang="zh-CN" altLang="en-US" dirty="0">
                    <a:latin typeface="Cambria Math" panose="02040503050406030204" pitchFamily="18" charset="0"/>
                  </a:rPr>
                  <a:t>    </a:t>
                </a:r>
                <a:r>
                  <a:rPr lang="en-US" altLang="zh-CN" dirty="0"/>
                  <a:t>//</a:t>
                </a:r>
                <a:r>
                  <a:rPr lang="zh-CN" altLang="en-US" dirty="0"/>
                  <a:t>以</a:t>
                </a:r>
                <a:r>
                  <a:rPr lang="en-US" altLang="zh-CN" dirty="0"/>
                  <a:t>2</a:t>
                </a:r>
                <a:r>
                  <a:rPr lang="zh-CN" altLang="en-US" dirty="0"/>
                  <a:t>为根</a:t>
                </a:r>
                <a:r>
                  <a:rPr lang="en-US" altLang="zh-CN" dirty="0"/>
                  <a:t>,1</a:t>
                </a:r>
                <a:r>
                  <a:rPr lang="zh-CN" altLang="en-US" dirty="0"/>
                  <a:t>作为左子树，</a:t>
                </a:r>
                <a:r>
                  <a:rPr lang="en-US" altLang="zh-CN" dirty="0" smtClean="0">
                    <a:latin typeface="Segoe UI" panose="020B0502040204020203" pitchFamily="34" charset="0"/>
                    <a:cs typeface="Segoe UI" panose="020B0502040204020203" pitchFamily="34" charset="0"/>
                  </a:rPr>
                  <a:t>3~i</a:t>
                </a:r>
                <a:r>
                  <a:rPr lang="zh-CN" altLang="en-US" dirty="0"/>
                  <a:t>作为右子树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pPr lvl="1"/>
                <a:r>
                  <a:rPr lang="zh-CN" altLang="en-US" dirty="0"/>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f(i-1)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f(0)</a:t>
                </a:r>
                <a:r>
                  <a:rPr lang="zh-CN" altLang="en-US" dirty="0">
                    <a:latin typeface="Cambria Math" panose="02040503050406030204" pitchFamily="18" charset="0"/>
                  </a:rPr>
                  <a:t>   </a:t>
                </a:r>
                <a:r>
                  <a:rPr lang="en-US" altLang="zh-CN" dirty="0" smtClean="0"/>
                  <a:t>//</a:t>
                </a:r>
                <a:r>
                  <a:rPr lang="zh-CN" altLang="en-US" dirty="0"/>
                  <a:t>以</a:t>
                </a:r>
                <a:r>
                  <a:rPr lang="en-US" altLang="zh-CN" dirty="0" err="1"/>
                  <a:t>i</a:t>
                </a:r>
                <a:r>
                  <a:rPr lang="zh-CN" altLang="en-US" dirty="0"/>
                  <a:t>为根，</a:t>
                </a:r>
                <a:r>
                  <a:rPr lang="en-US" altLang="zh-CN" dirty="0" smtClean="0">
                    <a:latin typeface="Segoe UI" panose="020B0502040204020203" pitchFamily="34" charset="0"/>
                    <a:cs typeface="Segoe UI" panose="020B0502040204020203" pitchFamily="34" charset="0"/>
                  </a:rPr>
                  <a:t>1~(</a:t>
                </a:r>
                <a:r>
                  <a:rPr lang="en-US" altLang="zh-CN" dirty="0">
                    <a:latin typeface="Segoe UI" panose="020B0502040204020203" pitchFamily="34" charset="0"/>
                    <a:cs typeface="Segoe UI" panose="020B0502040204020203" pitchFamily="34" charset="0"/>
                  </a:rPr>
                  <a:t>i-1)</a:t>
                </a:r>
                <a:r>
                  <a:rPr lang="zh-CN" altLang="en-US" dirty="0"/>
                  <a:t>作为左子树</a:t>
                </a:r>
                <a:endParaRPr lang="en-US" altLang="zh-CN" dirty="0"/>
              </a:p>
              <a:p>
                <a:pPr lvl="1"/>
                <a:endParaRPr lang="en-US" altLang="zh-CN" dirty="0"/>
              </a:p>
              <a:p>
                <a:pPr lvl="1"/>
                <a14:m>
                  <m:oMathPara xmlns:m="http://schemas.openxmlformats.org/officeDocument/2006/math">
                    <m:oMathParaPr>
                      <m:jc m:val="left"/>
                    </m:oMathParaPr>
                    <m:oMath xmlns:m="http://schemas.openxmlformats.org/officeDocument/2006/math">
                      <m:r>
                        <a:rPr lang="zh-CN" altLang="en-US" sz="1600" i="1" dirty="0" smtClean="0">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latin typeface="Cambria Math" panose="02040503050406030204" pitchFamily="18" charset="0"/>
                          <a:cs typeface="Times New Roman" panose="02020603050405020304" pitchFamily="18" charset="0"/>
                        </a:rPr>
                        <m:t> </m:t>
                      </m:r>
                      <m:nary>
                        <m:naryPr>
                          <m: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latin typeface="Cambria Math" panose="02040503050406030204" pitchFamily="18" charset="0"/>
                  <a:ea typeface="Cambria Math" panose="02040503050406030204" pitchFamily="18" charset="0"/>
                </a:endParaRPr>
              </a:p>
              <a:p>
                <a:endParaRPr lang="en-US" altLang="zh-CN" dirty="0"/>
              </a:p>
              <a:p>
                <a:r>
                  <a:rPr lang="zh-CN" altLang="en-US" b="1" dirty="0" smtClean="0"/>
                  <a:t>伪  代  码：</a:t>
                </a:r>
                <a:endParaRPr lang="en-US" altLang="zh-CN" b="1" dirty="0"/>
              </a:p>
              <a:p>
                <a:pPr lvl="1"/>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cs typeface="Times New Roman" panose="02020603050405020304" pitchFamily="18" charset="0"/>
                        </a:rPr>
                        <m:t>𝒇𝒖𝒏𝒄𝒕𝒊𝒐𝒏</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𝐵𝑆𝑇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𝑛</m:t>
                          </m:r>
                        </m:e>
                      </m:d>
                      <m:r>
                        <a:rPr lang="en-US" altLang="zh-CN" i="1">
                          <a:latin typeface="Cambria Math" panose="02040503050406030204" pitchFamily="18" charset="0"/>
                          <a:cs typeface="Times New Roman" panose="02020603050405020304" pitchFamily="18" charset="0"/>
                        </a:rPr>
                        <m:t>:</m:t>
                      </m:r>
                    </m:oMath>
                  </m:oMathPara>
                </a14:m>
                <a:endParaRPr lang="en-US" altLang="zh-CN" i="1" dirty="0">
                  <a:latin typeface="Cambria Math" panose="02040503050406030204" pitchFamily="18" charset="0"/>
                  <a:cs typeface="Times New Roman" panose="02020603050405020304" pitchFamily="18" charset="0"/>
                </a:endParaRPr>
              </a:p>
              <a:p>
                <a:pPr lvl="1"/>
                <a:r>
                  <a:rPr lang="zh-CN" altLang="en-US" i="1" dirty="0" smtClean="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rPr>
                  <a:t>;</a:t>
                </a: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1,</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1;</m:t>
                    </m:r>
                  </m:oMath>
                </a14:m>
                <a:endParaRPr lang="en-US" altLang="zh-CN" i="1" dirty="0">
                  <a:solidFill>
                    <a:srgbClr val="FF0000"/>
                  </a:solidFill>
                </a:endParaRPr>
              </a:p>
              <a:p>
                <a:pPr lvl="1"/>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=2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m:oMathPara>
                </a14:m>
                <a:endParaRPr lang="en-US" altLang="zh-CN" i="1" dirty="0"/>
              </a:p>
              <a:p>
                <a:pPr lvl="1"/>
                <a:r>
                  <a:rPr lang="zh-CN" altLang="en-US" i="1" dirty="0"/>
                  <a:t>       </a:t>
                </a:r>
                <a14:m>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 1 </m:t>
                    </m:r>
                    <m:r>
                      <a:rPr lang="en-US" altLang="zh-CN" i="1">
                        <a:latin typeface="Cambria Math" panose="02040503050406030204" pitchFamily="18" charset="0"/>
                      </a:rPr>
                      <m:t>𝑡𝑜</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p>
              <a:p>
                <a:pPr lvl="1"/>
                <a:r>
                  <a:rPr lang="zh-CN" altLang="en-US" dirty="0">
                    <a:solidFill>
                      <a:schemeClr val="tx1"/>
                    </a:solidFill>
                  </a:rPr>
                  <a:t>               </a:t>
                </a:r>
                <a14:m>
                  <m:oMath xmlns:m="http://schemas.openxmlformats.org/officeDocument/2006/math">
                    <m:r>
                      <a:rPr lang="zh-CN" altLang="en-US" dirty="0">
                        <a:solidFill>
                          <a:schemeClr val="tx1"/>
                        </a:solidFill>
                        <a:latin typeface="Cambria Math" panose="02040503050406030204" pitchFamily="18" charset="0"/>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 =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 −1]∗</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m:t>
                    </m:r>
                  </m:oMath>
                </a14:m>
                <a:r>
                  <a:rPr lang="en-US" altLang="zh-CN" i="1" dirty="0">
                    <a:solidFill>
                      <a:schemeClr val="tx1"/>
                    </a:solidFill>
                  </a:rPr>
                  <a:t>;</a:t>
                </a: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r>
                  <a:rPr lang="zh-CN" altLang="en-US" dirty="0">
                    <a:solidFill>
                      <a:schemeClr val="tx1"/>
                    </a:solidFill>
                  </a:rPr>
                  <a:t>       </a:t>
                </a:r>
                <a14:m>
                  <m:oMath xmlns:m="http://schemas.openxmlformats.org/officeDocument/2006/math">
                    <m:r>
                      <m:rPr>
                        <m:nor/>
                      </m:rPr>
                      <a:rPr lang="en-US" altLang="zh-CN" i="1" dirty="0">
                        <a:solidFill>
                          <a:schemeClr val="tx1"/>
                        </a:solidFill>
                      </a:rPr>
                      <m:t>return</m:t>
                    </m:r>
                    <m:r>
                      <m:rPr>
                        <m:nor/>
                      </m:rPr>
                      <a:rPr lang="en-US" altLang="zh-CN" i="1" dirty="0">
                        <a:solidFill>
                          <a:schemeClr val="tx1"/>
                        </a:solidFill>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n</m:t>
                    </m:r>
                    <m:r>
                      <m:rPr>
                        <m:nor/>
                      </m:rPr>
                      <a:rPr lang="en-US" altLang="zh-CN" i="1" dirty="0">
                        <a:solidFill>
                          <a:schemeClr val="tx1"/>
                        </a:solidFill>
                      </a:rPr>
                      <m:t>]; </m:t>
                    </m:r>
                  </m:oMath>
                </a14:m>
                <a:endParaRPr lang="en-US" altLang="zh-CN" b="1" dirty="0">
                  <a:solidFill>
                    <a:schemeClr val="tx1"/>
                  </a:solidFill>
                </a:endParaRPr>
              </a:p>
              <a:p>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6638099"/>
              </a:xfrm>
              <a:prstGeom prst="rect">
                <a:avLst/>
              </a:prstGeom>
              <a:blipFill>
                <a:blip r:embed="rId2"/>
                <a:stretch>
                  <a:fillRect l="-583" t="-826"/>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43437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087529"/>
              </a:xfrm>
              <a:prstGeom prst="rect">
                <a:avLst/>
              </a:prstGeom>
              <a:noFill/>
            </p:spPr>
            <p:txBody>
              <a:bodyPr wrap="square" rtlCol="0">
                <a:spAutoFit/>
              </a:bodyPr>
              <a:lstStyle/>
              <a:p>
                <a:r>
                  <a:rPr lang="zh-CN" altLang="en-US" b="1" dirty="0"/>
                  <a:t>正确性证明：</a:t>
                </a:r>
                <a:endParaRPr lang="en-US" altLang="zh-CN" b="1" dirty="0"/>
              </a:p>
              <a:p>
                <a:r>
                  <a:rPr lang="en-US" altLang="zh-CN" dirty="0"/>
                  <a:t>(1) </a:t>
                </a:r>
                <a:r>
                  <a:rPr lang="zh-CN" altLang="en-US" dirty="0"/>
                  <a:t>如果是空树，那么能得到的二叉搜索树个数为 </a:t>
                </a:r>
                <a:r>
                  <a:rPr lang="en-US" altLang="zh-CN" dirty="0"/>
                  <a:t>1</a:t>
                </a:r>
                <a:r>
                  <a:rPr lang="zh-CN" altLang="en-US" dirty="0"/>
                  <a:t>，正确。</a:t>
                </a:r>
                <a:br>
                  <a:rPr lang="zh-CN" altLang="en-US" dirty="0"/>
                </a:br>
                <a:r>
                  <a:rPr lang="en-US" altLang="zh-CN" dirty="0"/>
                  <a:t>(2) </a:t>
                </a:r>
                <a:r>
                  <a:rPr lang="zh-CN" altLang="en-US" dirty="0"/>
                  <a:t>如果是只有一个节点，能得到的二叉搜索树的个数为 </a:t>
                </a:r>
                <a:r>
                  <a:rPr lang="en-US" altLang="zh-CN" dirty="0"/>
                  <a:t>1</a:t>
                </a:r>
                <a:r>
                  <a:rPr lang="zh-CN" altLang="en-US" dirty="0"/>
                  <a:t>，正确。</a:t>
                </a:r>
                <a:br>
                  <a:rPr lang="zh-CN" altLang="en-US" dirty="0"/>
                </a:br>
                <a:r>
                  <a:rPr lang="en-US" altLang="zh-CN" dirty="0"/>
                  <a:t>(3) </a:t>
                </a:r>
                <a:r>
                  <a:rPr lang="zh-CN" altLang="en-US" dirty="0" smtClean="0"/>
                  <a:t>如果</a:t>
                </a:r>
                <a:r>
                  <a:rPr lang="zh-CN" altLang="en-US" dirty="0"/>
                  <a:t>有 </a:t>
                </a:r>
                <a:r>
                  <a:rPr lang="en-US" altLang="zh-CN" dirty="0" err="1"/>
                  <a:t>i</a:t>
                </a:r>
                <a:r>
                  <a:rPr lang="en-US" altLang="zh-CN" dirty="0"/>
                  <a:t> </a:t>
                </a:r>
                <a:r>
                  <a:rPr lang="zh-CN" altLang="en-US" dirty="0"/>
                  <a:t>个节点，选第 </a:t>
                </a:r>
                <a:r>
                  <a:rPr lang="en-US" altLang="zh-CN" dirty="0"/>
                  <a:t>j </a:t>
                </a:r>
                <a:r>
                  <a:rPr lang="zh-CN" altLang="en-US" dirty="0"/>
                  <a:t>个为根节点时产生的二叉搜索树的数量等于左子树的个数乘右子树个数，而左子树可能的个数为以</a:t>
                </a:r>
                <a:r>
                  <a:rPr lang="en-US" altLang="zh-CN" dirty="0" smtClean="0">
                    <a:latin typeface="Segoe UI" panose="020B0502040204020203" pitchFamily="34" charset="0"/>
                    <a:cs typeface="Segoe UI" panose="020B0502040204020203" pitchFamily="34" charset="0"/>
                  </a:rPr>
                  <a:t>1~(</a:t>
                </a:r>
                <a:r>
                  <a:rPr lang="en-US" altLang="zh-CN" dirty="0">
                    <a:latin typeface="Segoe UI" panose="020B0502040204020203" pitchFamily="34" charset="0"/>
                    <a:cs typeface="Segoe UI" panose="020B0502040204020203" pitchFamily="34" charset="0"/>
                  </a:rPr>
                  <a:t>j-1) </a:t>
                </a:r>
                <a:r>
                  <a:rPr lang="zh-CN" altLang="en-US" dirty="0"/>
                  <a:t>为根节点时产生的二叉搜索树的数目，右子树可能的个数为以</a:t>
                </a:r>
                <a:r>
                  <a:rPr lang="en-US" altLang="zh-CN" dirty="0">
                    <a:latin typeface="Segoe UI" panose="020B0502040204020203" pitchFamily="34" charset="0"/>
                    <a:cs typeface="Segoe UI" panose="020B0502040204020203" pitchFamily="34" charset="0"/>
                  </a:rPr>
                  <a:t>1~(</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-j) </a:t>
                </a:r>
                <a:r>
                  <a:rPr lang="zh-CN" altLang="en-US" dirty="0"/>
                  <a:t>为根节点时产生的二叉搜索树的数目。分别以每个 </a:t>
                </a:r>
                <a:r>
                  <a:rPr lang="en-US" altLang="zh-CN" dirty="0"/>
                  <a:t>j </a:t>
                </a:r>
                <a:r>
                  <a:rPr lang="zh-CN" altLang="en-US" dirty="0"/>
                  <a:t>做为根节点然后求和就得到</a:t>
                </a:r>
                <a:r>
                  <a:rPr lang="zh-CN" altLang="en-US" dirty="0" smtClean="0"/>
                  <a:t>以</a:t>
                </a:r>
                <a:r>
                  <a:rPr lang="en-US" altLang="zh-CN" dirty="0">
                    <a:latin typeface="Segoe UI" panose="020B0502040204020203" pitchFamily="34" charset="0"/>
                    <a:cs typeface="Segoe UI" panose="020B0502040204020203" pitchFamily="34" charset="0"/>
                  </a:rPr>
                  <a:t>1~i</a:t>
                </a:r>
                <a:r>
                  <a:rPr lang="zh-CN" altLang="en-US" dirty="0" smtClean="0"/>
                  <a:t>为</a:t>
                </a:r>
                <a:r>
                  <a:rPr lang="zh-CN" altLang="en-US" dirty="0"/>
                  <a:t>节点组成的二叉搜索树的数目。</a:t>
                </a:r>
                <a:endParaRPr lang="en-US" altLang="zh-CN" dirty="0"/>
              </a:p>
              <a:p>
                <a:endParaRPr lang="en-US" altLang="zh-CN" dirty="0"/>
              </a:p>
              <a:p>
                <a:r>
                  <a:rPr lang="zh-CN" altLang="en-US" b="1" dirty="0"/>
                  <a:t>时间复杂度：</a:t>
                </a:r>
                <a:endParaRPr lang="en-US" altLang="zh-CN" b="1" dirty="0"/>
              </a:p>
              <a:p>
                <a14:m>
                  <m:oMath xmlns:m="http://schemas.openxmlformats.org/officeDocument/2006/math">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endParaRPr lang="en-US" altLang="zh-CN" dirty="0"/>
              </a:p>
              <a:p>
                <a:endParaRPr lang="en-US" altLang="zh-CN" b="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r>
                      <a:rPr lang="zh-CN" altLang="en-US"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oMath>
                </a14:m>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oMath>
                </a14:m>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087529"/>
              </a:xfrm>
              <a:prstGeom prst="rect">
                <a:avLst/>
              </a:prstGeom>
              <a:blipFill>
                <a:blip r:embed="rId2"/>
                <a:stretch>
                  <a:fillRect l="-583" t="-1343" r="-655"/>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09805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207755"/>
              </a:xfrm>
              <a:prstGeom prst="rect">
                <a:avLst/>
              </a:prstGeom>
              <a:noFill/>
            </p:spPr>
            <p:txBody>
              <a:bodyPr wrap="square" rtlCol="0">
                <a:spAutoFit/>
              </a:bodyPr>
              <a:lstStyle/>
              <a:p>
                <a:r>
                  <a:rPr lang="zh-CN" altLang="en-US" b="1" dirty="0"/>
                  <a:t>拓展：</a:t>
                </a:r>
                <a:endParaRPr lang="en-US" altLang="zh-CN" b="1" dirty="0"/>
              </a:p>
              <a:p>
                <a:endParaRPr lang="en-US" altLang="zh-CN" dirty="0"/>
              </a:p>
              <a:p>
                <a:r>
                  <a:rPr lang="zh-CN" altLang="en-US" dirty="0"/>
                  <a:t>“卡特兰数”</a:t>
                </a:r>
                <a:endParaRPr lang="en-US" altLang="zh-CN" dirty="0"/>
              </a:p>
              <a:p>
                <a:endParaRPr lang="en-US" altLang="zh-CN" dirty="0">
                  <a:latin typeface="Times" pitchFamily="2"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r>
                  <a:rPr lang="zh-CN" altLang="en-US" dirty="0">
                    <a:latin typeface="Cambria Math" panose="02040503050406030204" pitchFamily="18" charset="0"/>
                    <a:cs typeface="Arial" panose="020B0604020202020204" pitchFamily="34"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sup>
                    </m:sSubSup>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p>
                    </m:sSubSup>
                  </m:oMath>
                </a14:m>
                <a:endParaRPr lang="en-US" altLang="zh-CN" dirty="0">
                  <a:latin typeface="Cambria Math" panose="02040503050406030204" pitchFamily="18" charset="0"/>
                  <a:ea typeface="Cambria Math" panose="02040503050406030204" pitchFamily="18" charset="0"/>
                </a:endParaRPr>
              </a:p>
              <a:p>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b="0" i="1" smtClean="0">
                            <a:latin typeface="Cambria Math" panose="02040503050406030204" pitchFamily="18" charset="0"/>
                            <a:ea typeface="Cambria Math" panose="02040503050406030204" pitchFamily="18" charset="0"/>
                          </a:rPr>
                          <m:t>𝑛</m:t>
                        </m:r>
                      </m:sup>
                    </m:sSubSup>
                  </m:oMath>
                </a14:m>
                <a:endParaRPr lang="en-US" altLang="zh-CN" b="1" dirty="0">
                  <a:latin typeface="Cambria Math" panose="02040503050406030204" pitchFamily="18" charset="0"/>
                  <a:ea typeface="Cambria Math" panose="02040503050406030204" pitchFamily="18" charset="0"/>
                </a:endParaRPr>
              </a:p>
              <a:p>
                <a:endParaRPr lang="en-US" altLang="zh-CN" b="1"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f(n-1)</a:t>
                </a:r>
              </a:p>
              <a:p>
                <a:r>
                  <a:rPr lang="en-US" altLang="zh-CN" b="1" dirty="0"/>
                  <a:t/>
                </a:r>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207755"/>
              </a:xfrm>
              <a:prstGeom prst="rect">
                <a:avLst/>
              </a:prstGeom>
              <a:blipFill>
                <a:blip r:embed="rId2"/>
                <a:stretch>
                  <a:fillRect l="-455" t="-12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286A96-217F-714C-B031-390700A823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0939" y="967967"/>
            <a:ext cx="4516369" cy="5655365"/>
          </a:xfrm>
          <a:prstGeom prst="rect">
            <a:avLst/>
          </a:prstGeom>
        </p:spPr>
      </p:pic>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501202"/>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已知连续若干天的股票价格，在只允许交易两次的情况的下，</a:t>
            </a:r>
            <a:r>
              <a:rPr lang="zh-CN" altLang="en-US" dirty="0" smtClean="0"/>
              <a:t>求 </a:t>
            </a:r>
            <a:r>
              <a:rPr lang="en-US" altLang="zh-CN" dirty="0" smtClean="0"/>
              <a:t>	    </a:t>
            </a:r>
            <a:r>
              <a:rPr lang="zh-CN" altLang="en-US" dirty="0" smtClean="0"/>
              <a:t>可以</a:t>
            </a:r>
            <a:r>
              <a:rPr lang="zh-CN" altLang="en-US" dirty="0"/>
              <a:t>获得的最大收益。</a:t>
            </a:r>
            <a:endParaRPr lang="en-US" altLang="zh-CN" dirty="0"/>
          </a:p>
          <a:p>
            <a:r>
              <a:rPr lang="zh-CN" altLang="en-US" b="1" dirty="0" smtClean="0"/>
              <a:t>输         入</a:t>
            </a:r>
            <a:r>
              <a:rPr lang="zh-CN" altLang="en-US" b="1" dirty="0"/>
              <a:t>：</a:t>
            </a:r>
            <a:r>
              <a:rPr lang="zh-CN" altLang="en-US" dirty="0"/>
              <a:t>数组表示的连续若干天的股票价格。</a:t>
            </a:r>
            <a:endParaRPr lang="en-US" altLang="zh-CN" dirty="0"/>
          </a:p>
          <a:p>
            <a:r>
              <a:rPr lang="zh-CN" altLang="en-US" b="1" dirty="0" smtClean="0"/>
              <a:t>输         出</a:t>
            </a:r>
            <a:r>
              <a:rPr lang="zh-CN" altLang="en-US" b="1" dirty="0"/>
              <a:t>：</a:t>
            </a:r>
            <a:r>
              <a:rPr lang="zh-CN" altLang="en-US" dirty="0"/>
              <a:t>最大的收益。</a:t>
            </a:r>
          </a:p>
        </p:txBody>
      </p:sp>
      <p:graphicFrame>
        <p:nvGraphicFramePr>
          <p:cNvPr id="18" name="表格 17"/>
          <p:cNvGraphicFramePr>
            <a:graphicFrameLocks noGrp="1"/>
          </p:cNvGraphicFramePr>
          <p:nvPr>
            <p:extLst/>
          </p:nvPr>
        </p:nvGraphicFramePr>
        <p:xfrm>
          <a:off x="517634" y="2285999"/>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3" name="文本框 22"/>
          <p:cNvSpPr txBox="1"/>
          <p:nvPr/>
        </p:nvSpPr>
        <p:spPr>
          <a:xfrm>
            <a:off x="1021080" y="2782449"/>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28" name="文本框 27"/>
          <p:cNvSpPr txBox="1"/>
          <p:nvPr/>
        </p:nvSpPr>
        <p:spPr>
          <a:xfrm>
            <a:off x="1480361" y="2770907"/>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29" name="文本框 28"/>
          <p:cNvSpPr txBox="1"/>
          <p:nvPr/>
        </p:nvSpPr>
        <p:spPr>
          <a:xfrm>
            <a:off x="2393210" y="2772622"/>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35" name="文本框 34"/>
          <p:cNvSpPr txBox="1"/>
          <p:nvPr/>
        </p:nvSpPr>
        <p:spPr>
          <a:xfrm>
            <a:off x="3765233" y="2753754"/>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36" name="文本框 35"/>
          <p:cNvSpPr txBox="1"/>
          <p:nvPr/>
        </p:nvSpPr>
        <p:spPr>
          <a:xfrm>
            <a:off x="4538968" y="2828615"/>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230435" y="3468122"/>
                <a:ext cx="7866749" cy="2308324"/>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如果只交易一次，</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的</m:t>
                    </m:r>
                  </m:oMath>
                </a14:m>
                <a:r>
                  <a:rPr lang="zh-CN" altLang="en-US" dirty="0"/>
                  <a:t>时间可以得到每天最大利润。递推式为：</a:t>
                </a:r>
                <a:endParaRPr lang="en-US" altLang="zh-CN" dirty="0"/>
              </a:p>
              <a:p>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𝑚𝑖𝑛𝑃𝑟𝑖𝑐𝑒</m:t>
                              </m:r>
                            </m:e>
                          </m:d>
                        </m:e>
                      </m:func>
                    </m:oMath>
                  </m:oMathPara>
                </a14:m>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0" smtClean="0">
                          <a:latin typeface="Cambria Math" panose="02040503050406030204" pitchFamily="18" charset="0"/>
                        </a:rPr>
                        <m:t>,</m:t>
                      </m:r>
                      <m:r>
                        <m:rPr>
                          <m:sty m:val="p"/>
                        </m:rPr>
                        <a:rPr lang="en-US" altLang="zh-CN" i="1">
                          <a:latin typeface="Cambria Math" panose="02040503050406030204" pitchFamily="18" charset="0"/>
                        </a:rPr>
                        <m:t>for</m:t>
                      </m:r>
                      <m:r>
                        <a:rPr lang="zh-CN" altLang="en-US" b="0" i="1" smtClean="0">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a:p>
                <a:pPr lvl="1"/>
                <a:endParaRPr lang="en-US" altLang="zh-CN" dirty="0"/>
              </a:p>
              <a:p>
                <a:r>
                  <a:rPr lang="zh-CN" altLang="en-US" dirty="0"/>
                  <a:t>    考虑交易两次，在第</a:t>
                </a:r>
                <a:r>
                  <a:rPr lang="en-US" altLang="zh-CN" dirty="0"/>
                  <a:t>1</a:t>
                </a:r>
                <a:r>
                  <a:rPr lang="zh-CN" altLang="en-US" dirty="0"/>
                  <a:t>天到</a:t>
                </a:r>
                <a:r>
                  <a:rPr lang="en-US" altLang="zh-CN" dirty="0" err="1"/>
                  <a:t>i</a:t>
                </a:r>
                <a:r>
                  <a:rPr lang="zh-CN" altLang="en-US" dirty="0"/>
                  <a:t>天完成一笔交易，在第</a:t>
                </a:r>
                <a:r>
                  <a:rPr lang="en-US" altLang="zh-CN" dirty="0" err="1"/>
                  <a:t>i</a:t>
                </a:r>
                <a:r>
                  <a:rPr lang="zh-CN" altLang="en-US" dirty="0"/>
                  <a:t>天到最后一天完成第二笔交易。</a:t>
                </a:r>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30435" y="3468122"/>
                <a:ext cx="7866749" cy="2308324"/>
              </a:xfrm>
              <a:prstGeom prst="rect">
                <a:avLst/>
              </a:prstGeom>
              <a:blipFill>
                <a:blip r:embed="rId2"/>
                <a:stretch>
                  <a:fillRect l="-644" t="-2186"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069595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96855" y="2648689"/>
                <a:ext cx="7866749" cy="2585323"/>
              </a:xfrm>
              <a:prstGeom prst="rect">
                <a:avLst/>
              </a:prstGeom>
              <a:noFill/>
            </p:spPr>
            <p:txBody>
              <a:bodyPr wrap="square" rtlCol="0">
                <a:spAutoFit/>
              </a:bodyPr>
              <a:lstStyle/>
              <a:p>
                <a:r>
                  <a:rPr lang="zh-CN" altLang="en-US" b="1" dirty="0"/>
                  <a:t>决策：</a:t>
                </a:r>
                <a:endParaRPr lang="en-US" altLang="zh-CN" b="1" dirty="0"/>
              </a:p>
              <a:p>
                <a:pPr lvl="1"/>
                <a:r>
                  <a:rPr lang="zh-CN" altLang="en-US" dirty="0" smtClean="0"/>
                  <a:t>在</a:t>
                </a:r>
                <a:r>
                  <a:rPr lang="zh-CN" altLang="en-US" dirty="0"/>
                  <a:t>第</a:t>
                </a:r>
                <a:r>
                  <a:rPr lang="en-US" altLang="zh-CN" dirty="0"/>
                  <a:t>1</a:t>
                </a:r>
                <a:r>
                  <a:rPr lang="zh-CN" altLang="en-US" dirty="0"/>
                  <a:t>天到</a:t>
                </a:r>
                <a:r>
                  <a:rPr lang="en-US" altLang="zh-CN" i="1" dirty="0" err="1">
                    <a:latin typeface="Times New Roman" panose="02020603050405020304" pitchFamily="18" charset="0"/>
                    <a:cs typeface="Times New Roman" panose="02020603050405020304" pitchFamily="18" charset="0"/>
                  </a:rPr>
                  <a:t>i</a:t>
                </a:r>
                <a:r>
                  <a:rPr lang="zh-CN" altLang="en-US" dirty="0"/>
                  <a:t>天完成一笔交易，在第</a:t>
                </a:r>
                <a:r>
                  <a:rPr lang="en-US" altLang="zh-CN" i="1" dirty="0" err="1"/>
                  <a:t>i</a:t>
                </a:r>
                <a:r>
                  <a:rPr lang="zh-CN" altLang="en-US" dirty="0"/>
                  <a:t>天到最后一天完成第二笔交易。</a:t>
                </a:r>
                <a:endParaRPr lang="en-US" altLang="zh-CN" dirty="0"/>
              </a:p>
              <a:p>
                <a:pPr lvl="1"/>
                <a:r>
                  <a:rPr lang="zh-CN" altLang="en-US" dirty="0"/>
                  <a:t>在第</a:t>
                </a:r>
                <a:r>
                  <a:rPr lang="en-US" altLang="zh-CN" i="1" dirty="0" err="1"/>
                  <a:t>i</a:t>
                </a:r>
                <a:r>
                  <a:rPr lang="zh-CN" altLang="en-US" dirty="0"/>
                  <a:t>天之前交易一次的最优子结构为：</a:t>
                </a:r>
                <a:endParaRPr lang="en-US" altLang="zh-CN" dirty="0"/>
              </a:p>
              <a:p>
                <a:pPr lvl="1"/>
                <a:r>
                  <a:rPr lang="en-US" altLang="zh-CN" b="0" dirty="0"/>
                  <a:t>     </a:t>
                </a:r>
                <a14:m>
                  <m:oMath xmlns:m="http://schemas.openxmlformats.org/officeDocument/2006/math">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e>
                    </m:func>
                  </m:oMath>
                </a14:m>
                <a:endParaRPr lang="en-US" altLang="zh-CN" b="0" i="1" dirty="0">
                  <a:latin typeface="Cambria Math" panose="02040503050406030204" pitchFamily="18" charset="0"/>
                </a:endParaRPr>
              </a:p>
              <a:p>
                <a:pPr lvl="1"/>
                <a:r>
                  <a:rPr lang="en-US" altLang="zh-CN" b="0" dirty="0"/>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endParaRPr lang="en-US" altLang="zh-CN" b="0" dirty="0"/>
              </a:p>
              <a:p>
                <a:pPr lvl="1"/>
                <a:r>
                  <a:rPr lang="zh-CN" altLang="en-US" dirty="0"/>
                  <a:t>在第</a:t>
                </a:r>
                <a:r>
                  <a:rPr lang="en-US" altLang="zh-CN" i="1" dirty="0" err="1"/>
                  <a:t>i</a:t>
                </a:r>
                <a:r>
                  <a:rPr lang="zh-CN" altLang="en-US" dirty="0"/>
                  <a:t>天到最后一天交易一次的最优子结构为：</a:t>
                </a:r>
                <a:endParaRPr lang="en-US" altLang="zh-CN" b="0"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oMath>
                  </m:oMathPara>
                </a14:m>
                <a:endParaRPr lang="en-US" altLang="zh-CN" i="1" dirty="0">
                  <a:latin typeface="Cambria Math" panose="02040503050406030204" pitchFamily="18" charset="0"/>
                </a:endParaRPr>
              </a:p>
              <a:p>
                <a:pPr lvl="1"/>
                <a:r>
                  <a:rPr lang="en-US" altLang="zh-CN" dirty="0"/>
                  <a:t>     </a:t>
                </a:r>
                <a14:m>
                  <m:oMath xmlns:m="http://schemas.openxmlformats.org/officeDocument/2006/math">
                    <m:r>
                      <a:rPr lang="en-US" altLang="zh-CN" i="1">
                        <a:latin typeface="Cambria Math" panose="02040503050406030204" pitchFamily="18" charset="0"/>
                      </a:rPr>
                      <m:t>𝑚</m:t>
                    </m:r>
                    <m:r>
                      <a:rPr lang="en-US" altLang="zh-CN" b="0" i="1" smtClean="0">
                        <a:latin typeface="Cambria Math" panose="02040503050406030204" pitchFamily="18" charset="0"/>
                      </a:rPr>
                      <m:t>𝑎𝑥</m:t>
                    </m:r>
                    <m:r>
                      <a:rPr lang="en-US" altLang="zh-CN" i="1">
                        <a:latin typeface="Cambria Math" panose="02040503050406030204" pitchFamily="18" charset="0"/>
                      </a:rPr>
                      <m:t>𝑃𝑟𝑖𝑐𝑒</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96855" y="2648689"/>
                <a:ext cx="7866749" cy="2585323"/>
              </a:xfrm>
              <a:prstGeom prst="rect">
                <a:avLst/>
              </a:prstGeom>
              <a:blipFill>
                <a:blip r:embed="rId2"/>
                <a:stretch>
                  <a:fillRect l="-698" t="-1882"/>
                </a:stretch>
              </a:blipFill>
            </p:spPr>
            <p:txBody>
              <a:bodyPr/>
              <a:lstStyle/>
              <a:p>
                <a:r>
                  <a:rPr lang="zh-CN" altLang="en-US">
                    <a:noFill/>
                  </a:rPr>
                  <a:t> </a:t>
                </a:r>
              </a:p>
            </p:txBody>
          </p:sp>
        </mc:Fallback>
      </mc:AlternateContent>
      <p:graphicFrame>
        <p:nvGraphicFramePr>
          <p:cNvPr id="38" name="表格 37">
            <a:extLst>
              <a:ext uri="{FF2B5EF4-FFF2-40B4-BE49-F238E27FC236}">
                <a16:creationId xmlns:a16="http://schemas.microsoft.com/office/drawing/2014/main" id="{0A0665D7-BF4D-E44B-B0D4-549DB17F10E6}"/>
              </a:ext>
            </a:extLst>
          </p:cNvPr>
          <p:cNvGraphicFramePr>
            <a:graphicFrameLocks noGrp="1"/>
          </p:cNvGraphicFramePr>
          <p:nvPr>
            <p:extLst/>
          </p:nvPr>
        </p:nvGraphicFramePr>
        <p:xfrm>
          <a:off x="517634" y="1083365"/>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39" name="文本框 38">
            <a:extLst>
              <a:ext uri="{FF2B5EF4-FFF2-40B4-BE49-F238E27FC236}">
                <a16:creationId xmlns:a16="http://schemas.microsoft.com/office/drawing/2014/main" id="{1658A5BD-7929-5544-A86A-961B4026ECD9}"/>
              </a:ext>
            </a:extLst>
          </p:cNvPr>
          <p:cNvSpPr txBox="1"/>
          <p:nvPr/>
        </p:nvSpPr>
        <p:spPr>
          <a:xfrm>
            <a:off x="1021080" y="1579815"/>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40" name="文本框 39">
            <a:extLst>
              <a:ext uri="{FF2B5EF4-FFF2-40B4-BE49-F238E27FC236}">
                <a16:creationId xmlns:a16="http://schemas.microsoft.com/office/drawing/2014/main" id="{3CEFF804-642F-A94A-BF89-80521C9DA165}"/>
              </a:ext>
            </a:extLst>
          </p:cNvPr>
          <p:cNvSpPr txBox="1"/>
          <p:nvPr/>
        </p:nvSpPr>
        <p:spPr>
          <a:xfrm>
            <a:off x="1480361" y="1568273"/>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41" name="文本框 40">
            <a:extLst>
              <a:ext uri="{FF2B5EF4-FFF2-40B4-BE49-F238E27FC236}">
                <a16:creationId xmlns:a16="http://schemas.microsoft.com/office/drawing/2014/main" id="{F9834341-E2B9-D846-94A7-AE6F1AC02C84}"/>
              </a:ext>
            </a:extLst>
          </p:cNvPr>
          <p:cNvSpPr txBox="1"/>
          <p:nvPr/>
        </p:nvSpPr>
        <p:spPr>
          <a:xfrm>
            <a:off x="2393210" y="1569988"/>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42" name="文本框 41">
            <a:extLst>
              <a:ext uri="{FF2B5EF4-FFF2-40B4-BE49-F238E27FC236}">
                <a16:creationId xmlns:a16="http://schemas.microsoft.com/office/drawing/2014/main" id="{D8AC1A55-C37B-3842-B134-7B936351DCF0}"/>
              </a:ext>
            </a:extLst>
          </p:cNvPr>
          <p:cNvSpPr txBox="1"/>
          <p:nvPr/>
        </p:nvSpPr>
        <p:spPr>
          <a:xfrm>
            <a:off x="3765233" y="1551120"/>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43" name="文本框 42">
            <a:extLst>
              <a:ext uri="{FF2B5EF4-FFF2-40B4-BE49-F238E27FC236}">
                <a16:creationId xmlns:a16="http://schemas.microsoft.com/office/drawing/2014/main" id="{6D372C76-C3E8-C342-A8CC-3BB7326262BD}"/>
              </a:ext>
            </a:extLst>
          </p:cNvPr>
          <p:cNvSpPr txBox="1"/>
          <p:nvPr/>
        </p:nvSpPr>
        <p:spPr>
          <a:xfrm>
            <a:off x="4538968" y="1625981"/>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89493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latin typeface="宋体" panose="02010600030101010101" pitchFamily="2" charset="-122"/>
              <a:ea typeface="宋体" panose="02010600030101010101" pitchFamily="2" charset="-122"/>
            </a:endParaRPr>
          </a:p>
          <a:p>
            <a:pPr lvl="0" algn="just"/>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子</a:t>
            </a:r>
            <a:r>
              <a:rPr lang="zh-CN" altLang="en-US" dirty="0">
                <a:latin typeface="宋体" panose="02010600030101010101" pitchFamily="2" charset="-122"/>
                <a:ea typeface="宋体" panose="02010600030101010101" pitchFamily="2" charset="-122"/>
              </a:rPr>
              <a:t>，求抢劫犯可能抢到的最高总金额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情 </a:t>
            </a:r>
            <a:r>
              <a:rPr lang="zh-CN" altLang="en-US" b="1" dirty="0" smtClean="0">
                <a:latin typeface="宋体" panose="02010600030101010101" pitchFamily="2" charset="-122"/>
                <a:ea typeface="宋体" panose="02010600030101010101" pitchFamily="2" charset="-122"/>
              </a:rPr>
              <a:t>况 一</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房子按直线排列</a:t>
            </a:r>
            <a:endParaRPr lang="en-US" altLang="zh-CN" dirty="0">
              <a:latin typeface="宋体" panose="02010600030101010101" pitchFamily="2" charset="-122"/>
              <a:ea typeface="宋体" panose="02010600030101010101" pitchFamily="2"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输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入：</a:t>
            </a:r>
            <a:r>
              <a:rPr lang="zh-CN" altLang="en-US" dirty="0">
                <a:latin typeface="宋体" panose="02010600030101010101" pitchFamily="2" charset="-122"/>
                <a:ea typeface="宋体" panose="02010600030101010101" pitchFamily="2" charset="-122"/>
              </a:rPr>
              <a:t>一列非负整数，每个数字代表一个房子的金额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输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出：</a:t>
            </a:r>
            <a:r>
              <a:rPr lang="zh-CN" altLang="en-US" dirty="0">
                <a:latin typeface="宋体" panose="02010600030101010101" pitchFamily="2" charset="-122"/>
                <a:ea typeface="宋体" panose="02010600030101010101" pitchFamily="2" charset="-122"/>
              </a:rPr>
              <a:t>一个非负整数，代表抢劫犯可能抢到的最大总金额</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察：</a:t>
            </a:r>
            <a:r>
              <a:rPr lang="zh-CN" altLang="en-US" dirty="0">
                <a:latin typeface="宋体" panose="02010600030101010101" pitchFamily="2" charset="-122"/>
                <a:ea typeface="宋体" panose="02010600030101010101" pitchFamily="2" charset="-122"/>
              </a:rPr>
              <a:t>一旦选择了当前房子，其前后的两个房子都不能选</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举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2,3,2    </a:t>
            </a:r>
          </a:p>
          <a:p>
            <a:pPr lvl="0" algn="just"/>
            <a:r>
              <a:rPr lang="zh-CN" altLang="en-US" b="1" dirty="0">
                <a:latin typeface="宋体" panose="02010600030101010101" pitchFamily="2" charset="-122"/>
                <a:ea typeface="宋体" panose="02010600030101010101" pitchFamily="2" charset="-122"/>
              </a:rPr>
              <a:t>子 </a:t>
            </a:r>
            <a:r>
              <a:rPr lang="zh-CN" altLang="en-US" b="1" dirty="0" smtClean="0">
                <a:latin typeface="宋体" panose="02010600030101010101" pitchFamily="2" charset="-122"/>
                <a:ea typeface="宋体" panose="02010600030101010101" pitchFamily="2" charset="-122"/>
              </a:rPr>
              <a:t>问 题</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个房子中抢劫犯有可能抢到的最大总金额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，每次决策是否要抢当前房屋</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递推关系式：</a:t>
            </a:r>
            <a:endParaRPr lang="en-US" altLang="zh-CN" b="1"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72750730"/>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081"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92810" y="5150639"/>
            <a:ext cx="7231467" cy="646331"/>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情  况  二：</a:t>
            </a:r>
            <a:r>
              <a:rPr lang="zh-CN" altLang="en-US" dirty="0">
                <a:latin typeface="宋体" panose="02010600030101010101" pitchFamily="2" charset="-122"/>
                <a:ea typeface="宋体" panose="02010600030101010101" pitchFamily="2" charset="-122"/>
              </a:rPr>
              <a:t>房子排成一个圈</a:t>
            </a:r>
            <a:endParaRPr lang="en-US" altLang="zh-CN" dirty="0">
              <a:latin typeface="宋体" panose="02010600030101010101" pitchFamily="2" charset="-122"/>
              <a:ea typeface="宋体" panose="02010600030101010101" pitchFamily="2" charset="-122"/>
            </a:endParaRPr>
          </a:p>
          <a:p>
            <a:pPr lvl="0"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只要考虑（</a:t>
            </a:r>
            <a:r>
              <a:rPr lang="en-US" altLang="zh-CN" dirty="0" smtClean="0">
                <a:latin typeface="Segoe UI" panose="020B0502040204020203" pitchFamily="34" charset="0"/>
                <a:ea typeface="宋体" panose="02010600030101010101" pitchFamily="2" charset="-122"/>
                <a:cs typeface="Segoe UI" panose="020B0502040204020203" pitchFamily="34" charset="0"/>
              </a:rPr>
              <a:t>1~n-1</a:t>
            </a:r>
            <a:r>
              <a:rPr lang="zh-CN" altLang="en-US" dirty="0">
                <a:latin typeface="宋体" panose="02010600030101010101" pitchFamily="2" charset="-122"/>
                <a:ea typeface="宋体" panose="02010600030101010101" pitchFamily="2" charset="-122"/>
              </a:rPr>
              <a:t>）和（</a:t>
            </a:r>
            <a:r>
              <a:rPr lang="en-US" altLang="zh-CN" dirty="0">
                <a:latin typeface="Segoe UI" panose="020B0502040204020203" pitchFamily="34" charset="0"/>
                <a:ea typeface="宋体" panose="02010600030101010101" pitchFamily="2" charset="-122"/>
                <a:cs typeface="Segoe UI" panose="020B0502040204020203" pitchFamily="34" charset="0"/>
              </a:rPr>
              <a:t>2~n</a:t>
            </a:r>
            <a:r>
              <a:rPr lang="zh-CN" altLang="en-US" dirty="0">
                <a:latin typeface="宋体" panose="02010600030101010101" pitchFamily="2" charset="-122"/>
                <a:ea typeface="宋体" panose="02010600030101010101" pitchFamily="2" charset="-122"/>
              </a:rPr>
              <a:t>）中的最优值就可得最优解</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latin typeface="宋体" panose="02010600030101010101" pitchFamily="2" charset="-122"/>
                <a:ea typeface="宋体" panose="02010600030101010101" pitchFamily="2" charset="-122"/>
              </a:rPr>
              <a:t>最大总金额为</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p:cNvSpPr txBox="1"/>
              <p:nvPr/>
            </p:nvSpPr>
            <p:spPr>
              <a:xfrm>
                <a:off x="191574" y="1265249"/>
                <a:ext cx="7866749" cy="5632311"/>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𝐹𝑢𝑛𝑐𝑡𝑖𝑜𝑛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𝑚𝑎𝑥𝑃𝑟𝑜𝑓𝑖𝑡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𝑝𝑟𝑖𝑐𝑒𝑠</m:t>
                          </m:r>
                        </m:e>
                      </m:d>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pPr lvl="1"/>
                <a:r>
                  <a:rPr lang="en-US" altLang="zh-CN" i="1" dirty="0" smtClean="0">
                    <a:solidFill>
                      <a:srgbClr val="FF0000"/>
                    </a:solidFill>
                    <a:latin typeface="Cambria Math" panose="02040503050406030204" pitchFamily="18" charset="0"/>
                  </a:rPr>
                  <a:t>     </a:t>
                </a:r>
                <a14:m>
                  <m:oMath xmlns:m="http://schemas.openxmlformats.org/officeDocument/2006/math">
                    <m:r>
                      <a:rPr lang="en-US" altLang="zh-CN" b="0" i="1" smtClean="0">
                        <a:solidFill>
                          <a:srgbClr val="FF0000"/>
                        </a:solidFill>
                        <a:latin typeface="Cambria Math" panose="02040503050406030204" pitchFamily="18" charset="0"/>
                      </a:rPr>
                      <m:t>𝑚𝑖𝑛𝑃𝑟𝑖𝑐𝑒</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𝑚𝑎𝑥𝑃𝑟𝑖𝑐𝑒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𝑝𝑟𝑖𝑐𝑒𝑠</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0</m:t>
                        </m:r>
                      </m:e>
                    </m:d>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𝑝𝑟𝑖𝑐𝑒𝑠</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−1</m:t>
                        </m:r>
                      </m:e>
                    </m:d>
                    <m:r>
                      <a:rPr lang="en-US" altLang="zh-CN" b="0" i="1" smtClean="0">
                        <a:solidFill>
                          <a:srgbClr val="FF0000"/>
                        </a:solidFill>
                        <a:latin typeface="Cambria Math" panose="02040503050406030204" pitchFamily="18" charset="0"/>
                      </a:rPr>
                      <m:t>;</m:t>
                    </m:r>
                  </m:oMath>
                </a14:m>
                <a:endParaRPr lang="en-US" altLang="zh-CN" b="0" i="1" dirty="0">
                  <a:solidFill>
                    <a:srgbClr val="FF0000"/>
                  </a:solidFill>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𝑙𝑒𝑓𝑡𝑃𝑟𝑜𝑓𝑖𝑡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𝑟𝑒𝑠</m:t>
                    </m:r>
                    <m:r>
                      <a:rPr lang="en-US" altLang="zh-CN" b="0" i="1" smtClean="0">
                        <a:latin typeface="Cambria Math" panose="02040503050406030204" pitchFamily="18" charset="0"/>
                      </a:rPr>
                      <m:t>=0;</m:t>
                    </m:r>
                  </m:oMath>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r>
                        <a:rPr lang="en-US" altLang="zh-CN" b="0" i="1" smtClean="0">
                          <a:latin typeface="Cambria Math" panose="02040503050406030204" pitchFamily="18" charset="0"/>
                        </a:rPr>
                        <m:t>𝑑𝑜</m:t>
                      </m:r>
                    </m:oMath>
                  </m:oMathPara>
                </a14:m>
                <a:endParaRPr lang="en-US" altLang="zh-CN" b="0"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b="0" dirty="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r>
                          <a:rPr lang="en-US" altLang="zh-CN" b="0" i="1" smtClean="0">
                            <a:latin typeface="Cambria Math" panose="02040503050406030204" pitchFamily="18" charset="0"/>
                          </a:rPr>
                          <m:t>;</m:t>
                        </m:r>
                      </m:e>
                    </m:func>
                  </m:oMath>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oMath>
                  </m:oMathPara>
                </a14:m>
                <a:endParaRPr lang="en-US" altLang="zh-CN" b="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−2→0 </m:t>
                      </m:r>
                      <m:r>
                        <a:rPr lang="en-US" altLang="zh-CN" i="1">
                          <a:latin typeface="Cambria Math" panose="02040503050406030204" pitchFamily="18" charset="0"/>
                        </a:rPr>
                        <m:t>𝑑𝑜</m:t>
                      </m:r>
                    </m:oMath>
                  </m:oMathPara>
                </a14:m>
                <a:endParaRPr lang="en-US" altLang="zh-CN" b="0" dirty="0"/>
              </a:p>
              <a:p>
                <a:pPr lvl="1"/>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𝑚𝑎𝑥𝑃𝑟𝑖𝑐𝑒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b="0" i="1" smtClean="0">
                              <a:latin typeface="Cambria Math" panose="02040503050406030204" pitchFamily="18" charset="0"/>
                            </a:rPr>
                            <m:t>;</m:t>
                          </m:r>
                        </m:e>
                      </m:func>
                    </m:oMath>
                  </m:oMathPara>
                </a14:m>
                <a:endParaRPr lang="en-US" altLang="zh-CN"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dirty="0"/>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𝑛</m:t>
                      </m:r>
                      <m:r>
                        <a:rPr lang="en-US" altLang="zh-CN" i="1">
                          <a:latin typeface="Cambria Math" panose="02040503050406030204" pitchFamily="18" charset="0"/>
                        </a:rPr>
                        <m:t>−1 </m:t>
                      </m:r>
                      <m:r>
                        <a:rPr lang="en-US" altLang="zh-CN" i="1">
                          <a:latin typeface="Cambria Math" panose="02040503050406030204" pitchFamily="18" charset="0"/>
                        </a:rPr>
                        <m:t>𝑑𝑜</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m:t>
                        </m:r>
                        <m:r>
                          <m:rPr>
                            <m:sty m:val="p"/>
                          </m:rPr>
                          <a:rPr lang="en-US" altLang="zh-CN" i="1">
                            <a:latin typeface="Cambria Math" panose="02040503050406030204" pitchFamily="18" charset="0"/>
                          </a:rPr>
                          <m:t>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𝑟𝑒𝑠</m:t>
                            </m:r>
                            <m:r>
                              <a:rPr lang="en-US" altLang="zh-CN" i="1">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e>
                    </m:func>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𝑟𝑒𝑡𝑢𝑟𝑛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dirty="0"/>
              </a:p>
              <a:p>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91574" y="1265249"/>
                <a:ext cx="7866749" cy="5632311"/>
              </a:xfrm>
              <a:prstGeom prst="rect">
                <a:avLst/>
              </a:prstGeom>
              <a:blipFill>
                <a:blip r:embed="rId2"/>
                <a:stretch>
                  <a:fillRect/>
                </a:stretch>
              </a:blipFill>
            </p:spPr>
            <p:txBody>
              <a:bodyPr/>
              <a:lstStyle/>
              <a:p>
                <a:r>
                  <a:rPr lang="zh-CN" altLang="en-US">
                    <a:noFill/>
                  </a:rPr>
                  <a:t> </a:t>
                </a:r>
              </a:p>
            </p:txBody>
          </p:sp>
        </mc:Fallback>
      </mc:AlternateContent>
      <p:sp>
        <p:nvSpPr>
          <p:cNvPr id="18" name="文本框 17"/>
          <p:cNvSpPr txBox="1"/>
          <p:nvPr/>
        </p:nvSpPr>
        <p:spPr>
          <a:xfrm>
            <a:off x="191574" y="895917"/>
            <a:ext cx="4017990" cy="369332"/>
          </a:xfrm>
          <a:prstGeom prst="rect">
            <a:avLst/>
          </a:prstGeom>
          <a:noFill/>
        </p:spPr>
        <p:txBody>
          <a:bodyPr wrap="square" rtlCol="0">
            <a:spAutoFit/>
          </a:bodyPr>
          <a:lstStyle/>
          <a:p>
            <a:r>
              <a:rPr lang="zh-CN" altLang="en-US" b="1" dirty="0" smtClean="0"/>
              <a:t>伪  代  码</a:t>
            </a:r>
            <a:r>
              <a:rPr lang="zh-CN" altLang="en-US" b="1" dirty="0"/>
              <a:t>：</a:t>
            </a:r>
            <a:endParaRPr lang="en-US" altLang="zh-CN" b="1" dirty="0"/>
          </a:p>
        </p:txBody>
      </p:sp>
      <p:sp>
        <p:nvSpPr>
          <p:cNvPr id="23" name="文本框 22"/>
          <p:cNvSpPr txBox="1"/>
          <p:nvPr/>
        </p:nvSpPr>
        <p:spPr>
          <a:xfrm>
            <a:off x="191574" y="5703093"/>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28" name="文本框 27"/>
              <p:cNvSpPr txBox="1"/>
              <p:nvPr/>
            </p:nvSpPr>
            <p:spPr>
              <a:xfrm>
                <a:off x="216770" y="6075825"/>
                <a:ext cx="7625931" cy="369332"/>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        时间</a:t>
                </a:r>
                <a:r>
                  <a:rPr lang="zh-CN" altLang="en-US" dirty="0">
                    <a:latin typeface="Times New Roman" panose="02020603050405020304" pitchFamily="18" charset="0"/>
                    <a:cs typeface="Times New Roman" panose="02020603050405020304" pitchFamily="18" charset="0"/>
                  </a:rPr>
                  <a:t>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16770" y="6075825"/>
                <a:ext cx="7625931" cy="369332"/>
              </a:xfrm>
              <a:prstGeom prst="rect">
                <a:avLst/>
              </a:prstGeom>
              <a:blipFill>
                <a:blip r:embed="rId3"/>
                <a:stretch>
                  <a:fillRect t="-13333" b="-23333"/>
                </a:stretch>
              </a:blipFill>
            </p:spPr>
            <p:txBody>
              <a:bodyPr/>
              <a:lstStyle/>
              <a:p>
                <a:r>
                  <a:rPr lang="zh-CN" altLang="en-US">
                    <a:noFill/>
                  </a:rPr>
                  <a:t> </a:t>
                </a:r>
              </a:p>
            </p:txBody>
          </p:sp>
        </mc:Fallback>
      </mc:AlternateContent>
      <p:sp>
        <p:nvSpPr>
          <p:cNvPr id="29" name="矩形 2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1" name="直接连接符 4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65551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A943450-D257-054C-9691-48A675EEBF5C}"/>
                  </a:ext>
                </a:extLst>
              </p:cNvPr>
              <p:cNvSpPr txBox="1"/>
              <p:nvPr/>
            </p:nvSpPr>
            <p:spPr>
              <a:xfrm>
                <a:off x="191574" y="895917"/>
                <a:ext cx="8177174" cy="4801314"/>
              </a:xfrm>
              <a:prstGeom prst="rect">
                <a:avLst/>
              </a:prstGeom>
              <a:noFill/>
            </p:spPr>
            <p:txBody>
              <a:bodyPr wrap="square" rtlCol="0">
                <a:spAutoFit/>
              </a:bodyPr>
              <a:lstStyle/>
              <a:p>
                <a:r>
                  <a:rPr lang="zh-CN" altLang="en-US" b="1" dirty="0" smtClean="0"/>
                  <a:t>其他做法：</a:t>
                </a:r>
                <a:endParaRPr lang="en-US" altLang="zh-CN" b="1" dirty="0"/>
              </a:p>
              <a:p>
                <a:endParaRPr lang="en-US" altLang="zh-CN" b="1" dirty="0"/>
              </a:p>
              <a:p>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m:t>
                        </m:r>
                      </m:e>
                    </m:d>
                  </m:oMath>
                </a14:m>
                <a:r>
                  <a:rPr lang="zh-CN" altLang="en-US" dirty="0">
                    <a:latin typeface="Times New Roman" panose="02020603050405020304" pitchFamily="18" charset="0"/>
                    <a:cs typeface="Times New Roman" panose="02020603050405020304" pitchFamily="18" charset="0"/>
                  </a:rPr>
                  <a:t>：表示前</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天进行</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次交易，</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表示此时持有，</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表示没有持有</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zh-CN" altLang="en-US" i="1" dirty="0">
                        <a:latin typeface="Cambria Math" panose="02040503050406030204" pitchFamily="18" charset="0"/>
                      </a:rPr>
                      <m:t>其中</m:t>
                    </m:r>
                    <m:r>
                      <a:rPr lang="zh-CN" altLang="en-US" b="0" i="1" dirty="0" smtClean="0">
                        <a:latin typeface="Cambria Math" panose="02040503050406030204" pitchFamily="18" charset="0"/>
                      </a:rPr>
                      <m:t>，</m:t>
                    </m:r>
                    <m:r>
                      <a:rPr lang="en-US" altLang="zh-CN" i="1">
                        <a:latin typeface="Cambria Math" panose="02040503050406030204" pitchFamily="18" charset="0"/>
                      </a:rPr>
                      <m:t>0 &lt;= </m:t>
                    </m:r>
                    <m:r>
                      <a:rPr lang="en-US" altLang="zh-CN" i="1">
                        <a:latin typeface="Cambria Math" panose="02040503050406030204" pitchFamily="18" charset="0"/>
                      </a:rPr>
                      <m:t>𝑖</m:t>
                    </m:r>
                    <m:r>
                      <a:rPr lang="en-US" altLang="zh-CN" i="1">
                        <a:latin typeface="Cambria Math" panose="02040503050406030204" pitchFamily="18" charset="0"/>
                      </a:rPr>
                      <m:t> &lt;= </m:t>
                    </m:r>
                    <m:r>
                      <a:rPr lang="en-US" altLang="zh-CN" i="1">
                        <a:latin typeface="Cambria Math" panose="02040503050406030204" pitchFamily="18" charset="0"/>
                      </a:rPr>
                      <m:t>𝑛</m:t>
                    </m:r>
                    <m:r>
                      <a:rPr lang="en-US" altLang="zh-CN" i="1">
                        <a:latin typeface="Cambria Math" panose="02040503050406030204" pitchFamily="18" charset="0"/>
                      </a:rPr>
                      <m:t>−1, 1 &lt;= </m:t>
                    </m:r>
                    <m:r>
                      <a:rPr lang="en-US" altLang="zh-CN" i="1">
                        <a:latin typeface="Cambria Math" panose="02040503050406030204" pitchFamily="18" charset="0"/>
                      </a:rPr>
                      <m:t>𝑘</m:t>
                    </m:r>
                    <m:r>
                      <a:rPr lang="en-US" altLang="zh-CN" i="1">
                        <a:latin typeface="Cambria Math" panose="02040503050406030204" pitchFamily="18" charset="0"/>
                      </a:rPr>
                      <m:t> &lt;= </m:t>
                    </m:r>
                    <m:r>
                      <a:rPr lang="en-US" altLang="zh-CN" i="1">
                        <a:latin typeface="Cambria Math" panose="02040503050406030204" pitchFamily="18" charset="0"/>
                      </a:rPr>
                      <m:t>𝐾</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m:t>
                    </m:r>
                    <m:r>
                      <a:rPr lang="zh-CN" altLang="en-US" i="1">
                        <a:latin typeface="Cambria Math" panose="02040503050406030204" pitchFamily="18" charset="0"/>
                      </a:rPr>
                      <m:t>为天数</m:t>
                    </m:r>
                  </m:oMath>
                </a14:m>
                <a:r>
                  <a:rPr lang="en-US" altLang="zh-CN" i="1" dirty="0">
                    <a:latin typeface="Cambria Math" panose="02040503050406030204" pitchFamily="18" charset="0"/>
                  </a:rPr>
                  <a:t>,</a:t>
                </a:r>
                <a:r>
                  <a:rPr lang="en-US" altLang="zh-CN" dirty="0"/>
                  <a:t>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 </m:t>
                    </m:r>
                    <m:r>
                      <a:rPr lang="zh-CN" altLang="en-US" i="1">
                        <a:latin typeface="Cambria Math" panose="02040503050406030204" pitchFamily="18" charset="0"/>
                      </a:rPr>
                      <m:t>为最多交易数</m:t>
                    </m:r>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此问题共</m:t>
                      </m:r>
                      <m:r>
                        <a:rPr lang="zh-CN" altLang="en-US"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 </m:t>
                      </m:r>
                      <m:r>
                        <a:rPr lang="en-US" altLang="zh-CN" i="1">
                          <a:latin typeface="Cambria Math" panose="02040503050406030204" pitchFamily="18" charset="0"/>
                        </a:rPr>
                        <m:t>𝐾</m:t>
                      </m:r>
                      <m:r>
                        <a:rPr lang="en-US" altLang="zh-CN" i="1">
                          <a:latin typeface="Cambria Math" panose="02040503050406030204" pitchFamily="18" charset="0"/>
                        </a:rPr>
                        <m:t> × 2 </m:t>
                      </m:r>
                      <m:r>
                        <a:rPr lang="zh-CN" altLang="en-US" i="1">
                          <a:latin typeface="Cambria Math" panose="02040503050406030204" pitchFamily="18" charset="0"/>
                        </a:rPr>
                        <m:t>种状态。</m:t>
                      </m:r>
                    </m:oMath>
                  </m:oMathPara>
                </a14:m>
                <a:endParaRPr lang="en-US" altLang="zh-CN" i="1" dirty="0">
                  <a:latin typeface="Cambria Math" panose="02040503050406030204" pitchFamily="18" charset="0"/>
                </a:endParaRPr>
              </a:p>
              <a:p>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][0]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][0], </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][1] + </m:t>
                      </m:r>
                      <m:r>
                        <a:rPr lang="en-US" altLang="zh-CN" i="1">
                          <a:latin typeface="Cambria Math" panose="02040503050406030204" pitchFamily="18" charset="0"/>
                        </a:rPr>
                        <m:t>𝑝𝑟𝑖𝑐𝑒𝑠</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endParaRPr lang="en-US" altLang="zh-CN" b="1" dirty="0"/>
              </a:p>
              <a:p>
                <a:r>
                  <a:rPr lang="zh-CN" altLang="en-US" b="1" dirty="0"/>
                  <a:t>解释：</a:t>
                </a:r>
                <a:endParaRPr lang="en-US" altLang="zh-CN" b="1" dirty="0"/>
              </a:p>
              <a:p>
                <a14:m>
                  <m:oMath xmlns:m="http://schemas.openxmlformats.org/officeDocument/2006/math">
                    <m:r>
                      <a:rPr lang="en-US" altLang="zh-CN">
                        <a:latin typeface="Cambria Math" panose="02040503050406030204" pitchFamily="18" charset="0"/>
                        <a:cs typeface="Times New Roman" panose="02020603050405020304" pitchFamily="18" charset="0"/>
                      </a:rPr>
                      <m:t>𝑑𝑝</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r>
                      <a:rPr lang="en-US" altLang="zh-CN">
                        <a:latin typeface="Cambria Math" panose="02040503050406030204" pitchFamily="18" charset="0"/>
                        <a:cs typeface="Times New Roman" panose="02020603050405020304" pitchFamily="18" charset="0"/>
                      </a:rPr>
                      <m:t>][0]</m:t>
                    </m:r>
                  </m:oMath>
                </a14:m>
                <a:r>
                  <a:rPr lang="zh-CN" altLang="en-US" dirty="0">
                    <a:latin typeface="Times New Roman" panose="02020603050405020304" pitchFamily="18" charset="0"/>
                    <a:cs typeface="Times New Roman" panose="02020603050405020304" pitchFamily="18" charset="0"/>
                  </a:rPr>
                  <a:t>表示第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天我没有持有股票，有两种可能：</a:t>
                </a:r>
              </a:p>
              <a:p>
                <a:r>
                  <a:rPr lang="zh-CN" altLang="en-US" dirty="0">
                    <a:latin typeface="Times New Roman" panose="02020603050405020304" pitchFamily="18" charset="0"/>
                    <a:cs typeface="Times New Roman" panose="02020603050405020304" pitchFamily="18" charset="0"/>
                  </a:rPr>
                  <a:t>要么是我昨天就没有持有，然后今天选择不操作，所以我今天还是没有持有；</a:t>
                </a:r>
              </a:p>
              <a:p>
                <a:r>
                  <a:rPr lang="zh-CN" altLang="en-US" dirty="0">
                    <a:latin typeface="Times New Roman" panose="02020603050405020304" pitchFamily="18" charset="0"/>
                    <a:cs typeface="Times New Roman" panose="02020603050405020304" pitchFamily="18" charset="0"/>
                  </a:rPr>
                  <a:t>要么是我昨天持有股票，但是今天我卖出了，所以我今天没有持有股票了。</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a:latin typeface="Cambria Math" panose="02040503050406030204" pitchFamily="18" charset="0"/>
                        <a:cs typeface="Times New Roman" panose="02020603050405020304" pitchFamily="18" charset="0"/>
                      </a:rPr>
                      <m:t>𝑑𝑝</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r>
                      <a:rPr lang="en-US" altLang="zh-CN">
                        <a:latin typeface="Cambria Math" panose="02040503050406030204" pitchFamily="18" charset="0"/>
                        <a:cs typeface="Times New Roman" panose="02020603050405020304" pitchFamily="18" charset="0"/>
                      </a:rPr>
                      <m:t>][1]</m:t>
                    </m:r>
                  </m:oMath>
                </a14:m>
                <a:r>
                  <a:rPr lang="zh-CN" altLang="en-US" dirty="0">
                    <a:latin typeface="Times New Roman" panose="02020603050405020304" pitchFamily="18" charset="0"/>
                    <a:cs typeface="Times New Roman" panose="02020603050405020304" pitchFamily="18" charset="0"/>
                  </a:rPr>
                  <a:t>表示第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天我持有着股票，有两种可能：</a:t>
                </a:r>
              </a:p>
              <a:p>
                <a:r>
                  <a:rPr lang="zh-CN" altLang="en-US" dirty="0">
                    <a:latin typeface="Times New Roman" panose="02020603050405020304" pitchFamily="18" charset="0"/>
                    <a:cs typeface="Times New Roman" panose="02020603050405020304" pitchFamily="18" charset="0"/>
                  </a:rPr>
                  <a:t>要么我昨天就持有着股票，然后今天选择不操作，所以我今天还持有着股票；</a:t>
                </a:r>
              </a:p>
              <a:p>
                <a:r>
                  <a:rPr lang="zh-CN" altLang="en-US" dirty="0">
                    <a:latin typeface="Times New Roman" panose="02020603050405020304" pitchFamily="18" charset="0"/>
                    <a:cs typeface="Times New Roman" panose="02020603050405020304" pitchFamily="18" charset="0"/>
                  </a:rPr>
                  <a:t>要么我昨天本没有持有，但今天我选择买入，所以今天我就持有股票了。</a:t>
                </a:r>
                <a:endParaRPr lang="en-US" altLang="zh-CN"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AA943450-D257-054C-9691-48A675EEBF5C}"/>
                  </a:ext>
                </a:extLst>
              </p:cNvPr>
              <p:cNvSpPr txBox="1">
                <a:spLocks noRot="1" noChangeAspect="1" noMove="1" noResize="1" noEditPoints="1" noAdjustHandles="1" noChangeArrowheads="1" noChangeShapeType="1" noTextEdit="1"/>
              </p:cNvSpPr>
              <p:nvPr/>
            </p:nvSpPr>
            <p:spPr>
              <a:xfrm>
                <a:off x="191574" y="895917"/>
                <a:ext cx="8177174" cy="4801314"/>
              </a:xfrm>
              <a:prstGeom prst="rect">
                <a:avLst/>
              </a:prstGeom>
              <a:blipFill>
                <a:blip r:embed="rId2"/>
                <a:stretch>
                  <a:fillRect l="-596" t="-1142" b="-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707FEB6-CACC-9749-8114-49CE49C7DE06}"/>
                  </a:ext>
                </a:extLst>
              </p:cNvPr>
              <p:cNvSpPr txBox="1"/>
              <p:nvPr/>
            </p:nvSpPr>
            <p:spPr>
              <a:xfrm>
                <a:off x="191573" y="5852178"/>
                <a:ext cx="6427887" cy="923330"/>
              </a:xfrm>
              <a:prstGeom prst="rect">
                <a:avLst/>
              </a:prstGeom>
              <a:noFill/>
            </p:spPr>
            <p:txBody>
              <a:bodyPr wrap="square" rtlCol="0">
                <a:spAutoFit/>
              </a:bodyPr>
              <a:lstStyle/>
              <a:p>
                <a:r>
                  <a:rPr lang="zh-CN" altLang="en-US" b="1" dirty="0"/>
                  <a:t>复杂度分析：</a:t>
                </a:r>
                <a:endParaRPr lang="en-US" altLang="zh-CN" b="1" dirty="0"/>
              </a:p>
              <a:p>
                <a:r>
                  <a:rPr lang="zh-CN" altLang="en-US" dirty="0">
                    <a:latin typeface="Times New Roman" panose="02020603050405020304" pitchFamily="18" charset="0"/>
                    <a:cs typeface="Times New Roman" panose="02020603050405020304" pitchFamily="18" charset="0"/>
                  </a:rPr>
                  <a:t>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KN</m:t>
                        </m:r>
                      </m:e>
                    </m:d>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此处</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，因此为</a:t>
                </a:r>
                <a:r>
                  <a:rPr lang="en-US" altLang="zh-CN" dirty="0">
                    <a:latin typeface="Times New Roman" panose="02020603050405020304" pitchFamily="18" charset="0"/>
                    <a:cs typeface="Times New Roman" panose="02020603050405020304" pitchFamily="18" charset="0"/>
                  </a:rPr>
                  <a:t>O(N)</a:t>
                </a:r>
              </a:p>
              <a:p>
                <a:endParaRPr lang="en-US" altLang="zh-CN" b="1" dirty="0"/>
              </a:p>
            </p:txBody>
          </p:sp>
        </mc:Choice>
        <mc:Fallback xmlns="">
          <p:sp>
            <p:nvSpPr>
              <p:cNvPr id="19" name="文本框 18">
                <a:extLst>
                  <a:ext uri="{FF2B5EF4-FFF2-40B4-BE49-F238E27FC236}">
                    <a16:creationId xmlns:a16="http://schemas.microsoft.com/office/drawing/2014/main" id="{E707FEB6-CACC-9749-8114-49CE49C7DE06}"/>
                  </a:ext>
                </a:extLst>
              </p:cNvPr>
              <p:cNvSpPr txBox="1">
                <a:spLocks noRot="1" noChangeAspect="1" noMove="1" noResize="1" noEditPoints="1" noAdjustHandles="1" noChangeArrowheads="1" noChangeShapeType="1" noTextEdit="1"/>
              </p:cNvSpPr>
              <p:nvPr/>
            </p:nvSpPr>
            <p:spPr>
              <a:xfrm>
                <a:off x="191573" y="5852178"/>
                <a:ext cx="6427887" cy="923330"/>
              </a:xfrm>
              <a:prstGeom prst="rect">
                <a:avLst/>
              </a:prstGeom>
              <a:blipFill>
                <a:blip r:embed="rId3"/>
                <a:stretch>
                  <a:fillRect l="-758" t="-5298"/>
                </a:stretch>
              </a:blipFill>
            </p:spPr>
            <p:txBody>
              <a:bodyPr/>
              <a:lstStyle/>
              <a:p>
                <a:r>
                  <a:rPr lang="zh-CN" altLang="en-US">
                    <a:noFill/>
                  </a:rPr>
                  <a:t> </a:t>
                </a:r>
              </a:p>
            </p:txBody>
          </p:sp>
        </mc:Fallback>
      </mc:AlternateContent>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8315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12805" y="100212"/>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6" y="889462"/>
                <a:ext cx="8624537" cy="2862322"/>
              </a:xfrm>
              <a:prstGeom prst="rect">
                <a:avLst/>
              </a:prstGeom>
              <a:noFill/>
            </p:spPr>
            <p:txBody>
              <a:bodyPr wrap="square" rtlCol="0">
                <a:spAutoFit/>
              </a:bodyPr>
              <a:lstStyle/>
              <a:p>
                <a:r>
                  <a:rPr lang="zh-CN" altLang="en-US" b="1" dirty="0"/>
                  <a:t>问题描述：</a:t>
                </a:r>
                <a:r>
                  <a:rPr lang="zh-CN" altLang="en-US" dirty="0"/>
                  <a:t>有</a:t>
                </a:r>
                <a:r>
                  <a:rPr lang="en-US" altLang="zh-CN" dirty="0"/>
                  <a:t>1</a:t>
                </a:r>
                <a:r>
                  <a:rPr lang="zh-CN" altLang="en-US" dirty="0"/>
                  <a:t>台服务器，它的磁盘空间为</a:t>
                </a:r>
                <a:r>
                  <a:rPr lang="en-US" altLang="zh-CN" dirty="0"/>
                  <a:t>M</a:t>
                </a:r>
                <a:r>
                  <a:rPr lang="zh-CN" altLang="en-US" dirty="0"/>
                  <a:t>，内存空间为</a:t>
                </a:r>
                <a:r>
                  <a:rPr lang="en-US" altLang="zh-CN" dirty="0"/>
                  <a:t>N</a:t>
                </a:r>
                <a:r>
                  <a:rPr lang="zh-CN" altLang="en-US" dirty="0"/>
                  <a:t>，现在有多</a:t>
                </a:r>
                <a:r>
                  <a:rPr lang="zh-CN" altLang="en-US" dirty="0" smtClean="0"/>
                  <a:t>个任务</a:t>
                </a:r>
                <a:r>
                  <a:rPr lang="zh-CN" altLang="en-US" dirty="0"/>
                  <a:t>，</a:t>
                </a:r>
                <a:r>
                  <a:rPr lang="zh-CN" altLang="en-US" dirty="0" smtClean="0"/>
                  <a:t>任 </a:t>
                </a:r>
                <a:r>
                  <a:rPr lang="en-US" altLang="zh-CN" dirty="0" smtClean="0"/>
                  <a:t>	     </a:t>
                </a:r>
                <a:r>
                  <a:rPr lang="zh-CN" altLang="en-US" dirty="0" smtClean="0"/>
                  <a:t>务</a:t>
                </a:r>
                <a:r>
                  <a:rPr lang="en-US" altLang="zh-CN" dirty="0" err="1"/>
                  <a:t>i</a:t>
                </a:r>
                <a:r>
                  <a:rPr lang="zh-CN" altLang="en-US" dirty="0"/>
                  <a:t>有磁盘需求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，内存需求</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，能服务的用户数量为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u</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，求这台</a:t>
                </a:r>
                <a:r>
                  <a:rPr lang="zh-CN" altLang="en-US" dirty="0" smtClean="0"/>
                  <a:t>服务器</a:t>
                </a:r>
                <a:r>
                  <a:rPr lang="en-US" altLang="zh-CN" dirty="0" smtClean="0"/>
                  <a:t>	     </a:t>
                </a:r>
                <a:r>
                  <a:rPr lang="zh-CN" altLang="en-US" dirty="0" smtClean="0"/>
                  <a:t>能</a:t>
                </a:r>
                <a:r>
                  <a:rPr lang="zh-CN" altLang="en-US" dirty="0"/>
                  <a:t>服务的最大用户数量。</a:t>
                </a:r>
                <a:endParaRPr lang="en-US" altLang="zh-CN" dirty="0"/>
              </a:p>
              <a:p>
                <a:r>
                  <a:rPr lang="zh-CN" altLang="en-US" b="1" dirty="0" smtClean="0"/>
                  <a:t>输         入</a:t>
                </a:r>
                <a:r>
                  <a:rPr lang="zh-CN" altLang="en-US" b="1" dirty="0"/>
                  <a:t>：</a:t>
                </a:r>
                <a:endParaRPr lang="en-US" altLang="zh-CN" b="1" dirty="0"/>
              </a:p>
              <a:p>
                <a:pPr lvl="1"/>
                <a:r>
                  <a:rPr lang="en-US" altLang="zh-CN" dirty="0"/>
                  <a:t>M,N,K</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r>
                          <a:rPr lang="zh-CN" altLang="en-US" b="0" i="1" smtClean="0">
                            <a:latin typeface="Cambria Math" panose="02040503050406030204" pitchFamily="18" charset="0"/>
                          </a:rPr>
                          <m:t> </m:t>
                        </m:r>
                      </m:sub>
                    </m:sSub>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r>
                          <a:rPr lang="zh-CN" altLang="en-US" b="0" i="1" smtClean="0">
                            <a:latin typeface="Cambria Math" panose="02040503050406030204" pitchFamily="18" charset="0"/>
                          </a:rPr>
                          <m:t> </m:t>
                        </m:r>
                      </m:sub>
                    </m:sSub>
                  </m:oMath>
                </a14:m>
                <a:endParaRPr lang="en-US" altLang="zh-CN" dirty="0"/>
              </a:p>
              <a:p>
                <a:pPr lvl="1"/>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sSub>
                      <m:sSubPr>
                        <m:ctrlPr>
                          <a:rPr lang="en-US" altLang="zh-CN" i="1">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𝑘</m:t>
                        </m:r>
                        <m:r>
                          <a:rPr lang="zh-CN" altLang="en-US" b="0" i="1" smtClean="0">
                            <a:latin typeface="Cambria Math" panose="02040503050406030204" pitchFamily="18" charset="0"/>
                          </a:rPr>
                          <m:t> </m:t>
                        </m:r>
                      </m:sub>
                    </m:sSub>
                  </m:oMath>
                </a14:m>
                <a:endParaRPr lang="en-US" altLang="zh-CN" b="1" dirty="0"/>
              </a:p>
              <a:p>
                <a:r>
                  <a:rPr lang="zh-CN" altLang="en-US" b="1" dirty="0" smtClean="0"/>
                  <a:t>输         出</a:t>
                </a:r>
                <a:r>
                  <a:rPr lang="zh-CN" altLang="en-US" b="1" dirty="0"/>
                  <a:t>：</a:t>
                </a:r>
                <a:r>
                  <a:rPr lang="zh-CN" altLang="en-US" dirty="0"/>
                  <a:t>服务的最大用户数量。</a:t>
                </a:r>
              </a:p>
            </p:txBody>
          </p:sp>
        </mc:Choice>
        <mc:Fallback xmlns="">
          <p:sp>
            <p:nvSpPr>
              <p:cNvPr id="17" name="文本框 16"/>
              <p:cNvSpPr txBox="1">
                <a:spLocks noRot="1" noChangeAspect="1" noMove="1" noResize="1" noEditPoints="1" noAdjustHandles="1" noChangeArrowheads="1" noChangeShapeType="1" noTextEdit="1"/>
              </p:cNvSpPr>
              <p:nvPr/>
            </p:nvSpPr>
            <p:spPr>
              <a:xfrm>
                <a:off x="269296" y="889462"/>
                <a:ext cx="8624537" cy="2862322"/>
              </a:xfrm>
              <a:prstGeom prst="rect">
                <a:avLst/>
              </a:prstGeom>
              <a:blipFill>
                <a:blip r:embed="rId2"/>
                <a:stretch>
                  <a:fillRect l="-565" t="-1919" b="-1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269297" y="3989202"/>
                <a:ext cx="8788439" cy="2066976"/>
              </a:xfrm>
              <a:prstGeom prst="rect">
                <a:avLst/>
              </a:prstGeom>
              <a:noFill/>
            </p:spPr>
            <p:txBody>
              <a:bodyPr wrap="square" rtlCol="0">
                <a:spAutoFit/>
              </a:bodyPr>
              <a:lstStyle/>
              <a:p>
                <a:r>
                  <a:rPr lang="zh-CN" altLang="en-US" b="1" dirty="0" smtClean="0"/>
                  <a:t>决         策</a:t>
                </a:r>
                <a:r>
                  <a:rPr lang="zh-CN" altLang="en-US" b="1" dirty="0"/>
                  <a:t>：</a:t>
                </a:r>
                <a:endParaRPr lang="en-US" altLang="zh-CN" b="1" dirty="0"/>
              </a:p>
              <a:p>
                <a:r>
                  <a:rPr lang="en-US" altLang="zh-CN" dirty="0"/>
                  <a:t>    </a:t>
                </a:r>
                <a:r>
                  <a:rPr lang="zh-CN" altLang="en-US" dirty="0"/>
                  <a:t>要不要把执行第</a:t>
                </a:r>
                <a14:m>
                  <m:oMath xmlns:m="http://schemas.openxmlformats.org/officeDocument/2006/math">
                    <m:r>
                      <a:rPr lang="en-US" altLang="zh-CN" i="1">
                        <a:latin typeface="Cambria Math" panose="02040503050406030204" pitchFamily="18" charset="0"/>
                      </a:rPr>
                      <m:t>𝑖</m:t>
                    </m:r>
                  </m:oMath>
                </a14:m>
                <a:r>
                  <a:rPr lang="zh-CN" altLang="en-US" dirty="0"/>
                  <a:t>个任务。</a:t>
                </a:r>
                <a:endParaRPr lang="en-US" altLang="zh-CN" dirty="0"/>
              </a:p>
              <a:p>
                <a:r>
                  <a:rPr lang="zh-CN" altLang="en-US" b="1" dirty="0" smtClean="0"/>
                  <a:t>子  问  题</a:t>
                </a:r>
                <a:r>
                  <a:rPr lang="zh-CN" altLang="en-US" b="1" dirty="0"/>
                  <a:t>：</a:t>
                </a:r>
                <a:endParaRPr lang="en-US" altLang="zh-CN" b="1" dirty="0"/>
              </a:p>
              <a:p>
                <a:r>
                  <a:rPr lang="en-US" altLang="zh-CN" dirty="0"/>
                  <a:t>     </a:t>
                </a:r>
                <a:r>
                  <a:rPr lang="zh-CN" altLang="en-US" dirty="0"/>
                  <a:t>服务器有磁盘空间</a:t>
                </a:r>
                <a:r>
                  <a:rPr lang="en-US" altLang="zh-CN" dirty="0"/>
                  <a:t>j</a:t>
                </a:r>
                <a:r>
                  <a:rPr lang="zh-CN" altLang="en-US" dirty="0"/>
                  <a:t>和内存空间</a:t>
                </a:r>
                <a:r>
                  <a:rPr lang="en-US" altLang="zh-CN" dirty="0"/>
                  <a:t>k</a:t>
                </a:r>
                <a:r>
                  <a:rPr lang="zh-CN" altLang="en-US" dirty="0"/>
                  <a:t>的资源时，在前</a:t>
                </a:r>
                <a14:m>
                  <m:oMath xmlns:m="http://schemas.openxmlformats.org/officeDocument/2006/math">
                    <m:r>
                      <a:rPr lang="en-US" altLang="zh-CN" i="1">
                        <a:latin typeface="Cambria Math" panose="02040503050406030204" pitchFamily="18" charset="0"/>
                      </a:rPr>
                      <m:t>𝑖</m:t>
                    </m:r>
                  </m:oMath>
                </a14:m>
                <a:r>
                  <a:rPr lang="zh-CN" altLang="en-US" dirty="0"/>
                  <a:t>个任务中所能服务的最大用户数量</a:t>
                </a:r>
                <a:endParaRPr lang="en-US" altLang="zh-CN" dirty="0"/>
              </a:p>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=0→</m:t>
                    </m:r>
                    <m:r>
                      <m:rPr>
                        <m:sty m:val="p"/>
                      </m:rPr>
                      <a:rPr lang="en-US" altLang="zh-CN" i="1">
                        <a:latin typeface="Cambria Math" panose="02040503050406030204" pitchFamily="18" charset="0"/>
                      </a:rPr>
                      <m:t>K</m:t>
                    </m:r>
                    <m:r>
                      <a:rPr lang="zh-CN" altLang="en-US" b="0" i="1" smtClean="0">
                        <a:latin typeface="Cambria Math" panose="02040503050406030204" pitchFamily="18" charset="0"/>
                      </a:rPr>
                      <m:t> </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=0→</m:t>
                    </m:r>
                  </m:oMath>
                </a14:m>
                <a:r>
                  <a:rPr lang="zh-CN" altLang="en-US" dirty="0"/>
                  <a:t> </a:t>
                </a:r>
                <a:r>
                  <a:rPr lang="en-US" altLang="zh-CN" dirty="0"/>
                  <a:t>M,</a:t>
                </a:r>
                <a:r>
                  <a:rPr lang="zh-CN" altLang="en-US" dirty="0"/>
                  <a:t> </a:t>
                </a:r>
                <a:r>
                  <a:rPr lang="en-US" altLang="zh-CN" dirty="0"/>
                  <a:t>k</a:t>
                </a:r>
                <a:r>
                  <a:rPr lang="zh-CN" altLang="en-US" dirty="0"/>
                  <a:t> </a:t>
                </a:r>
                <a:r>
                  <a:rPr lang="en-US" altLang="zh-CN" dirty="0"/>
                  <a:t>=</a:t>
                </a:r>
                <a:r>
                  <a:rPr lang="zh-CN" altLang="en-US" dirty="0"/>
                  <a:t> </a:t>
                </a:r>
                <a:r>
                  <a:rPr lang="en-US" altLang="zh-CN" dirty="0"/>
                  <a:t>0</a:t>
                </a:r>
                <a:r>
                  <a:rPr lang="zh-CN" altLang="en-US" dirty="0"/>
                  <a:t> </a:t>
                </a:r>
                <a14:m>
                  <m:oMath xmlns:m="http://schemas.openxmlformats.org/officeDocument/2006/math">
                    <m:r>
                      <a:rPr lang="en-US" altLang="zh-CN" i="1">
                        <a:latin typeface="Cambria Math" panose="02040503050406030204" pitchFamily="18" charset="0"/>
                      </a:rPr>
                      <m:t>→</m:t>
                    </m:r>
                  </m:oMath>
                </a14:m>
                <a:r>
                  <a:rPr lang="zh-CN" altLang="en-US" dirty="0"/>
                  <a:t> </a:t>
                </a:r>
                <a:r>
                  <a:rPr lang="en-US" altLang="zh-CN" dirty="0"/>
                  <a:t>N</a:t>
                </a: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3989202"/>
                <a:ext cx="8788439" cy="2066976"/>
              </a:xfrm>
              <a:prstGeom prst="rect">
                <a:avLst/>
              </a:prstGeom>
              <a:blipFill>
                <a:blip r:embed="rId3"/>
                <a:stretch>
                  <a:fillRect l="-555" t="-2360" b="-3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933988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p:cNvSpPr txBox="1"/>
              <p:nvPr/>
            </p:nvSpPr>
            <p:spPr>
              <a:xfrm>
                <a:off x="269297" y="889462"/>
                <a:ext cx="8516893" cy="5571718"/>
              </a:xfrm>
              <a:prstGeom prst="rect">
                <a:avLst/>
              </a:prstGeom>
              <a:noFill/>
            </p:spPr>
            <p:txBody>
              <a:bodyPr wrap="square" rtlCol="0">
                <a:spAutoFit/>
              </a:bodyPr>
              <a:lstStyle/>
              <a:p>
                <a:r>
                  <a:rPr lang="zh-CN" altLang="en-US" b="1" dirty="0"/>
                  <a:t>伪代码：</a:t>
                </a:r>
                <a:endParaRPr lang="en-US" altLang="zh-CN" b="1" dirty="0"/>
              </a:p>
              <a:p>
                <a:pPr/>
                <a14:m>
                  <m:oMathPara xmlns:m="http://schemas.openxmlformats.org/officeDocument/2006/math">
                    <m:oMathParaPr>
                      <m:jc m:val="left"/>
                    </m:oMathParaPr>
                    <m:oMath xmlns:m="http://schemas.openxmlformats.org/officeDocument/2006/math">
                      <m:r>
                        <a:rPr lang="en-US" altLang="zh-CN" sz="1600" b="1" i="1">
                          <a:latin typeface="Cambria Math" panose="02040503050406030204" pitchFamily="18" charset="0"/>
                          <a:ea typeface="Cambria Math" panose="02040503050406030204" pitchFamily="18" charset="0"/>
                          <a:cs typeface="Times New Roman" panose="02020603050405020304" pitchFamily="18" charset="0"/>
                        </a:rPr>
                        <m:t>𝒇𝒖𝒏𝒄𝒕𝒊𝒐𝒏</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𝑚𝑎𝑥𝑈𝑠𝑒𝑟𝑁𝑢𝑚</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600" b="1" dirty="0">
                  <a:latin typeface="Cambria Math" panose="02040503050406030204" pitchFamily="18" charset="0"/>
                  <a:ea typeface="Cambria Math" panose="02040503050406030204" pitchFamily="18" charset="0"/>
                </a:endParaRPr>
              </a:p>
              <a:p>
                <a:r>
                  <a:rPr lang="zh-CN" altLang="en-US" sz="1600"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M:</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k</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1</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OPT[0][M][N]</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0;</a:t>
                </a:r>
                <a:endParaRPr lang="en-US" altLang="zh-CN" sz="1600" b="1" dirty="0">
                  <a:latin typeface="Cambria Math" panose="02040503050406030204" pitchFamily="18" charset="0"/>
                  <a:ea typeface="Cambria Math" panose="02040503050406030204" pitchFamily="18" charset="0"/>
                </a:endParaRPr>
              </a:p>
              <a:p>
                <a:r>
                  <a:rPr lang="zh-CN" altLang="en-US" sz="1600"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K</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M:</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𝑓𝑜𝑟</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k</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1</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if(</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oMath>
                </a14:m>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&amp;&amp;</a:t>
                </a:r>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𝑦</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oMath>
                </a14:m>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max</m:t>
                        </m:r>
                      </m:fName>
                      <m:e>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𝑦</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𝑢</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e>
                        </m:d>
                      </m:e>
                    </m:func>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else</a:t>
                </a:r>
              </a:p>
              <a:p>
                <a:r>
                  <a:rPr lang="zh-CN" altLang="en-US" sz="1600" i="1" dirty="0">
                    <a:latin typeface="Cambria Math" panose="02040503050406030204" pitchFamily="18" charset="0"/>
                    <a:cs typeface="Times New Roman" panose="02020603050405020304" pitchFamily="18" charset="0"/>
                  </a:rPr>
                  <a:t> </a:t>
                </a:r>
                <a14:m>
                  <m:oMath xmlns:m="http://schemas.openxmlformats.org/officeDocument/2006/math">
                    <m:r>
                      <a:rPr lang="zh-CN" altLang="en-US" sz="1600" b="0" i="1" smtClean="0">
                        <a:latin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𝑂𝑃𝑇</m:t>
                    </m:r>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𝑗</m:t>
                        </m:r>
                      </m:e>
                    </m:d>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𝑘</m:t>
                        </m:r>
                      </m:e>
                    </m:d>
                  </m:oMath>
                </a14:m>
                <a:endParaRPr lang="en-US" altLang="zh-CN" sz="1600" i="1"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if</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end</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for</a:t>
                </a:r>
              </a:p>
              <a:p>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return</a:t>
                </a:r>
                <a:r>
                  <a:rPr lang="zh-CN" altLang="en-US" sz="1600" i="1" dirty="0">
                    <a:latin typeface="Cambria Math" panose="02040503050406030204" pitchFamily="18" charset="0"/>
                    <a:cs typeface="Times New Roman" panose="02020603050405020304" pitchFamily="18" charset="0"/>
                  </a:rPr>
                  <a:t> </a:t>
                </a:r>
                <a: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a:t>OPT[K][M][N]</a:t>
                </a:r>
              </a:p>
              <a:p>
                <a:r>
                  <a:rPr lang="zh-CN" altLang="en-US" b="1" dirty="0"/>
                  <a:t>正确性证明：</a:t>
                </a:r>
                <a:endParaRPr lang="en-US" altLang="zh-CN" b="1" dirty="0"/>
              </a:p>
              <a:p>
                <a:r>
                  <a:rPr lang="zh-CN" altLang="en-US" sz="1600" dirty="0"/>
                  <a:t>当服务器有磁盘空间</a:t>
                </a:r>
                <a:r>
                  <a:rPr lang="en-US" altLang="zh-CN" sz="1600" dirty="0"/>
                  <a:t>j</a:t>
                </a:r>
                <a:r>
                  <a:rPr lang="zh-CN" altLang="en-US" sz="1600" dirty="0"/>
                  <a:t>和内存空间</a:t>
                </a:r>
                <a:r>
                  <a:rPr lang="en-US" altLang="zh-CN" sz="1600" dirty="0"/>
                  <a:t>k</a:t>
                </a:r>
                <a:r>
                  <a:rPr lang="zh-CN" altLang="en-US" sz="1600" dirty="0"/>
                  <a:t>的资源时，我们可以选择执行第</a:t>
                </a:r>
                <a:r>
                  <a:rPr lang="en-US" altLang="zh-CN" sz="1600" dirty="0" err="1"/>
                  <a:t>i</a:t>
                </a:r>
                <a:r>
                  <a:rPr lang="zh-CN" altLang="en-US" sz="1600" dirty="0"/>
                  <a:t>个任务，也可以不选择执行第</a:t>
                </a:r>
                <a:r>
                  <a:rPr lang="en-US" altLang="zh-CN" sz="1600" dirty="0" err="1"/>
                  <a:t>i</a:t>
                </a:r>
                <a:r>
                  <a:rPr lang="zh-CN" altLang="en-US" sz="1600" dirty="0"/>
                  <a:t>个任务，两者中的较大者即为在服务器有磁盘空间</a:t>
                </a:r>
                <a:r>
                  <a:rPr lang="en-US" altLang="zh-CN" sz="1600" dirty="0"/>
                  <a:t>j</a:t>
                </a:r>
                <a:r>
                  <a:rPr lang="zh-CN" altLang="en-US" sz="1600" dirty="0"/>
                  <a:t>和内存空间</a:t>
                </a:r>
                <a:r>
                  <a:rPr lang="en-US" altLang="zh-CN" sz="1600" dirty="0"/>
                  <a:t>k</a:t>
                </a:r>
                <a:r>
                  <a:rPr lang="zh-CN" altLang="en-US" sz="1600" dirty="0"/>
                  <a:t>的资源时，前</a:t>
                </a:r>
                <a:r>
                  <a:rPr lang="en-US" altLang="zh-CN" sz="1600" dirty="0" err="1"/>
                  <a:t>i</a:t>
                </a:r>
                <a:r>
                  <a:rPr lang="zh-CN" altLang="en-US" sz="1600" dirty="0"/>
                  <a:t>个任务所能服务的最大用户数量。</a:t>
                </a:r>
                <a:endParaRPr lang="en-US" altLang="zh-CN" sz="1600" b="1" dirty="0"/>
              </a:p>
              <a:p>
                <a:endParaRPr lang="en-US" altLang="zh-CN" sz="14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889462"/>
                <a:ext cx="8516893" cy="5571718"/>
              </a:xfrm>
              <a:prstGeom prst="rect">
                <a:avLst/>
              </a:prstGeom>
              <a:blipFill>
                <a:blip r:embed="rId2"/>
                <a:stretch>
                  <a:fillRect l="-446" t="-909" r="-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DDF2F4B-8A3E-9B44-895F-BD8419134B1C}"/>
                  </a:ext>
                </a:extLst>
              </p:cNvPr>
              <p:cNvSpPr txBox="1"/>
              <p:nvPr/>
            </p:nvSpPr>
            <p:spPr>
              <a:xfrm>
                <a:off x="269297" y="6119336"/>
                <a:ext cx="4017990" cy="1477328"/>
              </a:xfrm>
              <a:prstGeom prst="rect">
                <a:avLst/>
              </a:prstGeom>
              <a:noFill/>
            </p:spPr>
            <p:txBody>
              <a:bodyPr wrap="square" rtlCol="0">
                <a:spAutoFit/>
              </a:bodyPr>
              <a:lstStyle/>
              <a:p>
                <a:r>
                  <a:rPr lang="zh-CN" altLang="en-US" b="1" dirty="0"/>
                  <a:t>复杂度分析：</a:t>
                </a:r>
                <a:endParaRPr lang="en-US" altLang="zh-CN" b="1"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𝐾</m:t>
                          </m:r>
                          <m:r>
                            <m:rPr>
                              <m:sty m:val="p"/>
                            </m:rPr>
                            <a:rPr lang="en-US" altLang="zh-CN" i="1">
                              <a:latin typeface="Cambria Math" panose="02040503050406030204" pitchFamily="18" charset="0"/>
                              <a:cs typeface="Times New Roman" panose="02020603050405020304" pitchFamily="18" charset="0"/>
                            </a:rPr>
                            <m:t>MN</m:t>
                          </m:r>
                        </m:e>
                      </m:d>
                    </m:oMath>
                  </m:oMathPara>
                </a14:m>
                <a:endParaRPr lang="en-US" altLang="zh-CN" b="1" dirty="0"/>
              </a:p>
              <a:p>
                <a:endParaRPr lang="en-US" altLang="zh-CN" b="1" dirty="0"/>
              </a:p>
              <a:p>
                <a:endParaRPr lang="en-US" altLang="zh-CN" b="1" dirty="0"/>
              </a:p>
              <a:p>
                <a:endParaRPr lang="en-US" altLang="zh-CN" b="1" dirty="0"/>
              </a:p>
            </p:txBody>
          </p:sp>
        </mc:Choice>
        <mc:Fallback xmlns="">
          <p:sp>
            <p:nvSpPr>
              <p:cNvPr id="20" name="文本框 19">
                <a:extLst>
                  <a:ext uri="{FF2B5EF4-FFF2-40B4-BE49-F238E27FC236}">
                    <a16:creationId xmlns:a16="http://schemas.microsoft.com/office/drawing/2014/main" id="{8DDF2F4B-8A3E-9B44-895F-BD8419134B1C}"/>
                  </a:ext>
                </a:extLst>
              </p:cNvPr>
              <p:cNvSpPr txBox="1">
                <a:spLocks noRot="1" noChangeAspect="1" noMove="1" noResize="1" noEditPoints="1" noAdjustHandles="1" noChangeArrowheads="1" noChangeShapeType="1" noTextEdit="1"/>
              </p:cNvSpPr>
              <p:nvPr/>
            </p:nvSpPr>
            <p:spPr>
              <a:xfrm>
                <a:off x="269297" y="6119336"/>
                <a:ext cx="4017990" cy="1477328"/>
              </a:xfrm>
              <a:prstGeom prst="rect">
                <a:avLst/>
              </a:prstGeom>
              <a:blipFill>
                <a:blip r:embed="rId3"/>
                <a:stretch>
                  <a:fillRect l="-943" t="-3419"/>
                </a:stretch>
              </a:blipFill>
            </p:spPr>
            <p:txBody>
              <a:bodyPr/>
              <a:lstStyle/>
              <a:p>
                <a:r>
                  <a:rPr lang="zh-CN" altLang="en-US">
                    <a:noFill/>
                  </a:rPr>
                  <a:t> </a:t>
                </a:r>
              </a:p>
            </p:txBody>
          </p:sp>
        </mc:Fallback>
      </mc:AlternateContent>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912805" y="100212"/>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90395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a:t>
            </a:r>
            <a:r>
              <a:rPr lang="zh-CN" altLang="en-US" b="1" dirty="0" smtClean="0">
                <a:latin typeface="宋体" panose="02010600030101010101" pitchFamily="2" charset="-122"/>
                <a:ea typeface="宋体" panose="02010600030101010101" pitchFamily="2" charset="-122"/>
              </a:rPr>
              <a:t>杂 度</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0131" y="1529132"/>
            <a:ext cx="2733441" cy="369332"/>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正 </a:t>
            </a:r>
            <a:r>
              <a:rPr lang="zh-CN" altLang="en-US" b="1" dirty="0" smtClean="0">
                <a:latin typeface="宋体" panose="02010600030101010101" pitchFamily="2" charset="-122"/>
                <a:ea typeface="宋体" panose="02010600030101010101" pitchFamily="2" charset="-122"/>
              </a:rPr>
              <a:t>确 性</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注   </a:t>
            </a:r>
            <a:r>
              <a:rPr lang="zh-CN" altLang="en-US" b="1" dirty="0" smtClean="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意：</a:t>
            </a:r>
            <a:r>
              <a:rPr lang="zh-CN" altLang="en-US" dirty="0">
                <a:latin typeface="宋体" panose="02010600030101010101" pitchFamily="2" charset="-122"/>
                <a:ea typeface="宋体" panose="02010600030101010101" pitchFamily="2" charset="-122"/>
              </a:rPr>
              <a:t>环状排列不可先按直线求得最优解，再考虑去头或者去尾</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36587" y="801787"/>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a:t>
            </a:r>
            <a:r>
              <a:rPr lang="zh-CN" altLang="en-US" dirty="0" smtClean="0"/>
              <a:t>最大</a:t>
            </a:r>
            <a:r>
              <a:rPr lang="zh-CN" altLang="en-US" dirty="0"/>
              <a:t>，</a:t>
            </a:r>
            <a:r>
              <a:rPr lang="zh-CN" altLang="en-US" dirty="0" smtClean="0"/>
              <a:t>                         </a:t>
            </a:r>
            <a:r>
              <a:rPr lang="en-US" altLang="zh-CN" dirty="0" smtClean="0"/>
              <a:t>	     </a:t>
            </a:r>
            <a:r>
              <a:rPr lang="zh-CN" altLang="en-US" dirty="0" smtClean="0"/>
              <a:t>要求</a:t>
            </a:r>
            <a:r>
              <a:rPr lang="zh-CN" altLang="en-US" dirty="0"/>
              <a:t>如果选中一个</a:t>
            </a:r>
            <a:r>
              <a:rPr lang="zh-CN" altLang="en-US" dirty="0" smtClean="0"/>
              <a:t>节点</a:t>
            </a:r>
            <a:r>
              <a:rPr lang="zh-CN" altLang="en-US" dirty="0"/>
              <a:t>，那么该节点的邻居不能同时被</a:t>
            </a:r>
            <a:r>
              <a:rPr lang="zh-CN" altLang="en-US" dirty="0" smtClean="0"/>
              <a:t>选中</a:t>
            </a:r>
            <a:endParaRPr lang="en-US" altLang="zh-CN" dirty="0"/>
          </a:p>
          <a:p>
            <a:r>
              <a:rPr lang="zh-CN" altLang="en-US" b="1" dirty="0" smtClean="0"/>
              <a:t>输        入</a:t>
            </a:r>
            <a:r>
              <a:rPr lang="zh-CN" altLang="en-US" b="1" dirty="0"/>
              <a:t>：</a:t>
            </a:r>
            <a:r>
              <a:rPr lang="zh-CN" altLang="en-US" dirty="0"/>
              <a:t>节点权重为正值的</a:t>
            </a:r>
            <a:r>
              <a:rPr lang="zh-CN" altLang="en-US" dirty="0" smtClean="0"/>
              <a:t>二叉树</a:t>
            </a:r>
            <a:endParaRPr lang="en-US" altLang="zh-CN" dirty="0"/>
          </a:p>
          <a:p>
            <a:r>
              <a:rPr lang="zh-CN" altLang="en-US" b="1" dirty="0" smtClean="0"/>
              <a:t>输        出</a:t>
            </a:r>
            <a:r>
              <a:rPr lang="zh-CN" altLang="en-US" b="1" dirty="0"/>
              <a:t>：</a:t>
            </a:r>
            <a:r>
              <a:rPr lang="zh-CN" altLang="en-US" dirty="0"/>
              <a:t>最大的权重之</a:t>
            </a:r>
            <a:r>
              <a:rPr lang="zh-CN" altLang="en-US" dirty="0" smtClean="0"/>
              <a:t>和</a:t>
            </a:r>
            <a:endParaRPr lang="zh-CN" altLang="en-US" dirty="0"/>
          </a:p>
        </p:txBody>
      </p:sp>
      <p:grpSp>
        <p:nvGrpSpPr>
          <p:cNvPr id="4" name="组合 3"/>
          <p:cNvGrpSpPr/>
          <p:nvPr/>
        </p:nvGrpSpPr>
        <p:grpSpPr>
          <a:xfrm>
            <a:off x="5350772" y="2433507"/>
            <a:ext cx="3171233" cy="2454649"/>
            <a:chOff x="5350772" y="2433507"/>
            <a:chExt cx="3171233" cy="2454649"/>
          </a:xfrm>
        </p:grpSpPr>
        <p:sp>
          <p:nvSpPr>
            <p:cNvPr id="18" name="椭圆 17"/>
            <p:cNvSpPr/>
            <p:nvPr/>
          </p:nvSpPr>
          <p:spPr>
            <a:xfrm>
              <a:off x="5424256" y="4222921"/>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80593" y="4192035"/>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808208" y="4173509"/>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982823" y="3272625"/>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304194" y="3243654"/>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13381" y="4198088"/>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52467" y="2433507"/>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6494335" y="3036180"/>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6951761" y="3036180"/>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8" idx="0"/>
            </p:cNvCxnSpPr>
            <p:nvPr/>
          </p:nvCxnSpPr>
          <p:spPr>
            <a:xfrm flipH="1">
              <a:off x="5712541" y="3858034"/>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0" idx="0"/>
            </p:cNvCxnSpPr>
            <p:nvPr/>
          </p:nvCxnSpPr>
          <p:spPr>
            <a:xfrm>
              <a:off x="6180593" y="3858034"/>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35" idx="0"/>
            </p:cNvCxnSpPr>
            <p:nvPr/>
          </p:nvCxnSpPr>
          <p:spPr>
            <a:xfrm flipH="1">
              <a:off x="7313494" y="3835228"/>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8" idx="4"/>
              <a:endCxn id="21" idx="0"/>
            </p:cNvCxnSpPr>
            <p:nvPr/>
          </p:nvCxnSpPr>
          <p:spPr>
            <a:xfrm>
              <a:off x="7597937" y="3835228"/>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762923" y="2511670"/>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4" name="文本框 43"/>
            <p:cNvSpPr txBox="1"/>
            <p:nvPr/>
          </p:nvSpPr>
          <p:spPr>
            <a:xfrm>
              <a:off x="7358572" y="3291235"/>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5" name="文本框 44"/>
            <p:cNvSpPr txBox="1"/>
            <p:nvPr/>
          </p:nvSpPr>
          <p:spPr>
            <a:xfrm>
              <a:off x="6112133" y="3313530"/>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6" name="文本框 45"/>
            <p:cNvSpPr txBox="1"/>
            <p:nvPr/>
          </p:nvSpPr>
          <p:spPr>
            <a:xfrm>
              <a:off x="5461365" y="4295221"/>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7" name="文本框 46"/>
            <p:cNvSpPr txBox="1"/>
            <p:nvPr/>
          </p:nvSpPr>
          <p:spPr>
            <a:xfrm>
              <a:off x="6221705" y="4297795"/>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48" name="文本框 47"/>
            <p:cNvSpPr txBox="1"/>
            <p:nvPr/>
          </p:nvSpPr>
          <p:spPr>
            <a:xfrm>
              <a:off x="7106598" y="4258247"/>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9" name="文本框 48"/>
            <p:cNvSpPr txBox="1"/>
            <p:nvPr/>
          </p:nvSpPr>
          <p:spPr>
            <a:xfrm>
              <a:off x="7929222" y="4258247"/>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50" name="矩形 49"/>
            <p:cNvSpPr/>
            <p:nvPr/>
          </p:nvSpPr>
          <p:spPr>
            <a:xfrm>
              <a:off x="7106597" y="3172557"/>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350772" y="4106759"/>
              <a:ext cx="1522892" cy="781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110833" y="2982239"/>
            <a:ext cx="2195160" cy="1519231"/>
            <a:chOff x="2110833" y="2982239"/>
            <a:chExt cx="2195160" cy="1519231"/>
          </a:xfrm>
        </p:grpSpPr>
        <p:sp>
          <p:nvSpPr>
            <p:cNvPr id="54" name="椭圆 53"/>
            <p:cNvSpPr/>
            <p:nvPr/>
          </p:nvSpPr>
          <p:spPr>
            <a:xfrm>
              <a:off x="2260672" y="382135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82043" y="379238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30316" y="298223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57" name="直接连接符 56"/>
            <p:cNvCxnSpPr>
              <a:stCxn id="56" idx="4"/>
              <a:endCxn id="54" idx="7"/>
            </p:cNvCxnSpPr>
            <p:nvPr/>
          </p:nvCxnSpPr>
          <p:spPr>
            <a:xfrm flipH="1">
              <a:off x="2772184" y="358491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4"/>
              <a:endCxn id="55" idx="1"/>
            </p:cNvCxnSpPr>
            <p:nvPr/>
          </p:nvCxnSpPr>
          <p:spPr>
            <a:xfrm>
              <a:off x="3229610" y="358491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040772" y="306040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0" name="文本框 59"/>
            <p:cNvSpPr txBox="1"/>
            <p:nvPr/>
          </p:nvSpPr>
          <p:spPr>
            <a:xfrm>
              <a:off x="3636421" y="383996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61" name="文本框 60"/>
            <p:cNvSpPr txBox="1"/>
            <p:nvPr/>
          </p:nvSpPr>
          <p:spPr>
            <a:xfrm>
              <a:off x="2389982" y="386226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62" name="矩形 61"/>
            <p:cNvSpPr/>
            <p:nvPr/>
          </p:nvSpPr>
          <p:spPr>
            <a:xfrm>
              <a:off x="2110833" y="3721289"/>
              <a:ext cx="2195160"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41024" y="3257180"/>
            <a:ext cx="1129979" cy="780181"/>
            <a:chOff x="541024" y="3257180"/>
            <a:chExt cx="1129979" cy="780181"/>
          </a:xfrm>
        </p:grpSpPr>
        <p:sp>
          <p:nvSpPr>
            <p:cNvPr id="52" name="椭圆 51"/>
            <p:cNvSpPr/>
            <p:nvPr/>
          </p:nvSpPr>
          <p:spPr>
            <a:xfrm>
              <a:off x="711638" y="3318206"/>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sp>
          <p:nvSpPr>
            <p:cNvPr id="53" name="文本框 52"/>
            <p:cNvSpPr txBox="1"/>
            <p:nvPr/>
          </p:nvSpPr>
          <p:spPr>
            <a:xfrm>
              <a:off x="822094" y="3396369"/>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3" name="矩形 62"/>
            <p:cNvSpPr/>
            <p:nvPr/>
          </p:nvSpPr>
          <p:spPr>
            <a:xfrm>
              <a:off x="541024" y="3257180"/>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636895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817231" y="2218579"/>
            <a:ext cx="5351705" cy="1477328"/>
          </a:xfrm>
          <a:prstGeom prst="rect">
            <a:avLst/>
          </a:prstGeom>
          <a:noFill/>
        </p:spPr>
        <p:txBody>
          <a:bodyPr wrap="square" rtlCol="0">
            <a:spAutoFit/>
          </a:bodyPr>
          <a:lstStyle/>
          <a:p>
            <a:r>
              <a:rPr lang="zh-CN" altLang="en-US" b="1" dirty="0" smtClean="0"/>
              <a:t>决        策</a:t>
            </a:r>
            <a:r>
              <a:rPr lang="zh-CN" altLang="en-US" b="1" dirty="0"/>
              <a:t>：</a:t>
            </a:r>
            <a:endParaRPr lang="en-US" altLang="zh-CN" b="1" dirty="0"/>
          </a:p>
          <a:p>
            <a:r>
              <a:rPr lang="en-US" altLang="zh-CN" dirty="0"/>
              <a:t>    </a:t>
            </a:r>
            <a:r>
              <a:rPr lang="zh-CN" altLang="en-US" dirty="0"/>
              <a:t>要不要把根节点加入集合。</a:t>
            </a:r>
            <a:endParaRPr lang="en-US" altLang="zh-CN" dirty="0"/>
          </a:p>
          <a:p>
            <a:r>
              <a:rPr lang="zh-CN" altLang="en-US" b="1" dirty="0" smtClean="0"/>
              <a:t>子  问  题</a:t>
            </a:r>
            <a:r>
              <a:rPr lang="zh-CN" altLang="en-US" b="1" dirty="0"/>
              <a:t>：</a:t>
            </a:r>
            <a:endParaRPr lang="en-US" altLang="zh-CN" b="1" dirty="0"/>
          </a:p>
          <a:p>
            <a:r>
              <a:rPr lang="zh-CN" altLang="en-US" dirty="0"/>
              <a:t>    以子节点和孙节点为根的子树最大的权重之和。</a:t>
            </a:r>
            <a:endParaRPr lang="en-US" altLang="zh-CN" dirty="0"/>
          </a:p>
          <a:p>
            <a:r>
              <a:rPr lang="zh-CN" altLang="en-US" b="1" dirty="0"/>
              <a:t>最优子结构：</a:t>
            </a:r>
            <a:endParaRPr lang="en-US" altLang="zh-CN" b="1" dirty="0"/>
          </a:p>
        </p:txBody>
      </p:sp>
      <p:pic>
        <p:nvPicPr>
          <p:cNvPr id="88" name="图片 87"/>
          <p:cNvPicPr>
            <a:picLocks noChangeAspect="1"/>
          </p:cNvPicPr>
          <p:nvPr/>
        </p:nvPicPr>
        <p:blipFill>
          <a:blip r:embed="rId2">
            <a:clrChange>
              <a:clrFrom>
                <a:srgbClr val="FFFFFF"/>
              </a:clrFrom>
              <a:clrTo>
                <a:srgbClr val="FFFFFF">
                  <a:alpha val="0"/>
                </a:srgbClr>
              </a:clrTo>
            </a:clrChange>
          </a:blip>
          <a:stretch>
            <a:fillRect/>
          </a:stretch>
        </p:blipFill>
        <p:spPr>
          <a:xfrm>
            <a:off x="4043710" y="3709964"/>
            <a:ext cx="4774710" cy="1015459"/>
          </a:xfrm>
          <a:prstGeom prst="rect">
            <a:avLst/>
          </a:prstGeom>
        </p:spPr>
      </p:pic>
      <p:grpSp>
        <p:nvGrpSpPr>
          <p:cNvPr id="2" name="组合 1"/>
          <p:cNvGrpSpPr/>
          <p:nvPr/>
        </p:nvGrpSpPr>
        <p:grpSpPr>
          <a:xfrm>
            <a:off x="207055" y="2210850"/>
            <a:ext cx="3298597" cy="2511854"/>
            <a:chOff x="207055" y="2210850"/>
            <a:chExt cx="3298597" cy="2511854"/>
          </a:xfrm>
        </p:grpSpPr>
        <p:sp>
          <p:nvSpPr>
            <p:cNvPr id="65" name="椭圆 64"/>
            <p:cNvSpPr/>
            <p:nvPr/>
          </p:nvSpPr>
          <p:spPr>
            <a:xfrm>
              <a:off x="405993" y="4000264"/>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162330" y="3969378"/>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789945" y="3950852"/>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964560" y="3049968"/>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285931" y="3020997"/>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995118" y="3975431"/>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634204" y="2210850"/>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72" name="直接连接符 71"/>
            <p:cNvCxnSpPr>
              <a:stCxn id="71" idx="4"/>
              <a:endCxn id="68" idx="7"/>
            </p:cNvCxnSpPr>
            <p:nvPr/>
          </p:nvCxnSpPr>
          <p:spPr>
            <a:xfrm flipH="1">
              <a:off x="1476072" y="2813523"/>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4"/>
              <a:endCxn id="69" idx="1"/>
            </p:cNvCxnSpPr>
            <p:nvPr/>
          </p:nvCxnSpPr>
          <p:spPr>
            <a:xfrm>
              <a:off x="1933498" y="2813523"/>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5" idx="0"/>
            </p:cNvCxnSpPr>
            <p:nvPr/>
          </p:nvCxnSpPr>
          <p:spPr>
            <a:xfrm flipH="1">
              <a:off x="694278" y="3635377"/>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6" idx="0"/>
            </p:cNvCxnSpPr>
            <p:nvPr/>
          </p:nvCxnSpPr>
          <p:spPr>
            <a:xfrm>
              <a:off x="1162330" y="3635377"/>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9" idx="4"/>
              <a:endCxn id="70" idx="0"/>
            </p:cNvCxnSpPr>
            <p:nvPr/>
          </p:nvCxnSpPr>
          <p:spPr>
            <a:xfrm flipH="1">
              <a:off x="2295231" y="3612571"/>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4"/>
              <a:endCxn id="67" idx="0"/>
            </p:cNvCxnSpPr>
            <p:nvPr/>
          </p:nvCxnSpPr>
          <p:spPr>
            <a:xfrm>
              <a:off x="2579674" y="3612571"/>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744660" y="2289013"/>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79" name="文本框 78"/>
            <p:cNvSpPr txBox="1"/>
            <p:nvPr/>
          </p:nvSpPr>
          <p:spPr>
            <a:xfrm>
              <a:off x="2340309" y="3068578"/>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80" name="文本框 79"/>
            <p:cNvSpPr txBox="1"/>
            <p:nvPr/>
          </p:nvSpPr>
          <p:spPr>
            <a:xfrm>
              <a:off x="1093870" y="3090873"/>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81" name="文本框 80"/>
            <p:cNvSpPr txBox="1"/>
            <p:nvPr/>
          </p:nvSpPr>
          <p:spPr>
            <a:xfrm>
              <a:off x="443102" y="4072564"/>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82" name="文本框 81"/>
            <p:cNvSpPr txBox="1"/>
            <p:nvPr/>
          </p:nvSpPr>
          <p:spPr>
            <a:xfrm>
              <a:off x="1203442" y="4075138"/>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83" name="文本框 82"/>
            <p:cNvSpPr txBox="1"/>
            <p:nvPr/>
          </p:nvSpPr>
          <p:spPr>
            <a:xfrm>
              <a:off x="2088335" y="4035590"/>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84" name="文本框 83"/>
            <p:cNvSpPr txBox="1"/>
            <p:nvPr/>
          </p:nvSpPr>
          <p:spPr>
            <a:xfrm>
              <a:off x="2910959" y="4035590"/>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85" name="矩形 84"/>
            <p:cNvSpPr/>
            <p:nvPr/>
          </p:nvSpPr>
          <p:spPr>
            <a:xfrm>
              <a:off x="1914189" y="2891686"/>
              <a:ext cx="1548576"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332509" y="2891686"/>
              <a:ext cx="1522892"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207055" y="3909526"/>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040637"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864124" y="3903352"/>
              <a:ext cx="818681" cy="8177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686971"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36587" y="801787"/>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a:t>
            </a:r>
            <a:r>
              <a:rPr lang="zh-CN" altLang="en-US" dirty="0" smtClean="0"/>
              <a:t>最大</a:t>
            </a:r>
            <a:r>
              <a:rPr lang="zh-CN" altLang="en-US" dirty="0"/>
              <a:t>，</a:t>
            </a:r>
            <a:r>
              <a:rPr lang="zh-CN" altLang="en-US" dirty="0" smtClean="0"/>
              <a:t>                         </a:t>
            </a:r>
            <a:r>
              <a:rPr lang="en-US" altLang="zh-CN" dirty="0" smtClean="0"/>
              <a:t>	     </a:t>
            </a:r>
            <a:r>
              <a:rPr lang="zh-CN" altLang="en-US" dirty="0" smtClean="0"/>
              <a:t>要求</a:t>
            </a:r>
            <a:r>
              <a:rPr lang="zh-CN" altLang="en-US" dirty="0"/>
              <a:t>如果选中一个</a:t>
            </a:r>
            <a:r>
              <a:rPr lang="zh-CN" altLang="en-US" dirty="0" smtClean="0"/>
              <a:t>节点</a:t>
            </a:r>
            <a:r>
              <a:rPr lang="zh-CN" altLang="en-US" dirty="0"/>
              <a:t>，那么该节点的邻居不能同时被</a:t>
            </a:r>
            <a:r>
              <a:rPr lang="zh-CN" altLang="en-US" dirty="0" smtClean="0"/>
              <a:t>选中</a:t>
            </a:r>
            <a:endParaRPr lang="en-US" altLang="zh-CN" dirty="0"/>
          </a:p>
          <a:p>
            <a:r>
              <a:rPr lang="zh-CN" altLang="en-US" b="1" dirty="0" smtClean="0"/>
              <a:t>输        入</a:t>
            </a:r>
            <a:r>
              <a:rPr lang="zh-CN" altLang="en-US" b="1" dirty="0"/>
              <a:t>：</a:t>
            </a:r>
            <a:r>
              <a:rPr lang="zh-CN" altLang="en-US" dirty="0"/>
              <a:t>节点权重为正值的</a:t>
            </a:r>
            <a:r>
              <a:rPr lang="zh-CN" altLang="en-US" dirty="0" smtClean="0"/>
              <a:t>二叉树</a:t>
            </a:r>
            <a:endParaRPr lang="en-US" altLang="zh-CN" dirty="0"/>
          </a:p>
          <a:p>
            <a:r>
              <a:rPr lang="zh-CN" altLang="en-US" b="1" dirty="0" smtClean="0"/>
              <a:t>输        出</a:t>
            </a:r>
            <a:r>
              <a:rPr lang="zh-CN" altLang="en-US" b="1" dirty="0"/>
              <a:t>：</a:t>
            </a:r>
            <a:r>
              <a:rPr lang="zh-CN" altLang="en-US" dirty="0"/>
              <a:t>最大的权重之</a:t>
            </a:r>
            <a:r>
              <a:rPr lang="zh-CN" altLang="en-US" dirty="0" smtClean="0"/>
              <a:t>和</a:t>
            </a:r>
            <a:endParaRPr lang="zh-CN" altLang="en-US" dirty="0"/>
          </a:p>
        </p:txBody>
      </p:sp>
    </p:spTree>
    <p:extLst>
      <p:ext uri="{BB962C8B-B14F-4D97-AF65-F5344CB8AC3E}">
        <p14:creationId xmlns:p14="http://schemas.microsoft.com/office/powerpoint/2010/main" val="127328414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69297" y="889462"/>
            <a:ext cx="1878226" cy="369332"/>
          </a:xfrm>
          <a:prstGeom prst="rect">
            <a:avLst/>
          </a:prstGeom>
          <a:noFill/>
        </p:spPr>
        <p:txBody>
          <a:bodyPr wrap="square" rtlCol="0">
            <a:spAutoFit/>
          </a:bodyPr>
          <a:lstStyle/>
          <a:p>
            <a:r>
              <a:rPr lang="zh-CN" altLang="en-US" b="1" dirty="0"/>
              <a:t>树的表示方法</a:t>
            </a:r>
          </a:p>
        </p:txBody>
      </p:sp>
      <p:grpSp>
        <p:nvGrpSpPr>
          <p:cNvPr id="2" name="组合 1"/>
          <p:cNvGrpSpPr/>
          <p:nvPr/>
        </p:nvGrpSpPr>
        <p:grpSpPr>
          <a:xfrm>
            <a:off x="181550" y="1753649"/>
            <a:ext cx="3097749" cy="2369375"/>
            <a:chOff x="181550" y="1753649"/>
            <a:chExt cx="3097749" cy="2369375"/>
          </a:xfrm>
        </p:grpSpPr>
        <p:sp>
          <p:nvSpPr>
            <p:cNvPr id="20" name="椭圆 19"/>
            <p:cNvSpPr/>
            <p:nvPr/>
          </p:nvSpPr>
          <p:spPr>
            <a:xfrm>
              <a:off x="181550" y="3543063"/>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565502" y="3493651"/>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40117" y="259276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061488" y="256379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0675" y="3518230"/>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09761" y="175364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1251629" y="235632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1709055" y="235632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20" idx="0"/>
            </p:cNvCxnSpPr>
            <p:nvPr/>
          </p:nvCxnSpPr>
          <p:spPr>
            <a:xfrm flipH="1">
              <a:off x="469835" y="3178176"/>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8" idx="4"/>
              <a:endCxn id="35" idx="0"/>
            </p:cNvCxnSpPr>
            <p:nvPr/>
          </p:nvCxnSpPr>
          <p:spPr>
            <a:xfrm flipH="1">
              <a:off x="2070788" y="3155370"/>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21" idx="0"/>
            </p:cNvCxnSpPr>
            <p:nvPr/>
          </p:nvCxnSpPr>
          <p:spPr>
            <a:xfrm>
              <a:off x="2355231" y="3155370"/>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520217" y="183181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3" name="文本框 42"/>
            <p:cNvSpPr txBox="1"/>
            <p:nvPr/>
          </p:nvSpPr>
          <p:spPr>
            <a:xfrm>
              <a:off x="2115866" y="261137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4" name="文本框 43"/>
            <p:cNvSpPr txBox="1"/>
            <p:nvPr/>
          </p:nvSpPr>
          <p:spPr>
            <a:xfrm>
              <a:off x="869427" y="263367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5" name="文本框 44"/>
            <p:cNvSpPr txBox="1"/>
            <p:nvPr/>
          </p:nvSpPr>
          <p:spPr>
            <a:xfrm>
              <a:off x="218659" y="3615363"/>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6" name="文本框 45"/>
            <p:cNvSpPr txBox="1"/>
            <p:nvPr/>
          </p:nvSpPr>
          <p:spPr>
            <a:xfrm>
              <a:off x="1863892" y="3578389"/>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7" name="文本框 46"/>
            <p:cNvSpPr txBox="1"/>
            <p:nvPr/>
          </p:nvSpPr>
          <p:spPr>
            <a:xfrm>
              <a:off x="2686516" y="3578389"/>
              <a:ext cx="592783" cy="461665"/>
            </a:xfrm>
            <a:prstGeom prst="rect">
              <a:avLst/>
            </a:prstGeom>
            <a:noFill/>
          </p:spPr>
          <p:txBody>
            <a:bodyPr wrap="square" rtlCol="0">
              <a:spAutoFit/>
            </a:bodyPr>
            <a:lstStyle/>
            <a:p>
              <a:r>
                <a:rPr lang="en-US" altLang="zh-CN" sz="2400" dirty="0"/>
                <a:t>4</a:t>
              </a:r>
              <a:endParaRPr lang="zh-CN" altLang="en-US" sz="2400" dirty="0"/>
            </a:p>
          </p:txBody>
        </p:sp>
      </p:grpSp>
      <p:graphicFrame>
        <p:nvGraphicFramePr>
          <p:cNvPr id="48" name="表格 47"/>
          <p:cNvGraphicFramePr>
            <a:graphicFrameLocks noGrp="1"/>
          </p:cNvGraphicFramePr>
          <p:nvPr>
            <p:extLst/>
          </p:nvPr>
        </p:nvGraphicFramePr>
        <p:xfrm>
          <a:off x="5776749" y="1561035"/>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0" name="表格 49"/>
          <p:cNvGraphicFramePr>
            <a:graphicFrameLocks noGrp="1"/>
          </p:cNvGraphicFramePr>
          <p:nvPr>
            <p:extLst/>
          </p:nvPr>
        </p:nvGraphicFramePr>
        <p:xfrm>
          <a:off x="4885113"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1" name="表格 50"/>
          <p:cNvGraphicFramePr>
            <a:graphicFrameLocks noGrp="1"/>
          </p:cNvGraphicFramePr>
          <p:nvPr>
            <p:extLst/>
          </p:nvPr>
        </p:nvGraphicFramePr>
        <p:xfrm>
          <a:off x="6694439"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cxnSp>
        <p:nvCxnSpPr>
          <p:cNvPr id="52" name="直接箭头连接符 51"/>
          <p:cNvCxnSpPr>
            <a:endCxn id="50" idx="0"/>
          </p:cNvCxnSpPr>
          <p:nvPr/>
        </p:nvCxnSpPr>
        <p:spPr>
          <a:xfrm flipH="1">
            <a:off x="5577840" y="2503376"/>
            <a:ext cx="473177"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51" idx="0"/>
          </p:cNvCxnSpPr>
          <p:nvPr/>
        </p:nvCxnSpPr>
        <p:spPr>
          <a:xfrm>
            <a:off x="6866313" y="2503376"/>
            <a:ext cx="520853"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表格 53"/>
          <p:cNvGraphicFramePr>
            <a:graphicFrameLocks noGrp="1"/>
          </p:cNvGraphicFramePr>
          <p:nvPr>
            <p:extLst/>
          </p:nvPr>
        </p:nvGraphicFramePr>
        <p:xfrm>
          <a:off x="4691411" y="4521423"/>
          <a:ext cx="3687817" cy="525270"/>
        </p:xfrm>
        <a:graphic>
          <a:graphicData uri="http://schemas.openxmlformats.org/drawingml/2006/table">
            <a:tbl>
              <a:tblPr firstRow="1" bandRow="1">
                <a:tableStyleId>{5C22544A-7EE6-4342-B048-85BDC9FD1C3A}</a:tableStyleId>
              </a:tblPr>
              <a:tblGrid>
                <a:gridCol w="526831">
                  <a:extLst>
                    <a:ext uri="{9D8B030D-6E8A-4147-A177-3AD203B41FA5}">
                      <a16:colId xmlns:a16="http://schemas.microsoft.com/office/drawing/2014/main" val="3511769649"/>
                    </a:ext>
                  </a:extLst>
                </a:gridCol>
                <a:gridCol w="526831">
                  <a:extLst>
                    <a:ext uri="{9D8B030D-6E8A-4147-A177-3AD203B41FA5}">
                      <a16:colId xmlns:a16="http://schemas.microsoft.com/office/drawing/2014/main" val="3301252552"/>
                    </a:ext>
                  </a:extLst>
                </a:gridCol>
                <a:gridCol w="526831">
                  <a:extLst>
                    <a:ext uri="{9D8B030D-6E8A-4147-A177-3AD203B41FA5}">
                      <a16:colId xmlns:a16="http://schemas.microsoft.com/office/drawing/2014/main" val="1452897130"/>
                    </a:ext>
                  </a:extLst>
                </a:gridCol>
                <a:gridCol w="526831">
                  <a:extLst>
                    <a:ext uri="{9D8B030D-6E8A-4147-A177-3AD203B41FA5}">
                      <a16:colId xmlns:a16="http://schemas.microsoft.com/office/drawing/2014/main" val="1752616865"/>
                    </a:ext>
                  </a:extLst>
                </a:gridCol>
                <a:gridCol w="526831">
                  <a:extLst>
                    <a:ext uri="{9D8B030D-6E8A-4147-A177-3AD203B41FA5}">
                      <a16:colId xmlns:a16="http://schemas.microsoft.com/office/drawing/2014/main" val="506009971"/>
                    </a:ext>
                  </a:extLst>
                </a:gridCol>
                <a:gridCol w="526831">
                  <a:extLst>
                    <a:ext uri="{9D8B030D-6E8A-4147-A177-3AD203B41FA5}">
                      <a16:colId xmlns:a16="http://schemas.microsoft.com/office/drawing/2014/main" val="755278712"/>
                    </a:ext>
                  </a:extLst>
                </a:gridCol>
                <a:gridCol w="526831">
                  <a:extLst>
                    <a:ext uri="{9D8B030D-6E8A-4147-A177-3AD203B41FA5}">
                      <a16:colId xmlns:a16="http://schemas.microsoft.com/office/drawing/2014/main" val="1172374031"/>
                    </a:ext>
                  </a:extLst>
                </a:gridCol>
              </a:tblGrid>
              <a:tr h="52527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687134601"/>
                  </a:ext>
                </a:extLst>
              </a:tr>
            </a:tbl>
          </a:graphicData>
        </a:graphic>
      </p:graphicFrame>
      <p:sp>
        <p:nvSpPr>
          <p:cNvPr id="49" name="矩形 4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矩形 5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文本框 5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281388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clrChange>
              <a:clrFrom>
                <a:srgbClr val="FFFFFF"/>
              </a:clrFrom>
              <a:clrTo>
                <a:srgbClr val="FFFFFF">
                  <a:alpha val="0"/>
                </a:srgbClr>
              </a:clrTo>
            </a:clrChange>
          </a:blip>
          <a:stretch>
            <a:fillRect/>
          </a:stretch>
        </p:blipFill>
        <p:spPr>
          <a:xfrm>
            <a:off x="1592148" y="1111152"/>
            <a:ext cx="4774710" cy="1015459"/>
          </a:xfrm>
          <a:prstGeom prst="rect">
            <a:avLst/>
          </a:prstGeom>
        </p:spPr>
      </p:pic>
      <p:sp>
        <p:nvSpPr>
          <p:cNvPr id="20" name="文本框 19"/>
          <p:cNvSpPr txBox="1"/>
          <p:nvPr/>
        </p:nvSpPr>
        <p:spPr>
          <a:xfrm>
            <a:off x="358327" y="741820"/>
            <a:ext cx="4017990" cy="369332"/>
          </a:xfrm>
          <a:prstGeom prst="rect">
            <a:avLst/>
          </a:prstGeom>
          <a:noFill/>
        </p:spPr>
        <p:txBody>
          <a:bodyPr wrap="square" rtlCol="0">
            <a:spAutoFit/>
          </a:bodyPr>
          <a:lstStyle/>
          <a:p>
            <a:r>
              <a:rPr lang="zh-CN" altLang="en-US" b="1" dirty="0"/>
              <a:t>递归表达式：</a:t>
            </a:r>
            <a:endParaRPr lang="en-US" altLang="zh-CN" b="1" dirty="0"/>
          </a:p>
        </p:txBody>
      </p:sp>
      <mc:AlternateContent xmlns:mc="http://schemas.openxmlformats.org/markup-compatibility/2006" xmlns:a14="http://schemas.microsoft.com/office/drawing/2010/main">
        <mc:Choice Requires="a14">
          <p:sp>
            <p:nvSpPr>
              <p:cNvPr id="21" name="文本框 20"/>
              <p:cNvSpPr txBox="1"/>
              <p:nvPr/>
            </p:nvSpPr>
            <p:spPr>
              <a:xfrm>
                <a:off x="884009" y="2664823"/>
                <a:ext cx="7614801" cy="39703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𝐹𝑢𝑛𝑐𝑡𝑖𝑜𝑛</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e>
                      </m:d>
                      <m:r>
                        <a:rPr lang="en-US" altLang="zh-CN" i="1">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𝑖𝑓</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𝑟𝑒𝑡𝑢𝑟𝑛</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=0,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oMath>
                </a14:m>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b="0" dirty="0" smtClean="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b="0" i="0" dirty="0" smtClean="0">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endParaRPr lang="en-US" altLang="zh-CN" i="1" dirty="0" smtClean="0">
                  <a:latin typeface="Cambria Math" panose="02040503050406030204" pitchFamily="18" charset="0"/>
                  <a:cs typeface="Times New Roman" panose="02020603050405020304" pitchFamily="18" charset="0"/>
                </a:endParaRPr>
              </a:p>
              <a:p>
                <a:r>
                  <a:rPr lang="en-US" altLang="zh-CN" dirty="0" smtClean="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b="0" i="1" smtClean="0">
                        <a:latin typeface="Cambria Math" panose="02040503050406030204" pitchFamily="18" charset="0"/>
                        <a:cs typeface="Times New Roman" panose="02020603050405020304" pitchFamily="18" charset="0"/>
                      </a:rPr>
                      <m:t>;</m:t>
                    </m:r>
                  </m:oMath>
                </a14:m>
                <a:endParaRPr lang="en-US" altLang="zh-CN"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𝑖𝑓</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𝑟𝑜𝑜𝑡</m:t>
                      </m:r>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1" smtClean="0">
                          <a:latin typeface="Cambria Math" panose="02040503050406030204" pitchFamily="18" charset="0"/>
                          <a:cs typeface="Times New Roman" panose="02020603050405020304" pitchFamily="18" charset="0"/>
                        </a:rPr>
                        <m:t>         </m:t>
                      </m:r>
                    </m:oMath>
                  </m:oMathPara>
                </a14:m>
                <a:endParaRPr lang="en-US" altLang="zh-CN" b="0" i="1" dirty="0">
                  <a:latin typeface="Cambria Math" panose="02040503050406030204" pitchFamily="18" charset="0"/>
                  <a:cs typeface="Times New Roman" panose="02020603050405020304" pitchFamily="18" charset="0"/>
                </a:endParaRPr>
              </a:p>
              <a:p>
                <a:r>
                  <a:rPr lang="en-US" altLang="zh-CN" b="0" dirty="0">
                    <a:cs typeface="Times New Roman" panose="02020603050405020304" pitchFamily="18" charset="0"/>
                  </a:rPr>
                  <a:t>         </a:t>
                </a:r>
                <a:r>
                  <a:rPr lang="en-US" altLang="zh-CN" b="0" dirty="0" smtClean="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endParaRPr lang="en-US" altLang="zh-CN" dirty="0" smtClean="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𝑟𝑒𝑠</m:t>
                    </m:r>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1" name="文本框 20"/>
              <p:cNvSpPr txBox="1">
                <a:spLocks noRot="1" noChangeAspect="1" noMove="1" noResize="1" noEditPoints="1" noAdjustHandles="1" noChangeArrowheads="1" noChangeShapeType="1" noTextEdit="1"/>
              </p:cNvSpPr>
              <p:nvPr/>
            </p:nvSpPr>
            <p:spPr>
              <a:xfrm>
                <a:off x="884009" y="2664823"/>
                <a:ext cx="7614801" cy="3970318"/>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97939" y="2295491"/>
            <a:ext cx="4017990" cy="369332"/>
          </a:xfrm>
          <a:prstGeom prst="rect">
            <a:avLst/>
          </a:prstGeom>
          <a:noFill/>
        </p:spPr>
        <p:txBody>
          <a:bodyPr wrap="square" rtlCol="0">
            <a:spAutoFit/>
          </a:bodyPr>
          <a:lstStyle/>
          <a:p>
            <a:r>
              <a:rPr lang="zh-CN" altLang="en-US" b="1" dirty="0"/>
              <a:t>节点表示：</a:t>
            </a:r>
            <a:endParaRPr lang="en-US" altLang="zh-CN" b="1" dirty="0"/>
          </a:p>
        </p:txBody>
      </p:sp>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111502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矩形 22"/>
              <p:cNvSpPr/>
              <p:nvPr/>
            </p:nvSpPr>
            <p:spPr>
              <a:xfrm>
                <a:off x="825905" y="2697521"/>
                <a:ext cx="7371195" cy="31393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𝑀𝑎𝑥𝑊𝑒𝑖𝑔h𝑡𝑆𝑢𝑚</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𝑖𝑓</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]≠−1 </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𝑟𝑒𝑡𝑢𝑟𝑛</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d>
                      <m:dPr>
                        <m:begChr m:val="["/>
                        <m:endChr m:val="]"/>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𝑖</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𝑖𝑓</m:t>
                    </m:r>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&gt;</m:t>
                    </m:r>
                    <m:r>
                      <a:rPr lang="en-US" altLang="zh-CN" b="0" i="1" smtClean="0">
                        <a:latin typeface="Cambria Math" panose="02040503050406030204" pitchFamily="18" charset="0"/>
                        <a:cs typeface="Times New Roman" panose="02020603050405020304" pitchFamily="18" charset="0"/>
                      </a:rPr>
                      <m:t>𝑂𝑃𝑇</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𝑠𝑖𝑧𝑒</m:t>
                    </m:r>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𝑡h𝑒𝑛</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+2</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+3</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𝑂𝑃</m:t>
                    </m:r>
                    <m:r>
                      <a:rPr lang="en-US" altLang="zh-CN" b="0" i="1" smtClean="0">
                        <a:solidFill>
                          <a:srgbClr val="FF0000"/>
                        </a:solidFill>
                        <a:latin typeface="Cambria Math" panose="02040503050406030204" pitchFamily="18" charset="0"/>
                        <a:cs typeface="Times New Roman" panose="02020603050405020304" pitchFamily="18" charset="0"/>
                      </a:rPr>
                      <m:t>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𝑟𝑒𝑠</m:t>
                    </m:r>
                    <m:r>
                      <a:rPr lang="en-US" altLang="zh-CN" i="1">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3" name="矩形 22"/>
              <p:cNvSpPr>
                <a:spLocks noRot="1" noChangeAspect="1" noMove="1" noResize="1" noEditPoints="1" noAdjustHandles="1" noChangeArrowheads="1" noChangeShapeType="1" noTextEdit="1"/>
              </p:cNvSpPr>
              <p:nvPr/>
            </p:nvSpPr>
            <p:spPr>
              <a:xfrm>
                <a:off x="825905" y="2697521"/>
                <a:ext cx="7371195" cy="3139321"/>
              </a:xfrm>
              <a:prstGeom prst="rect">
                <a:avLst/>
              </a:prstGeom>
              <a:blipFill>
                <a:blip r:embed="rId2"/>
                <a:stretch>
                  <a:fillRect/>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3">
            <a:clrChange>
              <a:clrFrom>
                <a:srgbClr val="FFFFFF"/>
              </a:clrFrom>
              <a:clrTo>
                <a:srgbClr val="FFFFFF">
                  <a:alpha val="0"/>
                </a:srgbClr>
              </a:clrTo>
            </a:clrChange>
          </a:blip>
          <a:stretch>
            <a:fillRect/>
          </a:stretch>
        </p:blipFill>
        <p:spPr>
          <a:xfrm>
            <a:off x="1592148" y="1111152"/>
            <a:ext cx="4774710" cy="1015459"/>
          </a:xfrm>
          <a:prstGeom prst="rect">
            <a:avLst/>
          </a:prstGeom>
        </p:spPr>
      </p:pic>
      <p:sp>
        <p:nvSpPr>
          <p:cNvPr id="50" name="文本框 49"/>
          <p:cNvSpPr txBox="1"/>
          <p:nvPr/>
        </p:nvSpPr>
        <p:spPr>
          <a:xfrm>
            <a:off x="358327" y="741820"/>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51" name="文本框 50"/>
          <p:cNvSpPr txBox="1"/>
          <p:nvPr/>
        </p:nvSpPr>
        <p:spPr>
          <a:xfrm>
            <a:off x="297939" y="2295491"/>
            <a:ext cx="4017990" cy="369332"/>
          </a:xfrm>
          <a:prstGeom prst="rect">
            <a:avLst/>
          </a:prstGeom>
          <a:noFill/>
        </p:spPr>
        <p:txBody>
          <a:bodyPr wrap="square" rtlCol="0">
            <a:spAutoFit/>
          </a:bodyPr>
          <a:lstStyle/>
          <a:p>
            <a:r>
              <a:rPr lang="zh-CN" altLang="en-US" b="1" dirty="0"/>
              <a:t>数组</a:t>
            </a:r>
            <a:r>
              <a:rPr lang="zh-CN" altLang="en-US" b="1" dirty="0" smtClean="0"/>
              <a:t>表示</a:t>
            </a:r>
            <a:r>
              <a:rPr lang="zh-CN" altLang="en-US" b="1" dirty="0"/>
              <a:t>：</a:t>
            </a:r>
            <a:endParaRPr lang="en-US" altLang="zh-CN" b="1" dirty="0"/>
          </a:p>
        </p:txBody>
      </p:sp>
    </p:spTree>
    <p:extLst>
      <p:ext uri="{BB962C8B-B14F-4D97-AF65-F5344CB8AC3E}">
        <p14:creationId xmlns:p14="http://schemas.microsoft.com/office/powerpoint/2010/main" val="364100783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clrChange>
              <a:clrFrom>
                <a:srgbClr val="FFFFFF"/>
              </a:clrFrom>
              <a:clrTo>
                <a:srgbClr val="FFFFFF">
                  <a:alpha val="0"/>
                </a:srgbClr>
              </a:clrTo>
            </a:clrChange>
          </a:blip>
          <a:stretch>
            <a:fillRect/>
          </a:stretch>
        </p:blipFill>
        <p:spPr>
          <a:xfrm>
            <a:off x="645859" y="1103259"/>
            <a:ext cx="4774710" cy="1015459"/>
          </a:xfrm>
          <a:prstGeom prst="rect">
            <a:avLst/>
          </a:prstGeom>
        </p:spPr>
      </p:pic>
      <p:sp>
        <p:nvSpPr>
          <p:cNvPr id="20" name="文本框 19"/>
          <p:cNvSpPr txBox="1"/>
          <p:nvPr/>
        </p:nvSpPr>
        <p:spPr>
          <a:xfrm>
            <a:off x="319587" y="733927"/>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44783" y="2668806"/>
            <a:ext cx="8385148"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二叉树只包含一个节点的情况，可以得到最优解。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如果一棵子树的根节点以下的子问题都得到了最优解，那么该子树的最大权重和可以由最优表达式得到。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如果根节点的两个孩子节点所在的子树和四个孙子节点所在的子树都得到了最优解，那么这棵树的最大权重和可以由最优表达式求得。</a:t>
            </a:r>
            <a:endParaRPr lang="en-US" altLang="zh-CN"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319587" y="4373056"/>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p:sp>
        <p:nvSpPr>
          <p:cNvPr id="28" name="文本框 27"/>
          <p:cNvSpPr txBox="1"/>
          <p:nvPr/>
        </p:nvSpPr>
        <p:spPr>
          <a:xfrm>
            <a:off x="319587" y="2264804"/>
            <a:ext cx="4017990" cy="369332"/>
          </a:xfrm>
          <a:prstGeom prst="rect">
            <a:avLst/>
          </a:prstGeom>
          <a:noFill/>
        </p:spPr>
        <p:txBody>
          <a:bodyPr wrap="square" rtlCol="0">
            <a:spAutoFit/>
          </a:bodyPr>
          <a:lstStyle/>
          <a:p>
            <a:r>
              <a:rPr lang="zh-CN" altLang="en-US" b="1" dirty="0"/>
              <a:t>正确性证明：</a:t>
            </a:r>
            <a:endParaRPr lang="en-US" altLang="zh-CN" b="1" dirty="0"/>
          </a:p>
        </p:txBody>
      </p:sp>
      <mc:AlternateContent xmlns:mc="http://schemas.openxmlformats.org/markup-compatibility/2006">
        <mc:Choice xmlns:a14="http://schemas.microsoft.com/office/drawing/2010/main" Requires="a14">
          <p:sp>
            <p:nvSpPr>
              <p:cNvPr id="35" name="文本框 34"/>
              <p:cNvSpPr txBox="1"/>
              <p:nvPr/>
            </p:nvSpPr>
            <p:spPr>
              <a:xfrm>
                <a:off x="344783" y="4745788"/>
                <a:ext cx="8255752"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叶子节点的子问题求解操作为</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e>
                    </m:d>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如果一个节点的子问题都求解出来了，那么该节点的最优解求解操作也为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1</m:t>
                        </m:r>
                      </m:e>
                    </m:d>
                    <m:r>
                      <a:rPr lang="en-US" altLang="zh-CN" b="0" i="0" smtClean="0">
                        <a:latin typeface="Cambria Math" panose="02040503050406030204" pitchFamily="18" charset="0"/>
                        <a:cs typeface="Times New Roman" panose="02020603050405020304" pitchFamily="18" charset="0"/>
                      </a:rPr>
                      <m:t> </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如果有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个节点，每个节点都要求解一次，因此时间复杂度为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若未进行记忆化存储，时间复杂</a:t>
                </a:r>
                <a:r>
                  <a:rPr lang="zh-CN" altLang="en-US" dirty="0" smtClean="0">
                    <a:latin typeface="Times New Roman" panose="02020603050405020304" pitchFamily="18" charset="0"/>
                    <a:cs typeface="Times New Roman" panose="02020603050405020304" pitchFamily="18" charset="0"/>
                  </a:rPr>
                  <a:t>度为指数级</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p:sp>
            <p:nvSpPr>
              <p:cNvPr id="35" name="文本框 34"/>
              <p:cNvSpPr txBox="1">
                <a:spLocks noRot="1" noChangeAspect="1" noMove="1" noResize="1" noEditPoints="1" noAdjustHandles="1" noChangeArrowheads="1" noChangeShapeType="1" noTextEdit="1"/>
              </p:cNvSpPr>
              <p:nvPr/>
            </p:nvSpPr>
            <p:spPr>
              <a:xfrm>
                <a:off x="344783" y="4745788"/>
                <a:ext cx="8255752" cy="923330"/>
              </a:xfrm>
              <a:prstGeom prst="rect">
                <a:avLst/>
              </a:prstGeom>
              <a:blipFill>
                <a:blip r:embed="rId3"/>
                <a:stretch>
                  <a:fillRect l="-665" t="-5298" r="-74" b="-8609"/>
                </a:stretch>
              </a:blipFill>
            </p:spPr>
            <p:txBody>
              <a:bodyPr/>
              <a:lstStyle/>
              <a:p>
                <a:r>
                  <a:rPr lang="zh-CN" altLang="en-US">
                    <a:noFill/>
                  </a:rPr>
                  <a:t> </a:t>
                </a:r>
              </a:p>
            </p:txBody>
          </p:sp>
        </mc:Fallback>
      </mc:AlternateContent>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pPr algn="ctr"/>
            <a:r>
              <a:rPr lang="zh-CN" altLang="en-US" spc="300" dirty="0" smtClean="0">
                <a:latin typeface="微软雅黑" panose="020B0503020204020204" pitchFamily="34" charset="-122"/>
                <a:ea typeface="微软雅黑" panose="020B0503020204020204" pitchFamily="34" charset="-122"/>
              </a:rPr>
              <a:t>问题</a:t>
            </a:r>
            <a:r>
              <a:rPr lang="en-US" altLang="zh-CN" spc="300" dirty="0" smtClean="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smtClean="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11835" y="9825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953462"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9084464"/>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1499</Words>
  <Application>Microsoft Office PowerPoint</Application>
  <PresentationFormat>全屏显示(4:3)</PresentationFormat>
  <Paragraphs>477</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7" baseType="lpstr">
      <vt:lpstr>新細明體</vt:lpstr>
      <vt:lpstr>宋体</vt:lpstr>
      <vt:lpstr>微软雅黑</vt:lpstr>
      <vt:lpstr>Arial</vt:lpstr>
      <vt:lpstr>Calibri</vt:lpstr>
      <vt:lpstr>Calibri Light</vt:lpstr>
      <vt:lpstr>Cambria Math</vt:lpstr>
      <vt:lpstr>Segoe UI</vt:lpstr>
      <vt:lpstr>Times</vt:lpstr>
      <vt:lpstr>Times New Roman</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Wanghui</cp:lastModifiedBy>
  <cp:revision>195</cp:revision>
  <dcterms:created xsi:type="dcterms:W3CDTF">2015-02-19T23:46:49Z</dcterms:created>
  <dcterms:modified xsi:type="dcterms:W3CDTF">2019-11-29T03:39:33Z</dcterms:modified>
</cp:coreProperties>
</file>