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22"/>
  </p:notesMasterIdLst>
  <p:sldIdLst>
    <p:sldId id="256" r:id="rId2"/>
    <p:sldId id="259" r:id="rId3"/>
    <p:sldId id="260" r:id="rId4"/>
    <p:sldId id="261" r:id="rId5"/>
    <p:sldId id="289" r:id="rId6"/>
    <p:sldId id="262" r:id="rId7"/>
    <p:sldId id="298" r:id="rId8"/>
    <p:sldId id="265" r:id="rId9"/>
    <p:sldId id="266" r:id="rId10"/>
    <p:sldId id="283" r:id="rId11"/>
    <p:sldId id="284" r:id="rId12"/>
    <p:sldId id="287" r:id="rId13"/>
    <p:sldId id="285" r:id="rId14"/>
    <p:sldId id="267" r:id="rId15"/>
    <p:sldId id="268" r:id="rId16"/>
    <p:sldId id="269" r:id="rId17"/>
    <p:sldId id="270" r:id="rId18"/>
    <p:sldId id="271" r:id="rId19"/>
    <p:sldId id="272" r:id="rId20"/>
    <p:sldId id="29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1744" autoAdjust="0"/>
  </p:normalViewPr>
  <p:slideViewPr>
    <p:cSldViewPr snapToGrid="0">
      <p:cViewPr varScale="1">
        <p:scale>
          <a:sx n="90" d="100"/>
          <a:sy n="90" d="100"/>
        </p:scale>
        <p:origin x="1434" y="78"/>
      </p:cViewPr>
      <p:guideLst>
        <p:guide orient="horz" pos="2183"/>
        <p:guide pos="290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49D65-4713-4C27-91C5-F14EB8FC11EE}" type="datetimeFigureOut">
              <a:rPr lang="zh-CN" altLang="en-US" smtClean="0"/>
              <a:t>2019/12/30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63BB5-1F03-4E2A-92DB-233CECCAC041}" type="slidenum">
              <a:rPr lang="zh-CN" altLang="en-US" smtClean="0"/>
              <a:t>‹#›</a:t>
            </a:fld>
            <a:endParaRPr lang="zh-CN" altLang="en-US"/>
          </a:p>
        </p:txBody>
      </p:sp>
    </p:spTree>
    <p:extLst>
      <p:ext uri="{BB962C8B-B14F-4D97-AF65-F5344CB8AC3E}">
        <p14:creationId xmlns:p14="http://schemas.microsoft.com/office/powerpoint/2010/main" val="926863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本题默认不等号都是一般的不等号，而非严格的不等号</a:t>
            </a:r>
          </a:p>
        </p:txBody>
      </p:sp>
      <p:sp>
        <p:nvSpPr>
          <p:cNvPr id="4" name="灯片编号占位符 3"/>
          <p:cNvSpPr>
            <a:spLocks noGrp="1"/>
          </p:cNvSpPr>
          <p:nvPr>
            <p:ph type="sldNum" sz="quarter" idx="10"/>
          </p:nvPr>
        </p:nvSpPr>
        <p:spPr/>
        <p:txBody>
          <a:bodyPr/>
          <a:lstStyle/>
          <a:p>
            <a:fld id="{15963BB5-1F03-4E2A-92DB-233CECCAC041}" type="slidenum">
              <a:rPr lang="zh-CN" altLang="en-US" smtClean="0"/>
              <a:t>2</a:t>
            </a:fld>
            <a:endParaRPr lang="zh-CN" altLang="en-US"/>
          </a:p>
        </p:txBody>
      </p:sp>
    </p:spTree>
    <p:extLst>
      <p:ext uri="{BB962C8B-B14F-4D97-AF65-F5344CB8AC3E}">
        <p14:creationId xmlns:p14="http://schemas.microsoft.com/office/powerpoint/2010/main" val="1153328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0BBBB3D-88E3-4F52-B8DD-590E4D7AD381}" type="datetime1">
              <a:rPr lang="zh-CN" altLang="en-US" smtClean="0"/>
              <a:t>2019/12/30</a:t>
            </a:fld>
            <a:endParaRPr lang="zh-CN" altLang="en-US"/>
          </a:p>
        </p:txBody>
      </p:sp>
      <p:sp>
        <p:nvSpPr>
          <p:cNvPr id="5" name="Footer Placeholder 4"/>
          <p:cNvSpPr>
            <a:spLocks noGrp="1"/>
          </p:cNvSpPr>
          <p:nvPr>
            <p:ph type="ftr" sz="quarter" idx="11"/>
          </p:nvPr>
        </p:nvSpPr>
        <p:spPr>
          <a:xfrm>
            <a:off x="1921934" y="5054602"/>
            <a:ext cx="4064860" cy="279400"/>
          </a:xfrm>
        </p:spPr>
        <p:txBody>
          <a:bodyPr/>
          <a:lstStyle/>
          <a:p>
            <a:r>
              <a:rPr lang="en-US" altLang="zh-CN"/>
              <a:t>Problem1</a:t>
            </a:r>
            <a:endParaRPr lang="zh-CN" altLang="en-US"/>
          </a:p>
        </p:txBody>
      </p:sp>
      <p:sp>
        <p:nvSpPr>
          <p:cNvPr id="6" name="Slide Number Placeholder 5"/>
          <p:cNvSpPr>
            <a:spLocks noGrp="1"/>
          </p:cNvSpPr>
          <p:nvPr>
            <p:ph type="sldNum" sz="quarter" idx="12"/>
          </p:nvPr>
        </p:nvSpPr>
        <p:spPr>
          <a:xfrm>
            <a:off x="6817317" y="5054602"/>
            <a:ext cx="413483" cy="279400"/>
          </a:xfrm>
        </p:spPr>
        <p:txBody>
          <a:bodyPr/>
          <a:lstStyle/>
          <a:p>
            <a:fld id="{D25117FD-A6D4-4A62-88E8-F732A7AB6BF5}" type="slidenum">
              <a:rPr lang="zh-CN" altLang="en-US" smtClean="0"/>
              <a:t>‹#›</a:t>
            </a:fld>
            <a:endParaRPr lang="zh-CN"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25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FA84D5A-151C-424D-8751-8347E8EDD725}" type="datetime1">
              <a:rPr lang="zh-CN" altLang="en-US" smtClean="0"/>
              <a:t>2019/12/30</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327634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829DF60-B3AB-492F-A4F8-C91B09B3342D}" type="datetime1">
              <a:rPr lang="zh-CN" altLang="en-US" smtClean="0"/>
              <a:t>2019/12/30</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178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F73A220-873E-4C20-ACFD-74209B9FBDCB}" type="datetime1">
              <a:rPr lang="zh-CN" altLang="en-US" smtClean="0"/>
              <a:t>2019/12/30</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478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E610E86-7349-47C9-8FCD-29D6FA0672CE}" type="datetime1">
              <a:rPr lang="zh-CN" altLang="en-US" smtClean="0"/>
              <a:t>2019/12/30</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317934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605DB79-BAF9-4337-83CA-CB8C9C03C150}" type="datetime1">
              <a:rPr lang="zh-CN" altLang="en-US" smtClean="0"/>
              <a:t>2019/12/30</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5340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F9E5328-DEC8-4E69-A322-71B0DDA70AB3}" type="datetime1">
              <a:rPr lang="zh-CN" altLang="en-US" smtClean="0"/>
              <a:t>2019/12/30</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55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17B66CF-3D6C-497C-ABE1-12CCADCC8E03}" type="datetime1">
              <a:rPr lang="zh-CN" altLang="en-US" smtClean="0"/>
              <a:t>2019/12/30</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6145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FF5C689-38A6-42E9-B5F3-3AFBC80672AA}" type="datetime1">
              <a:rPr lang="zh-CN" altLang="en-US" smtClean="0"/>
              <a:t>2019/12/30</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332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235D85B-8131-4C0B-A3C6-F9BCC0F6539E}" type="datetime1">
              <a:rPr lang="zh-CN" altLang="en-US" smtClean="0"/>
              <a:t>2019/12/30</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71857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CBDF494-6AA5-43E9-BB1C-10546CAB7449}" type="datetime1">
              <a:rPr lang="zh-CN" altLang="en-US" smtClean="0"/>
              <a:t>2019/12/30</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857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796971A-DE2E-4585-A596-1FEA4AD21A4F}" type="datetime1">
              <a:rPr lang="zh-CN" altLang="en-US" smtClean="0"/>
              <a:t>2019/12/30</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07116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A06490-3F24-4C10-9FEE-016CA1427D21}" type="datetime1">
              <a:rPr lang="zh-CN" altLang="en-US" smtClean="0"/>
              <a:t>2019/12/30</a:t>
            </a:fld>
            <a:endParaRPr lang="zh-CN" altLang="en-US"/>
          </a:p>
        </p:txBody>
      </p:sp>
      <p:sp>
        <p:nvSpPr>
          <p:cNvPr id="8" name="Footer Placeholder 7"/>
          <p:cNvSpPr>
            <a:spLocks noGrp="1"/>
          </p:cNvSpPr>
          <p:nvPr>
            <p:ph type="ftr" sz="quarter" idx="11"/>
          </p:nvPr>
        </p:nvSpPr>
        <p:spPr/>
        <p:txBody>
          <a:bodyPr/>
          <a:lstStyle/>
          <a:p>
            <a:r>
              <a:rPr lang="en-US" altLang="zh-CN"/>
              <a:t>Problem1</a:t>
            </a:r>
            <a:endParaRPr lang="zh-CN" altLang="en-US"/>
          </a:p>
        </p:txBody>
      </p:sp>
      <p:sp>
        <p:nvSpPr>
          <p:cNvPr id="9" name="Slide Number Placeholder 8"/>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25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558967B-3928-4A6C-9F8F-8669739A7766}" type="datetime1">
              <a:rPr lang="zh-CN" altLang="en-US" smtClean="0"/>
              <a:t>2019/12/30</a:t>
            </a:fld>
            <a:endParaRPr lang="zh-CN" altLang="en-US"/>
          </a:p>
        </p:txBody>
      </p:sp>
      <p:sp>
        <p:nvSpPr>
          <p:cNvPr id="4" name="Footer Placeholder 3"/>
          <p:cNvSpPr>
            <a:spLocks noGrp="1"/>
          </p:cNvSpPr>
          <p:nvPr>
            <p:ph type="ftr" sz="quarter" idx="11"/>
          </p:nvPr>
        </p:nvSpPr>
        <p:spPr/>
        <p:txBody>
          <a:bodyPr/>
          <a:lstStyle/>
          <a:p>
            <a:r>
              <a:rPr lang="en-US" altLang="zh-CN"/>
              <a:t>Problem1</a:t>
            </a:r>
            <a:endParaRPr lang="zh-CN" altLang="en-US"/>
          </a:p>
        </p:txBody>
      </p:sp>
      <p:sp>
        <p:nvSpPr>
          <p:cNvPr id="5" name="Slide Number Placeholder 4"/>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07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9252D-3CC0-4429-8836-9DD3A0C4972D}" type="datetime1">
              <a:rPr lang="zh-CN" altLang="en-US" smtClean="0"/>
              <a:t>2019/12/30</a:t>
            </a:fld>
            <a:endParaRPr lang="zh-CN" altLang="en-US"/>
          </a:p>
        </p:txBody>
      </p:sp>
      <p:sp>
        <p:nvSpPr>
          <p:cNvPr id="3" name="Footer Placeholder 2"/>
          <p:cNvSpPr>
            <a:spLocks noGrp="1"/>
          </p:cNvSpPr>
          <p:nvPr>
            <p:ph type="ftr" sz="quarter" idx="11"/>
          </p:nvPr>
        </p:nvSpPr>
        <p:spPr/>
        <p:txBody>
          <a:bodyPr/>
          <a:lstStyle/>
          <a:p>
            <a:r>
              <a:rPr lang="en-US" altLang="zh-CN"/>
              <a:t>Problem1</a:t>
            </a:r>
            <a:endParaRPr lang="zh-CN" altLang="en-US"/>
          </a:p>
        </p:txBody>
      </p:sp>
      <p:sp>
        <p:nvSpPr>
          <p:cNvPr id="4" name="Slide Number Placeholder 3"/>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337673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6574886-BD3C-4A33-B442-932C9205E5BE}" type="datetime1">
              <a:rPr lang="zh-CN" altLang="en-US" smtClean="0"/>
              <a:t>2019/12/30</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353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7ACB2F0-A8C3-4A02-ADCA-02FB225C595B}" type="datetime1">
              <a:rPr lang="zh-CN" altLang="en-US" smtClean="0"/>
              <a:t>2019/12/30</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73141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14A1A-43CB-4E84-82B9-E7E1F31A84B3}" type="datetime1">
              <a:rPr lang="zh-CN" altLang="en-US" smtClean="0"/>
              <a:t>2019/12/30</a:t>
            </a:fld>
            <a:endParaRPr lang="zh-CN"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ltLang="zh-CN"/>
              <a:t>Problem1</a:t>
            </a:r>
            <a:endParaRPr lang="zh-CN" alt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8509604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hf sldNum="0"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0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5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算法设计作业答疑</a:t>
            </a:r>
          </a:p>
        </p:txBody>
      </p:sp>
      <p:sp>
        <p:nvSpPr>
          <p:cNvPr id="3" name="副标题 2"/>
          <p:cNvSpPr>
            <a:spLocks noGrp="1"/>
          </p:cNvSpPr>
          <p:nvPr>
            <p:ph type="subTitle" idx="1"/>
          </p:nvPr>
        </p:nvSpPr>
        <p:spPr/>
        <p:txBody>
          <a:bodyPr/>
          <a:lstStyle/>
          <a:p>
            <a:r>
              <a:rPr lang="zh-CN" altLang="en-US" dirty="0"/>
              <a:t>线性规划部分</a:t>
            </a:r>
          </a:p>
        </p:txBody>
      </p:sp>
    </p:spTree>
    <p:extLst>
      <p:ext uri="{BB962C8B-B14F-4D97-AF65-F5344CB8AC3E}">
        <p14:creationId xmlns:p14="http://schemas.microsoft.com/office/powerpoint/2010/main" val="185061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308324"/>
              </a:xfrm>
              <a:prstGeom prst="rect">
                <a:avLst/>
              </a:prstGeom>
              <a:noFill/>
              <a:ln w="19050">
                <a:solidFill>
                  <a:schemeClr val="accent1">
                    <a:shade val="50000"/>
                  </a:schemeClr>
                </a:solidFill>
              </a:ln>
            </p:spPr>
            <p:txBody>
              <a:bodyPr wrap="square" rtlCol="0">
                <a:spAutoFit/>
              </a:bodyPr>
              <a:lstStyle/>
              <a:p>
                <a:r>
                  <a:rPr lang="zh-CN" altLang="en-US" dirty="0"/>
                  <a:t>问题：志愿者招募问题</a:t>
                </a:r>
                <a:endParaRPr lang="en-US" altLang="zh-CN" dirty="0"/>
              </a:p>
              <a:p>
                <a:endParaRPr lang="en-US" altLang="zh-CN" dirty="0"/>
              </a:p>
              <a:p>
                <a:r>
                  <a:rPr lang="zh-CN" altLang="en-US" dirty="0"/>
                  <a:t>假设你需要为一个即将到来的活动招募一批志愿者，据估计该活动持续</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天</m:t>
                    </m:r>
                  </m:oMath>
                </a14:m>
                <a:r>
                  <a:rPr lang="zh-CN" altLang="en-US" dirty="0"/>
                  <a:t>，其中第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天</m:t>
                    </m:r>
                  </m:oMath>
                </a14:m>
                <a:r>
                  <a:rPr lang="zh-CN" altLang="en-US" dirty="0"/>
                  <a:t>需要至少</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名</m:t>
                    </m:r>
                  </m:oMath>
                </a14:m>
                <a:r>
                  <a:rPr lang="zh-CN" altLang="en-US" dirty="0"/>
                  <a:t>志愿者。又总计有</a:t>
                </a:r>
                <a14:m>
                  <m:oMath xmlns:m="http://schemas.openxmlformats.org/officeDocument/2006/math">
                    <m:r>
                      <a:rPr lang="en-US" altLang="zh-CN" b="0" i="1" smtClean="0">
                        <a:latin typeface="Cambria Math" panose="02040503050406030204" pitchFamily="18" charset="0"/>
                      </a:rPr>
                      <m:t>𝑀</m:t>
                    </m:r>
                    <m:r>
                      <a:rPr lang="zh-CN" altLang="en-US" i="1">
                        <a:latin typeface="Cambria Math" panose="02040503050406030204" pitchFamily="18" charset="0"/>
                      </a:rPr>
                      <m:t>类</m:t>
                    </m:r>
                  </m:oMath>
                </a14:m>
                <a:r>
                  <a:rPr lang="zh-CN" altLang="en-US" dirty="0"/>
                  <a:t>志愿者，第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类</m:t>
                    </m:r>
                  </m:oMath>
                </a14:m>
                <a:r>
                  <a:rPr lang="zh-CN" altLang="en-US" dirty="0"/>
                  <a:t>志愿者可以从第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天</m:t>
                    </m:r>
                  </m:oMath>
                </a14:m>
                <a:r>
                  <a:rPr lang="zh-CN" altLang="en-US" dirty="0"/>
                  <a:t>服务到第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天</m:t>
                    </m:r>
                  </m:oMath>
                </a14:m>
                <a:r>
                  <a:rPr lang="zh-CN" altLang="en-US" dirty="0"/>
                  <a:t>，其招募费用为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r>
                      <a:rPr lang="zh-CN" altLang="en-US" i="1" smtClean="0">
                        <a:latin typeface="Cambria Math" panose="02040503050406030204" pitchFamily="18" charset="0"/>
                      </a:rPr>
                      <m:t>做好</m:t>
                    </m:r>
                  </m:oMath>
                </a14:m>
                <a:r>
                  <a:rPr lang="zh-CN" altLang="en-US" dirty="0"/>
                  <a:t>这份工作需要用最少的招募费用为这个活动招募足够的志愿者。</a:t>
                </a:r>
                <a:endParaRPr lang="en-US" altLang="zh-CN" dirty="0"/>
              </a:p>
              <a:p>
                <a:endParaRPr lang="en-US" altLang="zh-CN" dirty="0"/>
              </a:p>
              <a:p>
                <a:r>
                  <a:rPr lang="zh-CN" altLang="en-US" dirty="0"/>
                  <a:t>把该问题形式化为线性规划问题。</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308324"/>
              </a:xfrm>
              <a:prstGeom prst="rect">
                <a:avLst/>
              </a:prstGeom>
              <a:blipFill>
                <a:blip r:embed="rId2"/>
                <a:stretch>
                  <a:fillRect l="-648" t="-1309" b="-2618"/>
                </a:stretch>
              </a:blipFill>
              <a:ln w="1905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3840790"/>
                <a:ext cx="7515922" cy="1776640"/>
              </a:xfrm>
              <a:prstGeom prst="rect">
                <a:avLst/>
              </a:prstGeom>
              <a:noFill/>
            </p:spPr>
            <p:txBody>
              <a:bodyPr wrap="square" rtlCol="0">
                <a:spAutoFit/>
              </a:bodyPr>
              <a:lstStyle/>
              <a:p>
                <a:r>
                  <a:rPr lang="zh-CN" altLang="en-US" dirty="0"/>
                  <a:t>解：</a:t>
                </a:r>
                <a:endParaRPr lang="en-US" altLang="zh-CN" dirty="0"/>
              </a:p>
              <a:p>
                <a:endParaRPr lang="en-US" altLang="zh-CN" dirty="0"/>
              </a:p>
              <a:p>
                <a:r>
                  <a:rPr lang="zh-CN" altLang="en-US" dirty="0"/>
                  <a:t>本题需要给出一个招募方案，确定每一类志愿者招募的人数，所以很自然地，设第</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类</m:t>
                    </m:r>
                  </m:oMath>
                </a14:m>
                <a:r>
                  <a:rPr lang="zh-CN" altLang="en-US" dirty="0"/>
                  <a:t>志愿者的招募数量为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≥0)</m:t>
                    </m:r>
                    <m:r>
                      <a:rPr lang="zh-CN" altLang="en-US" i="1">
                        <a:latin typeface="Cambria Math" panose="02040503050406030204" pitchFamily="18" charset="0"/>
                        <a:ea typeface="Cambria Math" panose="02040503050406030204" pitchFamily="18" charset="0"/>
                      </a:rPr>
                      <m:t>，</m:t>
                    </m:r>
                  </m:oMath>
                </a14:m>
                <a:r>
                  <a:rPr lang="zh-CN" altLang="en-US" dirty="0"/>
                  <a:t>于是目标函数为：</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𝐶</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𝑀</m:t>
                              </m:r>
                            </m:sub>
                          </m:sSub>
                        </m:e>
                      </m:func>
                    </m:oMath>
                  </m:oMathPara>
                </a14:m>
                <a:endParaRPr lang="en-US" altLang="zh-CN" dirty="0"/>
              </a:p>
              <a:p>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3840790"/>
                <a:ext cx="7515922" cy="1776640"/>
              </a:xfrm>
              <a:prstGeom prst="rect">
                <a:avLst/>
              </a:prstGeom>
              <a:blipFill rotWithShape="0">
                <a:blip r:embed="rId3"/>
                <a:stretch>
                  <a:fillRect l="-731" t="-2062" r="-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788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a:t>
            </a:r>
            <a:endParaRPr lang="zh-CN" altLang="en-US" sz="1600" dirty="0"/>
          </a:p>
        </p:txBody>
      </p:sp>
      <p:sp>
        <p:nvSpPr>
          <p:cNvPr id="6" name="文本框 5"/>
          <p:cNvSpPr txBox="1"/>
          <p:nvPr/>
        </p:nvSpPr>
        <p:spPr>
          <a:xfrm>
            <a:off x="814039" y="1182029"/>
            <a:ext cx="7515922" cy="369332"/>
          </a:xfrm>
          <a:prstGeom prst="rect">
            <a:avLst/>
          </a:prstGeom>
          <a:noFill/>
          <a:ln w="0">
            <a:noFill/>
          </a:ln>
        </p:spPr>
        <p:txBody>
          <a:bodyPr wrap="square" rtlCol="0">
            <a:spAutoFit/>
          </a:bodyPr>
          <a:lstStyle/>
          <a:p>
            <a:r>
              <a:rPr lang="zh-CN" altLang="en-US" dirty="0"/>
              <a:t>下面考虑问题的约束，</a:t>
            </a:r>
            <a:endParaRPr lang="en-US" altLang="zh-CN" dirty="0"/>
          </a:p>
        </p:txBody>
      </p:sp>
      <p:sp>
        <p:nvSpPr>
          <p:cNvPr id="5" name="右箭头 4"/>
          <p:cNvSpPr/>
          <p:nvPr/>
        </p:nvSpPr>
        <p:spPr>
          <a:xfrm>
            <a:off x="1371600" y="1551361"/>
            <a:ext cx="6958361" cy="57458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sz="1400" dirty="0"/>
              <a:t>1      2      3      4      5      6                     …………                        </a:t>
            </a:r>
            <a:r>
              <a:rPr lang="en-US" altLang="zh-CN" sz="1400" i="1" dirty="0"/>
              <a:t>N</a:t>
            </a:r>
            <a:r>
              <a:rPr lang="en-US" altLang="zh-CN" sz="1400" dirty="0"/>
              <a:t>      </a:t>
            </a:r>
            <a:endParaRPr lang="zh-CN" altLang="en-US" sz="1400" dirty="0"/>
          </a:p>
        </p:txBody>
      </p:sp>
      <p:sp>
        <p:nvSpPr>
          <p:cNvPr id="7" name="下箭头 6"/>
          <p:cNvSpPr/>
          <p:nvPr/>
        </p:nvSpPr>
        <p:spPr>
          <a:xfrm>
            <a:off x="814039" y="2125950"/>
            <a:ext cx="557561" cy="2999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t>1</a:t>
            </a:r>
          </a:p>
          <a:p>
            <a:pPr algn="ctr"/>
            <a:endParaRPr lang="en-US" altLang="zh-CN" dirty="0"/>
          </a:p>
          <a:p>
            <a:pPr algn="ctr"/>
            <a:r>
              <a:rPr lang="en-US" altLang="zh-CN" dirty="0"/>
              <a:t>2</a:t>
            </a:r>
          </a:p>
          <a:p>
            <a:pPr algn="ctr"/>
            <a:endParaRPr lang="en-US" altLang="zh-CN" dirty="0"/>
          </a:p>
          <a:p>
            <a:pPr algn="ctr"/>
            <a:r>
              <a:rPr lang="en-US" altLang="zh-CN" dirty="0"/>
              <a:t>3</a:t>
            </a:r>
          </a:p>
          <a:p>
            <a:pPr algn="ctr"/>
            <a:endParaRPr lang="en-US" altLang="zh-CN" dirty="0"/>
          </a:p>
          <a:p>
            <a:pPr algn="ctr"/>
            <a:r>
              <a:rPr lang="en-US" altLang="zh-CN" dirty="0"/>
              <a:t>…</a:t>
            </a:r>
          </a:p>
          <a:p>
            <a:pPr algn="ctr"/>
            <a:endParaRPr lang="en-US" altLang="zh-CN" dirty="0"/>
          </a:p>
          <a:p>
            <a:pPr algn="ctr"/>
            <a:r>
              <a:rPr lang="en-US" altLang="zh-CN" i="1" dirty="0"/>
              <a:t>M</a:t>
            </a:r>
            <a:endParaRPr lang="zh-CN" altLang="en-US" i="1" dirty="0"/>
          </a:p>
        </p:txBody>
      </p:sp>
      <p:sp>
        <p:nvSpPr>
          <p:cNvPr id="8" name="圆角矩形 7"/>
          <p:cNvSpPr/>
          <p:nvPr/>
        </p:nvSpPr>
        <p:spPr>
          <a:xfrm>
            <a:off x="2086581" y="2165344"/>
            <a:ext cx="1742303" cy="2500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S1                F1</a:t>
            </a:r>
            <a:endParaRPr lang="zh-CN" altLang="en-US" sz="1400" dirty="0"/>
          </a:p>
        </p:txBody>
      </p:sp>
      <p:sp>
        <p:nvSpPr>
          <p:cNvPr id="9" name="圆角矩形 8"/>
          <p:cNvSpPr/>
          <p:nvPr/>
        </p:nvSpPr>
        <p:spPr>
          <a:xfrm>
            <a:off x="2957732" y="2743200"/>
            <a:ext cx="3194221" cy="2509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a:t>S2                                        F2</a:t>
            </a:r>
            <a:endParaRPr lang="zh-CN" altLang="en-US" sz="1400" dirty="0"/>
          </a:p>
        </p:txBody>
      </p:sp>
      <p:sp>
        <p:nvSpPr>
          <p:cNvPr id="10" name="圆角矩形 9"/>
          <p:cNvSpPr/>
          <p:nvPr/>
        </p:nvSpPr>
        <p:spPr>
          <a:xfrm>
            <a:off x="3965630" y="3301093"/>
            <a:ext cx="2284022" cy="2602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t>S3                         F3</a:t>
            </a:r>
            <a:endParaRPr lang="zh-CN" altLang="en-US" sz="1400" dirty="0"/>
          </a:p>
        </p:txBody>
      </p:sp>
      <p:sp>
        <p:nvSpPr>
          <p:cNvPr id="11" name="圆角矩形 10"/>
          <p:cNvSpPr/>
          <p:nvPr/>
        </p:nvSpPr>
        <p:spPr>
          <a:xfrm>
            <a:off x="4572000" y="4370764"/>
            <a:ext cx="2298356" cy="2602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a:t>SM                       FM</a:t>
            </a:r>
            <a:endParaRPr lang="zh-CN" altLang="en-US" sz="1400" dirty="0"/>
          </a:p>
        </p:txBody>
      </p:sp>
      <mc:AlternateContent xmlns:mc="http://schemas.openxmlformats.org/markup-compatibility/2006" xmlns:a14="http://schemas.microsoft.com/office/drawing/2010/main">
        <mc:Choice Requires="a14">
          <p:sp>
            <p:nvSpPr>
              <p:cNvPr id="15" name="文本框 14"/>
              <p:cNvSpPr txBox="1"/>
              <p:nvPr/>
            </p:nvSpPr>
            <p:spPr>
              <a:xfrm>
                <a:off x="7357403" y="2103662"/>
                <a:ext cx="534572"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7357403" y="2103662"/>
                <a:ext cx="534572" cy="37029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357403" y="2681534"/>
                <a:ext cx="534572"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7357403" y="2681534"/>
                <a:ext cx="534572" cy="37029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357403" y="3246559"/>
                <a:ext cx="534572"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7357403" y="3246559"/>
                <a:ext cx="534572" cy="37029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357403" y="4316230"/>
                <a:ext cx="5345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𝑀</m:t>
                          </m:r>
                        </m:sub>
                      </m:sSub>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357403" y="4316230"/>
                <a:ext cx="534572" cy="369332"/>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740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a:t>
            </a:r>
            <a:endParaRPr lang="zh-CN" altLang="en-US" sz="1600" dirty="0"/>
          </a:p>
        </p:txBody>
      </p:sp>
      <p:sp>
        <p:nvSpPr>
          <p:cNvPr id="6" name="文本框 5"/>
          <p:cNvSpPr txBox="1"/>
          <p:nvPr/>
        </p:nvSpPr>
        <p:spPr>
          <a:xfrm>
            <a:off x="814039" y="1182029"/>
            <a:ext cx="7515922" cy="369332"/>
          </a:xfrm>
          <a:prstGeom prst="rect">
            <a:avLst/>
          </a:prstGeom>
          <a:noFill/>
          <a:ln w="0">
            <a:noFill/>
          </a:ln>
        </p:spPr>
        <p:txBody>
          <a:bodyPr wrap="square" rtlCol="0">
            <a:spAutoFit/>
          </a:bodyPr>
          <a:lstStyle/>
          <a:p>
            <a:r>
              <a:rPr lang="zh-CN" altLang="en-US" dirty="0"/>
              <a:t>显然，对每一天的（逐列地）志愿者人数建立约束即可满足题意。</a:t>
            </a:r>
            <a:endParaRPr lang="en-US" altLang="zh-CN" dirty="0"/>
          </a:p>
        </p:txBody>
      </p:sp>
      <mc:AlternateContent xmlns:mc="http://schemas.openxmlformats.org/markup-compatibility/2006" xmlns:a14="http://schemas.microsoft.com/office/drawing/2010/main">
        <mc:Choice Requires="a14">
          <p:sp>
            <p:nvSpPr>
              <p:cNvPr id="3" name="文本框 2"/>
              <p:cNvSpPr txBox="1"/>
              <p:nvPr/>
            </p:nvSpPr>
            <p:spPr>
              <a:xfrm>
                <a:off x="814039" y="1901798"/>
                <a:ext cx="7515922" cy="3029291"/>
              </a:xfrm>
              <a:prstGeom prst="rect">
                <a:avLst/>
              </a:prstGeom>
              <a:noFill/>
            </p:spPr>
            <p:txBody>
              <a:bodyPr wrap="square" rtlCol="0">
                <a:spAutoFit/>
              </a:bodyPr>
              <a:lstStyle/>
              <a:p>
                <a:r>
                  <a:rPr lang="zh-CN" altLang="en-US" dirty="0"/>
                  <a:t>为方便起见，定义示性函数</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&amp;0,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𝑁</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qArr>
                        </m:e>
                      </m:d>
                    </m:oMath>
                  </m:oMathPara>
                </a14:m>
                <a:endParaRPr lang="en-US" altLang="zh-CN" dirty="0"/>
              </a:p>
              <a:p>
                <a:r>
                  <a:rPr lang="zh-CN" altLang="en-US" dirty="0"/>
                  <a:t>其中，</a:t>
                </a:r>
                <a14:m>
                  <m:oMath xmlns:m="http://schemas.openxmlformats.org/officeDocument/2006/math">
                    <m:r>
                      <a:rPr lang="en-US" altLang="zh-CN" i="1">
                        <a:latin typeface="Cambria Math" panose="02040503050406030204" pitchFamily="18" charset="0"/>
                      </a:rPr>
                      <m:t>𝑗</m:t>
                    </m:r>
                    <m:r>
                      <a:rPr lang="zh-CN" altLang="en-US" i="1">
                        <a:latin typeface="Cambria Math" panose="02040503050406030204" pitchFamily="18" charset="0"/>
                      </a:rPr>
                      <m:t>表示</m:t>
                    </m:r>
                  </m:oMath>
                </a14:m>
                <a:r>
                  <a:rPr lang="zh-CN" altLang="en-US" dirty="0"/>
                  <a:t>志愿者类型，</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表示</m:t>
                    </m:r>
                  </m:oMath>
                </a14:m>
                <a:r>
                  <a:rPr lang="zh-CN" altLang="en-US" dirty="0"/>
                  <a:t>活动的第</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天</m:t>
                    </m:r>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zh-CN" altLang="en-US" dirty="0"/>
                  <a:t>表示第</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类</m:t>
                    </m:r>
                  </m:oMath>
                </a14:m>
                <a:r>
                  <a:rPr lang="zh-CN" altLang="en-US" dirty="0"/>
                  <a:t>志愿者在第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天</m:t>
                    </m:r>
                  </m:oMath>
                </a14:m>
                <a:r>
                  <a:rPr lang="zh-CN" altLang="en-US" dirty="0"/>
                  <a:t>是否提供志愿服务。</a:t>
                </a:r>
                <a:endParaRPr lang="en-US" altLang="zh-CN" dirty="0"/>
              </a:p>
              <a:p>
                <a:endParaRPr lang="en-US" altLang="zh-CN" dirty="0"/>
              </a:p>
              <a:p>
                <a:r>
                  <a:rPr lang="zh-CN" altLang="en-US" dirty="0"/>
                  <a:t>于是，每一天志愿者人数的约束可表示如下：</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𝐴</m:t>
                          </m:r>
                        </m:e>
                        <m:sub>
                          <m:r>
                            <a:rPr lang="en-US" altLang="zh-CN" i="1">
                              <a:latin typeface="Cambria Math" panose="02040503050406030204" pitchFamily="18" charset="0"/>
                              <a:ea typeface="Cambria Math" panose="02040503050406030204" pitchFamily="18" charset="0"/>
                            </a:rPr>
                            <m:t>𝑖</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𝑁</m:t>
                      </m:r>
                    </m:oMath>
                  </m:oMathPara>
                </a14:m>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1901798"/>
                <a:ext cx="7515922" cy="3029291"/>
              </a:xfrm>
              <a:prstGeom prst="rect">
                <a:avLst/>
              </a:prstGeom>
              <a:blipFill rotWithShape="0">
                <a:blip r:embed="rId2"/>
                <a:stretch>
                  <a:fillRect l="-731" t="-12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303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562514"/>
              </a:xfrm>
              <a:prstGeom prst="rect">
                <a:avLst/>
              </a:prstGeom>
              <a:noFill/>
              <a:ln w="0">
                <a:noFill/>
              </a:ln>
            </p:spPr>
            <p:txBody>
              <a:bodyPr wrap="square" rtlCol="0">
                <a:spAutoFit/>
              </a:bodyPr>
              <a:lstStyle/>
              <a:p>
                <a:r>
                  <a:rPr lang="zh-CN" altLang="en-US" dirty="0"/>
                  <a:t>从而，该问题可形式化如下：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r>
                            <a:rPr lang="en-US" altLang="zh-CN" b="0" i="0" smtClean="0">
                              <a:latin typeface="Cambria Math" panose="02040503050406030204" pitchFamily="18" charset="0"/>
                            </a:rPr>
                            <m:t>  </m:t>
                          </m:r>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zh-CN" altLang="en-US" i="1">
                          <a:latin typeface="Cambria Math" panose="02040503050406030204" pitchFamily="18" charset="0"/>
                          <a:ea typeface="Cambria Math" panose="02040503050406030204" pitchFamily="18" charset="0"/>
                        </a:rPr>
                        <m:t>且</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𝑀</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𝐴</m:t>
                          </m:r>
                        </m:e>
                        <m:sub>
                          <m:r>
                            <a:rPr lang="en-US" altLang="zh-CN" i="1">
                              <a:latin typeface="Cambria Math" panose="02040503050406030204" pitchFamily="18" charset="0"/>
                              <a:ea typeface="Cambria Math" panose="02040503050406030204" pitchFamily="18" charset="0"/>
                            </a:rPr>
                            <m:t>𝑖</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𝑁</m:t>
                      </m:r>
                    </m:oMath>
                  </m:oMathPara>
                </a14:m>
                <a:endParaRPr lang="en-US" altLang="zh-CN" dirty="0"/>
              </a:p>
              <a:p>
                <a:r>
                  <a:rPr lang="zh-CN" altLang="en-US" dirty="0"/>
                  <a:t>其中，</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&amp;0,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𝑁</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qArr>
                      </m:e>
                    </m:d>
                  </m:oMath>
                </a14:m>
                <a:r>
                  <a:rPr lang="zh-CN" altLang="en-US" dirty="0"/>
                  <a:t>，</a:t>
                </a:r>
                <a:r>
                  <a:rPr lang="en-US" altLang="zh-CN" dirty="0"/>
                  <a:t> </a:t>
                </a:r>
                <a:r>
                  <a:rPr lang="zh-CN" altLang="en-US" dirty="0"/>
                  <a:t>（</a:t>
                </a:r>
                <a14:m>
                  <m:oMath xmlns:m="http://schemas.openxmlformats.org/officeDocument/2006/math">
                    <m:r>
                      <a:rPr lang="en-US" altLang="zh-CN" i="1">
                        <a:latin typeface="Cambria Math" panose="02040503050406030204" pitchFamily="18" charset="0"/>
                      </a:rPr>
                      <m:t>𝑗</m:t>
                    </m:r>
                    <m:r>
                      <a:rPr lang="zh-CN" altLang="en-US" i="1">
                        <a:latin typeface="Cambria Math" panose="02040503050406030204" pitchFamily="18" charset="0"/>
                      </a:rPr>
                      <m:t>表示</m:t>
                    </m:r>
                  </m:oMath>
                </a14:m>
                <a:r>
                  <a:rPr lang="zh-CN" altLang="en-US" dirty="0"/>
                  <a:t>志愿者类型，</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表示</m:t>
                    </m:r>
                  </m:oMath>
                </a14:m>
                <a:r>
                  <a:rPr lang="zh-CN" altLang="en-US" dirty="0"/>
                  <a:t>活动的第</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天）</m:t>
                    </m:r>
                  </m:oMath>
                </a14:m>
                <a:r>
                  <a:rPr lang="zh-CN" altLang="en-US" dirty="0"/>
                  <a:t>。</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562514"/>
              </a:xfrm>
              <a:prstGeom prst="rect">
                <a:avLst/>
              </a:prstGeom>
              <a:blipFill rotWithShape="0">
                <a:blip r:embed="rId2"/>
                <a:stretch>
                  <a:fillRect l="-731" t="-1027" b="-1884"/>
                </a:stretch>
              </a:blipFill>
              <a:ln w="0">
                <a:noFill/>
              </a:ln>
            </p:spPr>
            <p:txBody>
              <a:bodyPr/>
              <a:lstStyle/>
              <a:p>
                <a:r>
                  <a:rPr lang="zh-CN" altLang="en-US">
                    <a:noFill/>
                  </a:rPr>
                  <a:t> </a:t>
                </a:r>
              </a:p>
            </p:txBody>
          </p:sp>
        </mc:Fallback>
      </mc:AlternateContent>
    </p:spTree>
    <p:extLst>
      <p:ext uri="{BB962C8B-B14F-4D97-AF65-F5344CB8AC3E}">
        <p14:creationId xmlns:p14="http://schemas.microsoft.com/office/powerpoint/2010/main" val="252316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4081887"/>
              </a:xfrm>
              <a:prstGeom prst="rect">
                <a:avLst/>
              </a:prstGeom>
              <a:noFill/>
              <a:ln w="19050">
                <a:solidFill>
                  <a:schemeClr val="accent1"/>
                </a:solidFill>
              </a:ln>
            </p:spPr>
            <p:txBody>
              <a:bodyPr wrap="square" rtlCol="0">
                <a:spAutoFit/>
              </a:bodyPr>
              <a:lstStyle/>
              <a:p>
                <a:r>
                  <a:rPr lang="zh-CN" altLang="en-US" dirty="0"/>
                  <a:t>问题：稳定匹配问题</a:t>
                </a:r>
                <a:endParaRPr lang="en-US" altLang="zh-CN" dirty="0"/>
              </a:p>
              <a:p>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名</m:t>
                    </m:r>
                  </m:oMath>
                </a14:m>
                <a:r>
                  <a:rPr lang="zh-CN" altLang="en-US" dirty="0"/>
                  <a:t>男士，</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名</m:t>
                    </m:r>
                  </m:oMath>
                </a14:m>
                <a:r>
                  <a:rPr lang="zh-CN" altLang="en-US" dirty="0"/>
                  <a:t>女士想要配对，他们每个人都对每一名异性有打分排名。你需要给出一个稳定的匹配方案，使得按照该方案匹配的结果中没有不稳定匹配。（不稳定匹配指的是，匹配集</a:t>
                </a:r>
                <a:r>
                  <a:rPr lang="en-US" altLang="zh-CN" dirty="0"/>
                  <a:t>M</a:t>
                </a:r>
                <a:r>
                  <a:rPr lang="zh-CN" altLang="en-US" dirty="0"/>
                  <a:t>中存在一个元素</a:t>
                </a:r>
                <a:r>
                  <a:rPr lang="en-US" altLang="zh-CN" dirty="0"/>
                  <a:t>A</a:t>
                </a:r>
                <a:r>
                  <a:rPr lang="zh-CN" altLang="en-US" dirty="0"/>
                  <a:t>，比起匹配集</a:t>
                </a:r>
                <a:r>
                  <a:rPr lang="en-US" altLang="zh-CN" dirty="0"/>
                  <a:t>W</a:t>
                </a:r>
                <a:r>
                  <a:rPr lang="zh-CN" altLang="en-US" dirty="0"/>
                  <a:t>中与</a:t>
                </a:r>
                <a:r>
                  <a:rPr lang="en-US" altLang="zh-CN" dirty="0"/>
                  <a:t>A</a:t>
                </a:r>
                <a:r>
                  <a:rPr lang="zh-CN" altLang="en-US" dirty="0"/>
                  <a:t>既成匹配的元素，</a:t>
                </a:r>
                <a:r>
                  <a:rPr lang="en-US" altLang="zh-CN" dirty="0"/>
                  <a:t>A</a:t>
                </a:r>
                <a:r>
                  <a:rPr lang="zh-CN" altLang="en-US" dirty="0"/>
                  <a:t>更喜欢匹配集</a:t>
                </a:r>
                <a:r>
                  <a:rPr lang="en-US" altLang="zh-CN" dirty="0"/>
                  <a:t>W</a:t>
                </a:r>
                <a:r>
                  <a:rPr lang="zh-CN" altLang="en-US" dirty="0"/>
                  <a:t>中的另一个元素</a:t>
                </a:r>
                <a:r>
                  <a:rPr lang="en-US" altLang="zh-CN" dirty="0"/>
                  <a:t>B</a:t>
                </a:r>
                <a:r>
                  <a:rPr lang="zh-CN" altLang="en-US" dirty="0"/>
                  <a:t>，并且对</a:t>
                </a:r>
                <a:r>
                  <a:rPr lang="en-US" altLang="zh-CN" dirty="0"/>
                  <a:t>B</a:t>
                </a:r>
                <a:r>
                  <a:rPr lang="zh-CN" altLang="en-US" dirty="0"/>
                  <a:t>来说，</a:t>
                </a:r>
                <a:r>
                  <a:rPr lang="en-US" altLang="zh-CN" dirty="0"/>
                  <a:t>A</a:t>
                </a:r>
                <a:r>
                  <a:rPr lang="zh-CN" altLang="en-US" dirty="0"/>
                  <a:t>也比</a:t>
                </a:r>
                <a:r>
                  <a:rPr lang="en-US" altLang="zh-CN" dirty="0"/>
                  <a:t>M</a:t>
                </a:r>
                <a:r>
                  <a:rPr lang="zh-CN" altLang="en-US" dirty="0"/>
                  <a:t>中与</a:t>
                </a:r>
                <a:r>
                  <a:rPr lang="en-US" altLang="zh-CN" dirty="0"/>
                  <a:t>B</a:t>
                </a:r>
                <a:r>
                  <a:rPr lang="zh-CN" altLang="en-US" dirty="0"/>
                  <a:t>既成匹配的元素更好）。选择一个条件，形式化为一个整数线性规划问题。</a:t>
                </a:r>
                <a:endParaRPr lang="en-US" altLang="zh-CN" dirty="0"/>
              </a:p>
              <a:p>
                <a:pPr marL="342900" indent="-342900">
                  <a:buAutoNum type="arabicPeriod"/>
                </a:pPr>
                <a:r>
                  <a:rPr lang="zh-CN" altLang="en-US" dirty="0"/>
                  <a:t>已知：对于每两个可能的匹配对儿（男士</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与</m:t>
                    </m:r>
                  </m:oMath>
                </a14:m>
                <a:r>
                  <a:rPr lang="zh-CN" altLang="en-US" dirty="0"/>
                  <a:t>女士</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𝑗</m:t>
                        </m:r>
                      </m:sub>
                    </m:sSub>
                    <m:r>
                      <a:rPr lang="zh-CN" altLang="en-US" i="1" dirty="0">
                        <a:latin typeface="Cambria Math" panose="02040503050406030204" pitchFamily="18" charset="0"/>
                      </a:rPr>
                      <m:t>，</m:t>
                    </m:r>
                    <m:r>
                      <m:rPr>
                        <m:nor/>
                      </m:rPr>
                      <a:rPr lang="zh-CN" altLang="en-US" dirty="0"/>
                      <m:t>男士</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与</m:t>
                    </m:r>
                    <m:r>
                      <m:rPr>
                        <m:nor/>
                      </m:rPr>
                      <a:rPr lang="zh-CN" altLang="en-US" dirty="0"/>
                      <m:t>女士</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b="0" i="1" dirty="0" smtClean="0">
                            <a:latin typeface="Cambria Math" panose="02040503050406030204" pitchFamily="18" charset="0"/>
                          </a:rPr>
                          <m:t>𝑙</m:t>
                        </m:r>
                      </m:sub>
                    </m:sSub>
                  </m:oMath>
                </a14:m>
                <a:r>
                  <a:rPr lang="zh-CN" altLang="en-US" dirty="0"/>
                  <a:t>），如果他们稳定，则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zh-CN" altLang="en-US" dirty="0"/>
                  <a:t>否则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m:t>
                    </m:r>
                    <m:r>
                      <a:rPr lang="en-US" altLang="zh-CN" i="1" smtClean="0">
                        <a:latin typeface="Cambria Math" panose="02040503050406030204" pitchFamily="18" charset="0"/>
                      </a:rPr>
                      <m:t>0</m:t>
                    </m:r>
                  </m:oMath>
                </a14:m>
                <a:r>
                  <a:rPr lang="zh-CN" altLang="en-US" dirty="0"/>
                  <a:t>（</a:t>
                </a:r>
                <a14:m>
                  <m:oMath xmlns:m="http://schemas.openxmlformats.org/officeDocument/2006/math">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ea typeface="Cambria Math" panose="02040503050406030204" pitchFamily="18" charset="0"/>
                      </a:rPr>
                      <m:t>∈{1,2,…,</m:t>
                    </m:r>
                    <m:r>
                      <a:rPr lang="en-US" altLang="zh-CN" b="0" i="1" dirty="0" smtClean="0">
                        <a:latin typeface="Cambria Math" panose="02040503050406030204" pitchFamily="18" charset="0"/>
                        <a:ea typeface="Cambria Math" panose="02040503050406030204" pitchFamily="18" charset="0"/>
                      </a:rPr>
                      <m:t>𝑛</m:t>
                    </m:r>
                    <m:r>
                      <a:rPr lang="en-US" altLang="zh-CN" b="0" i="1" dirty="0" smtClean="0">
                        <a:latin typeface="Cambria Math" panose="02040503050406030204" pitchFamily="18" charset="0"/>
                        <a:ea typeface="Cambria Math" panose="02040503050406030204" pitchFamily="18" charset="0"/>
                      </a:rPr>
                      <m:t>}</m:t>
                    </m:r>
                  </m:oMath>
                </a14:m>
                <a:r>
                  <a:rPr lang="zh-CN" altLang="en-US" dirty="0"/>
                  <a:t>）</a:t>
                </a:r>
                <a:endParaRPr lang="en-US" altLang="zh-CN" dirty="0"/>
              </a:p>
              <a:p>
                <a:pPr marL="342900" indent="-342900">
                  <a:buAutoNum type="arabicPeriod"/>
                </a:pPr>
                <a:r>
                  <a:rPr lang="zh-CN" altLang="en-US" dirty="0"/>
                  <a:t>已知：对于每一个男士</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m:t>
                        </m:r>
                      </m:sub>
                    </m:sSub>
                    <m:r>
                      <a:rPr lang="zh-CN" altLang="en-US" i="1" smtClean="0">
                        <a:latin typeface="Cambria Math" panose="02040503050406030204" pitchFamily="18" charset="0"/>
                      </a:rPr>
                      <m:t>，</m:t>
                    </m:r>
                  </m:oMath>
                </a14:m>
                <a:r>
                  <a:rPr lang="zh-CN" altLang="en-US" dirty="0"/>
                  <a:t>如果他喜欢女士</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胜过</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m:t>
                    </m:r>
                  </m:oMath>
                </a14:m>
                <a:r>
                  <a:rPr lang="zh-CN" altLang="en-US" dirty="0"/>
                  <a:t>则</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=1</m:t>
                    </m:r>
                    <m:r>
                      <a:rPr lang="zh-CN" altLang="en-US" i="1" dirty="0">
                        <a:latin typeface="Cambria Math" panose="02040503050406030204" pitchFamily="18" charset="0"/>
                      </a:rPr>
                      <m:t>，</m:t>
                    </m:r>
                  </m:oMath>
                </a14:m>
                <a:r>
                  <a:rPr lang="zh-CN" altLang="en-US" dirty="0"/>
                  <a:t>否则</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sub>
                    </m:sSub>
                    <m:r>
                      <a:rPr lang="en-US" altLang="zh-CN" i="1" dirty="0">
                        <a:latin typeface="Cambria Math" panose="02040503050406030204" pitchFamily="18" charset="0"/>
                      </a:rPr>
                      <m:t>=</m:t>
                    </m:r>
                    <m:r>
                      <a:rPr lang="en-US" altLang="zh-CN" i="1" dirty="0" smtClean="0">
                        <a:latin typeface="Cambria Math" panose="02040503050406030204" pitchFamily="18" charset="0"/>
                      </a:rPr>
                      <m:t>0</m:t>
                    </m:r>
                    <m:r>
                      <a:rPr lang="zh-CN" altLang="en-US" i="1" dirty="0">
                        <a:latin typeface="Cambria Math" panose="02040503050406030204" pitchFamily="18" charset="0"/>
                      </a:rPr>
                      <m:t>。</m:t>
                    </m:r>
                  </m:oMath>
                </a14:m>
                <a:r>
                  <a:rPr lang="zh-CN" altLang="en-US" dirty="0"/>
                  <a:t>类似的，如果女士</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i="1">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如果她喜欢男士</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𝑗</m:t>
                        </m:r>
                      </m:sub>
                    </m:sSub>
                    <m:r>
                      <a:rPr lang="zh-CN" altLang="en-US" i="1">
                        <a:latin typeface="Cambria Math" panose="02040503050406030204" pitchFamily="18" charset="0"/>
                      </a:rPr>
                      <m:t>胜过</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𝑘</m:t>
                        </m:r>
                      </m:sub>
                    </m:sSub>
                    <m:r>
                      <a:rPr lang="zh-CN" altLang="en-US" i="1" smtClean="0">
                        <a:latin typeface="Cambria Math" panose="02040503050406030204" pitchFamily="18" charset="0"/>
                      </a:rPr>
                      <m:t>，</m:t>
                    </m:r>
                  </m:oMath>
                </a14:m>
                <a:r>
                  <a:rPr lang="zh-CN" altLang="en-US" dirty="0"/>
                  <a:t>则</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sub>
                    </m:sSub>
                    <m:r>
                      <a:rPr lang="en-US" altLang="zh-CN" i="1" dirty="0">
                        <a:latin typeface="Cambria Math" panose="02040503050406030204" pitchFamily="18" charset="0"/>
                      </a:rPr>
                      <m:t>=1</m:t>
                    </m:r>
                    <m:r>
                      <a:rPr lang="zh-CN" altLang="en-US" i="1" dirty="0">
                        <a:latin typeface="Cambria Math" panose="02040503050406030204" pitchFamily="18" charset="0"/>
                      </a:rPr>
                      <m:t>，</m:t>
                    </m:r>
                  </m:oMath>
                </a14:m>
                <a:r>
                  <a:rPr lang="zh-CN" altLang="en-US" dirty="0"/>
                  <a:t>否则</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sub>
                    </m:sSub>
                    <m:r>
                      <a:rPr lang="en-US" altLang="zh-CN" i="1" dirty="0">
                        <a:latin typeface="Cambria Math" panose="02040503050406030204" pitchFamily="18" charset="0"/>
                      </a:rPr>
                      <m:t>=0</m:t>
                    </m:r>
                  </m:oMath>
                </a14:m>
                <a:r>
                  <a:rPr lang="zh-CN" altLang="en-US" dirty="0"/>
                  <a:t>（</a:t>
                </a:r>
                <a:r>
                  <a:rPr lang="en-US" altLang="zh-CN" dirty="0"/>
                  <a:t> </a:t>
                </a:r>
                <a14:m>
                  <m:oMath xmlns:m="http://schemas.openxmlformats.org/officeDocument/2006/math">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∈{1,2,…,</m:t>
                    </m:r>
                    <m:r>
                      <a:rPr lang="en-US" altLang="zh-CN" i="1" dirty="0">
                        <a:latin typeface="Cambria Math" panose="02040503050406030204" pitchFamily="18" charset="0"/>
                        <a:ea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 </m:t>
                    </m:r>
                  </m:oMath>
                </a14:m>
                <a:r>
                  <a:rPr lang="zh-CN" altLang="en-US" dirty="0"/>
                  <a:t>）</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4081887"/>
              </a:xfrm>
              <a:prstGeom prst="rect">
                <a:avLst/>
              </a:prstGeom>
              <a:blipFill>
                <a:blip r:embed="rId2"/>
                <a:stretch>
                  <a:fillRect l="-648" t="-743" r="-567" b="-594"/>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87107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126112"/>
              </a:xfrm>
              <a:prstGeom prst="rect">
                <a:avLst/>
              </a:prstGeom>
              <a:noFill/>
            </p:spPr>
            <p:txBody>
              <a:bodyPr wrap="square" rtlCol="0">
                <a:spAutoFit/>
              </a:bodyPr>
              <a:lstStyle/>
              <a:p>
                <a:r>
                  <a:rPr lang="zh-CN" altLang="en-US" dirty="0"/>
                  <a:t>解：</a:t>
                </a:r>
                <a:endParaRPr lang="en-US" altLang="zh-CN" dirty="0"/>
              </a:p>
              <a:p>
                <a:endParaRPr lang="en-US" altLang="zh-CN" dirty="0"/>
              </a:p>
              <a:p>
                <a:r>
                  <a:rPr lang="zh-CN" altLang="en-US" dirty="0"/>
                  <a:t>（</a:t>
                </a:r>
                <a:r>
                  <a:rPr lang="en-US" altLang="zh-CN" dirty="0"/>
                  <a:t>1</a:t>
                </a:r>
                <a:r>
                  <a:rPr lang="zh-CN" altLang="en-US" dirty="0"/>
                  <a:t>）</a:t>
                </a:r>
                <a:endParaRPr lang="en-US" altLang="zh-CN" dirty="0"/>
              </a:p>
              <a:p>
                <a:r>
                  <a:rPr lang="zh-CN" altLang="en-US" dirty="0"/>
                  <a:t>本题的目标是给出一个匹配方案，方案指明匹配的结果</a:t>
                </a:r>
                <a14:m>
                  <m:oMath xmlns:m="http://schemas.openxmlformats.org/officeDocument/2006/math">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e>
                    </m:d>
                  </m:oMath>
                </a14:m>
                <a:r>
                  <a:rPr lang="zh-CN" altLang="en-US" dirty="0"/>
                  <a:t>，从而可以如下建立模型：</a:t>
                </a:r>
                <a:endParaRPr lang="en-US" altLang="zh-CN" dirty="0"/>
              </a:p>
              <a:p>
                <a:endParaRPr lang="en-US" altLang="zh-CN" dirty="0"/>
              </a:p>
              <a:p>
                <a:r>
                  <a:rPr lang="zh-CN" altLang="en-US" dirty="0"/>
                  <a:t>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r>
                      <a:rPr lang="zh-CN" altLang="en-US" i="1">
                        <a:latin typeface="Cambria Math" panose="02040503050406030204" pitchFamily="18" charset="0"/>
                      </a:rPr>
                      <m:t>表示</m:t>
                    </m:r>
                  </m:oMath>
                </a14:m>
                <a:r>
                  <a:rPr lang="zh-CN" altLang="en-US" dirty="0"/>
                  <a:t>男士</a:t>
                </a:r>
                <a14:m>
                  <m:oMath xmlns:m="http://schemas.openxmlformats.org/officeDocument/2006/math">
                    <m:r>
                      <a:rPr lang="en-US" altLang="zh-CN" b="0" i="1" dirty="0" smtClean="0">
                        <a:latin typeface="Cambria Math" panose="02040503050406030204" pitchFamily="18" charset="0"/>
                      </a:rPr>
                      <m:t>𝑖</m:t>
                    </m:r>
                    <m:r>
                      <a:rPr lang="zh-CN" altLang="en-US" i="1" dirty="0">
                        <a:latin typeface="Cambria Math" panose="02040503050406030204" pitchFamily="18" charset="0"/>
                      </a:rPr>
                      <m:t>与</m:t>
                    </m:r>
                    <m:r>
                      <a:rPr lang="zh-CN" altLang="en-US" i="1" dirty="0" smtClean="0">
                        <a:latin typeface="Cambria Math" panose="02040503050406030204" pitchFamily="18" charset="0"/>
                      </a:rPr>
                      <m:t>女士</m:t>
                    </m:r>
                    <m:r>
                      <a:rPr lang="en-US" altLang="zh-CN" b="0" i="1" dirty="0" smtClean="0">
                        <a:latin typeface="Cambria Math" panose="02040503050406030204" pitchFamily="18" charset="0"/>
                      </a:rPr>
                      <m:t>𝑗</m:t>
                    </m:r>
                  </m:oMath>
                </a14:m>
                <a:r>
                  <a:rPr lang="zh-CN" altLang="en-US" dirty="0"/>
                  <a:t>配对，</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r>
                      <a:rPr lang="en-US" altLang="zh-CN" i="1" smtClean="0">
                        <a:latin typeface="Cambria Math" panose="02040503050406030204" pitchFamily="18" charset="0"/>
                      </a:rPr>
                      <m:t>0</m:t>
                    </m:r>
                    <m:r>
                      <a:rPr lang="zh-CN" altLang="en-US" i="1">
                        <a:latin typeface="Cambria Math" panose="02040503050406030204" pitchFamily="18" charset="0"/>
                      </a:rPr>
                      <m:t>表示</m:t>
                    </m:r>
                  </m:oMath>
                </a14:m>
                <a:r>
                  <a:rPr lang="zh-CN" altLang="en-US" dirty="0"/>
                  <a:t>男士</a:t>
                </a:r>
                <a14:m>
                  <m:oMath xmlns:m="http://schemas.openxmlformats.org/officeDocument/2006/math">
                    <m:r>
                      <a:rPr lang="en-US" altLang="zh-CN" i="1" dirty="0">
                        <a:latin typeface="Cambria Math" panose="02040503050406030204" pitchFamily="18" charset="0"/>
                      </a:rPr>
                      <m:t>𝑖</m:t>
                    </m:r>
                    <m:r>
                      <a:rPr lang="zh-CN" altLang="en-US" i="1" dirty="0">
                        <a:latin typeface="Cambria Math" panose="02040503050406030204" pitchFamily="18" charset="0"/>
                      </a:rPr>
                      <m:t>与女士</m:t>
                    </m:r>
                    <m:r>
                      <a:rPr lang="en-US" altLang="zh-CN" i="1" dirty="0">
                        <a:latin typeface="Cambria Math" panose="02040503050406030204" pitchFamily="18" charset="0"/>
                      </a:rPr>
                      <m:t>𝑗</m:t>
                    </m:r>
                  </m:oMath>
                </a14:m>
                <a:r>
                  <a:rPr lang="zh-CN" altLang="en-US" dirty="0"/>
                  <a:t>不配对。于是目标函数可表示为：</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e>
                              </m:nary>
                            </m:e>
                          </m:nary>
                        </m:e>
                      </m:func>
                      <m:r>
                        <a:rPr lang="en-US" altLang="zh-CN" b="0" i="1" smtClean="0">
                          <a:latin typeface="Cambria Math" panose="02040503050406030204" pitchFamily="18" charset="0"/>
                        </a:rPr>
                        <m:t>(</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𝑛</m:t>
                          </m:r>
                          <m:r>
                            <a:rPr lang="zh-CN" altLang="en-US" i="1">
                              <a:latin typeface="Cambria Math" panose="02040503050406030204" pitchFamily="18" charset="0"/>
                            </a:rPr>
                            <m:t>，</m:t>
                          </m:r>
                          <m:r>
                            <a:rPr lang="zh-CN" altLang="en-US" i="1" smtClean="0">
                              <a:latin typeface="Cambria Math" panose="02040503050406030204" pitchFamily="18" charset="0"/>
                            </a:rPr>
                            <m:t>为常数</m:t>
                          </m:r>
                          <m:r>
                            <a:rPr lang="en-US" altLang="zh-CN" b="0" i="1" smtClean="0">
                              <a:latin typeface="Cambria Math" panose="02040503050406030204" pitchFamily="18" charset="0"/>
                            </a:rPr>
                            <m:t>)</m:t>
                          </m:r>
                        </m:e>
                      </m:func>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126112"/>
              </a:xfrm>
              <a:prstGeom prst="rect">
                <a:avLst/>
              </a:prstGeom>
              <a:blipFill rotWithShape="0">
                <a:blip r:embed="rId2"/>
                <a:stretch>
                  <a:fillRect l="-731" t="-1365" r="-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4658578"/>
                <a:ext cx="7515922" cy="1156855"/>
              </a:xfrm>
              <a:prstGeom prst="rect">
                <a:avLst/>
              </a:prstGeom>
              <a:noFill/>
            </p:spPr>
            <p:txBody>
              <a:bodyPr wrap="square" rtlCol="0">
                <a:spAutoFit/>
              </a:bodyPr>
              <a:lstStyle/>
              <a:p>
                <a:r>
                  <a:rPr lang="zh-CN" altLang="en-US" dirty="0"/>
                  <a:t>约束</a:t>
                </a:r>
                <a:r>
                  <a:rPr lang="en-US" altLang="zh-CN" dirty="0"/>
                  <a:t>1</a:t>
                </a:r>
                <a:r>
                  <a:rPr lang="zh-CN" altLang="en-US" dirty="0"/>
                  <a:t>：每个男士仅与一名女士匹配：</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4658578"/>
                <a:ext cx="7515922" cy="1156855"/>
              </a:xfrm>
              <a:prstGeom prst="rect">
                <a:avLst/>
              </a:prstGeom>
              <a:blipFill rotWithShape="0">
                <a:blip r:embed="rId3"/>
                <a:stretch>
                  <a:fillRect l="-731" t="-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809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125565"/>
              </a:xfrm>
              <a:prstGeom prst="rect">
                <a:avLst/>
              </a:prstGeom>
              <a:noFill/>
            </p:spPr>
            <p:txBody>
              <a:bodyPr wrap="square" rtlCol="0">
                <a:spAutoFit/>
              </a:bodyPr>
              <a:lstStyle/>
              <a:p>
                <a:r>
                  <a:rPr lang="zh-CN" altLang="en-US" dirty="0"/>
                  <a:t>同理，</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125565"/>
              </a:xfrm>
              <a:prstGeom prst="rect">
                <a:avLst/>
              </a:prstGeom>
              <a:blipFill rotWithShape="0">
                <a:blip r:embed="rId2"/>
                <a:stretch>
                  <a:fillRect l="-731" t="-37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2574388"/>
                <a:ext cx="7515922" cy="1523366"/>
              </a:xfrm>
              <a:prstGeom prst="rect">
                <a:avLst/>
              </a:prstGeom>
              <a:noFill/>
            </p:spPr>
            <p:txBody>
              <a:bodyPr wrap="square" rtlCol="0">
                <a:spAutoFit/>
              </a:bodyPr>
              <a:lstStyle/>
              <a:p>
                <a:r>
                  <a:rPr lang="zh-CN" altLang="en-US" dirty="0"/>
                  <a:t>约束</a:t>
                </a:r>
                <a:r>
                  <a:rPr lang="en-US" altLang="zh-CN" dirty="0"/>
                  <a:t>2</a:t>
                </a:r>
                <a:r>
                  <a:rPr lang="zh-CN" altLang="en-US" dirty="0"/>
                  <a:t>：</a:t>
                </a:r>
                <a:endParaRPr lang="en-US" altLang="zh-CN" dirty="0"/>
              </a:p>
              <a:p>
                <a:r>
                  <a:rPr lang="en-US" altLang="zh-CN" dirty="0"/>
                  <a:t>	</a:t>
                </a:r>
                <a:r>
                  <a:rPr lang="zh-CN" altLang="en-US" dirty="0"/>
                  <a:t>对任意的</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zh-CN" altLang="en-US" i="1">
                        <a:latin typeface="Cambria Math" panose="02040503050406030204" pitchFamily="18" charset="0"/>
                        <a:ea typeface="Cambria Math" panose="02040503050406030204" pitchFamily="18" charset="0"/>
                      </a:rPr>
                      <m:t>，</m:t>
                    </m:r>
                  </m:oMath>
                </a14:m>
                <a:r>
                  <a:rPr lang="zh-CN" altLang="en-US" dirty="0"/>
                  <a:t>只有男士</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𝑗</m:t>
                    </m:r>
                    <m:r>
                      <a:rPr lang="zh-CN" altLang="en-US" i="1" dirty="0">
                        <a:latin typeface="Cambria Math" panose="02040503050406030204" pitchFamily="18" charset="0"/>
                      </a:rPr>
                      <m:t>、</m:t>
                    </m:r>
                  </m:oMath>
                </a14:m>
                <a:r>
                  <a:rPr lang="zh-CN" altLang="en-US" dirty="0"/>
                  <a:t>男士</a:t>
                </a:r>
                <a14:m>
                  <m:oMath xmlns:m="http://schemas.openxmlformats.org/officeDocument/2006/math">
                    <m:r>
                      <a:rPr lang="en-US" altLang="zh-CN" i="1" dirty="0">
                        <a:latin typeface="Cambria Math" panose="02040503050406030204" pitchFamily="18" charset="0"/>
                      </a:rPr>
                      <m:t>𝑘</m:t>
                    </m:r>
                    <m:r>
                      <a:rPr lang="zh-CN" altLang="en-US" i="1" dirty="0">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𝑙</m:t>
                    </m:r>
                    <m:r>
                      <a:rPr lang="zh-CN" altLang="en-US" i="1" dirty="0">
                        <a:latin typeface="Cambria Math" panose="02040503050406030204" pitchFamily="18" charset="0"/>
                      </a:rPr>
                      <m:t>这两个</m:t>
                    </m:r>
                  </m:oMath>
                </a14:m>
                <a:r>
                  <a:rPr lang="zh-CN" altLang="en-US" dirty="0"/>
                  <a:t>匹配是稳定的，即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=1</m:t>
                    </m:r>
                  </m:oMath>
                </a14:m>
                <a:r>
                  <a:rPr lang="zh-CN" altLang="en-US" dirty="0"/>
                  <a:t>，他们之间的两组匹配才可以进行，否则不能两组匹配不能同时成立：</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2574388"/>
                <a:ext cx="7515922" cy="1523366"/>
              </a:xfrm>
              <a:prstGeom prst="rect">
                <a:avLst/>
              </a:prstGeom>
              <a:blipFill rotWithShape="0">
                <a:blip r:embed="rId3"/>
                <a:stretch>
                  <a:fillRect l="-731" t="-2400" b="-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3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853234"/>
              </a:xfrm>
              <a:prstGeom prst="rect">
                <a:avLst/>
              </a:prstGeom>
              <a:noFill/>
            </p:spPr>
            <p:txBody>
              <a:bodyPr wrap="square" rtlCol="0">
                <a:spAutoFit/>
              </a:bodyPr>
              <a:lstStyle/>
              <a:p>
                <a:r>
                  <a:rPr lang="zh-CN" altLang="en-US" dirty="0"/>
                  <a:t>从而该问题可以形式化如下：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e>
                          </m:nary>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r>
                            <a:rPr lang="en-US" altLang="zh-CN" i="1">
                              <a:latin typeface="Cambria Math" panose="02040503050406030204" pitchFamily="18" charset="0"/>
                            </a:rPr>
                            <m:t>𝑛</m:t>
                          </m:r>
                          <m:r>
                            <a:rPr lang="zh-CN" altLang="en-US" i="1">
                              <a:latin typeface="Cambria Math" panose="02040503050406030204" pitchFamily="18" charset="0"/>
                            </a:rPr>
                            <m:t>，为常数</m:t>
                          </m:r>
                          <m:r>
                            <a:rPr lang="en-US" altLang="zh-CN" i="1">
                              <a:latin typeface="Cambria Math" panose="02040503050406030204" pitchFamily="18" charset="0"/>
                            </a:rPr>
                            <m:t>)</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=0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1,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a:p>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853234"/>
              </a:xfrm>
              <a:prstGeom prst="rect">
                <a:avLst/>
              </a:prstGeom>
              <a:blipFill rotWithShape="0">
                <a:blip r:embed="rId2"/>
                <a:stretch>
                  <a:fillRect l="-731" t="-1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167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662250"/>
              </a:xfrm>
              <a:prstGeom prst="rect">
                <a:avLst/>
              </a:prstGeom>
              <a:noFill/>
            </p:spPr>
            <p:txBody>
              <a:bodyPr wrap="square" rtlCol="0">
                <a:spAutoFit/>
              </a:bodyPr>
              <a:lstStyle/>
              <a:p>
                <a:r>
                  <a:rPr lang="zh-CN" altLang="en-US" dirty="0"/>
                  <a:t>（</a:t>
                </a:r>
                <a:r>
                  <a:rPr lang="en-US" altLang="zh-CN" dirty="0"/>
                  <a:t>2</a:t>
                </a:r>
                <a:r>
                  <a:rPr lang="zh-CN" altLang="en-US" dirty="0"/>
                  <a:t>）</a:t>
                </a:r>
                <a:endParaRPr lang="en-US" altLang="zh-CN" dirty="0"/>
              </a:p>
              <a:p>
                <a:r>
                  <a:rPr lang="zh-CN" altLang="en-US" dirty="0"/>
                  <a:t>上一问的目标函数和“单对单配对”的约束不变。同样，考虑两对匹配，男士</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𝑗</m:t>
                    </m:r>
                    <m:r>
                      <a:rPr lang="zh-CN" altLang="en-US" i="1" dirty="0">
                        <a:latin typeface="Cambria Math" panose="02040503050406030204" pitchFamily="18" charset="0"/>
                      </a:rPr>
                      <m:t>、</m:t>
                    </m:r>
                  </m:oMath>
                </a14:m>
                <a:r>
                  <a:rPr lang="zh-CN" altLang="en-US" dirty="0"/>
                  <a:t>男士</a:t>
                </a:r>
                <a14:m>
                  <m:oMath xmlns:m="http://schemas.openxmlformats.org/officeDocument/2006/math">
                    <m:r>
                      <a:rPr lang="en-US" altLang="zh-CN" i="1" dirty="0">
                        <a:latin typeface="Cambria Math" panose="02040503050406030204" pitchFamily="18" charset="0"/>
                      </a:rPr>
                      <m:t>𝑘</m:t>
                    </m:r>
                    <m:r>
                      <a:rPr lang="zh-CN" altLang="en-US" i="1" dirty="0">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𝑙</m:t>
                    </m:r>
                    <m:r>
                      <a:rPr lang="zh-CN" altLang="en-US" i="1" dirty="0">
                        <a:latin typeface="Cambria Math" panose="02040503050406030204" pitchFamily="18" charset="0"/>
                      </a:rPr>
                      <m:t>，</m:t>
                    </m:r>
                  </m:oMath>
                </a14:m>
                <a:r>
                  <a:rPr lang="zh-CN" altLang="en-US" dirty="0"/>
                  <a:t>我们依然需要规避他们不稳定的情况。</a:t>
                </a:r>
                <a:endParaRPr lang="en-US" altLang="zh-CN" dirty="0"/>
              </a:p>
              <a:p>
                <a:pPr algn="ctr"/>
                <a:r>
                  <a:rPr lang="en-US" altLang="zh-CN" sz="2400" b="1" dirty="0">
                    <a:latin typeface="DotumChe" panose="020B0609000101010101" pitchFamily="49" charset="-127"/>
                    <a:ea typeface="DotumChe" panose="020B0609000101010101" pitchFamily="49" charset="-127"/>
                  </a:rPr>
                  <a:t>i</a:t>
                </a:r>
                <a:r>
                  <a:rPr lang="en-US" altLang="zh-CN" sz="2400" dirty="0">
                    <a:latin typeface="DotumChe" panose="020B0609000101010101" pitchFamily="49" charset="-127"/>
                    <a:ea typeface="DotumChe" panose="020B0609000101010101" pitchFamily="49" charset="-127"/>
                  </a:rPr>
                  <a:t>  ----------  </a:t>
                </a:r>
                <a:r>
                  <a:rPr lang="en-US" altLang="zh-CN" sz="2400" b="1" dirty="0">
                    <a:latin typeface="DotumChe" panose="020B0609000101010101" pitchFamily="49" charset="-127"/>
                    <a:ea typeface="DotumChe" panose="020B0609000101010101" pitchFamily="49" charset="-127"/>
                  </a:rPr>
                  <a:t>j</a:t>
                </a:r>
              </a:p>
              <a:p>
                <a:pPr algn="ctr"/>
                <a:r>
                  <a:rPr lang="en-US" altLang="zh-CN" sz="2400" b="1" dirty="0">
                    <a:latin typeface="DotumChe" panose="020B0609000101010101" pitchFamily="49" charset="-127"/>
                    <a:ea typeface="DotumChe" panose="020B0609000101010101" pitchFamily="49" charset="-127"/>
                  </a:rPr>
                  <a:t>k</a:t>
                </a:r>
                <a:r>
                  <a:rPr lang="en-US" altLang="zh-CN" sz="2400" dirty="0">
                    <a:latin typeface="DotumChe" panose="020B0609000101010101" pitchFamily="49" charset="-127"/>
                    <a:ea typeface="DotumChe" panose="020B0609000101010101" pitchFamily="49" charset="-127"/>
                  </a:rPr>
                  <a:t>  ----------  </a:t>
                </a:r>
                <a:r>
                  <a:rPr lang="en-US" altLang="zh-CN" sz="2400" b="1" dirty="0">
                    <a:latin typeface="DotumChe" panose="020B0609000101010101" pitchFamily="49" charset="-127"/>
                    <a:ea typeface="DotumChe" panose="020B0609000101010101" pitchFamily="49" charset="-127"/>
                  </a:rPr>
                  <a:t>l</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662250"/>
              </a:xfrm>
              <a:prstGeom prst="rect">
                <a:avLst/>
              </a:prstGeom>
              <a:blipFill rotWithShape="0">
                <a:blip r:embed="rId2"/>
                <a:stretch>
                  <a:fillRect l="-731" t="-2564" r="-244" b="-73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3194716"/>
                <a:ext cx="7515922" cy="690958"/>
              </a:xfrm>
              <a:prstGeom prst="rect">
                <a:avLst/>
              </a:prstGeom>
              <a:noFill/>
            </p:spPr>
            <p:txBody>
              <a:bodyPr wrap="square" rtlCol="0">
                <a:spAutoFit/>
              </a:bodyPr>
              <a:lstStyle/>
              <a:p>
                <a:r>
                  <a:rPr lang="zh-CN" altLang="en-US" dirty="0"/>
                  <a:t>情况</a:t>
                </a:r>
                <a14:m>
                  <m:oMath xmlns:m="http://schemas.openxmlformats.org/officeDocument/2006/math">
                    <m:r>
                      <a:rPr lang="zh-CN" altLang="en-US">
                        <a:latin typeface="Cambria Math" panose="02040503050406030204" pitchFamily="18" charset="0"/>
                      </a:rPr>
                      <m:t>一</m:t>
                    </m:r>
                    <m:r>
                      <a:rPr lang="zh-CN" altLang="en-US"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=1</m:t>
                    </m:r>
                    <m:r>
                      <a:rPr lang="zh-CN" altLang="en-US" i="1">
                        <a:latin typeface="Cambria Math" panose="02040503050406030204" pitchFamily="18" charset="0"/>
                      </a:rPr>
                      <m:t>且</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sub>
                    </m:sSub>
                    <m:r>
                      <a:rPr lang="en-US" altLang="zh-CN" i="1">
                        <a:latin typeface="Cambria Math" panose="02040503050406030204" pitchFamily="18" charset="0"/>
                      </a:rPr>
                      <m:t>=1</m:t>
                    </m:r>
                    <m:r>
                      <a:rPr lang="zh-CN" altLang="en-US" i="1">
                        <a:latin typeface="Cambria Math" panose="02040503050406030204" pitchFamily="18" charset="0"/>
                      </a:rPr>
                      <m:t>，</m:t>
                    </m:r>
                  </m:oMath>
                </a14:m>
                <a:r>
                  <a:rPr lang="zh-CN" altLang="en-US" dirty="0"/>
                  <a:t>此时该配对不能同时成立，即</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≤3−</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3194716"/>
                <a:ext cx="7515922" cy="690958"/>
              </a:xfrm>
              <a:prstGeom prst="rect">
                <a:avLst/>
              </a:prstGeom>
              <a:blipFill rotWithShape="0">
                <a:blip r:embed="rId3"/>
                <a:stretch>
                  <a:fillRect l="-731" t="-4425" b="-4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814039" y="4234375"/>
                <a:ext cx="7515922" cy="690958"/>
              </a:xfrm>
              <a:prstGeom prst="rect">
                <a:avLst/>
              </a:prstGeom>
              <a:noFill/>
            </p:spPr>
            <p:txBody>
              <a:bodyPr wrap="square" rtlCol="0">
                <a:spAutoFit/>
              </a:bodyPr>
              <a:lstStyle/>
              <a:p>
                <a:r>
                  <a:rPr lang="zh-CN" altLang="en-US" dirty="0"/>
                  <a:t>情况</a:t>
                </a:r>
                <a14:m>
                  <m:oMath xmlns:m="http://schemas.openxmlformats.org/officeDocument/2006/math">
                    <m:r>
                      <a:rPr lang="zh-CN" altLang="en-US" i="1" dirty="0">
                        <a:latin typeface="Cambria Math" panose="02040503050406030204" pitchFamily="18" charset="0"/>
                      </a:rPr>
                      <m:t>二</m:t>
                    </m:r>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Sub>
                    <m:r>
                      <a:rPr lang="en-US" altLang="zh-CN" i="1">
                        <a:latin typeface="Cambria Math" panose="02040503050406030204" pitchFamily="18" charset="0"/>
                      </a:rPr>
                      <m:t>=1</m:t>
                    </m:r>
                    <m:r>
                      <a:rPr lang="zh-CN" altLang="en-US" i="1">
                        <a:latin typeface="Cambria Math" panose="02040503050406030204" pitchFamily="18" charset="0"/>
                      </a:rPr>
                      <m:t>且</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i="1">
                        <a:latin typeface="Cambria Math" panose="02040503050406030204" pitchFamily="18" charset="0"/>
                      </a:rPr>
                      <m:t>=1</m:t>
                    </m:r>
                    <m:r>
                      <a:rPr lang="zh-CN" altLang="en-US" i="1">
                        <a:latin typeface="Cambria Math" panose="02040503050406030204" pitchFamily="18" charset="0"/>
                      </a:rPr>
                      <m:t>，</m:t>
                    </m:r>
                  </m:oMath>
                </a14:m>
                <a:r>
                  <a:rPr lang="zh-CN" altLang="en-US" dirty="0"/>
                  <a:t>此时该配对也不能同时成立，即</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≤3−</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en-US" altLang="zh-CN" dirty="0">
                  <a:ea typeface="Cambria Math" panose="020405030504060302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14039" y="4234375"/>
                <a:ext cx="7515922" cy="690958"/>
              </a:xfrm>
              <a:prstGeom prst="rect">
                <a:avLst/>
              </a:prstGeom>
              <a:blipFill rotWithShape="0">
                <a:blip r:embed="rId4"/>
                <a:stretch>
                  <a:fillRect l="-731" t="-5310" b="-35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814039" y="5219114"/>
                <a:ext cx="7515922" cy="369332"/>
              </a:xfrm>
              <a:prstGeom prst="rect">
                <a:avLst/>
              </a:prstGeom>
              <a:noFill/>
            </p:spPr>
            <p:txBody>
              <a:bodyPr wrap="square" rtlCol="0">
                <a:spAutoFit/>
              </a:bodyPr>
              <a:lstStyle/>
              <a:p>
                <a:r>
                  <a:rPr lang="zh-CN" altLang="en-US" dirty="0"/>
                  <a:t>注意到情形二可以由情形一同时交换</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zh-CN" altLang="en-US" i="1">
                        <a:latin typeface="Cambria Math" panose="02040503050406030204" pitchFamily="18" charset="0"/>
                      </a:rPr>
                      <m:t>和</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zh-CN" altLang="en-US" i="1">
                        <a:latin typeface="Cambria Math" panose="02040503050406030204" pitchFamily="18" charset="0"/>
                      </a:rPr>
                      <m:t>得到</m:t>
                    </m:r>
                  </m:oMath>
                </a14:m>
                <a:r>
                  <a:rPr lang="zh-CN" altLang="en-US" dirty="0"/>
                  <a:t>，</a:t>
                </a:r>
              </a:p>
            </p:txBody>
          </p:sp>
        </mc:Choice>
        <mc:Fallback xmlns="">
          <p:sp>
            <p:nvSpPr>
              <p:cNvPr id="7" name="文本框 6"/>
              <p:cNvSpPr txBox="1">
                <a:spLocks noRot="1" noChangeAspect="1" noMove="1" noResize="1" noEditPoints="1" noAdjustHandles="1" noChangeArrowheads="1" noChangeShapeType="1" noTextEdit="1"/>
              </p:cNvSpPr>
              <p:nvPr/>
            </p:nvSpPr>
            <p:spPr>
              <a:xfrm>
                <a:off x="814039" y="5219114"/>
                <a:ext cx="7515922" cy="369332"/>
              </a:xfrm>
              <a:prstGeom prst="rect">
                <a:avLst/>
              </a:prstGeom>
              <a:blipFill rotWithShape="0">
                <a:blip r:embed="rId5"/>
                <a:stretch>
                  <a:fillRect l="-731"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02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44C10CC-79F5-469B-816E-E00931A23802}"/>
                  </a:ext>
                </a:extLst>
              </p:cNvPr>
              <p:cNvSpPr txBox="1"/>
              <p:nvPr/>
            </p:nvSpPr>
            <p:spPr>
              <a:xfrm>
                <a:off x="814039" y="1182029"/>
                <a:ext cx="7515922" cy="3553922"/>
              </a:xfrm>
              <a:prstGeom prst="rect">
                <a:avLst/>
              </a:prstGeom>
              <a:noFill/>
            </p:spPr>
            <p:txBody>
              <a:bodyPr wrap="square" rtlCol="0">
                <a:spAutoFit/>
              </a:bodyPr>
              <a:lstStyle/>
              <a:p>
                <a:r>
                  <a:rPr lang="zh-CN" altLang="en-US" dirty="0"/>
                  <a:t>从而该问题可以形式化如下：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e>
                          </m:nary>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=0 </m:t>
                      </m:r>
                      <m:r>
                        <a:rPr lang="en-US" altLang="zh-CN" i="1">
                          <a:latin typeface="Cambria Math" panose="02040503050406030204" pitchFamily="18" charset="0"/>
                        </a:rPr>
                        <m:t>𝑜𝑟</m:t>
                      </m:r>
                      <m:r>
                        <a:rPr lang="en-US" altLang="zh-CN" i="1">
                          <a:latin typeface="Cambria Math" panose="02040503050406030204" pitchFamily="18" charset="0"/>
                        </a:rPr>
                        <m:t> 1,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≤3−</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sub>
                      </m:sSub>
                      <m:r>
                        <a:rPr lang="en-US" altLang="zh-CN">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p:txBody>
          </p:sp>
        </mc:Choice>
        <mc:Fallback xmlns="">
          <p:sp>
            <p:nvSpPr>
              <p:cNvPr id="4" name="文本框 3">
                <a:extLst>
                  <a:ext uri="{FF2B5EF4-FFF2-40B4-BE49-F238E27FC236}">
                    <a16:creationId xmlns:a16="http://schemas.microsoft.com/office/drawing/2014/main" id="{344C10CC-79F5-469B-816E-E00931A23802}"/>
                  </a:ext>
                </a:extLst>
              </p:cNvPr>
              <p:cNvSpPr txBox="1">
                <a:spLocks noRot="1" noChangeAspect="1" noMove="1" noResize="1" noEditPoints="1" noAdjustHandles="1" noChangeArrowheads="1" noChangeShapeType="1" noTextEdit="1"/>
              </p:cNvSpPr>
              <p:nvPr/>
            </p:nvSpPr>
            <p:spPr>
              <a:xfrm>
                <a:off x="814039" y="1182029"/>
                <a:ext cx="7515922" cy="3553922"/>
              </a:xfrm>
              <a:prstGeom prst="rect">
                <a:avLst/>
              </a:prstGeom>
              <a:blipFill>
                <a:blip r:embed="rId2"/>
                <a:stretch>
                  <a:fillRect l="-731" t="-1029" b="-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463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754326"/>
              </a:xfrm>
              <a:prstGeom prst="rect">
                <a:avLst/>
              </a:prstGeom>
              <a:noFill/>
              <a:ln w="19050">
                <a:solidFill>
                  <a:schemeClr val="accent1"/>
                </a:solidFill>
                <a:round/>
              </a:ln>
            </p:spPr>
            <p:txBody>
              <a:bodyPr wrap="square" rtlCol="0">
                <a:spAutoFit/>
              </a:bodyPr>
              <a:lstStyle/>
              <a:p>
                <a:r>
                  <a:rPr lang="zh-CN" altLang="en-US" dirty="0"/>
                  <a:t>问题：线性不等式组可行性问题</a:t>
                </a:r>
                <a:endParaRPr lang="en-US" altLang="zh-CN" dirty="0"/>
              </a:p>
              <a:p>
                <a:endParaRPr lang="en-US" altLang="zh-CN" dirty="0"/>
              </a:p>
              <a:p>
                <a14:m>
                  <m:oMath xmlns:m="http://schemas.openxmlformats.org/officeDocument/2006/math">
                    <m:r>
                      <a:rPr lang="zh-CN" altLang="en-US" b="0" i="1" dirty="0" smtClean="0">
                        <a:latin typeface="Cambria Math" panose="02040503050406030204" pitchFamily="18" charset="0"/>
                      </a:rPr>
                      <m:t>给定</m:t>
                    </m:r>
                    <m:r>
                      <a:rPr lang="en-US" altLang="zh-CN" b="0" i="1" smtClean="0">
                        <a:latin typeface="Cambria Math" panose="02040503050406030204" pitchFamily="18" charset="0"/>
                      </a:rPr>
                      <m:t>𝑛</m:t>
                    </m:r>
                    <m:r>
                      <a:rPr lang="zh-CN" altLang="en-US" i="1">
                        <a:latin typeface="Cambria Math" panose="02040503050406030204" pitchFamily="18" charset="0"/>
                      </a:rPr>
                      <m:t>元</m:t>
                    </m:r>
                    <m:r>
                      <a:rPr lang="zh-CN" altLang="en-US" i="1" smtClean="0">
                        <a:latin typeface="Cambria Math" panose="02040503050406030204" pitchFamily="18" charset="0"/>
                      </a:rPr>
                      <m:t>变</m:t>
                    </m:r>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元</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以及</m:t>
                    </m:r>
                  </m:oMath>
                </a14:m>
                <a:r>
                  <a:rPr lang="zh-CN" altLang="en-US" dirty="0"/>
                  <a:t>其上的一组</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线性不等式，</a:t>
                </a:r>
                <a:r>
                  <a:rPr lang="zh-CN" altLang="en-US" b="1" dirty="0"/>
                  <a:t>线性不等式组可行性问题</a:t>
                </a:r>
                <a:r>
                  <a:rPr lang="zh-CN" altLang="en-US" dirty="0"/>
                  <a:t>是说：是否存在这样一组变量，同时满足每一个线性不等式。</a:t>
                </a:r>
                <a:endParaRPr lang="en-US" altLang="zh-CN" dirty="0"/>
              </a:p>
              <a:p>
                <a:r>
                  <a:rPr lang="zh-CN" altLang="en-US" dirty="0"/>
                  <a:t>证明：如果有一个解决线性规划的算法，我们就可以用这个算法解决线性不等式组可行性的问题，变量和约束的个数均是</a:t>
                </a:r>
                <a14:m>
                  <m:oMath xmlns:m="http://schemas.openxmlformats.org/officeDocument/2006/math">
                    <m:r>
                      <a:rPr lang="en-US" altLang="zh-CN" i="1">
                        <a:latin typeface="Cambria Math" panose="02040503050406030204" pitchFamily="18" charset="0"/>
                      </a:rPr>
                      <m:t>𝑚</m:t>
                    </m:r>
                    <m:r>
                      <a:rPr lang="zh-CN" altLang="en-US" i="1" smtClean="0">
                        <a:latin typeface="Cambria Math" panose="02040503050406030204" pitchFamily="18" charset="0"/>
                      </a:rPr>
                      <m:t>和</m:t>
                    </m:r>
                    <m:r>
                      <a:rPr lang="en-US" altLang="zh-CN" i="1">
                        <a:latin typeface="Cambria Math" panose="02040503050406030204" pitchFamily="18" charset="0"/>
                      </a:rPr>
                      <m:t>𝑛</m:t>
                    </m:r>
                  </m:oMath>
                </a14:m>
                <a:r>
                  <a:rPr lang="zh-CN" altLang="en-US" dirty="0"/>
                  <a:t>的多项式。</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754326"/>
              </a:xfrm>
              <a:prstGeom prst="rect">
                <a:avLst/>
              </a:prstGeom>
              <a:blipFill>
                <a:blip r:embed="rId3"/>
                <a:stretch>
                  <a:fillRect l="-648" t="-1718" r="-567" b="-3780"/>
                </a:stretch>
              </a:blipFill>
              <a:ln w="19050">
                <a:solidFill>
                  <a:schemeClr val="accent1"/>
                </a:solidFill>
                <a:rou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814039" y="3281216"/>
                <a:ext cx="7515922" cy="2585323"/>
              </a:xfrm>
              <a:prstGeom prst="rect">
                <a:avLst/>
              </a:prstGeom>
            </p:spPr>
            <p:txBody>
              <a:bodyPr wrap="square">
                <a:spAutoFit/>
              </a:bodyPr>
              <a:lstStyle/>
              <a:p>
                <a:r>
                  <a:rPr lang="zh-CN" altLang="en-US" dirty="0"/>
                  <a:t>解：</a:t>
                </a:r>
                <a:endParaRPr lang="en-US" altLang="zh-CN" dirty="0"/>
              </a:p>
              <a:p>
                <a:r>
                  <a:rPr lang="zh-CN" altLang="en-US" dirty="0"/>
                  <a:t>不失一般性，设原不等式组如下：</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1</m:t>
                          </m:r>
                        </m:sub>
                      </m:sSub>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smtClean="0">
                              <a:latin typeface="Cambria Math" panose="02040503050406030204" pitchFamily="18" charset="0"/>
                            </a:rPr>
                            <m:t>2</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smtClean="0">
                              <a:latin typeface="Cambria Math" panose="02040503050406030204" pitchFamily="18" charset="0"/>
                              <a:ea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𝑚</m:t>
                          </m:r>
                        </m:sub>
                      </m:sSub>
                    </m:oMath>
                  </m:oMathPara>
                </a14:m>
                <a:endParaRPr lang="en-US" altLang="zh-CN" dirty="0"/>
              </a:p>
              <a:p>
                <a:endParaRPr lang="en-US" altLang="zh-CN" dirty="0"/>
              </a:p>
              <a:p>
                <a:r>
                  <a:rPr lang="zh-CN" altLang="en-US" dirty="0"/>
                  <a:t>接下来的关键就在于，如何构造一个目标函数以及相应约束，使得我们可以通过线性规划算法的返回结果判断线性不等式组是否可行。</a:t>
                </a:r>
                <a:endParaRPr lang="en-US" altLang="zh-CN" dirty="0"/>
              </a:p>
            </p:txBody>
          </p:sp>
        </mc:Choice>
        <mc:Fallback xmlns="">
          <p:sp>
            <p:nvSpPr>
              <p:cNvPr id="8" name="矩形 7"/>
              <p:cNvSpPr>
                <a:spLocks noRot="1" noChangeAspect="1" noMove="1" noResize="1" noEditPoints="1" noAdjustHandles="1" noChangeArrowheads="1" noChangeShapeType="1" noTextEdit="1"/>
              </p:cNvSpPr>
              <p:nvPr/>
            </p:nvSpPr>
            <p:spPr>
              <a:xfrm>
                <a:off x="814039" y="3281216"/>
                <a:ext cx="7515922" cy="2585323"/>
              </a:xfrm>
              <a:prstGeom prst="rect">
                <a:avLst/>
              </a:prstGeom>
              <a:blipFill rotWithShape="0">
                <a:blip r:embed="rId4"/>
                <a:stretch>
                  <a:fillRect l="-731" t="-1415" r="-731" b="-25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577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LP</a:t>
            </a:r>
            <a:r>
              <a:rPr lang="zh-CN" altLang="en-US" sz="1600" dirty="0"/>
              <a:t>考试指南</a:t>
            </a:r>
          </a:p>
        </p:txBody>
      </p:sp>
      <p:sp>
        <p:nvSpPr>
          <p:cNvPr id="6" name="文本框 5"/>
          <p:cNvSpPr txBox="1"/>
          <p:nvPr/>
        </p:nvSpPr>
        <p:spPr>
          <a:xfrm>
            <a:off x="814039" y="1182029"/>
            <a:ext cx="7515922" cy="3139321"/>
          </a:xfrm>
          <a:prstGeom prst="rect">
            <a:avLst/>
          </a:prstGeom>
          <a:noFill/>
          <a:ln w="0">
            <a:noFill/>
          </a:ln>
        </p:spPr>
        <p:txBody>
          <a:bodyPr wrap="square" rtlCol="0">
            <a:spAutoFit/>
          </a:bodyPr>
          <a:lstStyle/>
          <a:p>
            <a:r>
              <a:rPr lang="zh-CN" altLang="en-US" dirty="0"/>
              <a:t>线性规划：重点在于建立模型，把复杂问题抽象化</a:t>
            </a:r>
            <a:endParaRPr lang="en-US" altLang="zh-CN" dirty="0"/>
          </a:p>
          <a:p>
            <a:endParaRPr lang="en-US" altLang="zh-CN" dirty="0"/>
          </a:p>
          <a:p>
            <a:r>
              <a:rPr lang="zh-CN" altLang="en-US" dirty="0"/>
              <a:t>建模题的三个采分点：</a:t>
            </a:r>
            <a:endParaRPr lang="en-US" altLang="zh-CN" dirty="0"/>
          </a:p>
          <a:p>
            <a:pPr marL="342900" indent="-342900">
              <a:buAutoNum type="arabicPeriod"/>
            </a:pPr>
            <a:r>
              <a:rPr lang="zh-CN" altLang="en-US" dirty="0"/>
              <a:t>变量</a:t>
            </a:r>
            <a:r>
              <a:rPr lang="en-US" altLang="zh-CN" dirty="0"/>
              <a:t>——</a:t>
            </a:r>
            <a:r>
              <a:rPr lang="zh-CN" altLang="en-US" dirty="0"/>
              <a:t>写清楚设定的每一个变量的意义</a:t>
            </a:r>
            <a:endParaRPr lang="en-US" altLang="zh-CN" dirty="0"/>
          </a:p>
          <a:p>
            <a:pPr marL="342900" indent="-342900">
              <a:buAutoNum type="arabicPeriod"/>
            </a:pPr>
            <a:r>
              <a:rPr lang="zh-CN" altLang="en-US" dirty="0"/>
              <a:t>目标函数</a:t>
            </a:r>
            <a:r>
              <a:rPr lang="en-US" altLang="zh-CN" dirty="0"/>
              <a:t>——</a:t>
            </a:r>
            <a:r>
              <a:rPr lang="zh-CN" altLang="en-US" dirty="0"/>
              <a:t>原目标如何能得到该目标函数</a:t>
            </a:r>
            <a:endParaRPr lang="en-US" altLang="zh-CN" dirty="0"/>
          </a:p>
          <a:p>
            <a:pPr marL="342900" indent="-342900">
              <a:buAutoNum type="arabicPeriod"/>
            </a:pPr>
            <a:r>
              <a:rPr lang="zh-CN" altLang="en-US" dirty="0"/>
              <a:t>约束</a:t>
            </a:r>
            <a:r>
              <a:rPr lang="en-US" altLang="zh-CN" dirty="0"/>
              <a:t>——</a:t>
            </a:r>
            <a:r>
              <a:rPr lang="zh-CN" altLang="en-US" dirty="0"/>
              <a:t>写清楚每一个约束的意义</a:t>
            </a:r>
            <a:endParaRPr lang="en-US" altLang="zh-CN" dirty="0"/>
          </a:p>
          <a:p>
            <a:endParaRPr lang="en-US" altLang="zh-CN" dirty="0"/>
          </a:p>
          <a:p>
            <a:r>
              <a:rPr lang="en-US" altLang="zh-CN" dirty="0"/>
              <a:t>Note1</a:t>
            </a:r>
            <a:r>
              <a:rPr lang="zh-CN" altLang="en-US" dirty="0"/>
              <a:t>：模型要有一定的抽象能力，约束的主体尽可能的是代数式或者线性不等式，文字定义起的只是声明和补充说明的作用</a:t>
            </a:r>
            <a:endParaRPr lang="en-US" altLang="zh-CN" dirty="0"/>
          </a:p>
          <a:p>
            <a:endParaRPr lang="en-US" altLang="zh-CN" dirty="0"/>
          </a:p>
          <a:p>
            <a:r>
              <a:rPr lang="en-US" altLang="zh-CN" dirty="0"/>
              <a:t>Note2</a:t>
            </a:r>
            <a:r>
              <a:rPr lang="zh-CN" altLang="en-US" dirty="0"/>
              <a:t>：模型很多时候都是不唯一的，言之成理即可</a:t>
            </a:r>
            <a:endParaRPr lang="en-US" altLang="zh-CN" dirty="0"/>
          </a:p>
        </p:txBody>
      </p:sp>
    </p:spTree>
    <p:extLst>
      <p:ext uri="{BB962C8B-B14F-4D97-AF65-F5344CB8AC3E}">
        <p14:creationId xmlns:p14="http://schemas.microsoft.com/office/powerpoint/2010/main" val="354549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423245"/>
              </a:xfrm>
              <a:prstGeom prst="rect">
                <a:avLst/>
              </a:prstGeom>
              <a:noFill/>
            </p:spPr>
            <p:txBody>
              <a:bodyPr wrap="square" rtlCol="0">
                <a:spAutoFit/>
              </a:bodyPr>
              <a:lstStyle/>
              <a:p>
                <a:r>
                  <a:rPr lang="zh-CN" altLang="en-US" dirty="0"/>
                  <a:t>构造一：</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𝑥</m:t>
                          </m:r>
                        </m:e>
                        <m:sub>
                          <m:r>
                            <a:rPr lang="en-US" altLang="zh-CN" b="0" i="1" dirty="0" smtClean="0">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1</m:t>
                          </m:r>
                        </m:sub>
                      </m:sSub>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𝑚</m:t>
                          </m:r>
                        </m:sub>
                      </m:sSub>
                    </m:oMath>
                  </m:oMathPara>
                </a14:m>
                <a:endParaRPr lang="en-US" altLang="zh-CN" dirty="0"/>
              </a:p>
              <a:p>
                <a:endParaRPr lang="en-US" altLang="zh-CN" dirty="0"/>
              </a:p>
              <a:p>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0,(</m:t>
                    </m:r>
                    <m:r>
                      <a:rPr lang="en-US" altLang="zh-CN" b="0" i="1" dirty="0" smtClean="0">
                        <a:latin typeface="Cambria Math" panose="02040503050406030204" pitchFamily="18" charset="0"/>
                        <a:ea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=1,2,…,</m:t>
                    </m:r>
                    <m:r>
                      <a:rPr lang="en-US" altLang="zh-CN" b="0" i="1" dirty="0" smtClean="0">
                        <a:latin typeface="Cambria Math" panose="02040503050406030204" pitchFamily="18" charset="0"/>
                        <a:ea typeface="Cambria Math" panose="02040503050406030204" pitchFamily="18" charset="0"/>
                      </a:rPr>
                      <m:t>𝑛</m:t>
                    </m:r>
                    <m:r>
                      <a:rPr lang="en-US" altLang="zh-CN" b="0" i="1" dirty="0" smtClean="0">
                        <a:latin typeface="Cambria Math" panose="02040503050406030204" pitchFamily="18" charset="0"/>
                        <a:ea typeface="Cambria Math" panose="02040503050406030204" pitchFamily="18" charset="0"/>
                      </a:rPr>
                      <m:t>)</m:t>
                    </m:r>
                  </m:oMath>
                </a14:m>
                <a:r>
                  <a:rPr lang="zh-CN" altLang="en-US" dirty="0"/>
                  <a:t>，后者可以通过变换</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zh-CN" altLang="en-US" i="1">
                        <a:latin typeface="Cambria Math" panose="02040503050406030204" pitchFamily="18" charset="0"/>
                      </a:rPr>
                      <m:t>，</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rPr>
                      <m:t>)</m:t>
                    </m:r>
                    <m:r>
                      <a:rPr lang="zh-CN" altLang="en-US" i="1">
                        <a:latin typeface="Cambria Math" panose="02040503050406030204" pitchFamily="18" charset="0"/>
                      </a:rPr>
                      <m:t>满足</m:t>
                    </m:r>
                  </m:oMath>
                </a14:m>
                <a:r>
                  <a:rPr lang="zh-CN" altLang="en-US" b="0" dirty="0"/>
                  <a:t>。</a:t>
                </a:r>
                <a:endParaRPr lang="en-US" altLang="zh-CN" b="0" dirty="0"/>
              </a:p>
              <a:p>
                <a:endParaRPr lang="en-US" altLang="zh-CN" dirty="0"/>
              </a:p>
              <a:p>
                <a:r>
                  <a:rPr lang="zh-CN" altLang="en-US" b="0" dirty="0"/>
                  <a:t>从而，可以构造上述线性规划标准形式。</a:t>
                </a:r>
                <a:endParaRPr lang="en-US" altLang="zh-CN" b="0"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423245"/>
              </a:xfrm>
              <a:prstGeom prst="rect">
                <a:avLst/>
              </a:prstGeom>
              <a:blipFill rotWithShape="0">
                <a:blip r:embed="rId2"/>
                <a:stretch>
                  <a:fillRect l="-731" t="-1248" b="-1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4605274"/>
                <a:ext cx="7515922" cy="1477328"/>
              </a:xfrm>
              <a:prstGeom prst="rect">
                <a:avLst/>
              </a:prstGeom>
              <a:noFill/>
            </p:spPr>
            <p:txBody>
              <a:bodyPr wrap="square" rtlCol="0">
                <a:spAutoFit/>
              </a:bodyPr>
              <a:lstStyle/>
              <a:p>
                <a:r>
                  <a:rPr lang="zh-CN" altLang="en-US" dirty="0">
                    <a:solidFill>
                      <a:srgbClr val="FF0000"/>
                    </a:solidFill>
                  </a:rPr>
                  <a:t>判断及证明：</a:t>
                </a:r>
                <a:r>
                  <a:rPr lang="zh-CN" altLang="en-US" dirty="0">
                    <a:solidFill>
                      <a:schemeClr val="tx1"/>
                    </a:solidFill>
                  </a:rPr>
                  <a:t>如果算法返回值</a:t>
                </a:r>
                <a14:m>
                  <m:oMath xmlns:m="http://schemas.openxmlformats.org/officeDocument/2006/math">
                    <m:func>
                      <m:funcPr>
                        <m:ctrlPr>
                          <a:rPr lang="en-US" altLang="zh-CN" i="1">
                            <a:solidFill>
                              <a:schemeClr val="tx1"/>
                            </a:solidFill>
                            <a:latin typeface="Cambria Math" panose="02040503050406030204" pitchFamily="18" charset="0"/>
                          </a:rPr>
                        </m:ctrlPr>
                      </m:funcPr>
                      <m:fName>
                        <m:r>
                          <a:rPr lang="en-US" altLang="zh-CN" b="0" i="1">
                            <a:solidFill>
                              <a:schemeClr val="tx1"/>
                            </a:solidFill>
                            <a:latin typeface="Cambria Math" panose="02040503050406030204" pitchFamily="18" charset="0"/>
                          </a:rPr>
                          <m:t>𝑚𝑖𝑛</m:t>
                        </m:r>
                      </m:fName>
                      <m:e>
                        <m:sSub>
                          <m:sSubPr>
                            <m:ctrlPr>
                              <a:rPr lang="en-US"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𝑥</m:t>
                            </m:r>
                          </m:e>
                          <m:sub>
                            <m:r>
                              <a:rPr lang="en-US" altLang="zh-CN" b="0" i="1">
                                <a:solidFill>
                                  <a:schemeClr val="tx1"/>
                                </a:solidFill>
                                <a:latin typeface="Cambria Math" panose="02040503050406030204" pitchFamily="18" charset="0"/>
                              </a:rPr>
                              <m:t>0</m:t>
                            </m:r>
                          </m:sub>
                        </m:sSub>
                      </m:e>
                    </m:func>
                    <m:r>
                      <a:rPr lang="en-US" altLang="zh-CN" b="0" i="1" smtClean="0">
                        <a:solidFill>
                          <a:schemeClr val="tx1"/>
                        </a:solidFill>
                        <a:latin typeface="Cambria Math" panose="02040503050406030204" pitchFamily="18" charset="0"/>
                      </a:rPr>
                      <m:t>=0</m:t>
                    </m:r>
                    <m:r>
                      <a:rPr lang="zh-CN" altLang="en-US" b="0" i="1">
                        <a:solidFill>
                          <a:schemeClr val="tx1"/>
                        </a:solidFill>
                        <a:latin typeface="Cambria Math" panose="02040503050406030204" pitchFamily="18" charset="0"/>
                      </a:rPr>
                      <m:t>，</m:t>
                    </m:r>
                  </m:oMath>
                </a14:m>
                <a:r>
                  <a:rPr lang="zh-CN" altLang="en-US" dirty="0">
                    <a:solidFill>
                      <a:schemeClr val="tx1"/>
                    </a:solidFill>
                  </a:rPr>
                  <a:t>显然成立。</a:t>
                </a:r>
                <a:endParaRPr lang="en-US" altLang="zh-CN" dirty="0">
                  <a:solidFill>
                    <a:schemeClr val="tx1"/>
                  </a:solidFill>
                </a:endParaRPr>
              </a:p>
              <a:p>
                <a:r>
                  <a:rPr lang="zh-CN" altLang="en-US" dirty="0">
                    <a:solidFill>
                      <a:srgbClr val="FF0000"/>
                    </a:solidFill>
                  </a:rPr>
                  <a:t>如果算法返回值</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min</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func>
                    <m:r>
                      <a:rPr lang="en-US" altLang="zh-CN"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a</m:t>
                    </m:r>
                    <m:r>
                      <a:rPr lang="en-US" altLang="zh-CN" b="0" i="0" smtClean="0">
                        <a:solidFill>
                          <a:srgbClr val="FF0000"/>
                        </a:solidFill>
                        <a:latin typeface="Cambria Math" panose="02040503050406030204" pitchFamily="18" charset="0"/>
                      </a:rPr>
                      <m:t> (</m:t>
                    </m:r>
                    <m:r>
                      <m:rPr>
                        <m:sty m:val="p"/>
                      </m:rPr>
                      <a:rPr lang="en-US" altLang="zh-CN" b="0" i="0" smtClean="0">
                        <a:solidFill>
                          <a:srgbClr val="FF0000"/>
                        </a:solidFill>
                        <a:latin typeface="Cambria Math" panose="02040503050406030204" pitchFamily="18" charset="0"/>
                      </a:rPr>
                      <m:t>a</m:t>
                    </m:r>
                    <m:r>
                      <a:rPr lang="en-US" altLang="zh-CN" b="0" i="0" smtClean="0">
                        <a:solidFill>
                          <a:srgbClr val="FF0000"/>
                        </a:solidFill>
                        <a:latin typeface="Cambria Math" panose="02040503050406030204" pitchFamily="18" charset="0"/>
                      </a:rPr>
                      <m:t>&gt;0)</m:t>
                    </m:r>
                    <m:r>
                      <a:rPr lang="zh-CN" altLang="en-US" i="1">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则</m:t>
                    </m:r>
                  </m:oMath>
                </a14:m>
                <a:r>
                  <a:rPr lang="zh-CN" altLang="en-US" dirty="0">
                    <a:solidFill>
                      <a:srgbClr val="FF0000"/>
                    </a:solidFill>
                  </a:rPr>
                  <a:t>存在一组变量</a:t>
                </a:r>
                <a14:m>
                  <m:oMath xmlns:m="http://schemas.openxmlformats.org/officeDocument/2006/math">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𝑥</m:t>
                        </m:r>
                      </m:e>
                      <m:sub>
                        <m:r>
                          <a:rPr lang="en-US" altLang="zh-CN" i="1" dirty="0">
                            <a:solidFill>
                              <a:srgbClr val="FF0000"/>
                            </a:solidFill>
                            <a:latin typeface="Cambria Math" panose="02040503050406030204" pitchFamily="18" charset="0"/>
                          </a:rPr>
                          <m:t>𝑖</m:t>
                        </m:r>
                      </m:sub>
                    </m:sSub>
                    <m:r>
                      <a:rPr lang="en-US" altLang="zh-CN" i="1" dirty="0">
                        <a:solidFill>
                          <a:srgbClr val="FF0000"/>
                        </a:solidFill>
                        <a:latin typeface="Cambria Math" panose="02040503050406030204" pitchFamily="18" charset="0"/>
                        <a:ea typeface="Cambria Math" panose="02040503050406030204" pitchFamily="18" charset="0"/>
                      </a:rPr>
                      <m:t>≥0</m:t>
                    </m:r>
                    <m:r>
                      <a:rPr lang="zh-CN" altLang="en-US" i="1" dirty="0" smtClean="0">
                        <a:solidFill>
                          <a:srgbClr val="FF0000"/>
                        </a:solidFill>
                        <a:latin typeface="Cambria Math" panose="02040503050406030204" pitchFamily="18" charset="0"/>
                        <a:ea typeface="Cambria Math" panose="02040503050406030204" pitchFamily="18" charset="0"/>
                      </a:rPr>
                      <m:t>以及</m:t>
                    </m:r>
                    <m:sSub>
                      <m:sSubPr>
                        <m:ctrlPr>
                          <a:rPr lang="en-US" altLang="zh-CN" i="1" dirty="0" smtClean="0">
                            <a:solidFill>
                              <a:srgbClr val="FF0000"/>
                            </a:solidFill>
                            <a:latin typeface="Cambria Math" panose="02040503050406030204" pitchFamily="18" charset="0"/>
                            <a:ea typeface="Cambria Math" panose="02040503050406030204" pitchFamily="18" charset="0"/>
                          </a:rPr>
                        </m:ctrlPr>
                      </m:sSubPr>
                      <m:e>
                        <m:r>
                          <a:rPr lang="en-US" altLang="zh-CN" b="0" i="1" dirty="0" smtClean="0">
                            <a:solidFill>
                              <a:srgbClr val="FF0000"/>
                            </a:solidFill>
                            <a:latin typeface="Cambria Math" panose="02040503050406030204" pitchFamily="18" charset="0"/>
                            <a:ea typeface="Cambria Math" panose="02040503050406030204" pitchFamily="18" charset="0"/>
                          </a:rPr>
                          <m:t>𝑥</m:t>
                        </m:r>
                      </m:e>
                      <m:sub>
                        <m:r>
                          <a:rPr lang="en-US" altLang="zh-CN" b="0" i="1" dirty="0" smtClean="0">
                            <a:solidFill>
                              <a:srgbClr val="FF0000"/>
                            </a:solidFill>
                            <a:latin typeface="Cambria Math" panose="02040503050406030204" pitchFamily="18" charset="0"/>
                            <a:ea typeface="Cambria Math" panose="02040503050406030204" pitchFamily="18" charset="0"/>
                          </a:rPr>
                          <m:t>0</m:t>
                        </m:r>
                      </m:sub>
                    </m:sSub>
                    <m:r>
                      <a:rPr lang="en-US" altLang="zh-CN" b="0" i="1" dirty="0" smtClean="0">
                        <a:solidFill>
                          <a:srgbClr val="FF0000"/>
                        </a:solidFill>
                        <a:latin typeface="Cambria Math" panose="02040503050406030204" pitchFamily="18" charset="0"/>
                        <a:ea typeface="Cambria Math" panose="02040503050406030204" pitchFamily="18" charset="0"/>
                      </a:rPr>
                      <m:t>=</m:t>
                    </m:r>
                    <m:r>
                      <a:rPr lang="en-US" altLang="zh-CN" b="0" i="1" dirty="0" smtClean="0">
                        <a:solidFill>
                          <a:srgbClr val="FF0000"/>
                        </a:solidFill>
                        <a:latin typeface="Cambria Math" panose="02040503050406030204" pitchFamily="18" charset="0"/>
                        <a:ea typeface="Cambria Math" panose="02040503050406030204" pitchFamily="18" charset="0"/>
                      </a:rPr>
                      <m:t>𝑎</m:t>
                    </m:r>
                  </m:oMath>
                </a14:m>
                <a:r>
                  <a:rPr lang="zh-CN" altLang="en-US" dirty="0">
                    <a:solidFill>
                      <a:srgbClr val="FF0000"/>
                    </a:solidFill>
                  </a:rPr>
                  <a:t>，使得</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min</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func>
                    <m:r>
                      <a:rPr lang="en-US" altLang="zh-CN" i="1">
                        <a:solidFill>
                          <a:srgbClr val="FF0000"/>
                        </a:solidFill>
                        <a:latin typeface="Cambria Math" panose="02040503050406030204" pitchFamily="18" charset="0"/>
                      </a:rPr>
                      <m:t>=</m:t>
                    </m:r>
                    <m:r>
                      <m:rPr>
                        <m:sty m:val="p"/>
                      </m:rPr>
                      <a:rPr lang="en-US" altLang="zh-CN">
                        <a:solidFill>
                          <a:srgbClr val="FF0000"/>
                        </a:solidFill>
                        <a:latin typeface="Cambria Math" panose="02040503050406030204" pitchFamily="18" charset="0"/>
                      </a:rPr>
                      <m:t>a</m:t>
                    </m:r>
                  </m:oMath>
                </a14:m>
                <a:r>
                  <a:rPr lang="zh-CN" altLang="en-US" dirty="0">
                    <a:solidFill>
                      <a:srgbClr val="FF0000"/>
                    </a:solidFill>
                  </a:rPr>
                  <a:t>，断言，不等式不可行。假设不等式可行，即存在一组变量</a:t>
                </a:r>
                <a14:m>
                  <m:oMath xmlns:m="http://schemas.openxmlformats.org/officeDocument/2006/math">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𝑥</m:t>
                        </m:r>
                      </m:e>
                      <m:sub>
                        <m:r>
                          <a:rPr lang="en-US" altLang="zh-CN" i="1" dirty="0">
                            <a:solidFill>
                              <a:srgbClr val="FF0000"/>
                            </a:solidFill>
                            <a:latin typeface="Cambria Math" panose="02040503050406030204" pitchFamily="18" charset="0"/>
                          </a:rPr>
                          <m:t>𝑖</m:t>
                        </m:r>
                      </m:sub>
                    </m:sSub>
                    <m:r>
                      <a:rPr lang="en-US" altLang="zh-CN" i="1" dirty="0">
                        <a:solidFill>
                          <a:srgbClr val="FF0000"/>
                        </a:solidFill>
                        <a:latin typeface="Cambria Math" panose="02040503050406030204" pitchFamily="18" charset="0"/>
                        <a:ea typeface="Cambria Math" panose="02040503050406030204" pitchFamily="18" charset="0"/>
                      </a:rPr>
                      <m:t>≥0</m:t>
                    </m:r>
                    <m:r>
                      <a:rPr lang="zh-CN" altLang="en-US" i="1" dirty="0">
                        <a:solidFill>
                          <a:srgbClr val="FF0000"/>
                        </a:solidFill>
                        <a:latin typeface="Cambria Math" panose="02040503050406030204" pitchFamily="18" charset="0"/>
                        <a:ea typeface="Cambria Math" panose="02040503050406030204" pitchFamily="18" charset="0"/>
                      </a:rPr>
                      <m:t>以及</m:t>
                    </m:r>
                    <m:sSub>
                      <m:sSubPr>
                        <m:ctrlPr>
                          <a:rPr lang="en-US" altLang="zh-CN" i="1" dirty="0">
                            <a:solidFill>
                              <a:srgbClr val="FF0000"/>
                            </a:solidFill>
                            <a:latin typeface="Cambria Math" panose="02040503050406030204" pitchFamily="18" charset="0"/>
                            <a:ea typeface="Cambria Math" panose="02040503050406030204" pitchFamily="18" charset="0"/>
                          </a:rPr>
                        </m:ctrlPr>
                      </m:sSubPr>
                      <m:e>
                        <m:r>
                          <a:rPr lang="en-US" altLang="zh-CN" i="1" dirty="0">
                            <a:solidFill>
                              <a:srgbClr val="FF0000"/>
                            </a:solidFill>
                            <a:latin typeface="Cambria Math" panose="02040503050406030204" pitchFamily="18" charset="0"/>
                            <a:ea typeface="Cambria Math" panose="02040503050406030204" pitchFamily="18" charset="0"/>
                          </a:rPr>
                          <m:t>𝑥</m:t>
                        </m:r>
                      </m:e>
                      <m:sub>
                        <m:r>
                          <a:rPr lang="en-US" altLang="zh-CN" i="1" dirty="0">
                            <a:solidFill>
                              <a:srgbClr val="FF0000"/>
                            </a:solidFill>
                            <a:latin typeface="Cambria Math" panose="02040503050406030204" pitchFamily="18" charset="0"/>
                            <a:ea typeface="Cambria Math" panose="02040503050406030204" pitchFamily="18" charset="0"/>
                          </a:rPr>
                          <m:t>0</m:t>
                        </m:r>
                      </m:sub>
                    </m:sSub>
                    <m:r>
                      <a:rPr lang="en-US" altLang="zh-CN" i="1" dirty="0">
                        <a:solidFill>
                          <a:srgbClr val="FF0000"/>
                        </a:solidFill>
                        <a:latin typeface="Cambria Math" panose="02040503050406030204" pitchFamily="18" charset="0"/>
                        <a:ea typeface="Cambria Math" panose="02040503050406030204" pitchFamily="18" charset="0"/>
                      </a:rPr>
                      <m:t>=</m:t>
                    </m:r>
                    <m:r>
                      <a:rPr lang="en-US" altLang="zh-CN" i="1" dirty="0" smtClean="0">
                        <a:solidFill>
                          <a:srgbClr val="FF0000"/>
                        </a:solidFill>
                        <a:latin typeface="Cambria Math" panose="02040503050406030204" pitchFamily="18" charset="0"/>
                        <a:ea typeface="Cambria Math" panose="02040503050406030204" pitchFamily="18" charset="0"/>
                      </a:rPr>
                      <m:t>0</m:t>
                    </m:r>
                  </m:oMath>
                </a14:m>
                <a:r>
                  <a:rPr lang="zh-CN" altLang="en-US" dirty="0">
                    <a:solidFill>
                      <a:srgbClr val="FF0000"/>
                    </a:solidFill>
                  </a:rPr>
                  <a:t>，同时满足每一条约束，此时</a:t>
                </a:r>
                <a14:m>
                  <m:oMath xmlns:m="http://schemas.openxmlformats.org/officeDocument/2006/math">
                    <m:sSub>
                      <m:sSubPr>
                        <m:ctrlPr>
                          <a:rPr lang="en-US" altLang="zh-CN" i="1" dirty="0">
                            <a:solidFill>
                              <a:srgbClr val="FF0000"/>
                            </a:solidFill>
                            <a:latin typeface="Cambria Math" panose="02040503050406030204" pitchFamily="18" charset="0"/>
                            <a:ea typeface="Cambria Math" panose="02040503050406030204" pitchFamily="18" charset="0"/>
                          </a:rPr>
                        </m:ctrlPr>
                      </m:sSubPr>
                      <m:e>
                        <m:r>
                          <a:rPr lang="en-US" altLang="zh-CN" i="1" dirty="0">
                            <a:solidFill>
                              <a:srgbClr val="FF0000"/>
                            </a:solidFill>
                            <a:latin typeface="Cambria Math" panose="02040503050406030204" pitchFamily="18" charset="0"/>
                            <a:ea typeface="Cambria Math" panose="02040503050406030204" pitchFamily="18" charset="0"/>
                          </a:rPr>
                          <m:t>𝑥</m:t>
                        </m:r>
                      </m:e>
                      <m:sub>
                        <m:r>
                          <a:rPr lang="en-US" altLang="zh-CN" i="1" dirty="0">
                            <a:solidFill>
                              <a:srgbClr val="FF0000"/>
                            </a:solidFill>
                            <a:latin typeface="Cambria Math" panose="02040503050406030204" pitchFamily="18" charset="0"/>
                            <a:ea typeface="Cambria Math" panose="02040503050406030204" pitchFamily="18" charset="0"/>
                          </a:rPr>
                          <m:t>0</m:t>
                        </m:r>
                      </m:sub>
                    </m:sSub>
                    <m:r>
                      <a:rPr lang="en-US" altLang="zh-CN" i="1" dirty="0">
                        <a:solidFill>
                          <a:srgbClr val="FF0000"/>
                        </a:solidFill>
                        <a:latin typeface="Cambria Math" panose="02040503050406030204" pitchFamily="18" charset="0"/>
                        <a:ea typeface="Cambria Math" panose="02040503050406030204" pitchFamily="18" charset="0"/>
                      </a:rPr>
                      <m:t>=0</m:t>
                    </m:r>
                    <m:r>
                      <a:rPr lang="en-US" altLang="zh-CN" b="0" i="1" dirty="0" smtClean="0">
                        <a:solidFill>
                          <a:srgbClr val="FF0000"/>
                        </a:solidFill>
                        <a:latin typeface="Cambria Math" panose="02040503050406030204" pitchFamily="18" charset="0"/>
                        <a:ea typeface="Cambria Math" panose="02040503050406030204" pitchFamily="18" charset="0"/>
                      </a:rPr>
                      <m:t>&lt;</m:t>
                    </m:r>
                    <m:r>
                      <a:rPr lang="en-US" altLang="zh-CN" b="0" i="1" dirty="0" smtClean="0">
                        <a:solidFill>
                          <a:srgbClr val="FF0000"/>
                        </a:solidFill>
                        <a:latin typeface="Cambria Math" panose="02040503050406030204" pitchFamily="18" charset="0"/>
                        <a:ea typeface="Cambria Math" panose="02040503050406030204" pitchFamily="18" charset="0"/>
                      </a:rPr>
                      <m:t>𝑎</m:t>
                    </m:r>
                    <m:r>
                      <a:rPr lang="en-US" altLang="zh-CN" b="0" i="1" dirty="0" smtClean="0">
                        <a:solidFill>
                          <a:srgbClr val="FF0000"/>
                        </a:solidFill>
                        <a:latin typeface="Cambria Math" panose="02040503050406030204" pitchFamily="18" charset="0"/>
                        <a:ea typeface="Cambria Math" panose="02040503050406030204" pitchFamily="18" charset="0"/>
                      </a:rPr>
                      <m:t>=</m:t>
                    </m:r>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min</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func>
                    <m:r>
                      <a:rPr lang="zh-CN" altLang="en-US" i="1">
                        <a:solidFill>
                          <a:srgbClr val="FF0000"/>
                        </a:solidFill>
                        <a:latin typeface="Cambria Math" panose="02040503050406030204" pitchFamily="18" charset="0"/>
                      </a:rPr>
                      <m:t>，</m:t>
                    </m:r>
                  </m:oMath>
                </a14:m>
                <a:r>
                  <a:rPr lang="zh-CN" altLang="en-US" dirty="0">
                    <a:solidFill>
                      <a:srgbClr val="FF0000"/>
                    </a:solidFill>
                  </a:rPr>
                  <a:t>矛盾。从而此时不等式不可行。</a:t>
                </a:r>
              </a:p>
            </p:txBody>
          </p:sp>
        </mc:Choice>
        <mc:Fallback xmlns="">
          <p:sp>
            <p:nvSpPr>
              <p:cNvPr id="3" name="文本框 2"/>
              <p:cNvSpPr txBox="1">
                <a:spLocks noRot="1" noChangeAspect="1" noMove="1" noResize="1" noEditPoints="1" noAdjustHandles="1" noChangeArrowheads="1" noChangeShapeType="1" noTextEdit="1"/>
              </p:cNvSpPr>
              <p:nvPr/>
            </p:nvSpPr>
            <p:spPr>
              <a:xfrm>
                <a:off x="814039" y="4605274"/>
                <a:ext cx="7515922" cy="1477328"/>
              </a:xfrm>
              <a:prstGeom prst="rect">
                <a:avLst/>
              </a:prstGeom>
              <a:blipFill>
                <a:blip r:embed="rId3"/>
                <a:stretch>
                  <a:fillRect l="-506" t="-1709" b="-51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859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646331"/>
              </a:xfrm>
              <a:prstGeom prst="rect">
                <a:avLst/>
              </a:prstGeom>
              <a:noFill/>
            </p:spPr>
            <p:txBody>
              <a:bodyPr wrap="square" rtlCol="0">
                <a:spAutoFit/>
              </a:bodyPr>
              <a:lstStyle/>
              <a:p>
                <a:r>
                  <a:rPr lang="zh-CN" altLang="en-US" dirty="0"/>
                  <a:t>当然，上述线性规划一定有返回值，因为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可取充分大，使得所有的约束得以满足。证毕。</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646331"/>
              </a:xfrm>
              <a:prstGeom prst="rect">
                <a:avLst/>
              </a:prstGeom>
              <a:blipFill>
                <a:blip r:embed="rId2"/>
                <a:stretch>
                  <a:fillRect l="-731" t="-5660" r="-731"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2178797"/>
                <a:ext cx="7515922" cy="3977243"/>
              </a:xfrm>
              <a:prstGeom prst="rect">
                <a:avLst/>
              </a:prstGeom>
              <a:noFill/>
            </p:spPr>
            <p:txBody>
              <a:bodyPr wrap="square" rtlCol="0">
                <a:spAutoFit/>
              </a:bodyPr>
              <a:lstStyle/>
              <a:p>
                <a:r>
                  <a:rPr lang="zh-CN" altLang="en-US" dirty="0"/>
                  <a:t>构造二：</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a:latin typeface="Cambria Math" panose="02040503050406030204" pitchFamily="18" charset="0"/>
                            </a:rPr>
                            <m:t>min</m:t>
                          </m:r>
                        </m:fName>
                        <m:e>
                          <m:r>
                            <a:rPr lang="en-US" altLang="zh-CN" i="1" smtClean="0">
                              <a:latin typeface="Cambria Math" panose="02040503050406030204" pitchFamily="18" charset="0"/>
                            </a:rPr>
                            <m:t>0</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1</m:t>
                          </m:r>
                        </m:sub>
                      </m:sSub>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𝑚</m:t>
                          </m:r>
                        </m:sub>
                      </m:sSub>
                    </m:oMath>
                  </m:oMathPara>
                </a14:m>
                <a:endParaRPr lang="en-US" altLang="zh-CN" dirty="0"/>
              </a:p>
              <a:p>
                <a:endParaRPr lang="en-US" altLang="zh-CN" dirty="0"/>
              </a:p>
              <a:p>
                <a:r>
                  <a:rPr lang="zh-CN" altLang="en-US" dirty="0"/>
                  <a:t>其中，</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r>
                      <a:rPr lang="en-US" altLang="zh-CN" i="1" dirty="0">
                        <a:latin typeface="Cambria Math" panose="02040503050406030204" pitchFamily="18" charset="0"/>
                        <a:ea typeface="Cambria Math" panose="02040503050406030204" pitchFamily="18" charset="0"/>
                      </a:rPr>
                      <m:t>≥0,(</m:t>
                    </m:r>
                    <m:r>
                      <a:rPr lang="en-US" altLang="zh-CN" i="1" dirty="0">
                        <a:latin typeface="Cambria Math" panose="02040503050406030204" pitchFamily="18" charset="0"/>
                        <a:ea typeface="Cambria Math" panose="02040503050406030204" pitchFamily="18" charset="0"/>
                      </a:rPr>
                      <m:t>𝑖</m:t>
                    </m:r>
                    <m:r>
                      <a:rPr lang="en-US" altLang="zh-CN" i="1" dirty="0">
                        <a:latin typeface="Cambria Math" panose="02040503050406030204" pitchFamily="18" charset="0"/>
                        <a:ea typeface="Cambria Math" panose="02040503050406030204" pitchFamily="18" charset="0"/>
                      </a:rPr>
                      <m:t>=1,2,…,</m:t>
                    </m:r>
                    <m:r>
                      <a:rPr lang="en-US" altLang="zh-CN" i="1" dirty="0">
                        <a:latin typeface="Cambria Math" panose="02040503050406030204" pitchFamily="18" charset="0"/>
                        <a:ea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m:t>
                    </m:r>
                  </m:oMath>
                </a14:m>
                <a:r>
                  <a:rPr lang="zh-CN" altLang="en-US" dirty="0"/>
                  <a:t>，这可以通过变换</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zh-CN" altLang="en-US" i="1">
                        <a:latin typeface="Cambria Math" panose="02040503050406030204" pitchFamily="18" charset="0"/>
                      </a:rPr>
                      <m:t>，</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≥0,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rPr>
                      <m:t>)</m:t>
                    </m:r>
                    <m:r>
                      <a:rPr lang="zh-CN" altLang="en-US" i="1">
                        <a:latin typeface="Cambria Math" panose="02040503050406030204" pitchFamily="18" charset="0"/>
                      </a:rPr>
                      <m:t>满足</m:t>
                    </m:r>
                  </m:oMath>
                </a14:m>
                <a:r>
                  <a:rPr lang="zh-CN" altLang="en-US" dirty="0"/>
                  <a:t>。</a:t>
                </a:r>
                <a:endParaRPr lang="en-US" altLang="zh-CN" dirty="0"/>
              </a:p>
              <a:p>
                <a:endParaRPr lang="en-US" altLang="zh-CN" dirty="0"/>
              </a:p>
              <a:p>
                <a:r>
                  <a:rPr lang="zh-CN" altLang="en-US" dirty="0"/>
                  <a:t>对该标准形式运用线性规划算法，如果算法有返回值，显然原线性不等式组成立，否则可行域为空，即原线性不等式组不可行（一句话反证法即可）。证毕。</a:t>
                </a:r>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2178797"/>
                <a:ext cx="7515922" cy="3977243"/>
              </a:xfrm>
              <a:prstGeom prst="rect">
                <a:avLst/>
              </a:prstGeom>
              <a:blipFill rotWithShape="0">
                <a:blip r:embed="rId3"/>
                <a:stretch>
                  <a:fillRect l="-731" t="-919" r="-731" b="-1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422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510559"/>
              </a:xfrm>
              <a:prstGeom prst="rect">
                <a:avLst/>
              </a:prstGeom>
              <a:noFill/>
              <a:ln w="0">
                <a:noFill/>
              </a:ln>
            </p:spPr>
            <p:txBody>
              <a:bodyPr wrap="square" rtlCol="0">
                <a:spAutoFit/>
              </a:bodyPr>
              <a:lstStyle/>
              <a:p>
                <a:r>
                  <a:rPr lang="zh-CN" altLang="en-US" dirty="0"/>
                  <a:t>注意：在线性规划中，约定俗成地，</a:t>
                </a:r>
                <a:r>
                  <a:rPr lang="zh-CN" altLang="en-US" b="1" dirty="0"/>
                  <a:t>不考虑严格的不等号</a:t>
                </a:r>
                <a:r>
                  <a:rPr lang="zh-CN" altLang="en-US" dirty="0"/>
                  <a:t>。本题也默认了不等式组中不存在严格的不等号。</a:t>
                </a:r>
                <a:endParaRPr lang="en-US" altLang="zh-CN" dirty="0"/>
              </a:p>
              <a:p>
                <a:endParaRPr lang="en-US" altLang="zh-CN" dirty="0"/>
              </a:p>
              <a:p>
                <a:r>
                  <a:rPr lang="zh-CN" altLang="en-US" dirty="0"/>
                  <a:t>如果原不等式组存在严格的不等号，不妨设存在某约束：</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𝑘𝑖</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oMath>
                  </m:oMathPara>
                </a14:m>
                <a:endParaRPr lang="en-US" altLang="zh-CN" b="0" dirty="0"/>
              </a:p>
              <a:p>
                <a:endParaRPr lang="en-US" altLang="zh-CN" b="0" dirty="0"/>
              </a:p>
              <a:p>
                <a:r>
                  <a:rPr lang="zh-CN" altLang="en-US" b="0" dirty="0"/>
                  <a:t>那么该如何解决，或者说如何考虑这个问题呢？</a:t>
                </a:r>
                <a:endParaRPr lang="en-US" altLang="zh-CN" b="0"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510559"/>
              </a:xfrm>
              <a:prstGeom prst="rect">
                <a:avLst/>
              </a:prstGeom>
              <a:blipFill rotWithShape="0">
                <a:blip r:embed="rId2"/>
                <a:stretch>
                  <a:fillRect l="-731" t="-1456" r="-731" b="-2670"/>
                </a:stretch>
              </a:blipFill>
              <a:ln w="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8" y="3692588"/>
                <a:ext cx="7515923" cy="1679562"/>
              </a:xfrm>
              <a:prstGeom prst="rect">
                <a:avLst/>
              </a:prstGeom>
              <a:noFill/>
            </p:spPr>
            <p:txBody>
              <a:bodyPr wrap="square" rtlCol="0">
                <a:spAutoFit/>
              </a:bodyPr>
              <a:lstStyle/>
              <a:p>
                <a:r>
                  <a:rPr lang="zh-CN" altLang="en-US" dirty="0"/>
                  <a:t>把严格不等号的约束放缩如下：</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𝑘</m:t>
                          </m:r>
                        </m:sub>
                      </m:sSub>
                    </m:oMath>
                  </m:oMathPara>
                </a14:m>
                <a:endParaRPr lang="en-US" altLang="zh-CN" dirty="0"/>
              </a:p>
              <a:p>
                <a:r>
                  <a:rPr lang="zh-CN" altLang="en-US" dirty="0"/>
                  <a:t>同样使用构造二，添加对算法返回值相应的变量值的判断，只要存在一组变量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满足</m:t>
                    </m:r>
                  </m:oMath>
                </a14:m>
                <a:r>
                  <a:rPr lang="zh-CN" altLang="en-US" dirty="0"/>
                  <a:t>放缩前严格的不等式，不等式组就是可行的。</a:t>
                </a:r>
              </a:p>
            </p:txBody>
          </p:sp>
        </mc:Choice>
        <mc:Fallback xmlns="">
          <p:sp>
            <p:nvSpPr>
              <p:cNvPr id="3" name="文本框 2"/>
              <p:cNvSpPr txBox="1">
                <a:spLocks noRot="1" noChangeAspect="1" noMove="1" noResize="1" noEditPoints="1" noAdjustHandles="1" noChangeArrowheads="1" noChangeShapeType="1" noTextEdit="1"/>
              </p:cNvSpPr>
              <p:nvPr/>
            </p:nvSpPr>
            <p:spPr>
              <a:xfrm>
                <a:off x="814038" y="3692588"/>
                <a:ext cx="7515923" cy="1679562"/>
              </a:xfrm>
              <a:prstGeom prst="rect">
                <a:avLst/>
              </a:prstGeom>
              <a:blipFill rotWithShape="0">
                <a:blip r:embed="rId3"/>
                <a:stretch>
                  <a:fillRect l="-731" t="-2545" r="-731" b="-4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166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754326"/>
              </a:xfrm>
              <a:prstGeom prst="rect">
                <a:avLst/>
              </a:prstGeom>
              <a:noFill/>
              <a:ln w="19050">
                <a:solidFill>
                  <a:schemeClr val="accent1">
                    <a:shade val="50000"/>
                  </a:schemeClr>
                </a:solidFill>
              </a:ln>
            </p:spPr>
            <p:txBody>
              <a:bodyPr wrap="square" rtlCol="0">
                <a:spAutoFit/>
              </a:bodyPr>
              <a:lstStyle/>
              <a:p>
                <a:r>
                  <a:rPr lang="zh-CN" altLang="en-US" dirty="0"/>
                  <a:t>问题：绝对值问题线性规划形式化</a:t>
                </a:r>
                <a:endParaRPr lang="en-US" altLang="zh-CN" dirty="0"/>
              </a:p>
              <a:p>
                <a:endParaRPr lang="en-US" altLang="zh-CN" dirty="0"/>
              </a:p>
              <a:p>
                <a:r>
                  <a:rPr lang="zh-CN" altLang="en-US" dirty="0"/>
                  <a:t>考虑如下规划：</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b="0" i="1" smtClean="0">
                          <a:latin typeface="Cambria Math" panose="02040503050406030204" pitchFamily="18" charset="0"/>
                        </a:rPr>
                        <m:t>minimize</m:t>
                      </m:r>
                      <m:r>
                        <a:rPr lang="en-US" altLang="zh-CN" b="0" i="1" smtClean="0">
                          <a:latin typeface="Cambria Math" panose="02040503050406030204" pitchFamily="18" charset="0"/>
                        </a:rPr>
                        <m:t>     2</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b="0" dirty="0"/>
              </a:p>
              <a:p>
                <a:pPr/>
                <a14:m>
                  <m:oMathPara xmlns:m="http://schemas.openxmlformats.org/officeDocument/2006/math">
                    <m:oMathParaPr>
                      <m:jc m:val="centerGroup"/>
                    </m:oMathParaPr>
                    <m:oMath xmlns:m="http://schemas.openxmlformats.org/officeDocument/2006/math">
                      <m:r>
                        <m:rPr>
                          <m:sty m:val="p"/>
                        </m:rPr>
                        <a:rPr lang="en-US" altLang="zh-CN" b="0" i="1" smtClean="0">
                          <a:latin typeface="Cambria Math" panose="02040503050406030204" pitchFamily="18" charset="0"/>
                        </a:rPr>
                        <m:t>subject</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to</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≥4</m:t>
                      </m:r>
                    </m:oMath>
                  </m:oMathPara>
                </a14:m>
                <a:endParaRPr lang="en-US" altLang="zh-CN" b="0" dirty="0"/>
              </a:p>
              <a:p>
                <a:r>
                  <a:rPr lang="zh-CN" altLang="en-US" dirty="0"/>
                  <a:t>请将之重新形式化成线性规划问题。</a:t>
                </a:r>
                <a:endParaRPr lang="en-US" altLang="zh-CN" b="0"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754326"/>
              </a:xfrm>
              <a:prstGeom prst="rect">
                <a:avLst/>
              </a:prstGeom>
              <a:blipFill>
                <a:blip r:embed="rId2"/>
                <a:stretch>
                  <a:fillRect l="-648" t="-1718" b="-3780"/>
                </a:stretch>
              </a:blipFill>
              <a:ln w="1905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46D5A51-0728-4F16-9A70-1D084B35DA6F}"/>
                  </a:ext>
                </a:extLst>
              </p:cNvPr>
              <p:cNvSpPr txBox="1"/>
              <p:nvPr/>
            </p:nvSpPr>
            <p:spPr>
              <a:xfrm>
                <a:off x="814040" y="3563791"/>
                <a:ext cx="7515921" cy="1868460"/>
              </a:xfrm>
              <a:prstGeom prst="rect">
                <a:avLst/>
              </a:prstGeom>
              <a:noFill/>
            </p:spPr>
            <p:txBody>
              <a:bodyPr wrap="square" rtlCol="0">
                <a:spAutoFit/>
              </a:bodyPr>
              <a:lstStyle/>
              <a:p>
                <a:r>
                  <a:rPr lang="zh-CN" altLang="en-US" dirty="0"/>
                  <a:t>解：</a:t>
                </a:r>
                <a:endParaRPr lang="en-US" altLang="zh-CN" dirty="0"/>
              </a:p>
              <a:p>
                <a:r>
                  <a:rPr lang="zh-CN" altLang="en-US" dirty="0"/>
                  <a:t>思路一：</a:t>
                </a:r>
                <a:endParaRPr lang="en-US" altLang="zh-CN" dirty="0"/>
              </a:p>
              <a:p>
                <a:r>
                  <a:rPr lang="zh-CN" altLang="en-US" dirty="0"/>
                  <a:t>令</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oMath>
                </a14:m>
                <a:r>
                  <a:rPr lang="zh-CN" altLang="en-US" dirty="0"/>
                  <a:t>，</a:t>
                </a:r>
                <a14:m>
                  <m:oMath xmlns:m="http://schemas.openxmlformats.org/officeDocument/2006/math">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d>
                      <m:dPr>
                        <m:ctrlPr>
                          <a:rPr lang="en-US" altLang="zh-CN" b="0" i="1" dirty="0" smtClean="0">
                            <a:latin typeface="Cambria Math" panose="02040503050406030204" pitchFamily="18" charset="0"/>
                          </a:rPr>
                        </m:ctrlPr>
                      </m:dPr>
                      <m:e>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e>
                        </m:d>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e>
                    </m:d>
                  </m:oMath>
                </a14:m>
                <a:endParaRPr lang="en-US" altLang="zh-CN" b="0" dirty="0"/>
              </a:p>
              <a:p>
                <a:r>
                  <a:rPr lang="zh-CN" altLang="en-US" dirty="0"/>
                  <a:t>自然地，有</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0" smtClean="0">
                        <a:latin typeface="Cambria Math" panose="02040503050406030204" pitchFamily="18" charset="0"/>
                      </a:rPr>
                      <m:t>0</m:t>
                    </m:r>
                  </m:oMath>
                </a14:m>
                <a:r>
                  <a:rPr lang="zh-CN" altLang="en-US" b="0" dirty="0"/>
                  <a:t>，</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0</m:t>
                    </m:r>
                    <m:r>
                      <a:rPr lang="zh-CN" altLang="en-US" i="1">
                        <a:latin typeface="Cambria Math" panose="02040503050406030204" pitchFamily="18" charset="0"/>
                      </a:rPr>
                      <m:t>，</m:t>
                    </m:r>
                  </m:oMath>
                </a14:m>
                <a:r>
                  <a:rPr lang="zh-CN" altLang="en-US" b="0" dirty="0"/>
                  <a:t>同时：</a:t>
                </a:r>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oMath>
                  </m:oMathPara>
                </a14:m>
                <a:endParaRPr lang="en-US" altLang="zh-CN" b="0" dirty="0"/>
              </a:p>
              <a:p>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oMath>
                  </m:oMathPara>
                </a14:m>
                <a:endParaRPr lang="en-US" altLang="zh-CN" b="0" dirty="0"/>
              </a:p>
            </p:txBody>
          </p:sp>
        </mc:Choice>
        <mc:Fallback xmlns="">
          <p:sp>
            <p:nvSpPr>
              <p:cNvPr id="5" name="文本框 4">
                <a:extLst>
                  <a:ext uri="{FF2B5EF4-FFF2-40B4-BE49-F238E27FC236}">
                    <a16:creationId xmlns:a16="http://schemas.microsoft.com/office/drawing/2014/main" id="{F46D5A51-0728-4F16-9A70-1D084B35DA6F}"/>
                  </a:ext>
                </a:extLst>
              </p:cNvPr>
              <p:cNvSpPr txBox="1">
                <a:spLocks noRot="1" noChangeAspect="1" noMove="1" noResize="1" noEditPoints="1" noAdjustHandles="1" noChangeArrowheads="1" noChangeShapeType="1" noTextEdit="1"/>
              </p:cNvSpPr>
              <p:nvPr/>
            </p:nvSpPr>
            <p:spPr>
              <a:xfrm>
                <a:off x="814040" y="3563791"/>
                <a:ext cx="7515921" cy="1868460"/>
              </a:xfrm>
              <a:prstGeom prst="rect">
                <a:avLst/>
              </a:prstGeom>
              <a:blipFill>
                <a:blip r:embed="rId5"/>
                <a:stretch>
                  <a:fillRect l="-731"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087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200329"/>
              </a:xfrm>
              <a:prstGeom prst="rect">
                <a:avLst/>
              </a:prstGeom>
              <a:noFill/>
              <a:ln w="0">
                <a:noFill/>
              </a:ln>
            </p:spPr>
            <p:txBody>
              <a:bodyPr wrap="square" rtlCol="0">
                <a:spAutoFit/>
              </a:bodyPr>
              <a:lstStyle/>
              <a:p>
                <a:r>
                  <a:rPr lang="zh-CN" altLang="en-US" dirty="0"/>
                  <a:t>用</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zh-CN" altLang="en-US" i="1">
                        <a:latin typeface="Cambria Math" panose="02040503050406030204" pitchFamily="18" charset="0"/>
                      </a:rPr>
                      <m:t>替换</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带入原规划，有：</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minimize</m:t>
                      </m:r>
                      <m:r>
                        <a:rPr lang="en-US" altLang="zh-CN" i="1">
                          <a:latin typeface="Cambria Math" panose="02040503050406030204" pitchFamily="18" charset="0"/>
                        </a:rPr>
                        <m:t>     2</m:t>
                      </m:r>
                      <m:r>
                        <a:rPr lang="en-US" altLang="zh-CN" b="0" i="1" smtClean="0">
                          <a:latin typeface="Cambria Math" panose="02040503050406030204" pitchFamily="18" charset="0"/>
                        </a:rPr>
                        <m:t>𝑢</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S</m:t>
                      </m:r>
                      <m:r>
                        <m:rPr>
                          <m:sty m:val="p"/>
                        </m:rPr>
                        <a:rPr lang="en-US" altLang="zh-CN" i="1">
                          <a:latin typeface="Cambria Math" panose="02040503050406030204" pitchFamily="18" charset="0"/>
                        </a:rPr>
                        <m:t>ubject</m:t>
                      </m:r>
                      <m:r>
                        <a:rPr lang="en-US" altLang="zh-CN" i="1">
                          <a:latin typeface="Cambria Math" panose="02040503050406030204" pitchFamily="18" charset="0"/>
                        </a:rPr>
                        <m:t> </m:t>
                      </m:r>
                      <m:r>
                        <m:rPr>
                          <m:sty m:val="p"/>
                        </m:rPr>
                        <a:rPr lang="en-US" altLang="zh-CN" i="1">
                          <a:latin typeface="Cambria Math" panose="02040503050406030204" pitchFamily="18" charset="0"/>
                        </a:rPr>
                        <m:t>to</m:t>
                      </m:r>
                      <m:r>
                        <a:rPr lang="en-US" altLang="zh-CN" i="1">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≥4</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0</m:t>
                      </m:r>
                    </m:oMath>
                  </m:oMathPara>
                </a14:m>
                <a:endParaRPr lang="en-US" altLang="zh-CN" b="0"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200329"/>
              </a:xfrm>
              <a:prstGeom prst="rect">
                <a:avLst/>
              </a:prstGeom>
              <a:blipFill>
                <a:blip r:embed="rId2"/>
                <a:stretch>
                  <a:fillRect l="-731" t="-3046"/>
                </a:stretch>
              </a:blipFill>
              <a:ln w="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425D7DB-CDC3-414C-9596-BFC5AC26454F}"/>
                  </a:ext>
                </a:extLst>
              </p:cNvPr>
              <p:cNvSpPr txBox="1"/>
              <p:nvPr/>
            </p:nvSpPr>
            <p:spPr>
              <a:xfrm>
                <a:off x="814039" y="2732795"/>
                <a:ext cx="7515922" cy="3693319"/>
              </a:xfrm>
              <a:prstGeom prst="rect">
                <a:avLst/>
              </a:prstGeom>
              <a:noFill/>
            </p:spPr>
            <p:txBody>
              <a:bodyPr wrap="square" rtlCol="0">
                <a:spAutoFit/>
              </a:bodyPr>
              <a:lstStyle/>
              <a:p>
                <a:r>
                  <a:rPr lang="zh-CN" altLang="en-US" dirty="0"/>
                  <a:t>思路二：</a:t>
                </a:r>
                <a:endParaRPr lang="en-US" altLang="zh-CN" dirty="0"/>
              </a:p>
              <a:p>
                <a:r>
                  <a:rPr lang="zh-CN" altLang="en-US" dirty="0"/>
                  <a:t>仔细分析问题，若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a14:m>
                <a:r>
                  <a:rPr lang="zh-CN" altLang="en-US" dirty="0"/>
                  <a:t>，则</a:t>
                </a:r>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4</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oMath>
                  </m:oMathPara>
                </a14:m>
                <a:endParaRPr lang="en-US" altLang="zh-CN" dirty="0"/>
              </a:p>
              <a:p>
                <a:r>
                  <a:rPr lang="zh-CN" altLang="en-US" dirty="0"/>
                  <a:t>此时，目标函数</a:t>
                </a:r>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2</m:t>
                      </m:r>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x</m:t>
                              </m:r>
                            </m:e>
                            <m:sub>
                              <m:r>
                                <a:rPr lang="en-US" altLang="zh-CN" b="0" i="0" dirty="0" smtClean="0">
                                  <a:latin typeface="Cambria Math" panose="02040503050406030204" pitchFamily="18" charset="0"/>
                                </a:rPr>
                                <m:t>1</m:t>
                              </m:r>
                            </m:sub>
                          </m:sSub>
                        </m:e>
                      </m:d>
                      <m:r>
                        <a:rPr lang="en-US" altLang="zh-CN" b="0" i="0"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x</m:t>
                          </m:r>
                        </m:e>
                        <m:sub>
                          <m:r>
                            <a:rPr lang="en-US" altLang="zh-CN" b="0" i="0"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≥4</m:t>
                      </m:r>
                    </m:oMath>
                  </m:oMathPara>
                </a14:m>
                <a:endParaRPr lang="en-US" altLang="zh-CN" b="0" dirty="0"/>
              </a:p>
              <a:p>
                <a:r>
                  <a:rPr lang="zh-CN" altLang="en-US" dirty="0"/>
                  <a:t>即，</a:t>
                </a:r>
                <a14:m>
                  <m:oMath xmlns:m="http://schemas.openxmlformats.org/officeDocument/2006/math">
                    <m:r>
                      <a:rPr lang="zh-CN" altLang="en-US" b="0" i="1" dirty="0">
                        <a:latin typeface="Cambria Math" panose="02040503050406030204" pitchFamily="18" charset="0"/>
                      </a:rPr>
                      <m:t>满足</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a14:m>
                <a:r>
                  <a:rPr lang="zh-CN" altLang="en-US" dirty="0"/>
                  <a:t>的最优解必有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a14:m>
                <a:endParaRPr lang="en-US" altLang="zh-CN" b="0" dirty="0"/>
              </a:p>
              <a:p>
                <a:r>
                  <a:rPr lang="zh-CN" altLang="en-US" dirty="0"/>
                  <a:t>从而原规划可变为：</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minimize</m:t>
                      </m:r>
                      <m:r>
                        <a:rPr lang="en-US" altLang="zh-CN" i="1">
                          <a:latin typeface="Cambria Math" panose="02040503050406030204" pitchFamily="18" charset="0"/>
                        </a:rPr>
                        <m:t>     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S</m:t>
                      </m:r>
                      <m:r>
                        <m:rPr>
                          <m:sty m:val="p"/>
                        </m:rPr>
                        <a:rPr lang="en-US" altLang="zh-CN" i="1">
                          <a:latin typeface="Cambria Math" panose="02040503050406030204" pitchFamily="18" charset="0"/>
                        </a:rPr>
                        <m:t>ubject</m:t>
                      </m:r>
                      <m:r>
                        <a:rPr lang="en-US" altLang="zh-CN" i="1">
                          <a:latin typeface="Cambria Math" panose="02040503050406030204" pitchFamily="18" charset="0"/>
                        </a:rPr>
                        <m:t> </m:t>
                      </m:r>
                      <m:r>
                        <m:rPr>
                          <m:sty m:val="p"/>
                        </m:rPr>
                        <a:rPr lang="en-US" altLang="zh-CN" i="1">
                          <a:latin typeface="Cambria Math" panose="02040503050406030204" pitchFamily="18" charset="0"/>
                        </a:rPr>
                        <m:t>to</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≥4</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m:oMathPara>
                </a14:m>
                <a:endParaRPr lang="en-US" altLang="zh-CN" dirty="0"/>
              </a:p>
              <a:p>
                <a:endParaRPr lang="en-US" altLang="zh-CN" dirty="0"/>
              </a:p>
              <a:p>
                <a:endParaRPr lang="en-US" altLang="zh-CN" i="1" dirty="0"/>
              </a:p>
              <a:p>
                <a:endParaRPr lang="zh-CN" altLang="en-US" dirty="0"/>
              </a:p>
            </p:txBody>
          </p:sp>
        </mc:Choice>
        <mc:Fallback xmlns="">
          <p:sp>
            <p:nvSpPr>
              <p:cNvPr id="5" name="文本框 4">
                <a:extLst>
                  <a:ext uri="{FF2B5EF4-FFF2-40B4-BE49-F238E27FC236}">
                    <a16:creationId xmlns:a16="http://schemas.microsoft.com/office/drawing/2014/main" id="{0425D7DB-CDC3-414C-9596-BFC5AC26454F}"/>
                  </a:ext>
                </a:extLst>
              </p:cNvPr>
              <p:cNvSpPr txBox="1">
                <a:spLocks noRot="1" noChangeAspect="1" noMove="1" noResize="1" noEditPoints="1" noAdjustHandles="1" noChangeArrowheads="1" noChangeShapeType="1" noTextEdit="1"/>
              </p:cNvSpPr>
              <p:nvPr/>
            </p:nvSpPr>
            <p:spPr>
              <a:xfrm>
                <a:off x="814039" y="2732795"/>
                <a:ext cx="7515922" cy="3693319"/>
              </a:xfrm>
              <a:prstGeom prst="rect">
                <a:avLst/>
              </a:prstGeom>
              <a:blipFill>
                <a:blip r:embed="rId3"/>
                <a:stretch>
                  <a:fillRect l="-731" t="-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067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3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308324"/>
              </a:xfrm>
              <a:prstGeom prst="rect">
                <a:avLst/>
              </a:prstGeom>
              <a:noFill/>
              <a:ln w="19050">
                <a:solidFill>
                  <a:schemeClr val="accent1">
                    <a:shade val="50000"/>
                  </a:schemeClr>
                </a:solidFill>
              </a:ln>
            </p:spPr>
            <p:txBody>
              <a:bodyPr wrap="square" rtlCol="0">
                <a:spAutoFit/>
              </a:bodyPr>
              <a:lstStyle/>
              <a:p>
                <a:r>
                  <a:rPr lang="zh-CN" altLang="en-US" dirty="0"/>
                  <a:t>问题：加油站定址问题</a:t>
                </a:r>
                <a:endParaRPr lang="en-US" altLang="zh-CN" dirty="0"/>
              </a:p>
              <a:p>
                <a:endParaRPr lang="en-US" altLang="zh-CN" dirty="0"/>
              </a:p>
              <a:p>
                <a:r>
                  <a:rPr lang="zh-CN" altLang="en-US" dirty="0"/>
                  <a:t>一条很长的乡间小路上坐落着若干小镇，中石油计划在每个小镇周边设置加油站，任意两个加油站之间的距离尽可能小。假设</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小镇到小路终点的距离分别为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m:t>
                    </m:r>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加油站沿路设置，一镇一站。此外，每个加油站距离相应的小镇最大不超过</a:t>
                </a:r>
                <a14:m>
                  <m:oMath xmlns:m="http://schemas.openxmlformats.org/officeDocument/2006/math">
                    <m:r>
                      <a:rPr lang="en-US" altLang="zh-CN" b="0" i="1" smtClean="0">
                        <a:latin typeface="Cambria Math" panose="02040503050406030204" pitchFamily="18" charset="0"/>
                      </a:rPr>
                      <m:t>𝑟</m:t>
                    </m:r>
                    <m:r>
                      <a:rPr lang="zh-CN" altLang="en-US" i="1">
                        <a:latin typeface="Cambria Math" panose="02040503050406030204" pitchFamily="18" charset="0"/>
                      </a:rPr>
                      <m:t>。</m:t>
                    </m:r>
                  </m:oMath>
                </a14:m>
                <a:r>
                  <a:rPr lang="zh-CN" altLang="en-US" dirty="0"/>
                  <a:t>给定</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oMath>
                </a14:m>
                <a:r>
                  <a:rPr lang="zh-CN" altLang="en-US" dirty="0"/>
                  <a:t>和</a:t>
                </a:r>
                <a14:m>
                  <m:oMath xmlns:m="http://schemas.openxmlformats.org/officeDocument/2006/math">
                    <m:r>
                      <a:rPr lang="en-US" altLang="zh-CN" i="1">
                        <a:latin typeface="Cambria Math" panose="02040503050406030204" pitchFamily="18" charset="0"/>
                      </a:rPr>
                      <m:t>𝑟</m:t>
                    </m:r>
                  </m:oMath>
                </a14:m>
                <a:r>
                  <a:rPr lang="zh-CN" altLang="en-US" dirty="0"/>
                  <a:t>，满足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2</m:t>
                        </m:r>
                      </m:sub>
                    </m:sSub>
                    <m:r>
                      <a:rPr lang="en-US" altLang="zh-CN" b="0" i="1" smtClean="0">
                        <a:latin typeface="Cambria Math" panose="02040503050406030204" pitchFamily="18" charset="0"/>
                      </a:rPr>
                      <m:t>&lt;…&lt;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𝑛</m:t>
                        </m:r>
                      </m:sub>
                    </m:sSub>
                  </m:oMath>
                </a14:m>
                <a:r>
                  <a:rPr lang="zh-CN" altLang="en-US" dirty="0"/>
                  <a:t>，</a:t>
                </a:r>
                <a14:m>
                  <m:oMath xmlns:m="http://schemas.openxmlformats.org/officeDocument/2006/math">
                    <m:r>
                      <a:rPr lang="en-US" altLang="zh-CN" b="0" i="1" dirty="0" smtClean="0">
                        <a:latin typeface="Cambria Math" panose="02040503050406030204" pitchFamily="18" charset="0"/>
                      </a:rPr>
                      <m:t>0&lt;</m:t>
                    </m:r>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1</m:t>
                        </m:r>
                      </m:sub>
                    </m:sSub>
                    <m:r>
                      <a:rPr lang="zh-CN" altLang="en-US" i="1" dirty="0">
                        <a:latin typeface="Cambria Math" panose="02040503050406030204" pitchFamily="18" charset="0"/>
                      </a:rPr>
                      <m:t>并且</m:t>
                    </m:r>
                  </m:oMath>
                </a14:m>
                <a:r>
                  <a:rPr lang="zh-CN" altLang="en-US" dirty="0"/>
                  <a:t>对任意的</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m:t>
                    </m:r>
                  </m:oMath>
                </a14:m>
                <a:r>
                  <a:rPr lang="zh-CN" altLang="en-US" dirty="0"/>
                  <a:t>有</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m:t>
                    </m:r>
                    <m:r>
                      <a:rPr lang="zh-CN" altLang="en-US" i="1" dirty="0">
                        <a:latin typeface="Cambria Math" panose="02040503050406030204" pitchFamily="18" charset="0"/>
                      </a:rPr>
                      <m:t>。</m:t>
                    </m:r>
                    <m:r>
                      <a:rPr lang="zh-CN" altLang="en-US" i="1" dirty="0" smtClean="0">
                        <a:latin typeface="Cambria Math" panose="02040503050406030204" pitchFamily="18" charset="0"/>
                      </a:rPr>
                      <m:t>你的</m:t>
                    </m:r>
                  </m:oMath>
                </a14:m>
                <a:r>
                  <a:rPr lang="zh-CN" altLang="en-US" dirty="0"/>
                  <a:t>目标是找一个最优定址，使得相邻加油站之间的最大距离最小。</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308324"/>
              </a:xfrm>
              <a:prstGeom prst="rect">
                <a:avLst/>
              </a:prstGeom>
              <a:blipFill>
                <a:blip r:embed="rId2"/>
                <a:stretch>
                  <a:fillRect l="-648" t="-1309" r="-567" b="-2618"/>
                </a:stretch>
              </a:blipFill>
              <a:ln w="19050">
                <a:solidFill>
                  <a:schemeClr val="accent1">
                    <a:shade val="50000"/>
                  </a:schemeClr>
                </a:solidFill>
              </a:ln>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AA080EE7-A8E1-4294-BBFD-07ACA3348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39" y="3840791"/>
            <a:ext cx="7515922" cy="1917390"/>
          </a:xfrm>
          <a:prstGeom prst="rect">
            <a:avLst/>
          </a:prstGeom>
        </p:spPr>
      </p:pic>
    </p:spTree>
    <p:extLst>
      <p:ext uri="{BB962C8B-B14F-4D97-AF65-F5344CB8AC3E}">
        <p14:creationId xmlns:p14="http://schemas.microsoft.com/office/powerpoint/2010/main" val="186438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3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417923"/>
              </a:xfrm>
              <a:prstGeom prst="rect">
                <a:avLst/>
              </a:prstGeom>
              <a:noFill/>
            </p:spPr>
            <p:txBody>
              <a:bodyPr wrap="square" rtlCol="0">
                <a:spAutoFit/>
              </a:bodyPr>
              <a:lstStyle/>
              <a:p>
                <a:r>
                  <a:rPr lang="zh-CN" altLang="en-US" dirty="0"/>
                  <a:t>解：</a:t>
                </a:r>
                <a:endParaRPr lang="en-US" altLang="zh-CN" dirty="0"/>
              </a:p>
              <a:p>
                <a:r>
                  <a:rPr lang="zh-CN" altLang="en-US" dirty="0"/>
                  <a:t>同样以终点为原点，用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表示</m:t>
                    </m:r>
                  </m:oMath>
                </a14:m>
                <a:r>
                  <a:rPr lang="zh-CN" altLang="en-US" dirty="0"/>
                  <a:t>第</a:t>
                </a:r>
                <a14:m>
                  <m:oMath xmlns:m="http://schemas.openxmlformats.org/officeDocument/2006/math">
                    <m:r>
                      <a:rPr lang="en-US" altLang="zh-CN" b="0" i="1" dirty="0" smtClean="0">
                        <a:latin typeface="Cambria Math" panose="02040503050406030204" pitchFamily="18" charset="0"/>
                      </a:rPr>
                      <m:t>𝑖</m:t>
                    </m:r>
                    <m:r>
                      <a:rPr lang="zh-CN" altLang="en-US" i="1" dirty="0">
                        <a:latin typeface="Cambria Math" panose="02040503050406030204" pitchFamily="18" charset="0"/>
                      </a:rPr>
                      <m:t>个</m:t>
                    </m:r>
                  </m:oMath>
                </a14:m>
                <a:r>
                  <a:rPr lang="zh-CN" altLang="en-US" dirty="0"/>
                  <a:t>加油站的位置，</a:t>
                </a:r>
                <a14:m>
                  <m:oMath xmlns:m="http://schemas.openxmlformats.org/officeDocument/2006/math">
                    <m:r>
                      <a:rPr lang="en-US" altLang="zh-CN" b="0" i="1" smtClean="0">
                        <a:latin typeface="Cambria Math" panose="02040503050406030204" pitchFamily="18" charset="0"/>
                      </a:rPr>
                      <m:t>𝑑𝑚𝑎𝑥</m:t>
                    </m:r>
                    <m:r>
                      <a:rPr lang="zh-CN" altLang="en-US" i="1">
                        <a:latin typeface="Cambria Math" panose="02040503050406030204" pitchFamily="18" charset="0"/>
                      </a:rPr>
                      <m:t>表示</m:t>
                    </m:r>
                  </m:oMath>
                </a14:m>
                <a:r>
                  <a:rPr lang="zh-CN" altLang="en-US" dirty="0"/>
                  <a:t>相邻加油站之间的最大距离，于是该问题可以形式化如下：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r>
                            <a:rPr lang="en-US" altLang="zh-CN" b="0" i="1" smtClean="0">
                              <a:latin typeface="Cambria Math" panose="02040503050406030204" pitchFamily="18" charset="0"/>
                            </a:rPr>
                            <m:t> </m:t>
                          </m:r>
                          <m:r>
                            <a:rPr lang="en-US" altLang="zh-CN" b="0" i="1" smtClean="0">
                              <a:latin typeface="Cambria Math" panose="02040503050406030204" pitchFamily="18" charset="0"/>
                            </a:rPr>
                            <m:t>𝑑𝑚𝑎𝑥</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𝑑𝑚𝑎𝑥</m:t>
                      </m:r>
                      <m:r>
                        <a:rPr lang="en-US" altLang="zh-CN" b="0" i="0" smtClean="0">
                          <a:latin typeface="Cambria Math" panose="02040503050406030204" pitchFamily="18" charset="0"/>
                          <a:ea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𝑛</m:t>
                      </m:r>
                    </m:oMath>
                  </m:oMathPara>
                </a14:m>
                <a:endParaRPr lang="en-US" altLang="zh-CN"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1≤</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𝑑𝑚𝑎𝑥</m:t>
                      </m:r>
                      <m:r>
                        <a:rPr lang="en-US" altLang="zh-CN" b="0" i="1" smtClean="0">
                          <a:latin typeface="Cambria Math" panose="02040503050406030204" pitchFamily="18" charset="0"/>
                        </a:rPr>
                        <m:t>&gt;0</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2</m:t>
                          </m:r>
                        </m:sub>
                      </m:sSub>
                      <m:r>
                        <a:rPr lang="en-US" altLang="zh-CN" i="1">
                          <a:latin typeface="Cambria Math" panose="02040503050406030204" pitchFamily="18" charset="0"/>
                        </a:rPr>
                        <m:t>&lt;…&lt;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0&lt;</m:t>
                      </m:r>
                      <m:r>
                        <a:rPr lang="en-US" altLang="zh-CN" i="1" dirty="0">
                          <a:latin typeface="Cambria Math" panose="02040503050406030204" pitchFamily="18" charset="0"/>
                        </a:rPr>
                        <m:t>𝑟</m:t>
                      </m:r>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1</m:t>
                          </m:r>
                        </m:sub>
                      </m:sSub>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b="0" i="0" dirty="0" smtClean="0">
                          <a:latin typeface="Cambria Math" panose="02040503050406030204" pitchFamily="18" charset="0"/>
                        </a:rPr>
                        <m:t>,  1</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&lt;</m:t>
                      </m:r>
                      <m:r>
                        <a:rPr lang="en-US" altLang="zh-CN" b="0" i="1" dirty="0" smtClean="0">
                          <a:latin typeface="Cambria Math" panose="02040503050406030204" pitchFamily="18" charset="0"/>
                          <a:ea typeface="Cambria Math" panose="02040503050406030204" pitchFamily="18" charset="0"/>
                        </a:rPr>
                        <m:t>𝑛</m:t>
                      </m:r>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417923"/>
              </a:xfrm>
              <a:prstGeom prst="rect">
                <a:avLst/>
              </a:prstGeom>
              <a:blipFill rotWithShape="0">
                <a:blip r:embed="rId2"/>
                <a:stretch>
                  <a:fillRect l="-731" t="-1248"/>
                </a:stretch>
              </a:blipFill>
            </p:spPr>
            <p:txBody>
              <a:bodyPr/>
              <a:lstStyle/>
              <a:p>
                <a:r>
                  <a:rPr lang="zh-CN" altLang="en-US">
                    <a:noFill/>
                  </a:rPr>
                  <a:t> </a:t>
                </a:r>
              </a:p>
            </p:txBody>
          </p:sp>
        </mc:Fallback>
      </mc:AlternateContent>
      <p:sp>
        <p:nvSpPr>
          <p:cNvPr id="3" name="文本框 2"/>
          <p:cNvSpPr txBox="1"/>
          <p:nvPr/>
        </p:nvSpPr>
        <p:spPr>
          <a:xfrm>
            <a:off x="814039" y="4768948"/>
            <a:ext cx="7515922" cy="923330"/>
          </a:xfrm>
          <a:prstGeom prst="rect">
            <a:avLst/>
          </a:prstGeom>
          <a:noFill/>
        </p:spPr>
        <p:txBody>
          <a:bodyPr wrap="square" rtlCol="0">
            <a:spAutoFit/>
          </a:bodyPr>
          <a:lstStyle/>
          <a:p>
            <a:r>
              <a:rPr lang="zh-CN" altLang="en-US" dirty="0"/>
              <a:t>注意审题：</a:t>
            </a:r>
            <a:endParaRPr lang="en-US" altLang="zh-CN" dirty="0"/>
          </a:p>
          <a:p>
            <a:r>
              <a:rPr lang="zh-CN" altLang="en-US" dirty="0"/>
              <a:t>题目原话，“</a:t>
            </a:r>
            <a:r>
              <a:rPr lang="en-US" altLang="zh-CN" dirty="0"/>
              <a:t>The objective is to find the optimal placement such that the maximal distance between two successive gas stations is minimized.</a:t>
            </a:r>
            <a:r>
              <a:rPr lang="zh-CN" altLang="en-US" dirty="0"/>
              <a:t>”</a:t>
            </a:r>
          </a:p>
        </p:txBody>
      </p:sp>
    </p:spTree>
    <p:extLst>
      <p:ext uri="{BB962C8B-B14F-4D97-AF65-F5344CB8AC3E}">
        <p14:creationId xmlns:p14="http://schemas.microsoft.com/office/powerpoint/2010/main" val="391220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2344</TotalTime>
  <Words>2160</Words>
  <Application>Microsoft Office PowerPoint</Application>
  <PresentationFormat>全屏显示(4:3)</PresentationFormat>
  <Paragraphs>205</Paragraphs>
  <Slides>20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DotumChe</vt:lpstr>
      <vt:lpstr>等线</vt:lpstr>
      <vt:lpstr>等线 Light</vt:lpstr>
      <vt:lpstr>Arial</vt:lpstr>
      <vt:lpstr>Cambria Math</vt:lpstr>
      <vt:lpstr>环保</vt:lpstr>
      <vt:lpstr>算法设计作业答疑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BIG</cp:lastModifiedBy>
  <cp:revision>133</cp:revision>
  <dcterms:created xsi:type="dcterms:W3CDTF">2018-12-29T08:30:42Z</dcterms:created>
  <dcterms:modified xsi:type="dcterms:W3CDTF">2019-12-30T04:31:03Z</dcterms:modified>
</cp:coreProperties>
</file>