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2" r:id="rId5"/>
    <p:sldId id="298" r:id="rId6"/>
    <p:sldId id="299" r:id="rId7"/>
    <p:sldId id="318" r:id="rId8"/>
    <p:sldId id="291" r:id="rId9"/>
    <p:sldId id="302" r:id="rId10"/>
    <p:sldId id="316" r:id="rId11"/>
    <p:sldId id="305" r:id="rId12"/>
    <p:sldId id="320" r:id="rId13"/>
    <p:sldId id="315" r:id="rId14"/>
    <p:sldId id="310" r:id="rId15"/>
    <p:sldId id="312" r:id="rId16"/>
    <p:sldId id="313" r:id="rId17"/>
    <p:sldId id="317" r:id="rId18"/>
    <p:sldId id="321" r:id="rId19"/>
    <p:sldId id="31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2479" autoAdjust="0"/>
  </p:normalViewPr>
  <p:slideViewPr>
    <p:cSldViewPr snapToGrid="0">
      <p:cViewPr varScale="1">
        <p:scale>
          <a:sx n="51" d="100"/>
          <a:sy n="51" d="100"/>
        </p:scale>
        <p:origin x="125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2018/12/06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2018/12/06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caps might be</a:t>
            </a:r>
            <a:r>
              <a:rPr lang="en-US" baseline="0" dirty="0" smtClean="0"/>
              <a:t> too much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53994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Experiement</a:t>
            </a:r>
            <a:r>
              <a:rPr lang="en-US" baseline="0" dirty="0" smtClean="0"/>
              <a:t> vs theory for modeling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40817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Clinical tests</a:t>
            </a:r>
            <a:r>
              <a:rPr lang="en-US" baseline="0" dirty="0" smtClean="0"/>
              <a:t> for sterilization for medical equipment</a:t>
            </a:r>
          </a:p>
          <a:p>
            <a:r>
              <a:rPr lang="en-US" dirty="0" smtClean="0"/>
              <a:t>Vinyl cutter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60713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figures of </a:t>
            </a:r>
            <a:r>
              <a:rPr lang="en-US" baseline="0" dirty="0" err="1" smtClean="0"/>
              <a:t>sam</a:t>
            </a:r>
            <a:r>
              <a:rPr lang="en-US" baseline="0" dirty="0" smtClean="0"/>
              <a:t> splint or splints in general to convince people that there’s a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97277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 splint fatigues but is</a:t>
            </a:r>
            <a:r>
              <a:rPr lang="en-US" baseline="0" dirty="0" smtClean="0"/>
              <a:t> technically reusable but this splint can be reset with no fatigue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72716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r>
              <a:rPr lang="en-US" baseline="0" dirty="0" smtClean="0"/>
              <a:t> these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69129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</a:t>
            </a:r>
            <a:r>
              <a:rPr lang="en-US" baseline="0" dirty="0" smtClean="0"/>
              <a:t> the smaller font and make sure it’s visible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Qualitative data with different geometries being used </a:t>
            </a:r>
          </a:p>
          <a:p>
            <a:r>
              <a:rPr lang="en-US" dirty="0" smtClean="0"/>
              <a:t>I used this prototype for these reasons </a:t>
            </a:r>
          </a:p>
          <a:p>
            <a:endParaRPr lang="en-US" dirty="0" smtClean="0"/>
          </a:p>
          <a:p>
            <a:r>
              <a:rPr lang="en-US" dirty="0" smtClean="0"/>
              <a:t>Then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5802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Citations are options with references in the back.</a:t>
            </a:r>
            <a:r>
              <a:rPr lang="en-US" baseline="0" dirty="0" smtClean="0"/>
              <a:t> Be consistent</a:t>
            </a:r>
          </a:p>
          <a:p>
            <a:r>
              <a:rPr lang="en-US" baseline="0" dirty="0" smtClean="0"/>
              <a:t>Full structure/system specification and </a:t>
            </a:r>
          </a:p>
          <a:p>
            <a:r>
              <a:rPr lang="en-US" baseline="0" dirty="0" smtClean="0"/>
              <a:t>Material specifications  </a:t>
            </a:r>
            <a:r>
              <a:rPr lang="en-US" baseline="0" dirty="0" smtClean="0">
                <a:sym typeface="Wingdings" panose="05000000000000000000" pitchFamily="2" charset="2"/>
              </a:rPr>
              <a:t> system specification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***</a:t>
            </a:r>
            <a:r>
              <a:rPr lang="en-ZA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How force needed to move a joint at rest </a:t>
            </a:r>
            <a:r>
              <a:rPr lang="en-ZA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joint stiffness ***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Talk about SAM splint </a:t>
            </a:r>
            <a:r>
              <a:rPr lang="en-US" dirty="0" smtClean="0">
                <a:sym typeface="Wingdings" panose="05000000000000000000" pitchFamily="2" charset="2"/>
              </a:rPr>
              <a:t> improving upon</a:t>
            </a:r>
            <a:r>
              <a:rPr lang="en-US" baseline="0" dirty="0" smtClean="0">
                <a:sym typeface="Wingdings" panose="05000000000000000000" pitchFamily="2" charset="2"/>
              </a:rPr>
              <a:t> SAM splint  Need something to be flexible  Introduce laminar jamming as a solution (</a:t>
            </a:r>
            <a:r>
              <a:rPr lang="en-US" baseline="0" dirty="0" err="1" smtClean="0">
                <a:sym typeface="Wingdings" panose="05000000000000000000" pitchFamily="2" charset="2"/>
              </a:rPr>
              <a:t>bc</a:t>
            </a:r>
            <a:r>
              <a:rPr lang="en-US" baseline="0" dirty="0" smtClean="0">
                <a:sym typeface="Wingdings" panose="05000000000000000000" pitchFamily="2" charset="2"/>
              </a:rPr>
              <a:t> of </a:t>
            </a:r>
            <a:r>
              <a:rPr lang="en-US" baseline="0" dirty="0" err="1" smtClean="0">
                <a:sym typeface="Wingdings" panose="05000000000000000000" pitchFamily="2" charset="2"/>
              </a:rPr>
              <a:t>biorobtics</a:t>
            </a:r>
            <a:r>
              <a:rPr lang="en-US" baseline="0" dirty="0" smtClean="0">
                <a:sym typeface="Wingdings" panose="05000000000000000000" pitchFamily="2" charset="2"/>
              </a:rPr>
              <a:t>)  if this is the solution then the material specifications need to be met  this is what a laminar jamming solution might look like (drawing. Very elementary)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06276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Citations are options with references in the back.</a:t>
            </a:r>
            <a:r>
              <a:rPr lang="en-US" baseline="0" dirty="0" smtClean="0"/>
              <a:t> Be consistent</a:t>
            </a:r>
          </a:p>
          <a:p>
            <a:r>
              <a:rPr lang="en-US" baseline="0" dirty="0" smtClean="0"/>
              <a:t>Full structure/system specification and </a:t>
            </a:r>
          </a:p>
          <a:p>
            <a:r>
              <a:rPr lang="en-US" baseline="0" dirty="0" smtClean="0"/>
              <a:t>Material specifications  </a:t>
            </a:r>
            <a:r>
              <a:rPr lang="en-US" baseline="0" dirty="0" smtClean="0">
                <a:sym typeface="Wingdings" panose="05000000000000000000" pitchFamily="2" charset="2"/>
              </a:rPr>
              <a:t> system specification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***</a:t>
            </a:r>
            <a:r>
              <a:rPr lang="en-ZA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How force needed to move a joint at rest </a:t>
            </a:r>
            <a:r>
              <a:rPr lang="en-ZA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joint stiffness ***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Talk about SAM splint </a:t>
            </a:r>
            <a:r>
              <a:rPr lang="en-US" dirty="0" smtClean="0">
                <a:sym typeface="Wingdings" panose="05000000000000000000" pitchFamily="2" charset="2"/>
              </a:rPr>
              <a:t> improving upon</a:t>
            </a:r>
            <a:r>
              <a:rPr lang="en-US" baseline="0" dirty="0" smtClean="0">
                <a:sym typeface="Wingdings" panose="05000000000000000000" pitchFamily="2" charset="2"/>
              </a:rPr>
              <a:t> SAM splint  Need something to be flexible  Introduce laminar jamming as a solution (</a:t>
            </a:r>
            <a:r>
              <a:rPr lang="en-US" baseline="0" dirty="0" err="1" smtClean="0">
                <a:sym typeface="Wingdings" panose="05000000000000000000" pitchFamily="2" charset="2"/>
              </a:rPr>
              <a:t>bc</a:t>
            </a:r>
            <a:r>
              <a:rPr lang="en-US" baseline="0" dirty="0" smtClean="0">
                <a:sym typeface="Wingdings" panose="05000000000000000000" pitchFamily="2" charset="2"/>
              </a:rPr>
              <a:t> of </a:t>
            </a:r>
            <a:r>
              <a:rPr lang="en-US" baseline="0" dirty="0" err="1" smtClean="0">
                <a:sym typeface="Wingdings" panose="05000000000000000000" pitchFamily="2" charset="2"/>
              </a:rPr>
              <a:t>biorobtics</a:t>
            </a:r>
            <a:r>
              <a:rPr lang="en-US" baseline="0" dirty="0" smtClean="0">
                <a:sym typeface="Wingdings" panose="05000000000000000000" pitchFamily="2" charset="2"/>
              </a:rPr>
              <a:t>)  if this is the solution then the material specifications need to be met  this is what a laminar jamming solution might look like (drawing. Very elementary)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9394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Recheck math</a:t>
            </a:r>
          </a:p>
          <a:p>
            <a:r>
              <a:rPr lang="en-US" dirty="0" smtClean="0"/>
              <a:t>Iteration</a:t>
            </a:r>
            <a:r>
              <a:rPr lang="en-US" baseline="0" dirty="0" smtClean="0"/>
              <a:t> pictures + materials tried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31839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want to put this on the same 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2980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xmlns="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xmlns="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xmlns="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xmlns="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xmlns="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xmlns="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xmlns="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ZA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ZA" sz="1600" b="1" spc="-1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ZA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ge.tu-berlin.de/fileadmin/fg176/IGE_Printreihe/TAR_2015/Session_order/Postersession_Event_6_paper_Veneman_Jan_.pdf" TargetMode="External"/><Relationship Id="rId2" Type="http://schemas.openxmlformats.org/officeDocument/2006/relationships/hyperlink" Target="https://www.astm.org/" TargetMode="Externa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0894" y="4346296"/>
            <a:ext cx="3401478" cy="1789328"/>
          </a:xfrm>
        </p:spPr>
        <p:txBody>
          <a:bodyPr/>
          <a:lstStyle/>
          <a:p>
            <a:r>
              <a:rPr lang="en-ZA" dirty="0" smtClean="0"/>
              <a:t>Jung Hur</a:t>
            </a:r>
          </a:p>
          <a:p>
            <a:r>
              <a:rPr lang="en-ZA" dirty="0" smtClean="0"/>
              <a:t>Bioengineering</a:t>
            </a:r>
          </a:p>
          <a:p>
            <a:r>
              <a:rPr lang="en-ZA" dirty="0" smtClean="0"/>
              <a:t>Robert D. Howe</a:t>
            </a:r>
          </a:p>
          <a:p>
            <a:r>
              <a:rPr lang="en-ZA" dirty="0" err="1" smtClean="0"/>
              <a:t>Buse</a:t>
            </a:r>
            <a:r>
              <a:rPr lang="en-ZA" dirty="0" smtClean="0"/>
              <a:t> </a:t>
            </a:r>
            <a:r>
              <a:rPr lang="en-ZA" dirty="0" err="1" smtClean="0"/>
              <a:t>Atkas</a:t>
            </a:r>
            <a:r>
              <a:rPr lang="en-ZA" dirty="0" smtClean="0"/>
              <a:t> </a:t>
            </a:r>
            <a:endParaRPr lang="en-ZA" dirty="0"/>
          </a:p>
        </p:txBody>
      </p:sp>
      <p:sp>
        <p:nvSpPr>
          <p:cNvPr id="2" name="TextBox 1"/>
          <p:cNvSpPr txBox="1"/>
          <p:nvPr/>
        </p:nvSpPr>
        <p:spPr>
          <a:xfrm>
            <a:off x="1114816" y="2453470"/>
            <a:ext cx="73360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Emergency Splint For Open Fracture Wounds Using Laminar Jamming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Material selection for jamming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67746"/>
              </p:ext>
            </p:extLst>
          </p:nvPr>
        </p:nvGraphicFramePr>
        <p:xfrm>
          <a:off x="176460" y="1368000"/>
          <a:ext cx="9801726" cy="50384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49850">
                  <a:extLst>
                    <a:ext uri="{9D8B030D-6E8A-4147-A177-3AD203B41FA5}">
                      <a16:colId xmlns:a16="http://schemas.microsoft.com/office/drawing/2014/main" xmlns="" val="1173992025"/>
                    </a:ext>
                  </a:extLst>
                </a:gridCol>
                <a:gridCol w="1119226">
                  <a:extLst>
                    <a:ext uri="{9D8B030D-6E8A-4147-A177-3AD203B41FA5}">
                      <a16:colId xmlns:a16="http://schemas.microsoft.com/office/drawing/2014/main" xmlns="" val="115202853"/>
                    </a:ext>
                  </a:extLst>
                </a:gridCol>
                <a:gridCol w="1246426">
                  <a:extLst>
                    <a:ext uri="{9D8B030D-6E8A-4147-A177-3AD203B41FA5}">
                      <a16:colId xmlns:a16="http://schemas.microsoft.com/office/drawing/2014/main" xmlns="" val="1010693434"/>
                    </a:ext>
                  </a:extLst>
                </a:gridCol>
                <a:gridCol w="1396556">
                  <a:extLst>
                    <a:ext uri="{9D8B030D-6E8A-4147-A177-3AD203B41FA5}">
                      <a16:colId xmlns:a16="http://schemas.microsoft.com/office/drawing/2014/main" xmlns="" val="608292439"/>
                    </a:ext>
                  </a:extLst>
                </a:gridCol>
                <a:gridCol w="1760768">
                  <a:extLst>
                    <a:ext uri="{9D8B030D-6E8A-4147-A177-3AD203B41FA5}">
                      <a16:colId xmlns:a16="http://schemas.microsoft.com/office/drawing/2014/main" xmlns="" val="1007882540"/>
                    </a:ext>
                  </a:extLst>
                </a:gridCol>
                <a:gridCol w="1032344">
                  <a:extLst>
                    <a:ext uri="{9D8B030D-6E8A-4147-A177-3AD203B41FA5}">
                      <a16:colId xmlns:a16="http://schemas.microsoft.com/office/drawing/2014/main" xmlns="" val="3778082769"/>
                    </a:ext>
                  </a:extLst>
                </a:gridCol>
                <a:gridCol w="1396556"/>
              </a:tblGrid>
              <a:tr h="646677">
                <a:tc>
                  <a:txBody>
                    <a:bodyPr/>
                    <a:lstStyle/>
                    <a:p>
                      <a:pPr algn="ctr"/>
                      <a:endParaRPr lang="en-ZA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Weight</a:t>
                      </a:r>
                      <a:endParaRPr lang="en-ZA" sz="2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Cotton</a:t>
                      </a:r>
                      <a:endParaRPr lang="en-ZA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Tensile Fabric</a:t>
                      </a:r>
                      <a:endParaRPr lang="en-ZA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Sandpaper</a:t>
                      </a:r>
                      <a:endParaRPr lang="en-ZA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Wax</a:t>
                      </a:r>
                      <a:endParaRPr lang="en-ZA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PVC film</a:t>
                      </a:r>
                      <a:endParaRPr lang="en-ZA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7223600"/>
                  </a:ext>
                </a:extLst>
              </a:tr>
              <a:tr h="509829">
                <a:tc>
                  <a:txBody>
                    <a:bodyPr/>
                    <a:lstStyle/>
                    <a:p>
                      <a:pPr algn="ctr"/>
                      <a:r>
                        <a:rPr lang="en-ZA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Conformability</a:t>
                      </a:r>
                      <a:endParaRPr lang="en-ZA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ZA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</a:t>
                      </a:r>
                      <a:endParaRPr lang="en-ZA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endParaRPr lang="en-ZA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ZA" sz="24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ZA" sz="24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ZA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3495943"/>
                  </a:ext>
                </a:extLst>
              </a:tr>
              <a:tr h="646677">
                <a:tc>
                  <a:txBody>
                    <a:bodyPr/>
                    <a:lstStyle/>
                    <a:p>
                      <a:pPr algn="ctr"/>
                      <a:r>
                        <a:rPr lang="en-ZA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Tensile strength</a:t>
                      </a:r>
                      <a:endParaRPr lang="en-ZA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ZA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</a:t>
                      </a:r>
                      <a:endParaRPr lang="en-ZA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</a:t>
                      </a:r>
                      <a:endParaRPr lang="en-ZA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ZA" sz="24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ZA" sz="24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ZA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2132828"/>
                  </a:ext>
                </a:extLst>
              </a:tr>
              <a:tr h="509829">
                <a:tc>
                  <a:txBody>
                    <a:bodyPr/>
                    <a:lstStyle/>
                    <a:p>
                      <a:pPr algn="ctr"/>
                      <a:r>
                        <a:rPr lang="en-ZA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Friction</a:t>
                      </a:r>
                      <a:endParaRPr lang="en-ZA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ZA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ZA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</a:t>
                      </a:r>
                      <a:endParaRPr lang="en-ZA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ZA" sz="24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ZA" sz="24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ZA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4300830"/>
                  </a:ext>
                </a:extLst>
              </a:tr>
              <a:tr h="509829">
                <a:tc>
                  <a:txBody>
                    <a:bodyPr/>
                    <a:lstStyle/>
                    <a:p>
                      <a:pPr algn="ctr"/>
                      <a:r>
                        <a:rPr lang="en-ZA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Cost</a:t>
                      </a:r>
                      <a:endParaRPr lang="en-ZA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ZA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endParaRPr lang="en-ZA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ZA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ZA" sz="24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ZA" sz="24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ZA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7728417"/>
                  </a:ext>
                </a:extLst>
              </a:tr>
              <a:tr h="509829">
                <a:tc>
                  <a:txBody>
                    <a:bodyPr/>
                    <a:lstStyle/>
                    <a:p>
                      <a:pPr algn="ctr"/>
                      <a:r>
                        <a:rPr lang="en-ZA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Thickness</a:t>
                      </a:r>
                      <a:endParaRPr lang="en-ZA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ZA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endParaRPr lang="en-ZA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endParaRPr lang="en-ZA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ZA" sz="24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ZA" sz="24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ZA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7078208"/>
                  </a:ext>
                </a:extLst>
              </a:tr>
              <a:tr h="509829">
                <a:tc>
                  <a:txBody>
                    <a:bodyPr/>
                    <a:lstStyle/>
                    <a:p>
                      <a:pPr algn="ctr"/>
                      <a:r>
                        <a:rPr lang="en-ZA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Weight</a:t>
                      </a:r>
                      <a:endParaRPr lang="en-ZA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ZA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endParaRPr lang="en-ZA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endParaRPr lang="en-ZA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ZA" sz="24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ZA" sz="24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ZA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509829">
                <a:tc>
                  <a:txBody>
                    <a:bodyPr/>
                    <a:lstStyle/>
                    <a:p>
                      <a:pPr algn="ctr"/>
                      <a:r>
                        <a:rPr lang="en-ZA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Laser cut</a:t>
                      </a:r>
                      <a:endParaRPr lang="en-ZA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ZA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endParaRPr lang="en-ZA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</a:t>
                      </a:r>
                      <a:endParaRPr lang="en-ZA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ZA" sz="24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ZA" sz="24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ZA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509829">
                <a:tc>
                  <a:txBody>
                    <a:bodyPr/>
                    <a:lstStyle/>
                    <a:p>
                      <a:pPr algn="ctr"/>
                      <a:r>
                        <a:rPr lang="en-ZA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Total</a:t>
                      </a:r>
                      <a:endParaRPr lang="en-ZA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ZA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ZA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en-ZA" sz="2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ZA" sz="24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ZA" sz="24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ZA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6895900" cy="360000"/>
          </a:xfrm>
        </p:spPr>
        <p:txBody>
          <a:bodyPr/>
          <a:lstStyle/>
          <a:p>
            <a:r>
              <a:rPr lang="en-US" dirty="0" smtClean="0"/>
              <a:t>Material used for jamming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067544" y="5724144"/>
            <a:ext cx="1280160" cy="1033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10413705" y="200417"/>
            <a:ext cx="1653474" cy="2470484"/>
          </a:xfrm>
          <a:prstGeom prst="rect">
            <a:avLst/>
          </a:prstGeom>
          <a:solidFill>
            <a:schemeClr val="bg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Background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Problem</a:t>
            </a:r>
          </a:p>
          <a:p>
            <a:pPr algn="r"/>
            <a:r>
              <a:rPr lang="en-US" sz="1200" i="0" dirty="0">
                <a:solidFill>
                  <a:schemeClr val="bg2">
                    <a:lumMod val="65000"/>
                  </a:schemeClr>
                </a:solidFill>
              </a:rPr>
              <a:t>System </a:t>
            </a:r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Specification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Ideation</a:t>
            </a:r>
          </a:p>
          <a:p>
            <a:pPr algn="r"/>
            <a:r>
              <a:rPr lang="en-US" sz="1200" b="1" i="0" dirty="0" smtClean="0">
                <a:solidFill>
                  <a:schemeClr val="accent1"/>
                </a:solidFill>
              </a:rPr>
              <a:t>Design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Material Selection</a:t>
            </a:r>
            <a:endParaRPr lang="en-US" sz="1200" i="0" dirty="0">
              <a:solidFill>
                <a:schemeClr val="bg2">
                  <a:lumMod val="65000"/>
                </a:schemeClr>
              </a:solidFill>
            </a:endParaRP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Experiment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Measure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Next step</a:t>
            </a:r>
          </a:p>
        </p:txBody>
      </p:sp>
    </p:spTree>
    <p:extLst>
      <p:ext uri="{BB962C8B-B14F-4D97-AF65-F5344CB8AC3E}">
        <p14:creationId xmlns:p14="http://schemas.microsoft.com/office/powerpoint/2010/main" val="2092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point bending test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smtClean="0"/>
              <a:t>ASTM D790-17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23349" y="1844813"/>
            <a:ext cx="3736975" cy="2980018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125E40B9-054F-4D79-BD17-68E71C740D01}"/>
              </a:ext>
            </a:extLst>
          </p:cNvPr>
          <p:cNvSpPr txBox="1">
            <a:spLocks/>
          </p:cNvSpPr>
          <p:nvPr/>
        </p:nvSpPr>
        <p:spPr>
          <a:xfrm>
            <a:off x="431800" y="1368000"/>
            <a:ext cx="5227595" cy="5033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80000" tIns="180000" rIns="18000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dirty="0" smtClean="0">
                <a:sym typeface="Wingdings" panose="05000000000000000000" pitchFamily="2" charset="2"/>
              </a:rPr>
              <a:t>Test samples</a:t>
            </a:r>
          </a:p>
          <a:p>
            <a:pPr lvl="1"/>
            <a:r>
              <a:rPr lang="en-ZA" sz="2200" dirty="0" smtClean="0">
                <a:sym typeface="Wingdings" panose="05000000000000000000" pitchFamily="2" charset="2"/>
              </a:rPr>
              <a:t>20 layers of cotton</a:t>
            </a:r>
          </a:p>
          <a:p>
            <a:pPr lvl="1"/>
            <a:r>
              <a:rPr lang="en-ZA" sz="2200" dirty="0" smtClean="0">
                <a:sym typeface="Wingdings" panose="05000000000000000000" pitchFamily="2" charset="2"/>
              </a:rPr>
              <a:t>40 layers of PVC + cotton</a:t>
            </a:r>
          </a:p>
          <a:p>
            <a:pPr lvl="1"/>
            <a:r>
              <a:rPr lang="en-ZA" sz="2200" dirty="0" smtClean="0">
                <a:sym typeface="Wingdings" panose="05000000000000000000" pitchFamily="2" charset="2"/>
              </a:rPr>
              <a:t>20 layers of wax + cotton </a:t>
            </a:r>
          </a:p>
          <a:p>
            <a:pPr lvl="1"/>
            <a:r>
              <a:rPr lang="en-ZA" sz="2200" dirty="0" smtClean="0">
                <a:sym typeface="Wingdings" panose="05000000000000000000" pitchFamily="2" charset="2"/>
              </a:rPr>
              <a:t>SAM splint</a:t>
            </a:r>
          </a:p>
          <a:p>
            <a:r>
              <a:rPr lang="en-ZA" sz="2400" dirty="0" smtClean="0">
                <a:sym typeface="Wingdings" panose="05000000000000000000" pitchFamily="2" charset="2"/>
              </a:rPr>
              <a:t>Deflection of 4.5 mm</a:t>
            </a:r>
          </a:p>
          <a:p>
            <a:r>
              <a:rPr lang="en-ZA" sz="2400" dirty="0" smtClean="0">
                <a:sym typeface="Wingdings" panose="05000000000000000000" pitchFamily="2" charset="2"/>
              </a:rPr>
              <a:t>5 trails each</a:t>
            </a:r>
          </a:p>
          <a:p>
            <a:r>
              <a:rPr lang="en-ZA" sz="2400" dirty="0" smtClean="0">
                <a:sym typeface="Wingdings" panose="05000000000000000000" pitchFamily="2" charset="2"/>
              </a:rPr>
              <a:t>Span of 12 cm</a:t>
            </a:r>
          </a:p>
          <a:p>
            <a:endParaRPr lang="en-ZA" sz="2400" dirty="0" smtClean="0">
              <a:sym typeface="Wingdings" panose="05000000000000000000" pitchFamily="2" charset="2"/>
            </a:endParaRPr>
          </a:p>
          <a:p>
            <a:r>
              <a:rPr lang="en-ZA" sz="2400" dirty="0" smtClean="0">
                <a:sym typeface="Wingdings" panose="05000000000000000000" pitchFamily="2" charset="2"/>
              </a:rPr>
              <a:t>Results: stiffness</a:t>
            </a:r>
            <a:endParaRPr lang="en-ZA" sz="2400" dirty="0">
              <a:sym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67544" y="5724144"/>
            <a:ext cx="1280160" cy="1033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10413705" y="200417"/>
            <a:ext cx="1653474" cy="2470484"/>
          </a:xfrm>
          <a:prstGeom prst="rect">
            <a:avLst/>
          </a:prstGeom>
          <a:solidFill>
            <a:schemeClr val="bg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Background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Problem</a:t>
            </a:r>
          </a:p>
          <a:p>
            <a:pPr algn="r"/>
            <a:r>
              <a:rPr lang="en-US" sz="1200" i="0" dirty="0">
                <a:solidFill>
                  <a:schemeClr val="bg2">
                    <a:lumMod val="65000"/>
                  </a:schemeClr>
                </a:solidFill>
              </a:rPr>
              <a:t>System </a:t>
            </a:r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Specification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Ideation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Design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Material Selection</a:t>
            </a:r>
            <a:endParaRPr lang="en-US" sz="1200" i="0" dirty="0">
              <a:solidFill>
                <a:schemeClr val="bg2">
                  <a:lumMod val="65000"/>
                </a:schemeClr>
              </a:solidFill>
            </a:endParaRPr>
          </a:p>
          <a:p>
            <a:pPr algn="r"/>
            <a:r>
              <a:rPr lang="en-US" sz="1200" b="1" i="0" dirty="0" smtClean="0">
                <a:solidFill>
                  <a:schemeClr val="accent1"/>
                </a:solidFill>
              </a:rPr>
              <a:t>Experiment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Measure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Next step</a:t>
            </a:r>
          </a:p>
        </p:txBody>
      </p:sp>
    </p:spTree>
    <p:extLst>
      <p:ext uri="{BB962C8B-B14F-4D97-AF65-F5344CB8AC3E}">
        <p14:creationId xmlns:p14="http://schemas.microsoft.com/office/powerpoint/2010/main" val="123764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Sample: SAM splint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125E40B9-054F-4D79-BD17-68E71C740D01}"/>
              </a:ext>
            </a:extLst>
          </p:cNvPr>
          <p:cNvSpPr txBox="1">
            <a:spLocks/>
          </p:cNvSpPr>
          <p:nvPr/>
        </p:nvSpPr>
        <p:spPr>
          <a:xfrm>
            <a:off x="432000" y="4856205"/>
            <a:ext cx="9131300" cy="1545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80000" tIns="180000" rIns="18000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dirty="0" smtClean="0">
                <a:sym typeface="Wingdings" panose="05000000000000000000" pitchFamily="2" charset="2"/>
              </a:rPr>
              <a:t>Stiffness ~400 N/m</a:t>
            </a:r>
          </a:p>
          <a:p>
            <a:r>
              <a:rPr lang="en-ZA" sz="2400" dirty="0" smtClean="0">
                <a:sym typeface="Wingdings" panose="05000000000000000000" pitchFamily="2" charset="2"/>
              </a:rPr>
              <a:t>Plastic deformation ~3.5 mm</a:t>
            </a:r>
          </a:p>
          <a:p>
            <a:r>
              <a:rPr lang="en-ZA" sz="2400" dirty="0" smtClean="0">
                <a:sym typeface="Wingdings" panose="05000000000000000000" pitchFamily="2" charset="2"/>
              </a:rPr>
              <a:t>Yield ~3N</a:t>
            </a:r>
            <a:endParaRPr lang="en-ZA" sz="2400" dirty="0">
              <a:sym typeface="Wingdings" panose="05000000000000000000" pitchFamily="2" charset="2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963124"/>
            <a:ext cx="7942213" cy="379395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067544" y="5724144"/>
            <a:ext cx="1280160" cy="1033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10413705" y="200417"/>
            <a:ext cx="1653474" cy="2470484"/>
          </a:xfrm>
          <a:prstGeom prst="rect">
            <a:avLst/>
          </a:prstGeom>
          <a:solidFill>
            <a:schemeClr val="bg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Background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Problem</a:t>
            </a:r>
          </a:p>
          <a:p>
            <a:pPr algn="r"/>
            <a:r>
              <a:rPr lang="en-US" sz="1200" i="0" dirty="0">
                <a:solidFill>
                  <a:schemeClr val="bg2">
                    <a:lumMod val="65000"/>
                  </a:schemeClr>
                </a:solidFill>
              </a:rPr>
              <a:t>System </a:t>
            </a:r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Specification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Ideation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Design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Material Selection</a:t>
            </a:r>
            <a:endParaRPr lang="en-US" sz="1200" i="0" dirty="0">
              <a:solidFill>
                <a:schemeClr val="bg2">
                  <a:lumMod val="65000"/>
                </a:schemeClr>
              </a:solidFill>
            </a:endParaRP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Experiment</a:t>
            </a:r>
          </a:p>
          <a:p>
            <a:pPr algn="r"/>
            <a:r>
              <a:rPr lang="en-US" sz="1200" b="1" i="0" dirty="0" smtClean="0">
                <a:solidFill>
                  <a:schemeClr val="accent1"/>
                </a:solidFill>
              </a:rPr>
              <a:t>Measure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Next step</a:t>
            </a:r>
          </a:p>
        </p:txBody>
      </p:sp>
    </p:spTree>
    <p:extLst>
      <p:ext uri="{BB962C8B-B14F-4D97-AF65-F5344CB8AC3E}">
        <p14:creationId xmlns:p14="http://schemas.microsoft.com/office/powerpoint/2010/main" val="3723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13</a:t>
            </a:fld>
            <a:endParaRPr lang="en-Z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Sample: Cotton + </a:t>
            </a:r>
            <a:r>
              <a:rPr lang="en-US" dirty="0" err="1" smtClean="0"/>
              <a:t>pvc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125E40B9-054F-4D79-BD17-68E71C740D01}"/>
              </a:ext>
            </a:extLst>
          </p:cNvPr>
          <p:cNvSpPr txBox="1">
            <a:spLocks/>
          </p:cNvSpPr>
          <p:nvPr/>
        </p:nvSpPr>
        <p:spPr>
          <a:xfrm>
            <a:off x="432000" y="4683209"/>
            <a:ext cx="9131300" cy="1545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80000" tIns="180000" rIns="18000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dirty="0" smtClean="0">
                <a:sym typeface="Wingdings" panose="05000000000000000000" pitchFamily="2" charset="2"/>
              </a:rPr>
              <a:t>Stiffness ~550 N/m</a:t>
            </a:r>
          </a:p>
          <a:p>
            <a:r>
              <a:rPr lang="en-ZA" sz="2400" dirty="0" smtClean="0">
                <a:sym typeface="Wingdings" panose="05000000000000000000" pitchFamily="2" charset="2"/>
              </a:rPr>
              <a:t>Plastic deformation ~3mm</a:t>
            </a:r>
          </a:p>
          <a:p>
            <a:r>
              <a:rPr lang="en-ZA" sz="2400" dirty="0" smtClean="0">
                <a:sym typeface="Wingdings" panose="05000000000000000000" pitchFamily="2" charset="2"/>
              </a:rPr>
              <a:t>No yield</a:t>
            </a:r>
            <a:endParaRPr lang="en-ZA" sz="2400" dirty="0">
              <a:sym typeface="Wingdings" panose="05000000000000000000" pitchFamily="2" charset="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094" y="864000"/>
            <a:ext cx="7336711" cy="36039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67544" y="5724144"/>
            <a:ext cx="1280160" cy="1033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0413705" y="200417"/>
            <a:ext cx="1653474" cy="2470484"/>
          </a:xfrm>
          <a:prstGeom prst="rect">
            <a:avLst/>
          </a:prstGeom>
          <a:solidFill>
            <a:schemeClr val="bg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Background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Problem</a:t>
            </a:r>
          </a:p>
          <a:p>
            <a:pPr algn="r"/>
            <a:r>
              <a:rPr lang="en-US" sz="1200" i="0" dirty="0">
                <a:solidFill>
                  <a:schemeClr val="bg2">
                    <a:lumMod val="65000"/>
                  </a:schemeClr>
                </a:solidFill>
              </a:rPr>
              <a:t>System </a:t>
            </a:r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Specification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Ideation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Design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Material Selection</a:t>
            </a:r>
            <a:endParaRPr lang="en-US" sz="1200" i="0" dirty="0">
              <a:solidFill>
                <a:schemeClr val="bg2">
                  <a:lumMod val="65000"/>
                </a:schemeClr>
              </a:solidFill>
            </a:endParaRP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Experiment</a:t>
            </a:r>
          </a:p>
          <a:p>
            <a:pPr algn="r"/>
            <a:r>
              <a:rPr lang="en-US" sz="1200" b="1" i="0" dirty="0" smtClean="0">
                <a:solidFill>
                  <a:schemeClr val="accent1"/>
                </a:solidFill>
              </a:rPr>
              <a:t>Measure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Next step</a:t>
            </a:r>
          </a:p>
        </p:txBody>
      </p:sp>
    </p:spTree>
    <p:extLst>
      <p:ext uri="{BB962C8B-B14F-4D97-AF65-F5344CB8AC3E}">
        <p14:creationId xmlns:p14="http://schemas.microsoft.com/office/powerpoint/2010/main" val="99116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2000" y="1016000"/>
            <a:ext cx="2916000" cy="517525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Material selection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Envelope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Stability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Reusability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Airtight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Foam tape</a:t>
            </a:r>
          </a:p>
          <a:p>
            <a:pPr lvl="1"/>
            <a:endParaRPr lang="en-US" sz="2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72900" y="1016000"/>
            <a:ext cx="2916000" cy="51747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Modeling</a:t>
            </a:r>
          </a:p>
          <a:p>
            <a:r>
              <a:rPr lang="en-US" sz="2400" dirty="0" smtClean="0"/>
              <a:t>COMSOL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713800" y="1016000"/>
            <a:ext cx="2916000" cy="51747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Testing</a:t>
            </a:r>
            <a:endParaRPr lang="en-US" sz="3600" dirty="0" smtClean="0"/>
          </a:p>
          <a:p>
            <a:r>
              <a:rPr lang="en-US" sz="2400" dirty="0" smtClean="0"/>
              <a:t>Testing for impact resistance</a:t>
            </a:r>
          </a:p>
          <a:p>
            <a:r>
              <a:rPr lang="en-US" sz="2400" dirty="0" smtClean="0"/>
              <a:t>Testing for tensile strength of materials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14</a:t>
            </a:fld>
            <a:endParaRPr lang="en-ZA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0413705" y="200417"/>
            <a:ext cx="1653474" cy="2470484"/>
          </a:xfrm>
          <a:prstGeom prst="rect">
            <a:avLst/>
          </a:prstGeom>
          <a:solidFill>
            <a:schemeClr val="bg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Background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Problem</a:t>
            </a:r>
          </a:p>
          <a:p>
            <a:pPr algn="r"/>
            <a:r>
              <a:rPr lang="en-US" sz="1200" i="0" dirty="0">
                <a:solidFill>
                  <a:schemeClr val="bg2">
                    <a:lumMod val="65000"/>
                  </a:schemeClr>
                </a:solidFill>
              </a:rPr>
              <a:t>System </a:t>
            </a:r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Specification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Ideation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Design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Material Selection</a:t>
            </a:r>
            <a:endParaRPr lang="en-US" sz="1200" i="0" dirty="0">
              <a:solidFill>
                <a:schemeClr val="bg2">
                  <a:lumMod val="65000"/>
                </a:schemeClr>
              </a:solidFill>
            </a:endParaRP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Experiment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Measure</a:t>
            </a:r>
          </a:p>
          <a:p>
            <a:pPr algn="r"/>
            <a:r>
              <a:rPr lang="en-US" sz="1200" b="1" i="0" dirty="0" smtClean="0">
                <a:solidFill>
                  <a:schemeClr val="accent1"/>
                </a:solidFill>
              </a:rPr>
              <a:t>Next step</a:t>
            </a:r>
          </a:p>
        </p:txBody>
      </p:sp>
    </p:spTree>
    <p:extLst>
      <p:ext uri="{BB962C8B-B14F-4D97-AF65-F5344CB8AC3E}">
        <p14:creationId xmlns:p14="http://schemas.microsoft.com/office/powerpoint/2010/main" val="29337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2000" y="1024128"/>
            <a:ext cx="9198000" cy="5167122"/>
          </a:xfrm>
        </p:spPr>
        <p:txBody>
          <a:bodyPr/>
          <a:lstStyle/>
          <a:p>
            <a:pPr marL="0" indent="0">
              <a:buNone/>
            </a:pPr>
            <a:r>
              <a:rPr lang="en-US" sz="800" dirty="0"/>
              <a:t>ASTM D790-17, Standard Test Methods for Flexural Properties of Unreinforced and Reinforced Plastics and Electrical Insulating Materials, ASTM International, West Conshohocken, PA, 2017, </a:t>
            </a:r>
            <a:r>
              <a:rPr lang="en-US" sz="800" u="sng" dirty="0" smtClean="0">
                <a:hlinkClick r:id="rId2"/>
              </a:rPr>
              <a:t>www.astm.org</a:t>
            </a:r>
            <a:endParaRPr lang="en-US" sz="800" dirty="0" smtClean="0"/>
          </a:p>
          <a:p>
            <a:pPr marL="0" indent="0">
              <a:buNone/>
            </a:pPr>
            <a:r>
              <a:rPr lang="en-US" sz="800" dirty="0" smtClean="0"/>
              <a:t>Blanc</a:t>
            </a:r>
            <a:r>
              <a:rPr lang="en-US" sz="800" dirty="0"/>
              <a:t>, L., </a:t>
            </a:r>
            <a:r>
              <a:rPr lang="en-US" sz="800" dirty="0" err="1"/>
              <a:t>Delchambre</a:t>
            </a:r>
            <a:r>
              <a:rPr lang="en-US" sz="800" dirty="0"/>
              <a:t>, A., and Lambert, P. “Flexible Medical Devices: Review of Controllable Stiffness Solutions” </a:t>
            </a:r>
            <a:r>
              <a:rPr lang="en-US" sz="800" i="1" dirty="0"/>
              <a:t>Actuators </a:t>
            </a:r>
            <a:r>
              <a:rPr lang="en-US" sz="800" dirty="0"/>
              <a:t>6 (2017</a:t>
            </a:r>
            <a:r>
              <a:rPr lang="en-US" sz="800" dirty="0" smtClean="0"/>
              <a:t>)</a:t>
            </a:r>
          </a:p>
          <a:p>
            <a:pPr marL="0" indent="0">
              <a:buNone/>
            </a:pPr>
            <a:r>
              <a:rPr lang="en-US" sz="800" dirty="0" smtClean="0"/>
              <a:t>Boyd</a:t>
            </a:r>
            <a:r>
              <a:rPr lang="en-US" sz="800" dirty="0"/>
              <a:t>, A. S.,  Benjamin, H.J., </a:t>
            </a:r>
            <a:r>
              <a:rPr lang="en-US" sz="800" dirty="0" err="1"/>
              <a:t>Asplund</a:t>
            </a:r>
            <a:r>
              <a:rPr lang="en-US" sz="800" dirty="0"/>
              <a:t>, C. “Splints and Casts: Indications and Methods” </a:t>
            </a:r>
            <a:r>
              <a:rPr lang="en-US" sz="800" i="1" dirty="0"/>
              <a:t>American Family Physician</a:t>
            </a:r>
            <a:r>
              <a:rPr lang="en-US" sz="800" dirty="0"/>
              <a:t> 80 (2009): 491-499. NCBI. Web 8 Sept </a:t>
            </a:r>
            <a:r>
              <a:rPr lang="en-US" sz="800" dirty="0" smtClean="0"/>
              <a:t>2018</a:t>
            </a:r>
          </a:p>
          <a:p>
            <a:pPr marL="0" indent="0">
              <a:buNone/>
            </a:pPr>
            <a:r>
              <a:rPr lang="en-US" sz="800" dirty="0" smtClean="0"/>
              <a:t>Brown</a:t>
            </a:r>
            <a:r>
              <a:rPr lang="en-US" sz="800" dirty="0"/>
              <a:t>, A.S. “The </a:t>
            </a:r>
            <a:r>
              <a:rPr lang="en-US" sz="800" dirty="0" err="1"/>
              <a:t>Vac</a:t>
            </a:r>
            <a:r>
              <a:rPr lang="en-US" sz="800" dirty="0"/>
              <a:t> Pac” </a:t>
            </a:r>
            <a:r>
              <a:rPr lang="en-US" sz="800" i="1" dirty="0"/>
              <a:t>Plastics and Reconstructive Surgery (</a:t>
            </a:r>
            <a:r>
              <a:rPr lang="en-US" sz="800" dirty="0"/>
              <a:t>1988) 81(2) </a:t>
            </a:r>
            <a:r>
              <a:rPr lang="en-US" sz="800" dirty="0" smtClean="0"/>
              <a:t>301-302</a:t>
            </a:r>
          </a:p>
          <a:p>
            <a:pPr marL="0" indent="0">
              <a:buNone/>
            </a:pPr>
            <a:r>
              <a:rPr lang="en-US" sz="800" dirty="0"/>
              <a:t>Bureau, </a:t>
            </a:r>
            <a:r>
              <a:rPr lang="en-US" sz="800" dirty="0" err="1"/>
              <a:t>Maxime</a:t>
            </a:r>
            <a:r>
              <a:rPr lang="en-US" sz="800" dirty="0"/>
              <a:t> et al. “Element with Variable Stiffness Controlled by Negative Pressure” Patent application</a:t>
            </a:r>
            <a:r>
              <a:rPr lang="en-US" sz="800" i="1" dirty="0"/>
              <a:t> EP2796114 A1</a:t>
            </a:r>
            <a:r>
              <a:rPr lang="en-US" sz="800" dirty="0"/>
              <a:t>, </a:t>
            </a:r>
            <a:r>
              <a:rPr lang="en-US" sz="800" dirty="0" err="1"/>
              <a:t>Textia</a:t>
            </a:r>
            <a:r>
              <a:rPr lang="en-US" sz="800" dirty="0"/>
              <a:t> Innovative Solutions, S.L</a:t>
            </a:r>
            <a:r>
              <a:rPr lang="en-US" sz="800" dirty="0" smtClean="0"/>
              <a:t>.</a:t>
            </a:r>
            <a:endParaRPr lang="en-US" sz="800" dirty="0"/>
          </a:p>
          <a:p>
            <a:pPr marL="0" indent="0">
              <a:buNone/>
            </a:pPr>
            <a:r>
              <a:rPr lang="en-US" sz="800" dirty="0" err="1" smtClean="0"/>
              <a:t>Chudnofsky</a:t>
            </a:r>
            <a:r>
              <a:rPr lang="en-US" sz="800" dirty="0"/>
              <a:t>, C. R., Byers, S. E. “Splint Techniques” </a:t>
            </a:r>
            <a:r>
              <a:rPr lang="en-US" sz="800" i="1" dirty="0"/>
              <a:t>Clinical Procedures in Emergency Medicine 5</a:t>
            </a:r>
            <a:r>
              <a:rPr lang="en-US" sz="800" i="1" baseline="30000" dirty="0"/>
              <a:t>th</a:t>
            </a:r>
            <a:r>
              <a:rPr lang="en-US" sz="800" i="1" dirty="0"/>
              <a:t> ed. </a:t>
            </a:r>
            <a:r>
              <a:rPr lang="en-US" sz="800" dirty="0"/>
              <a:t>(2010)  </a:t>
            </a:r>
            <a:endParaRPr lang="en-US" sz="800" dirty="0" smtClean="0"/>
          </a:p>
          <a:p>
            <a:pPr marL="0" indent="0">
              <a:buNone/>
            </a:pPr>
            <a:r>
              <a:rPr lang="en-US" sz="800" dirty="0" smtClean="0"/>
              <a:t>Cross</a:t>
            </a:r>
            <a:r>
              <a:rPr lang="en-US" sz="800" dirty="0"/>
              <a:t>, W.W., and </a:t>
            </a:r>
            <a:r>
              <a:rPr lang="en-US" sz="800" dirty="0" err="1"/>
              <a:t>Swiontkowski</a:t>
            </a:r>
            <a:r>
              <a:rPr lang="en-US" sz="800" dirty="0"/>
              <a:t>, M.F. “Treatment Principles in the Management of Open Fractures.” </a:t>
            </a:r>
            <a:r>
              <a:rPr lang="en-US" sz="800" i="1" dirty="0"/>
              <a:t>Indian Journal of </a:t>
            </a:r>
            <a:r>
              <a:rPr lang="en-US" sz="800" i="1" dirty="0" err="1"/>
              <a:t>Orthopaedics</a:t>
            </a:r>
            <a:r>
              <a:rPr lang="en-US" sz="800" dirty="0"/>
              <a:t> 42.4 (2008): 377–386. </a:t>
            </a:r>
            <a:r>
              <a:rPr lang="en-US" sz="800" i="1" dirty="0"/>
              <a:t>PMC</a:t>
            </a:r>
            <a:r>
              <a:rPr lang="en-US" sz="800" dirty="0"/>
              <a:t>. Web. 8 Sept. </a:t>
            </a:r>
            <a:r>
              <a:rPr lang="en-US" sz="800" dirty="0" smtClean="0"/>
              <a:t>2018</a:t>
            </a:r>
          </a:p>
          <a:p>
            <a:pPr marL="0" indent="0">
              <a:buNone/>
            </a:pPr>
            <a:r>
              <a:rPr lang="en-US" sz="800" dirty="0" err="1"/>
              <a:t>Diwan</a:t>
            </a:r>
            <a:r>
              <a:rPr lang="en-US" sz="800" dirty="0"/>
              <a:t>, A., </a:t>
            </a:r>
            <a:r>
              <a:rPr lang="en-US" sz="800" dirty="0" err="1"/>
              <a:t>Eberlin</a:t>
            </a:r>
            <a:r>
              <a:rPr lang="en-US" sz="800" dirty="0"/>
              <a:t>, K. R., Smith, R. M. “The Principles and Practice of Open Fracture Care, 2018” </a:t>
            </a:r>
            <a:r>
              <a:rPr lang="en-US" sz="800" i="1" dirty="0"/>
              <a:t>Chinese Journal of Traumatology </a:t>
            </a:r>
            <a:r>
              <a:rPr lang="en-US" sz="800" dirty="0"/>
              <a:t>21 (2018): 187-192. </a:t>
            </a:r>
            <a:r>
              <a:rPr lang="en-US" sz="800" dirty="0" err="1"/>
              <a:t>ScienceDirect</a:t>
            </a:r>
            <a:r>
              <a:rPr lang="en-US" sz="800" dirty="0"/>
              <a:t> Web 8 Sept. </a:t>
            </a:r>
            <a:r>
              <a:rPr lang="en-US" sz="800" dirty="0" smtClean="0"/>
              <a:t>2018</a:t>
            </a:r>
          </a:p>
          <a:p>
            <a:pPr marL="0" indent="0">
              <a:buNone/>
            </a:pPr>
            <a:r>
              <a:rPr lang="en-US" sz="800" dirty="0"/>
              <a:t>Gaston, R. G., </a:t>
            </a:r>
            <a:r>
              <a:rPr lang="en-US" sz="800" dirty="0" err="1"/>
              <a:t>Loeffler</a:t>
            </a:r>
            <a:r>
              <a:rPr lang="en-US" sz="800" dirty="0"/>
              <a:t>, B. J., “Sports-specific injuries of the hand and wrist” </a:t>
            </a:r>
            <a:r>
              <a:rPr lang="en-US" sz="800" i="1" dirty="0"/>
              <a:t>Clinical Sports Medicine </a:t>
            </a:r>
            <a:r>
              <a:rPr lang="en-US" sz="800" dirty="0"/>
              <a:t>(2015) 34(1): 1-10. </a:t>
            </a:r>
            <a:endParaRPr lang="en-US" sz="800" dirty="0" smtClean="0"/>
          </a:p>
          <a:p>
            <a:pPr marL="0" indent="0">
              <a:buNone/>
            </a:pPr>
            <a:r>
              <a:rPr lang="en-US" sz="800" dirty="0" err="1"/>
              <a:t>Halawai</a:t>
            </a:r>
            <a:r>
              <a:rPr lang="en-US" sz="800" dirty="0"/>
              <a:t>, M. J., </a:t>
            </a:r>
            <a:r>
              <a:rPr lang="en-US" sz="800" dirty="0" err="1"/>
              <a:t>Morwood</a:t>
            </a:r>
            <a:r>
              <a:rPr lang="en-US" sz="800" dirty="0"/>
              <a:t>, M.P. “Acute Management of Open Fractures: An Evidence-Based Review” </a:t>
            </a:r>
            <a:r>
              <a:rPr lang="en-US" sz="800" i="1" dirty="0"/>
              <a:t>Orthopedics </a:t>
            </a:r>
            <a:r>
              <a:rPr lang="en-US" sz="800" dirty="0"/>
              <a:t>(2015) 38: 1025-1033. </a:t>
            </a:r>
          </a:p>
          <a:p>
            <a:pPr marL="0" indent="0">
              <a:buNone/>
            </a:pPr>
            <a:r>
              <a:rPr lang="en-US" sz="800" dirty="0" err="1" smtClean="0"/>
              <a:t>Kharkova</a:t>
            </a:r>
            <a:r>
              <a:rPr lang="en-US" sz="800" dirty="0" smtClean="0"/>
              <a:t>, </a:t>
            </a:r>
            <a:r>
              <a:rPr lang="en-US" sz="800" dirty="0"/>
              <a:t>G., </a:t>
            </a:r>
            <a:r>
              <a:rPr lang="en-US" sz="800" dirty="0" err="1"/>
              <a:t>Kononova</a:t>
            </a:r>
            <a:r>
              <a:rPr lang="en-US" sz="800" dirty="0"/>
              <a:t>, O., et al. “Elastic Properties of Cotton Fabric Based Polymer </a:t>
            </a:r>
            <a:r>
              <a:rPr lang="en-US" sz="800" dirty="0" err="1"/>
              <a:t>Composities</a:t>
            </a:r>
            <a:r>
              <a:rPr lang="en-US" sz="800" dirty="0"/>
              <a:t>” </a:t>
            </a:r>
            <a:r>
              <a:rPr lang="en-US" sz="800" i="1" dirty="0"/>
              <a:t>Engineering For Rural Development</a:t>
            </a:r>
            <a:r>
              <a:rPr lang="en-US" sz="800" dirty="0"/>
              <a:t> (2011): 402- 407</a:t>
            </a:r>
            <a:r>
              <a:rPr lang="en-US" sz="800" dirty="0" smtClean="0"/>
              <a:t>.</a:t>
            </a:r>
          </a:p>
          <a:p>
            <a:pPr marL="0" indent="0">
              <a:buNone/>
            </a:pPr>
            <a:r>
              <a:rPr lang="en-US" sz="800" dirty="0" smtClean="0"/>
              <a:t>Letts</a:t>
            </a:r>
            <a:r>
              <a:rPr lang="en-US" sz="800" dirty="0"/>
              <a:t>, R.M., and Hobson, D.A. “The Vacuum Splint: An Aid in Emergency Splinting of Fractures” </a:t>
            </a:r>
            <a:r>
              <a:rPr lang="en-US" sz="800" i="1" dirty="0"/>
              <a:t>Canadian Medical Association Journal</a:t>
            </a:r>
            <a:r>
              <a:rPr lang="en-US" sz="800" dirty="0"/>
              <a:t> 109 (1973): 599-600.</a:t>
            </a:r>
          </a:p>
          <a:p>
            <a:pPr marL="0" indent="0">
              <a:buNone/>
            </a:pPr>
            <a:r>
              <a:rPr lang="en-US" sz="800" dirty="0" smtClean="0"/>
              <a:t>McGrath</a:t>
            </a:r>
            <a:r>
              <a:rPr lang="en-US" sz="800" dirty="0"/>
              <a:t>, T., Murphy, C. “Comparison of a SAM Splint-Molded Cervical Collar with a Philadelphia Cervical Collar” </a:t>
            </a:r>
            <a:r>
              <a:rPr lang="en-US" sz="800" i="1" dirty="0"/>
              <a:t>Wilderness and Environmental Medicine</a:t>
            </a:r>
            <a:r>
              <a:rPr lang="en-US" sz="800" dirty="0"/>
              <a:t> (2009) </a:t>
            </a:r>
            <a:r>
              <a:rPr lang="en-US" sz="800" dirty="0" smtClean="0"/>
              <a:t>166-168</a:t>
            </a:r>
          </a:p>
          <a:p>
            <a:pPr marL="0" indent="0">
              <a:buNone/>
            </a:pPr>
            <a:r>
              <a:rPr lang="en-US" sz="800" dirty="0" err="1" smtClean="0"/>
              <a:t>Narang</a:t>
            </a:r>
            <a:r>
              <a:rPr lang="en-US" sz="800" dirty="0"/>
              <a:t>, Y.S., </a:t>
            </a:r>
            <a:r>
              <a:rPr lang="en-US" sz="800" dirty="0" err="1"/>
              <a:t>Vlassak</a:t>
            </a:r>
            <a:r>
              <a:rPr lang="en-US" sz="800" dirty="0"/>
              <a:t>, J.J., and Howe, R.D. “Mechanically Versatile Soft Machine through Laminar Jamming” </a:t>
            </a:r>
            <a:r>
              <a:rPr lang="en-US" sz="800" i="1" dirty="0"/>
              <a:t>Advanced Functional Materials </a:t>
            </a:r>
            <a:r>
              <a:rPr lang="en-US" sz="800" dirty="0"/>
              <a:t>28 (2018</a:t>
            </a:r>
            <a:r>
              <a:rPr lang="en-US" sz="800" dirty="0" smtClean="0"/>
              <a:t>)</a:t>
            </a:r>
          </a:p>
          <a:p>
            <a:pPr marL="0" indent="0">
              <a:buNone/>
            </a:pPr>
            <a:r>
              <a:rPr lang="en-US" sz="800" dirty="0" err="1"/>
              <a:t>Narang</a:t>
            </a:r>
            <a:r>
              <a:rPr lang="en-US" sz="800" dirty="0"/>
              <a:t>, Y.S., </a:t>
            </a:r>
            <a:r>
              <a:rPr lang="en-US" sz="800" dirty="0" err="1"/>
              <a:t>Degirmenci</a:t>
            </a:r>
            <a:r>
              <a:rPr lang="en-US" sz="800" dirty="0"/>
              <a:t>, A., </a:t>
            </a:r>
            <a:r>
              <a:rPr lang="en-US" sz="800" dirty="0" err="1"/>
              <a:t>Vlassak</a:t>
            </a:r>
            <a:r>
              <a:rPr lang="en-US" sz="800" dirty="0"/>
              <a:t> J.J., and Howe, R.D. “Transforming the Dynamic Response of Robotic Structures and Systems through Laminar Jamming” </a:t>
            </a:r>
            <a:r>
              <a:rPr lang="en-US" sz="800" i="1" dirty="0"/>
              <a:t>IEEE Robotics and Automation Letters </a:t>
            </a:r>
            <a:r>
              <a:rPr lang="en-US" sz="800" dirty="0"/>
              <a:t>3</a:t>
            </a:r>
          </a:p>
          <a:p>
            <a:pPr marL="0" indent="0">
              <a:buNone/>
            </a:pPr>
            <a:r>
              <a:rPr lang="en-US" sz="800" dirty="0" smtClean="0"/>
              <a:t>O’Brien</a:t>
            </a:r>
            <a:r>
              <a:rPr lang="en-US" sz="800" dirty="0"/>
              <a:t>, P.J., </a:t>
            </a:r>
            <a:r>
              <a:rPr lang="en-US" sz="800" dirty="0" err="1"/>
              <a:t>Mosheiff</a:t>
            </a:r>
            <a:r>
              <a:rPr lang="en-US" sz="800" dirty="0"/>
              <a:t>, R., “Open Fractures – Stages of Care” </a:t>
            </a:r>
            <a:r>
              <a:rPr lang="en-US" sz="800" i="1" dirty="0"/>
              <a:t>AO Principles of Fracture Management. </a:t>
            </a:r>
            <a:r>
              <a:rPr lang="en-US" sz="800" dirty="0"/>
              <a:t>AO Publishing, 2007.</a:t>
            </a:r>
          </a:p>
          <a:p>
            <a:pPr marL="0" indent="0">
              <a:buNone/>
            </a:pPr>
            <a:r>
              <a:rPr lang="en-US" sz="800" dirty="0" err="1" smtClean="0"/>
              <a:t>Orgill</a:t>
            </a:r>
            <a:r>
              <a:rPr lang="en-US" sz="800" dirty="0"/>
              <a:t>, Dennis, MD, PhD. Professor of Surgery, Harvard Medical School, Principle Investigator, Wound Healing &amp; Tissue Engineering Laboratory. Private communications 09/29/18</a:t>
            </a:r>
            <a:r>
              <a:rPr lang="en-US" sz="800" dirty="0" smtClean="0"/>
              <a:t>.</a:t>
            </a:r>
          </a:p>
          <a:p>
            <a:pPr marL="0" indent="0">
              <a:buNone/>
            </a:pPr>
            <a:r>
              <a:rPr lang="en-US" sz="800" dirty="0" err="1"/>
              <a:t>Prokuski</a:t>
            </a:r>
            <a:r>
              <a:rPr lang="en-US" sz="800" dirty="0"/>
              <a:t>, L. “Negative Pressure Dressings for Open Fracture Wounds.” </a:t>
            </a:r>
            <a:r>
              <a:rPr lang="en-US" sz="800" i="1" dirty="0"/>
              <a:t>The Iowa </a:t>
            </a:r>
            <a:r>
              <a:rPr lang="en-US" sz="800" i="1" dirty="0" err="1"/>
              <a:t>Orthopaedic</a:t>
            </a:r>
            <a:r>
              <a:rPr lang="en-US" sz="800" i="1" dirty="0"/>
              <a:t> Journal</a:t>
            </a:r>
            <a:r>
              <a:rPr lang="en-US" sz="800" dirty="0"/>
              <a:t> 22 (2002): 20–24. Print.</a:t>
            </a:r>
          </a:p>
          <a:p>
            <a:pPr marL="0" indent="0">
              <a:buNone/>
            </a:pPr>
            <a:r>
              <a:rPr lang="en-US" sz="800" dirty="0" smtClean="0"/>
              <a:t>Ryan</a:t>
            </a:r>
            <a:r>
              <a:rPr lang="en-US" sz="800" dirty="0"/>
              <a:t>, S. P., </a:t>
            </a:r>
            <a:r>
              <a:rPr lang="en-US" sz="800" dirty="0" err="1"/>
              <a:t>Pugliano</a:t>
            </a:r>
            <a:r>
              <a:rPr lang="en-US" sz="800" dirty="0"/>
              <a:t>, V. “Controversies in Initial Management of Open Fractures” </a:t>
            </a:r>
            <a:r>
              <a:rPr lang="en-US" sz="800" i="1" dirty="0"/>
              <a:t>Scandinavian Journal of Surgery</a:t>
            </a:r>
            <a:r>
              <a:rPr lang="en-US" sz="800" dirty="0"/>
              <a:t> 103 (2014): 132-137. </a:t>
            </a:r>
            <a:r>
              <a:rPr lang="en-US" sz="800" dirty="0" err="1"/>
              <a:t>SagePub</a:t>
            </a:r>
            <a:r>
              <a:rPr lang="en-US" sz="800" dirty="0"/>
              <a:t>. Web. 8 Sept. 2018</a:t>
            </a:r>
            <a:r>
              <a:rPr lang="en-US" sz="800" dirty="0" smtClean="0"/>
              <a:t>.</a:t>
            </a:r>
          </a:p>
          <a:p>
            <a:pPr marL="0" indent="0">
              <a:buNone/>
            </a:pPr>
            <a:r>
              <a:rPr lang="en-US" sz="800" dirty="0" err="1"/>
              <a:t>Schienberg</a:t>
            </a:r>
            <a:r>
              <a:rPr lang="en-US" sz="800" dirty="0"/>
              <a:t>, S. “SAM splint User’s Guide” </a:t>
            </a:r>
            <a:r>
              <a:rPr lang="en-US" sz="800" i="1" dirty="0"/>
              <a:t>Product Manual</a:t>
            </a:r>
            <a:r>
              <a:rPr lang="en-US" sz="800" dirty="0"/>
              <a:t> (2005) SAM Medical Products. </a:t>
            </a:r>
            <a:endParaRPr lang="en-US" sz="800" dirty="0" smtClean="0"/>
          </a:p>
          <a:p>
            <a:pPr marL="0" indent="0">
              <a:buNone/>
            </a:pPr>
            <a:r>
              <a:rPr lang="en-US" sz="800" dirty="0"/>
              <a:t>  </a:t>
            </a:r>
            <a:r>
              <a:rPr lang="en-US" sz="800" dirty="0" err="1"/>
              <a:t>Veneman</a:t>
            </a:r>
            <a:r>
              <a:rPr lang="en-US" sz="800" dirty="0"/>
              <a:t>, J.F., et al. “</a:t>
            </a:r>
            <a:r>
              <a:rPr lang="en-US" sz="800" dirty="0" err="1"/>
              <a:t>Varstiff</a:t>
            </a:r>
            <a:r>
              <a:rPr lang="en-US" sz="800" dirty="0"/>
              <a:t>, An Innovative Variable Stiffness Material, Applied in a Wheelchair Positioning Device.” Available online: </a:t>
            </a:r>
            <a:r>
              <a:rPr lang="en-US" sz="800" u="sng" dirty="0">
                <a:hlinkClick r:id="rId3"/>
              </a:rPr>
              <a:t>https://www.ige.tu-berlin.de/fileadmin/fg176/IGE_Printreihe/TAR_2015/Session_order/Postersession_Event_6_paper_Veneman_Jan_.pdf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 Werner, F., Sort, W., Green, J., et. al “Severity of </a:t>
            </a:r>
            <a:r>
              <a:rPr lang="en-US" sz="800" dirty="0" err="1"/>
              <a:t>Scapholunate</a:t>
            </a:r>
            <a:r>
              <a:rPr lang="en-US" sz="800" dirty="0"/>
              <a:t> Instability IS Related to Join Anatomy and Congruency” </a:t>
            </a:r>
            <a:r>
              <a:rPr lang="en-US" sz="800" i="1" dirty="0"/>
              <a:t>The Journal of Hand Surgery</a:t>
            </a:r>
            <a:r>
              <a:rPr lang="en-US" sz="800" dirty="0"/>
              <a:t> (2006) 32(1) </a:t>
            </a:r>
            <a:r>
              <a:rPr lang="en-US" sz="800" dirty="0" smtClean="0"/>
              <a:t>55-60</a:t>
            </a:r>
          </a:p>
          <a:p>
            <a:pPr marL="0" indent="0">
              <a:buNone/>
            </a:pPr>
            <a:r>
              <a:rPr lang="en-US" sz="800" dirty="0"/>
              <a:t>Wood, A.M., Robertson, G.A.J., et al “Epidemiology of Open Fractures in7Sport: One Centre’s 15-year Retrospective Study” </a:t>
            </a:r>
            <a:r>
              <a:rPr lang="en-US" sz="800" i="1" dirty="0"/>
              <a:t>World Journal of Orthopedics</a:t>
            </a:r>
            <a:r>
              <a:rPr lang="en-US" sz="800" dirty="0"/>
              <a:t> (2017) 8(7): 545-552.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0443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9905" y="2323090"/>
            <a:ext cx="6798250" cy="1674470"/>
          </a:xfrm>
        </p:spPr>
        <p:txBody>
          <a:bodyPr/>
          <a:lstStyle/>
          <a:p>
            <a:r>
              <a:rPr lang="en-ZA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6598" y="3806117"/>
            <a:ext cx="3329850" cy="382887"/>
          </a:xfrm>
        </p:spPr>
        <p:txBody>
          <a:bodyPr/>
          <a:lstStyle/>
          <a:p>
            <a:r>
              <a:rPr lang="en-ZA" dirty="0" smtClean="0"/>
              <a:t>Questions?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858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fracture wounds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2000" y="1026695"/>
            <a:ext cx="4332505" cy="5375055"/>
          </a:xfrm>
        </p:spPr>
        <p:txBody>
          <a:bodyPr/>
          <a:lstStyle/>
          <a:p>
            <a:r>
              <a:rPr lang="en-US" sz="2800" dirty="0" smtClean="0"/>
              <a:t>Problem: Higher rates of infection and nonunion</a:t>
            </a:r>
          </a:p>
          <a:p>
            <a:r>
              <a:rPr lang="en-US" sz="2800" dirty="0" smtClean="0"/>
              <a:t>Emergency situation: Stop bleeding, immobilize area, relieve pain.</a:t>
            </a:r>
          </a:p>
          <a:p>
            <a:r>
              <a:rPr lang="en-US" sz="2800" dirty="0" smtClean="0"/>
              <a:t>Current solution: Rigid splints such as SAM splint or traction splints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527" y="1193268"/>
            <a:ext cx="1987282" cy="39150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29562" y="5099837"/>
            <a:ext cx="2390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Dunbar, R. P., MD, &amp; </a:t>
            </a:r>
            <a:r>
              <a:rPr lang="en-US" sz="900" dirty="0" err="1"/>
              <a:t>Cannada</a:t>
            </a:r>
            <a:r>
              <a:rPr lang="en-US" sz="900" dirty="0"/>
              <a:t>, L. K., MD. (2017, March). Open Fractures. Retrieved from https://orthoinfo.aaos.org/en/diseases--conditions/open-fractures/</a:t>
            </a:r>
          </a:p>
        </p:txBody>
      </p:sp>
      <p:pic>
        <p:nvPicPr>
          <p:cNvPr id="1026" name="Picture 2" descr="https://lh4.googleusercontent.com/lh_02eye_VnWuDuZJMNrQUOd6hzrQiHGrYe_ivEVR7huBJOwZKx8pwTr5ZMjUH-ZKqGcfKpa1ntPuqT_6fEjgYwdvAaxGIQVty3PQIDdHmgP3N4O84JUTbwKGFkLzIktDcKSaG1Ib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774" y="1184772"/>
            <a:ext cx="2752410" cy="391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239842" y="5099837"/>
            <a:ext cx="2390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Schienberg, S. “SAM splint User’s Guide” Product Manual (2005) SAM Medical Products.</a:t>
            </a:r>
          </a:p>
          <a:p>
            <a:r>
              <a:rPr lang="en-US" sz="900"/>
              <a:t/>
            </a:r>
            <a:br>
              <a:rPr lang="en-US" sz="900"/>
            </a:br>
            <a:endParaRPr lang="en-US" sz="900" dirty="0"/>
          </a:p>
        </p:txBody>
      </p:sp>
      <p:sp>
        <p:nvSpPr>
          <p:cNvPr id="10" name="Rectangle 9"/>
          <p:cNvSpPr/>
          <p:nvPr/>
        </p:nvSpPr>
        <p:spPr>
          <a:xfrm>
            <a:off x="10067544" y="5724144"/>
            <a:ext cx="1280160" cy="1033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10319728" y="125260"/>
            <a:ext cx="1653474" cy="2670901"/>
          </a:xfrm>
          <a:prstGeom prst="rect">
            <a:avLst/>
          </a:prstGeom>
          <a:solidFill>
            <a:schemeClr val="bg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b="1" i="0" dirty="0" smtClean="0">
                <a:solidFill>
                  <a:schemeClr val="accent1"/>
                </a:solidFill>
              </a:rPr>
              <a:t>Background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Problem</a:t>
            </a:r>
          </a:p>
          <a:p>
            <a:pPr algn="r"/>
            <a:r>
              <a:rPr lang="en-US" sz="1200" i="0" dirty="0">
                <a:solidFill>
                  <a:schemeClr val="bg2">
                    <a:lumMod val="65000"/>
                  </a:schemeClr>
                </a:solidFill>
              </a:rPr>
              <a:t>System </a:t>
            </a:r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Specification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Ideation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Design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Material Selection</a:t>
            </a:r>
            <a:endParaRPr lang="en-US" sz="1200" i="0" dirty="0">
              <a:solidFill>
                <a:schemeClr val="bg2">
                  <a:lumMod val="65000"/>
                </a:schemeClr>
              </a:solidFill>
            </a:endParaRP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Experiment</a:t>
            </a:r>
          </a:p>
          <a:p>
            <a:pPr algn="r"/>
            <a:r>
              <a:rPr lang="en-US" sz="1200" b="1" i="0" dirty="0" smtClean="0">
                <a:solidFill>
                  <a:schemeClr val="bg2">
                    <a:lumMod val="65000"/>
                  </a:schemeClr>
                </a:solidFill>
              </a:rPr>
              <a:t>Measure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Next step</a:t>
            </a:r>
          </a:p>
        </p:txBody>
      </p:sp>
    </p:spTree>
    <p:extLst>
      <p:ext uri="{BB962C8B-B14F-4D97-AF65-F5344CB8AC3E}">
        <p14:creationId xmlns:p14="http://schemas.microsoft.com/office/powerpoint/2010/main" val="96515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2000" y="1892968"/>
            <a:ext cx="9198116" cy="4508782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/>
              <a:t>The </a:t>
            </a:r>
            <a:r>
              <a:rPr lang="en-US" sz="3600" b="1" dirty="0" smtClean="0"/>
              <a:t>emergency splints </a:t>
            </a:r>
            <a:r>
              <a:rPr lang="en-US" sz="3600" dirty="0" smtClean="0"/>
              <a:t>on the market today provide skeletal stability using rigid materials. </a:t>
            </a:r>
          </a:p>
          <a:p>
            <a:pPr marL="0" indent="0" algn="ctr">
              <a:buNone/>
            </a:pPr>
            <a:r>
              <a:rPr lang="en-US" sz="3600" dirty="0" smtClean="0"/>
              <a:t>This makes it inefficient in emergency treatment of open fracture wounds because it does not provide </a:t>
            </a:r>
            <a:r>
              <a:rPr lang="en-US" sz="3600" b="1" dirty="0" smtClean="0"/>
              <a:t>soft tissue coverage </a:t>
            </a:r>
            <a:r>
              <a:rPr lang="en-US" sz="3600" dirty="0" smtClean="0"/>
              <a:t>and causes </a:t>
            </a:r>
            <a:r>
              <a:rPr lang="en-US" sz="3600" b="1" dirty="0" smtClean="0"/>
              <a:t>unnecessary pain </a:t>
            </a:r>
            <a:r>
              <a:rPr lang="en-US" sz="3600" dirty="0" smtClean="0"/>
              <a:t>during application. 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6" name="Rectangle 5"/>
          <p:cNvSpPr/>
          <p:nvPr/>
        </p:nvSpPr>
        <p:spPr>
          <a:xfrm>
            <a:off x="10067544" y="5724144"/>
            <a:ext cx="1280160" cy="1033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0413705" y="200417"/>
            <a:ext cx="1653474" cy="2470484"/>
          </a:xfrm>
          <a:prstGeom prst="rect">
            <a:avLst/>
          </a:prstGeom>
          <a:solidFill>
            <a:schemeClr val="bg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Background</a:t>
            </a:r>
          </a:p>
          <a:p>
            <a:pPr algn="r"/>
            <a:r>
              <a:rPr lang="en-US" sz="1200" b="1" i="0" dirty="0" smtClean="0">
                <a:solidFill>
                  <a:schemeClr val="accent1"/>
                </a:solidFill>
              </a:rPr>
              <a:t>Problem</a:t>
            </a:r>
          </a:p>
          <a:p>
            <a:pPr algn="r"/>
            <a:r>
              <a:rPr lang="en-US" sz="1200" i="0" dirty="0">
                <a:solidFill>
                  <a:schemeClr val="bg2">
                    <a:lumMod val="65000"/>
                  </a:schemeClr>
                </a:solidFill>
              </a:rPr>
              <a:t>System </a:t>
            </a:r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Specification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Ideation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Design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Material Selection</a:t>
            </a:r>
            <a:endParaRPr lang="en-US" sz="1200" i="0" dirty="0">
              <a:solidFill>
                <a:schemeClr val="bg2">
                  <a:lumMod val="65000"/>
                </a:schemeClr>
              </a:solidFill>
            </a:endParaRP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Experiment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Measure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Next step</a:t>
            </a:r>
          </a:p>
        </p:txBody>
      </p:sp>
    </p:spTree>
    <p:extLst>
      <p:ext uri="{BB962C8B-B14F-4D97-AF65-F5344CB8AC3E}">
        <p14:creationId xmlns:p14="http://schemas.microsoft.com/office/powerpoint/2010/main" val="255759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specifications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 smtClean="0"/>
              <a:t>How the splint should function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454083"/>
              </p:ext>
            </p:extLst>
          </p:nvPr>
        </p:nvGraphicFramePr>
        <p:xfrm>
          <a:off x="321265" y="1368000"/>
          <a:ext cx="9646481" cy="505281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15857">
                  <a:extLst>
                    <a:ext uri="{9D8B030D-6E8A-4147-A177-3AD203B41FA5}">
                      <a16:colId xmlns:a16="http://schemas.microsoft.com/office/drawing/2014/main" xmlns="" val="1173992025"/>
                    </a:ext>
                  </a:extLst>
                </a:gridCol>
                <a:gridCol w="1546413">
                  <a:extLst>
                    <a:ext uri="{9D8B030D-6E8A-4147-A177-3AD203B41FA5}">
                      <a16:colId xmlns:a16="http://schemas.microsoft.com/office/drawing/2014/main" xmlns="" val="115202853"/>
                    </a:ext>
                  </a:extLst>
                </a:gridCol>
                <a:gridCol w="3988946">
                  <a:extLst>
                    <a:ext uri="{9D8B030D-6E8A-4147-A177-3AD203B41FA5}">
                      <a16:colId xmlns:a16="http://schemas.microsoft.com/office/drawing/2014/main" xmlns="" val="1010693434"/>
                    </a:ext>
                  </a:extLst>
                </a:gridCol>
                <a:gridCol w="2595265">
                  <a:extLst>
                    <a:ext uri="{9D8B030D-6E8A-4147-A177-3AD203B41FA5}">
                      <a16:colId xmlns:a16="http://schemas.microsoft.com/office/drawing/2014/main" xmlns="" val="1136644251"/>
                    </a:ext>
                  </a:extLst>
                </a:gridCol>
              </a:tblGrid>
              <a:tr h="547120"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bg1"/>
                          </a:solidFill>
                        </a:rPr>
                        <a:t>Criteria</a:t>
                      </a:r>
                      <a:endParaRPr lang="en-ZA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Value</a:t>
                      </a:r>
                      <a:endParaRPr lang="en-ZA" sz="1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Reason</a:t>
                      </a:r>
                      <a:endParaRPr lang="en-ZA" sz="1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Test</a:t>
                      </a:r>
                      <a:endParaRPr lang="en-ZA" sz="1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7223600"/>
                  </a:ext>
                </a:extLst>
              </a:tr>
              <a:tr h="643671"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Application time</a:t>
                      </a:r>
                      <a:endParaRPr lang="en-ZA" sz="1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</a:t>
                      </a:r>
                      <a:r>
                        <a:rPr lang="en-ZA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2 minutes</a:t>
                      </a:r>
                      <a:endParaRPr lang="en-ZA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Professionals must be able to use quickly in emergency situations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EMT usage test </a:t>
                      </a:r>
                      <a:endParaRPr lang="en-ZA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83495943"/>
                  </a:ext>
                </a:extLst>
              </a:tr>
              <a:tr h="643671"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Usability</a:t>
                      </a:r>
                      <a:r>
                        <a:rPr lang="en-ZA" sz="1800" b="0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time</a:t>
                      </a:r>
                      <a:endParaRPr lang="en-ZA" sz="1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</a:t>
                      </a:r>
                      <a:r>
                        <a:rPr lang="en-ZA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30 minutes</a:t>
                      </a:r>
                      <a:endParaRPr lang="en-ZA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Typical time in an ambulance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Leak pressure</a:t>
                      </a:r>
                      <a:r>
                        <a:rPr lang="en-ZA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and bubble test</a:t>
                      </a:r>
                      <a:endParaRPr lang="en-ZA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2132828"/>
                  </a:ext>
                </a:extLst>
              </a:tr>
              <a:tr h="643671"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Reusability</a:t>
                      </a:r>
                      <a:endParaRPr lang="en-ZA" sz="1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 times</a:t>
                      </a:r>
                      <a:endParaRPr lang="en-ZA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Typical SAM splint reusability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Leak</a:t>
                      </a:r>
                      <a:r>
                        <a:rPr lang="en-ZA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pressure and bubble test after reapplications</a:t>
                      </a:r>
                      <a:endParaRPr lang="en-ZA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94300830"/>
                  </a:ext>
                </a:extLst>
              </a:tr>
              <a:tr h="643671"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Radiolucent</a:t>
                      </a:r>
                      <a:endParaRPr lang="en-ZA" sz="1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endParaRPr lang="en-ZA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Characteristic of typical splints on the market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X-ray </a:t>
                      </a:r>
                      <a:endParaRPr lang="en-ZA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7728417"/>
                  </a:ext>
                </a:extLst>
              </a:tr>
              <a:tr h="643671"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Cost</a:t>
                      </a:r>
                      <a:endParaRPr lang="en-ZA" sz="1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 $10</a:t>
                      </a:r>
                      <a:endParaRPr lang="en-ZA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Typical SAM splint value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57078208"/>
                  </a:ext>
                </a:extLst>
              </a:tr>
              <a:tr h="643671"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Thickness</a:t>
                      </a:r>
                      <a:endParaRPr lang="en-ZA" sz="1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4-6</a:t>
                      </a:r>
                      <a:r>
                        <a:rPr lang="en-ZA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mm</a:t>
                      </a:r>
                      <a:endParaRPr lang="en-ZA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SAM splint</a:t>
                      </a:r>
                      <a:r>
                        <a:rPr lang="en-ZA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is 4 mm thick </a:t>
                      </a:r>
                      <a:endParaRPr lang="en-ZA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3671"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Impact resistance</a:t>
                      </a:r>
                      <a:endParaRPr lang="en-ZA" sz="1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 J</a:t>
                      </a:r>
                      <a:endParaRPr lang="en-ZA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Approximately</a:t>
                      </a:r>
                      <a:r>
                        <a:rPr lang="en-ZA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1/3 of energy needed to break a wrist bone</a:t>
                      </a:r>
                      <a:endParaRPr lang="en-ZA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Impact resistance</a:t>
                      </a:r>
                      <a:r>
                        <a:rPr lang="en-ZA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testing</a:t>
                      </a:r>
                      <a:endParaRPr lang="en-ZA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10067544" y="5733288"/>
            <a:ext cx="1280160" cy="1033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0413705" y="200417"/>
            <a:ext cx="1653474" cy="2470484"/>
          </a:xfrm>
          <a:prstGeom prst="rect">
            <a:avLst/>
          </a:prstGeom>
          <a:solidFill>
            <a:schemeClr val="bg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Background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Problem</a:t>
            </a:r>
          </a:p>
          <a:p>
            <a:pPr algn="r"/>
            <a:r>
              <a:rPr lang="en-US" sz="1200" b="1" i="0" dirty="0">
                <a:solidFill>
                  <a:schemeClr val="accent1"/>
                </a:solidFill>
              </a:rPr>
              <a:t>System </a:t>
            </a:r>
            <a:r>
              <a:rPr lang="en-US" sz="1200" b="1" i="0" dirty="0" smtClean="0">
                <a:solidFill>
                  <a:schemeClr val="accent1"/>
                </a:solidFill>
              </a:rPr>
              <a:t>Specification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Ideation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Design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Material Selection</a:t>
            </a:r>
            <a:endParaRPr lang="en-US" sz="1200" i="0" dirty="0">
              <a:solidFill>
                <a:schemeClr val="bg2">
                  <a:lumMod val="65000"/>
                </a:schemeClr>
              </a:solidFill>
            </a:endParaRP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Experiment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Measure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Next step</a:t>
            </a:r>
          </a:p>
        </p:txBody>
      </p:sp>
    </p:spTree>
    <p:extLst>
      <p:ext uri="{BB962C8B-B14F-4D97-AF65-F5344CB8AC3E}">
        <p14:creationId xmlns:p14="http://schemas.microsoft.com/office/powerpoint/2010/main" val="762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Using Laminar Jamming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1644" y="1359123"/>
            <a:ext cx="4953929" cy="4002017"/>
          </a:xfrm>
        </p:spPr>
        <p:txBody>
          <a:bodyPr/>
          <a:lstStyle/>
          <a:p>
            <a:r>
              <a:rPr lang="en-ZA" sz="2800" dirty="0" smtClean="0"/>
              <a:t>Flexible materials under vacuum becomes stiff</a:t>
            </a:r>
          </a:p>
          <a:p>
            <a:r>
              <a:rPr lang="en-ZA" sz="2800" dirty="0" smtClean="0"/>
              <a:t>Apply to wound on vacuum-off state</a:t>
            </a:r>
          </a:p>
          <a:p>
            <a:pPr lvl="1"/>
            <a:r>
              <a:rPr lang="en-ZA" sz="2400" dirty="0" smtClean="0"/>
              <a:t>Flexible </a:t>
            </a:r>
            <a:r>
              <a:rPr lang="en-ZA" sz="2400" dirty="0" smtClean="0">
                <a:sym typeface="Wingdings" panose="05000000000000000000" pitchFamily="2" charset="2"/>
              </a:rPr>
              <a:t> Less pain</a:t>
            </a:r>
            <a:endParaRPr lang="en-ZA" sz="2400" dirty="0" smtClean="0"/>
          </a:p>
          <a:p>
            <a:pPr lvl="1"/>
            <a:r>
              <a:rPr lang="en-ZA" sz="2400" dirty="0" smtClean="0"/>
              <a:t>Wrapped splint </a:t>
            </a:r>
            <a:r>
              <a:rPr lang="en-ZA" sz="2400" dirty="0" smtClean="0">
                <a:sym typeface="Wingdings" panose="05000000000000000000" pitchFamily="2" charset="2"/>
              </a:rPr>
              <a:t> soft tissue coverage</a:t>
            </a:r>
          </a:p>
          <a:p>
            <a:r>
              <a:rPr lang="en-ZA" sz="2800" dirty="0" smtClean="0">
                <a:sym typeface="Wingdings" panose="05000000000000000000" pitchFamily="2" charset="2"/>
              </a:rPr>
              <a:t>Apply vacuum to material</a:t>
            </a:r>
            <a:endParaRPr lang="en-ZA" sz="2800" dirty="0">
              <a:sym typeface="Wingdings" panose="05000000000000000000" pitchFamily="2" charset="2"/>
            </a:endParaRPr>
          </a:p>
          <a:p>
            <a:pPr lvl="1"/>
            <a:r>
              <a:rPr lang="en-ZA" sz="2400" dirty="0" smtClean="0">
                <a:sym typeface="Wingdings" panose="05000000000000000000" pitchFamily="2" charset="2"/>
              </a:rPr>
              <a:t>Skeletal immobilization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pic>
        <p:nvPicPr>
          <p:cNvPr id="10" name="Picture 4" descr="https://lh6.googleusercontent.com/-I7tLQwklWWUm5zW0YVAfQU8c3iS-1rt5YpP_2ovOYWV1_R16kf1QDl8plovTGAGCEdyIhZ7VNUQoYoLm9S3DktpXRDwLolUhrFCGxUj29WwaV06o3IN7V0kM8RZ6cjNSajk43aRC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79"/>
          <a:stretch/>
        </p:blipFill>
        <p:spPr bwMode="auto">
          <a:xfrm>
            <a:off x="5825572" y="647999"/>
            <a:ext cx="4081933" cy="252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6.googleusercontent.com/-I7tLQwklWWUm5zW0YVAfQU8c3iS-1rt5YpP_2ovOYWV1_R16kf1QDl8plovTGAGCEdyIhZ7VNUQoYoLm9S3DktpXRDwLolUhrFCGxUj29WwaV06o3IN7V0kM8RZ6cjNSajk43aRC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49"/>
          <a:stretch/>
        </p:blipFill>
        <p:spPr bwMode="auto">
          <a:xfrm>
            <a:off x="5866801" y="3173810"/>
            <a:ext cx="4040704" cy="25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825570" y="5699621"/>
            <a:ext cx="42007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Narang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, Y.S.,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Vlassak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, J.J., and Howe, R.D. “Mechanically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VersatileSoft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Machine through Laminar Jamming” Advanced Functional Materials 28 (2018)</a:t>
            </a:r>
            <a:endParaRPr lang="en-US" sz="120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067544" y="5724144"/>
            <a:ext cx="1280160" cy="1033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10413705" y="200417"/>
            <a:ext cx="1653474" cy="2470484"/>
          </a:xfrm>
          <a:prstGeom prst="rect">
            <a:avLst/>
          </a:prstGeom>
          <a:solidFill>
            <a:schemeClr val="bg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Background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Problem</a:t>
            </a:r>
          </a:p>
          <a:p>
            <a:pPr algn="r"/>
            <a:r>
              <a:rPr lang="en-US" sz="1200" i="0" dirty="0">
                <a:solidFill>
                  <a:schemeClr val="bg2">
                    <a:lumMod val="65000"/>
                  </a:schemeClr>
                </a:solidFill>
              </a:rPr>
              <a:t>System </a:t>
            </a:r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Specification</a:t>
            </a:r>
          </a:p>
          <a:p>
            <a:pPr algn="r"/>
            <a:r>
              <a:rPr lang="en-US" sz="1200" b="1" i="0" dirty="0" smtClean="0">
                <a:solidFill>
                  <a:schemeClr val="accent1"/>
                </a:solidFill>
              </a:rPr>
              <a:t>Ideation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Design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Material Selection</a:t>
            </a:r>
            <a:endParaRPr lang="en-US" sz="1200" i="0" dirty="0">
              <a:solidFill>
                <a:schemeClr val="bg2">
                  <a:lumMod val="65000"/>
                </a:schemeClr>
              </a:solidFill>
            </a:endParaRP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Experiment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Measure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Next step</a:t>
            </a:r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7868" y="864000"/>
            <a:ext cx="8159364" cy="241539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z="2400" dirty="0" smtClean="0"/>
              <a:t>Gauze tape </a:t>
            </a:r>
            <a:r>
              <a:rPr lang="en-US" sz="2400" dirty="0" smtClean="0">
                <a:sym typeface="Wingdings" panose="05000000000000000000" pitchFamily="2" charset="2"/>
              </a:rPr>
              <a:t> Soft tissue coverage</a:t>
            </a:r>
            <a:endParaRPr lang="en-US" sz="2400" dirty="0" smtClean="0"/>
          </a:p>
          <a:p>
            <a:r>
              <a:rPr lang="en-US" sz="2400" dirty="0" smtClean="0"/>
              <a:t>Foam tape </a:t>
            </a:r>
            <a:r>
              <a:rPr lang="en-US" sz="2400" dirty="0" smtClean="0">
                <a:sym typeface="Wingdings" panose="05000000000000000000" pitchFamily="2" charset="2"/>
              </a:rPr>
              <a:t> Comfort</a:t>
            </a:r>
            <a:endParaRPr lang="en-US" sz="2400" dirty="0" smtClean="0"/>
          </a:p>
          <a:p>
            <a:r>
              <a:rPr lang="en-US" sz="2400" dirty="0" smtClean="0"/>
              <a:t>Laminar jammed material </a:t>
            </a:r>
            <a:r>
              <a:rPr lang="en-US" sz="2400" dirty="0" smtClean="0">
                <a:sym typeface="Wingdings" panose="05000000000000000000" pitchFamily="2" charset="2"/>
              </a:rPr>
              <a:t> Skeletal immobilization</a:t>
            </a:r>
            <a:endParaRPr lang="en-US" sz="2400" dirty="0" smtClean="0"/>
          </a:p>
          <a:p>
            <a:pPr lvl="1"/>
            <a:r>
              <a:rPr lang="en-US" sz="2000" dirty="0" smtClean="0"/>
              <a:t>Airtight envelope</a:t>
            </a:r>
          </a:p>
          <a:p>
            <a:pPr lvl="1"/>
            <a:r>
              <a:rPr lang="en-US" sz="2000" dirty="0" smtClean="0"/>
              <a:t>10-30 layers of jamming material</a:t>
            </a:r>
          </a:p>
          <a:p>
            <a:pPr lvl="1"/>
            <a:r>
              <a:rPr lang="en-US" sz="2000" dirty="0" smtClean="0"/>
              <a:t>Check valve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Splint design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067544" y="5724144"/>
            <a:ext cx="1280160" cy="1033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10413705" y="200417"/>
            <a:ext cx="1653474" cy="2470484"/>
          </a:xfrm>
          <a:prstGeom prst="rect">
            <a:avLst/>
          </a:prstGeom>
          <a:solidFill>
            <a:schemeClr val="bg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Background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Problem</a:t>
            </a:r>
          </a:p>
          <a:p>
            <a:pPr algn="r"/>
            <a:r>
              <a:rPr lang="en-US" sz="1200" i="0" dirty="0">
                <a:solidFill>
                  <a:schemeClr val="bg2">
                    <a:lumMod val="65000"/>
                  </a:schemeClr>
                </a:solidFill>
              </a:rPr>
              <a:t>System </a:t>
            </a:r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Specification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Ideation</a:t>
            </a:r>
          </a:p>
          <a:p>
            <a:pPr algn="r"/>
            <a:r>
              <a:rPr lang="en-US" sz="1200" b="1" i="0" dirty="0" smtClean="0">
                <a:solidFill>
                  <a:schemeClr val="accent1"/>
                </a:solidFill>
              </a:rPr>
              <a:t>Design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Material Selection</a:t>
            </a:r>
            <a:endParaRPr lang="en-US" sz="1200" i="0" dirty="0">
              <a:solidFill>
                <a:schemeClr val="bg2">
                  <a:lumMod val="65000"/>
                </a:schemeClr>
              </a:solidFill>
            </a:endParaRP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Experiment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Measure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Next step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370" y="3529505"/>
            <a:ext cx="7311169" cy="287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Material selection for gauze tape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120790"/>
              </p:ext>
            </p:extLst>
          </p:nvPr>
        </p:nvGraphicFramePr>
        <p:xfrm>
          <a:off x="431801" y="1083735"/>
          <a:ext cx="9440331" cy="55657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915903">
                  <a:extLst>
                    <a:ext uri="{9D8B030D-6E8A-4147-A177-3AD203B41FA5}">
                      <a16:colId xmlns:a16="http://schemas.microsoft.com/office/drawing/2014/main" xmlns="" val="1173992025"/>
                    </a:ext>
                  </a:extLst>
                </a:gridCol>
                <a:gridCol w="1881107">
                  <a:extLst>
                    <a:ext uri="{9D8B030D-6E8A-4147-A177-3AD203B41FA5}">
                      <a16:colId xmlns:a16="http://schemas.microsoft.com/office/drawing/2014/main" xmlns="" val="115202853"/>
                    </a:ext>
                  </a:extLst>
                </a:gridCol>
                <a:gridCol w="1881107">
                  <a:extLst>
                    <a:ext uri="{9D8B030D-6E8A-4147-A177-3AD203B41FA5}">
                      <a16:colId xmlns:a16="http://schemas.microsoft.com/office/drawing/2014/main" xmlns="" val="1010693434"/>
                    </a:ext>
                  </a:extLst>
                </a:gridCol>
                <a:gridCol w="1881107">
                  <a:extLst>
                    <a:ext uri="{9D8B030D-6E8A-4147-A177-3AD203B41FA5}">
                      <a16:colId xmlns:a16="http://schemas.microsoft.com/office/drawing/2014/main" xmlns="" val="608292439"/>
                    </a:ext>
                  </a:extLst>
                </a:gridCol>
                <a:gridCol w="1881107">
                  <a:extLst>
                    <a:ext uri="{9D8B030D-6E8A-4147-A177-3AD203B41FA5}">
                      <a16:colId xmlns:a16="http://schemas.microsoft.com/office/drawing/2014/main" xmlns="" val="1007882540"/>
                    </a:ext>
                  </a:extLst>
                </a:gridCol>
              </a:tblGrid>
              <a:tr h="689170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>
                          <a:solidFill>
                            <a:schemeClr val="bg1"/>
                          </a:solidFill>
                        </a:rPr>
                        <a:t>Criteria</a:t>
                      </a:r>
                      <a:endParaRPr lang="en-ZA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Weight</a:t>
                      </a:r>
                      <a:endParaRPr lang="en-ZA" sz="2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Tegaderm</a:t>
                      </a:r>
                      <a:r>
                        <a:rPr lang="en-ZA" sz="20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Film Dressing</a:t>
                      </a:r>
                      <a:endParaRPr lang="en-ZA" sz="2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Hydrocolloid adhesive</a:t>
                      </a:r>
                      <a:endParaRPr lang="en-ZA" sz="2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Medipore</a:t>
                      </a:r>
                      <a:r>
                        <a:rPr lang="en-ZA" sz="20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adhesive</a:t>
                      </a:r>
                      <a:endParaRPr lang="en-ZA" sz="2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7223600"/>
                  </a:ext>
                </a:extLst>
              </a:tr>
              <a:tr h="810788">
                <a:tc>
                  <a:txBody>
                    <a:bodyPr/>
                    <a:lstStyle/>
                    <a:p>
                      <a:pPr algn="ctr"/>
                      <a:r>
                        <a:rPr lang="en-ZA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Barrier</a:t>
                      </a:r>
                      <a:endParaRPr lang="en-ZA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ZA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83495943"/>
                  </a:ext>
                </a:extLst>
              </a:tr>
              <a:tr h="810788">
                <a:tc>
                  <a:txBody>
                    <a:bodyPr/>
                    <a:lstStyle/>
                    <a:p>
                      <a:pPr algn="ctr"/>
                      <a:r>
                        <a:rPr lang="en-ZA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Absorbency</a:t>
                      </a:r>
                      <a:endParaRPr lang="en-ZA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ZA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2132828"/>
                  </a:ext>
                </a:extLst>
              </a:tr>
              <a:tr h="810788">
                <a:tc>
                  <a:txBody>
                    <a:bodyPr/>
                    <a:lstStyle/>
                    <a:p>
                      <a:pPr algn="ctr"/>
                      <a:r>
                        <a:rPr lang="en-ZA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Waterproof</a:t>
                      </a:r>
                      <a:endParaRPr lang="en-ZA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en-ZA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-1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94300830"/>
                  </a:ext>
                </a:extLst>
              </a:tr>
              <a:tr h="810788">
                <a:tc>
                  <a:txBody>
                    <a:bodyPr/>
                    <a:lstStyle/>
                    <a:p>
                      <a:pPr algn="ctr"/>
                      <a:r>
                        <a:rPr lang="en-ZA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Cost</a:t>
                      </a:r>
                      <a:endParaRPr lang="en-ZA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-1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ZA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7728417"/>
                  </a:ext>
                </a:extLst>
              </a:tr>
              <a:tr h="810788">
                <a:tc>
                  <a:txBody>
                    <a:bodyPr/>
                    <a:lstStyle/>
                    <a:p>
                      <a:pPr algn="ctr"/>
                      <a:r>
                        <a:rPr lang="en-ZA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Size</a:t>
                      </a:r>
                      <a:endParaRPr lang="en-ZA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-1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ZA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57078208"/>
                  </a:ext>
                </a:extLst>
              </a:tr>
              <a:tr h="810788">
                <a:tc>
                  <a:txBody>
                    <a:bodyPr/>
                    <a:lstStyle/>
                    <a:p>
                      <a:pPr algn="ctr"/>
                      <a:r>
                        <a:rPr lang="en-ZA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Total</a:t>
                      </a:r>
                      <a:endParaRPr lang="en-ZA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en-ZA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10067544" y="5724144"/>
            <a:ext cx="1280160" cy="1033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0426231" y="200417"/>
            <a:ext cx="1653474" cy="2470484"/>
          </a:xfrm>
          <a:prstGeom prst="rect">
            <a:avLst/>
          </a:prstGeom>
          <a:solidFill>
            <a:schemeClr val="bg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Background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Problem</a:t>
            </a:r>
          </a:p>
          <a:p>
            <a:pPr algn="r"/>
            <a:r>
              <a:rPr lang="en-US" sz="1200" i="0" dirty="0">
                <a:solidFill>
                  <a:schemeClr val="bg2">
                    <a:lumMod val="65000"/>
                  </a:schemeClr>
                </a:solidFill>
              </a:rPr>
              <a:t>System </a:t>
            </a:r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Specification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Ideation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Design</a:t>
            </a:r>
          </a:p>
          <a:p>
            <a:pPr algn="r"/>
            <a:r>
              <a:rPr lang="en-US" sz="1200" b="1" i="0" dirty="0" smtClean="0">
                <a:solidFill>
                  <a:schemeClr val="accent1"/>
                </a:solidFill>
              </a:rPr>
              <a:t>Material Selection</a:t>
            </a:r>
            <a:endParaRPr lang="en-US" sz="1200" b="1" i="0" dirty="0">
              <a:solidFill>
                <a:schemeClr val="accent1"/>
              </a:solidFill>
            </a:endParaRP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Experiment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Measure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Next step</a:t>
            </a:r>
          </a:p>
        </p:txBody>
      </p:sp>
    </p:spTree>
    <p:extLst>
      <p:ext uri="{BB962C8B-B14F-4D97-AF65-F5344CB8AC3E}">
        <p14:creationId xmlns:p14="http://schemas.microsoft.com/office/powerpoint/2010/main" val="257240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Laminar jammed system specifications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936000"/>
            <a:ext cx="9198116" cy="360000"/>
          </a:xfrm>
        </p:spPr>
        <p:txBody>
          <a:bodyPr/>
          <a:lstStyle/>
          <a:p>
            <a:r>
              <a:rPr lang="en-ZA" dirty="0" smtClean="0"/>
              <a:t>Specification for the inner layers that will be laminar jammed 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31803"/>
              </p:ext>
            </p:extLst>
          </p:nvPr>
        </p:nvGraphicFramePr>
        <p:xfrm>
          <a:off x="321265" y="1368000"/>
          <a:ext cx="9646481" cy="209433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15857">
                  <a:extLst>
                    <a:ext uri="{9D8B030D-6E8A-4147-A177-3AD203B41FA5}">
                      <a16:colId xmlns:a16="http://schemas.microsoft.com/office/drawing/2014/main" xmlns="" val="1173992025"/>
                    </a:ext>
                  </a:extLst>
                </a:gridCol>
                <a:gridCol w="1546413">
                  <a:extLst>
                    <a:ext uri="{9D8B030D-6E8A-4147-A177-3AD203B41FA5}">
                      <a16:colId xmlns:a16="http://schemas.microsoft.com/office/drawing/2014/main" xmlns="" val="115202853"/>
                    </a:ext>
                  </a:extLst>
                </a:gridCol>
                <a:gridCol w="3988946">
                  <a:extLst>
                    <a:ext uri="{9D8B030D-6E8A-4147-A177-3AD203B41FA5}">
                      <a16:colId xmlns:a16="http://schemas.microsoft.com/office/drawing/2014/main" xmlns="" val="1010693434"/>
                    </a:ext>
                  </a:extLst>
                </a:gridCol>
                <a:gridCol w="2595265">
                  <a:extLst>
                    <a:ext uri="{9D8B030D-6E8A-4147-A177-3AD203B41FA5}">
                      <a16:colId xmlns:a16="http://schemas.microsoft.com/office/drawing/2014/main" xmlns="" val="1136644251"/>
                    </a:ext>
                  </a:extLst>
                </a:gridCol>
              </a:tblGrid>
              <a:tr h="624626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>
                          <a:solidFill>
                            <a:schemeClr val="bg1"/>
                          </a:solidFill>
                        </a:rPr>
                        <a:t>Criteria</a:t>
                      </a:r>
                      <a:endParaRPr lang="en-ZA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Value</a:t>
                      </a:r>
                      <a:endParaRPr lang="en-ZA" sz="2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Reason</a:t>
                      </a:r>
                      <a:endParaRPr lang="en-ZA" sz="2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Test</a:t>
                      </a:r>
                      <a:endParaRPr lang="en-ZA" sz="2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7223600"/>
                  </a:ext>
                </a:extLst>
              </a:tr>
              <a:tr h="734854">
                <a:tc>
                  <a:txBody>
                    <a:bodyPr/>
                    <a:lstStyle/>
                    <a:p>
                      <a:pPr algn="ctr"/>
                      <a:r>
                        <a:rPr lang="en-ZA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Vacuum-on</a:t>
                      </a:r>
                      <a:r>
                        <a:rPr lang="en-ZA" sz="2000" b="0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stiffness</a:t>
                      </a:r>
                      <a:endParaRPr lang="en-ZA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540 N/m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Measures stiffness of SAM splint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Three point bending 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83495943"/>
                  </a:ext>
                </a:extLst>
              </a:tr>
              <a:tr h="734854">
                <a:tc>
                  <a:txBody>
                    <a:bodyPr/>
                    <a:lstStyle/>
                    <a:p>
                      <a:pPr algn="ctr"/>
                      <a:r>
                        <a:rPr lang="en-ZA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Vacuum-off stiffness</a:t>
                      </a:r>
                      <a:endParaRPr lang="en-ZA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Force</a:t>
                      </a:r>
                      <a:r>
                        <a:rPr lang="en-ZA" sz="2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needed to move </a:t>
                      </a:r>
                      <a:r>
                        <a:rPr lang="en-ZA" sz="2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joint at </a:t>
                      </a:r>
                      <a:r>
                        <a:rPr lang="en-ZA" sz="2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rest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213282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10067544" y="5724144"/>
            <a:ext cx="1280160" cy="1033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10426231" y="200417"/>
            <a:ext cx="1653474" cy="2470484"/>
          </a:xfrm>
          <a:prstGeom prst="rect">
            <a:avLst/>
          </a:prstGeom>
          <a:solidFill>
            <a:schemeClr val="bg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Background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Problem</a:t>
            </a:r>
          </a:p>
          <a:p>
            <a:pPr algn="r"/>
            <a:r>
              <a:rPr lang="en-US" sz="1200" i="0" dirty="0">
                <a:solidFill>
                  <a:schemeClr val="bg2">
                    <a:lumMod val="65000"/>
                  </a:schemeClr>
                </a:solidFill>
              </a:rPr>
              <a:t>System </a:t>
            </a:r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Specification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Ideation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Design</a:t>
            </a:r>
          </a:p>
          <a:p>
            <a:pPr algn="r"/>
            <a:r>
              <a:rPr lang="en-US" sz="1200" b="1" i="0" dirty="0" smtClean="0">
                <a:solidFill>
                  <a:schemeClr val="accent1"/>
                </a:solidFill>
              </a:rPr>
              <a:t>Material Selection</a:t>
            </a:r>
            <a:endParaRPr lang="en-US" sz="1200" b="1" i="0" dirty="0">
              <a:solidFill>
                <a:schemeClr val="accent1"/>
              </a:solidFill>
            </a:endParaRP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Experiment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Measure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Next step</a:t>
            </a:r>
          </a:p>
        </p:txBody>
      </p:sp>
    </p:spTree>
    <p:extLst>
      <p:ext uri="{BB962C8B-B14F-4D97-AF65-F5344CB8AC3E}">
        <p14:creationId xmlns:p14="http://schemas.microsoft.com/office/powerpoint/2010/main" val="67361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Material specifications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936000"/>
            <a:ext cx="9198116" cy="360000"/>
          </a:xfrm>
        </p:spPr>
        <p:txBody>
          <a:bodyPr/>
          <a:lstStyle/>
          <a:p>
            <a:r>
              <a:rPr lang="en-ZA" dirty="0" smtClean="0"/>
              <a:t>Specification for the inner layers that will be laminar jammed 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905612"/>
              </p:ext>
            </p:extLst>
          </p:nvPr>
        </p:nvGraphicFramePr>
        <p:xfrm>
          <a:off x="321265" y="1368000"/>
          <a:ext cx="9646481" cy="44446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15857">
                  <a:extLst>
                    <a:ext uri="{9D8B030D-6E8A-4147-A177-3AD203B41FA5}">
                      <a16:colId xmlns:a16="http://schemas.microsoft.com/office/drawing/2014/main" xmlns="" val="1173992025"/>
                    </a:ext>
                  </a:extLst>
                </a:gridCol>
                <a:gridCol w="1546413">
                  <a:extLst>
                    <a:ext uri="{9D8B030D-6E8A-4147-A177-3AD203B41FA5}">
                      <a16:colId xmlns:a16="http://schemas.microsoft.com/office/drawing/2014/main" xmlns="" val="115202853"/>
                    </a:ext>
                  </a:extLst>
                </a:gridCol>
                <a:gridCol w="3988946">
                  <a:extLst>
                    <a:ext uri="{9D8B030D-6E8A-4147-A177-3AD203B41FA5}">
                      <a16:colId xmlns:a16="http://schemas.microsoft.com/office/drawing/2014/main" xmlns="" val="1010693434"/>
                    </a:ext>
                  </a:extLst>
                </a:gridCol>
                <a:gridCol w="2595265">
                  <a:extLst>
                    <a:ext uri="{9D8B030D-6E8A-4147-A177-3AD203B41FA5}">
                      <a16:colId xmlns:a16="http://schemas.microsoft.com/office/drawing/2014/main" xmlns="" val="1136644251"/>
                    </a:ext>
                  </a:extLst>
                </a:gridCol>
              </a:tblGrid>
              <a:tr h="624626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>
                          <a:solidFill>
                            <a:schemeClr val="bg1"/>
                          </a:solidFill>
                        </a:rPr>
                        <a:t>Criteria</a:t>
                      </a:r>
                      <a:endParaRPr lang="en-ZA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Value</a:t>
                      </a:r>
                      <a:endParaRPr lang="en-ZA" sz="2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Reason</a:t>
                      </a:r>
                      <a:endParaRPr lang="en-ZA" sz="2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Test</a:t>
                      </a:r>
                      <a:endParaRPr lang="en-ZA" sz="2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7223600"/>
                  </a:ext>
                </a:extLst>
              </a:tr>
              <a:tr h="734854">
                <a:tc>
                  <a:txBody>
                    <a:bodyPr/>
                    <a:lstStyle/>
                    <a:p>
                      <a:pPr algn="ctr"/>
                      <a:r>
                        <a:rPr lang="en-ZA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Coefficient of Friction (affects the point of yield</a:t>
                      </a:r>
                      <a:r>
                        <a:rPr lang="en-ZA" sz="2000" b="0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 </a:t>
                      </a:r>
                      <a:endParaRPr lang="en-ZA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.5-.6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Higher end of achievable friction from </a:t>
                      </a:r>
                      <a:r>
                        <a:rPr lang="en-ZA" sz="2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fibers</a:t>
                      </a:r>
                      <a:endParaRPr lang="en-ZA" sz="2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Friction testing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94300830"/>
                  </a:ext>
                </a:extLst>
              </a:tr>
              <a:tr h="734854">
                <a:tc>
                  <a:txBody>
                    <a:bodyPr/>
                    <a:lstStyle/>
                    <a:p>
                      <a:pPr algn="ctr"/>
                      <a:r>
                        <a:rPr lang="en-ZA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Linear density</a:t>
                      </a:r>
                      <a:endParaRPr lang="en-ZA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 100 gram/km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Characteristic of cotton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Spec sheet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7728417"/>
                  </a:ext>
                </a:extLst>
              </a:tr>
              <a:tr h="734854">
                <a:tc>
                  <a:txBody>
                    <a:bodyPr/>
                    <a:lstStyle/>
                    <a:p>
                      <a:pPr algn="ctr"/>
                      <a:r>
                        <a:rPr lang="en-ZA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Tensile</a:t>
                      </a:r>
                      <a:r>
                        <a:rPr lang="en-ZA" sz="2000" b="0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ZA" sz="2000" b="0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strength</a:t>
                      </a:r>
                      <a:endParaRPr lang="en-ZA" sz="2000" b="0" i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 MPa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Typical value of textile</a:t>
                      </a:r>
                      <a:r>
                        <a:rPr lang="en-ZA" sz="2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ZA" sz="2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fibers</a:t>
                      </a:r>
                      <a:endParaRPr lang="en-ZA" sz="2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Tensile</a:t>
                      </a:r>
                      <a:r>
                        <a:rPr lang="en-ZA" sz="2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Testing</a:t>
                      </a:r>
                      <a:endParaRPr lang="en-ZA" sz="2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57078208"/>
                  </a:ext>
                </a:extLst>
              </a:tr>
              <a:tr h="734854">
                <a:tc>
                  <a:txBody>
                    <a:bodyPr/>
                    <a:lstStyle/>
                    <a:p>
                      <a:pPr algn="ctr"/>
                      <a:r>
                        <a:rPr lang="en-ZA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Thickness</a:t>
                      </a:r>
                      <a:endParaRPr lang="en-ZA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.01 mm</a:t>
                      </a:r>
                      <a:endParaRPr lang="en-ZA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Thinner</a:t>
                      </a:r>
                      <a:r>
                        <a:rPr lang="en-ZA" sz="2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material means more layers in 5 mm total thickness</a:t>
                      </a:r>
                      <a:endParaRPr lang="en-ZA" sz="2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Caliper</a:t>
                      </a:r>
                      <a:endParaRPr lang="en-ZA" sz="2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10067544" y="5724144"/>
            <a:ext cx="1280160" cy="1033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10426231" y="200417"/>
            <a:ext cx="1653474" cy="2470484"/>
          </a:xfrm>
          <a:prstGeom prst="rect">
            <a:avLst/>
          </a:prstGeom>
          <a:solidFill>
            <a:schemeClr val="bg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Background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Problem</a:t>
            </a:r>
          </a:p>
          <a:p>
            <a:pPr algn="r"/>
            <a:r>
              <a:rPr lang="en-US" sz="1200" i="0" dirty="0">
                <a:solidFill>
                  <a:schemeClr val="bg2">
                    <a:lumMod val="65000"/>
                  </a:schemeClr>
                </a:solidFill>
              </a:rPr>
              <a:t>System </a:t>
            </a:r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Specification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Ideation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Design</a:t>
            </a:r>
          </a:p>
          <a:p>
            <a:pPr algn="r"/>
            <a:r>
              <a:rPr lang="en-US" sz="1200" b="1" i="0" dirty="0" smtClean="0">
                <a:solidFill>
                  <a:schemeClr val="accent1"/>
                </a:solidFill>
              </a:rPr>
              <a:t>Material Selection</a:t>
            </a:r>
            <a:endParaRPr lang="en-US" sz="1200" b="1" i="0" dirty="0">
              <a:solidFill>
                <a:schemeClr val="accent1"/>
              </a:solidFill>
            </a:endParaRP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Experiment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Measure</a:t>
            </a:r>
          </a:p>
          <a:p>
            <a:pPr algn="r"/>
            <a:r>
              <a:rPr lang="en-US" sz="1200" i="0" dirty="0" smtClean="0">
                <a:solidFill>
                  <a:schemeClr val="bg2">
                    <a:lumMod val="65000"/>
                  </a:schemeClr>
                </a:solidFill>
              </a:rPr>
              <a:t>Next step</a:t>
            </a:r>
          </a:p>
        </p:txBody>
      </p:sp>
    </p:spTree>
    <p:extLst>
      <p:ext uri="{BB962C8B-B14F-4D97-AF65-F5344CB8AC3E}">
        <p14:creationId xmlns:p14="http://schemas.microsoft.com/office/powerpoint/2010/main" val="1493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nimalistic Presentation Layout_SB - v6" id="{67056ED3-B4C9-43D6-B04E-246645D2F1A5}" vid="{EF913330-EBA1-4EBC-8C4F-D710DC878F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934E25-8442-49E9-ABDF-3146C4145F3B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  <ds:schemaRef ds:uri="6dc4bcd6-49db-4c07-9060-8acfc67cef9f"/>
    <ds:schemaRef ds:uri="http://schemas.openxmlformats.org/package/2006/metadata/core-properties"/>
    <ds:schemaRef ds:uri="fb0879af-3eba-417a-a55a-ffe6dcd6ca77"/>
    <ds:schemaRef ds:uri="http://schemas.microsoft.com/office/2006/documentManagement/types"/>
    <ds:schemaRef ds:uri="http://schemas.microsoft.com/sharepoint/v3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1162</Words>
  <Application>Microsoft Office PowerPoint</Application>
  <PresentationFormat>Widescreen</PresentationFormat>
  <Paragraphs>433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Wingdings</vt:lpstr>
      <vt:lpstr>Office Theme</vt:lpstr>
      <vt:lpstr>PowerPoint Presentation</vt:lpstr>
      <vt:lpstr>Open fracture wounds</vt:lpstr>
      <vt:lpstr>problem</vt:lpstr>
      <vt:lpstr>System specifications</vt:lpstr>
      <vt:lpstr>Using Laminar Jamming</vt:lpstr>
      <vt:lpstr>Splint design</vt:lpstr>
      <vt:lpstr>Material selection for gauze tape</vt:lpstr>
      <vt:lpstr>Laminar jammed system specifications</vt:lpstr>
      <vt:lpstr>Material specifications</vt:lpstr>
      <vt:lpstr>Material selection for jamming</vt:lpstr>
      <vt:lpstr>3 point bending test</vt:lpstr>
      <vt:lpstr>Sample: SAM splint</vt:lpstr>
      <vt:lpstr>Sample: Cotton + pvc</vt:lpstr>
      <vt:lpstr>Next step</vt:lpstr>
      <vt:lpstr>Sources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2018-11-27T15:24:25Z</dcterms:created>
  <dcterms:modified xsi:type="dcterms:W3CDTF">2018-12-06T16:23:36Z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