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5"/>
  </p:notesMasterIdLst>
  <p:sldIdLst>
    <p:sldId id="256" r:id="rId2"/>
    <p:sldId id="294" r:id="rId3"/>
    <p:sldId id="295" r:id="rId4"/>
    <p:sldId id="296" r:id="rId5"/>
    <p:sldId id="297" r:id="rId6"/>
    <p:sldId id="306" r:id="rId7"/>
    <p:sldId id="307" r:id="rId8"/>
    <p:sldId id="288" r:id="rId9"/>
    <p:sldId id="303" r:id="rId10"/>
    <p:sldId id="265" r:id="rId11"/>
    <p:sldId id="299" r:id="rId12"/>
    <p:sldId id="308" r:id="rId13"/>
    <p:sldId id="302" r:id="rId14"/>
    <p:sldId id="301" r:id="rId15"/>
    <p:sldId id="304" r:id="rId16"/>
    <p:sldId id="267" r:id="rId17"/>
    <p:sldId id="268" r:id="rId18"/>
    <p:sldId id="290" r:id="rId19"/>
    <p:sldId id="289" r:id="rId20"/>
    <p:sldId id="292" r:id="rId21"/>
    <p:sldId id="291" r:id="rId22"/>
    <p:sldId id="287" r:id="rId23"/>
    <p:sldId id="293" r:id="rId2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295A779-56C5-48C7-8602-8E63BB554483}">
          <p14:sldIdLst>
            <p14:sldId id="256"/>
            <p14:sldId id="294"/>
            <p14:sldId id="295"/>
            <p14:sldId id="296"/>
            <p14:sldId id="297"/>
          </p14:sldIdLst>
        </p14:section>
        <p14:section name="튜토리얼" id="{DA50954D-E85D-4809-A0E7-2C55D616235D}">
          <p14:sldIdLst>
            <p14:sldId id="306"/>
            <p14:sldId id="307"/>
          </p14:sldIdLst>
        </p14:section>
        <p14:section name="하드웨어가 없을 때" id="{C101D90C-2650-4DFB-894A-D14DCCD138C4}">
          <p14:sldIdLst>
            <p14:sldId id="288"/>
            <p14:sldId id="303"/>
            <p14:sldId id="265"/>
            <p14:sldId id="299"/>
            <p14:sldId id="308"/>
            <p14:sldId id="302"/>
            <p14:sldId id="301"/>
          </p14:sldIdLst>
        </p14:section>
        <p14:section name="하드웨어가 있을 때" id="{B855D68F-B343-4F57-8F7B-C9E412FF7FB9}">
          <p14:sldIdLst>
            <p14:sldId id="304"/>
            <p14:sldId id="267"/>
            <p14:sldId id="268"/>
            <p14:sldId id="290"/>
            <p14:sldId id="289"/>
            <p14:sldId id="292"/>
          </p14:sldIdLst>
        </p14:section>
        <p14:section name="추가 설명" id="{55C4395F-B7F4-422B-886F-F5D7DFC50B3D}">
          <p14:sldIdLst>
            <p14:sldId id="291"/>
            <p14:sldId id="28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8FA"/>
    <a:srgbClr val="F58659"/>
    <a:srgbClr val="FF7C80"/>
    <a:srgbClr val="FCFF75"/>
    <a:srgbClr val="A6DBFC"/>
    <a:srgbClr val="F4C062"/>
    <a:srgbClr val="E0FBA3"/>
    <a:srgbClr val="FEFCCA"/>
    <a:srgbClr val="F8DE96"/>
    <a:srgbClr val="A2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F11B8-5669-F946-9E31-2A215C13DA5F}" v="1" dt="2019-09-25T03:35:02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156" autoAdjust="0"/>
  </p:normalViewPr>
  <p:slideViewPr>
    <p:cSldViewPr>
      <p:cViewPr>
        <p:scale>
          <a:sx n="148" d="100"/>
          <a:sy n="148" d="100"/>
        </p:scale>
        <p:origin x="1384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499F97-BB47-45ED-AC31-7F9ED4293EAA}" type="datetimeFigureOut">
              <a:rPr lang="ko-KR" altLang="en-US"/>
              <a:pPr>
                <a:defRPr/>
              </a:pPr>
              <a:t>2019. 9. 25.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2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2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704BDEB-2622-494F-914E-41CA57E921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9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8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8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3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0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1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2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4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4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lab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0"/>
            <a:ext cx="14033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3400" y="1905000"/>
            <a:ext cx="8218488" cy="2058988"/>
            <a:chOff x="336" y="1200"/>
            <a:chExt cx="5177" cy="1297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36" y="1776"/>
              <a:ext cx="2585" cy="72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40000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굴림" pitchFamily="50" charset="-127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 rot="-1915" flipH="1" flipV="1">
              <a:off x="2880" y="1200"/>
              <a:ext cx="2633" cy="77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4000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굴림" pitchFamily="50" charset="-127"/>
              </a:endParaRP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0" y="0"/>
            <a:ext cx="381000" cy="6858000"/>
            <a:chOff x="0" y="0"/>
            <a:chExt cx="240" cy="4320"/>
          </a:xfrm>
        </p:grpSpPr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200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1" name="Rectangle 14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2" name="Rectangle 15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3" name="Rectangle 16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4" name="Rectangle 17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5" name="Rectangle 18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6" name="Rectangle 19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7" name="Rectangle 20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8" name="Rectangle 21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9" name="Rectangle 22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0" name="Rectangle 23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1" name="Rectangle 24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2" name="Rectangle 25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3" name="Rectangle 26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4" name="Rectangle 27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5" name="Rectangle 28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6" name="Rectangle 29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7" name="Rectangle 30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8" name="Rectangle 31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9" name="Rectangle 32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0" name="Rectangle 33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1" name="Rectangle 34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2" name="Rectangle 35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3" name="Rectangle 36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4" name="Rectangle 37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5" name="Rectangle 38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6" name="Rectangle 39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7" name="Rectangle 40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8" name="Rectangle 41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9" name="Rectangle 42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0" name="Rectangle 43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1" name="Rectangle 44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2" name="Rectangle 45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3" name="Rectangle 46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4" name="Rectangle 47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5" name="Rectangle 48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9" name="Rectangle 52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160" name="Rectangle 54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1" name="Rectangle 55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2" name="Rectangle 56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3" name="Rectangle 57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4" name="Rectangle 58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5" name="Rectangle 59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6" name="Rectangle 60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7" name="Rectangle 61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8" name="Rectangle 62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9" name="Rectangle 63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0" name="Rectangle 64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1" name="Rectangle 65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2" name="Rectangle 66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3" name="Rectangle 67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4" name="Rectangle 68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5" name="Rectangle 69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6" name="Rectangle 70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7" name="Rectangle 71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8" name="Rectangle 72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9" name="Rectangle 73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0" name="Rectangle 74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1" name="Rectangle 75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2" name="Rectangle 76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3" name="Rectangle 77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4" name="Rectangle 78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5" name="Rectangle 79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6" name="Rectangle 80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7" name="Rectangle 81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8" name="Rectangle 82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9" name="Rectangle 83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0" name="Rectangle 84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1" name="Rectangle 85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2" name="Rectangle 86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3" name="Rectangle 87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4" name="Rectangle 88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5" name="Rectangle 89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6" name="Rectangle 90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7" name="Rectangle 91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8" name="Rectangle 92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9" name="Rectangle 93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1" name="Group 94"/>
            <p:cNvGrpSpPr>
              <a:grpSpLocks/>
            </p:cNvGrpSpPr>
            <p:nvPr userDrawn="1"/>
          </p:nvGrpSpPr>
          <p:grpSpPr bwMode="auto"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120" name="Rectangle 95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1" name="Rectangle 96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2" name="Rectangle 97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3" name="Rectangle 98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4" name="Rectangle 99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8" name="Rectangle 103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9" name="Rectangle 104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0" name="Rectangle 105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1" name="Rectangle 106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2" name="Rectangle 107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3" name="Rectangle 108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4" name="Rectangle 109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5" name="Rectangle 110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6" name="Rectangle 111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7" name="Rectangle 112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8" name="Rectangle 113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9" name="Rectangle 114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0" name="Rectangle 115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1" name="Rectangle 116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2" name="Rectangle 117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3" name="Rectangle 118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4" name="Rectangle 119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5" name="Rectangle 120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6" name="Rectangle 121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7" name="Rectangle 122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8" name="Rectangle 123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9" name="Rectangle 124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0" name="Rectangle 125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1" name="Rectangle 126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2" name="Rectangle 127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3" name="Rectangle 128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4" name="Rectangle 129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5" name="Rectangle 130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6" name="Rectangle 131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7" name="Rectangle 132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8" name="Rectangle 133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9" name="Rectangle 134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2" name="Group 135"/>
            <p:cNvGrpSpPr>
              <a:grpSpLocks/>
            </p:cNvGrpSpPr>
            <p:nvPr userDrawn="1"/>
          </p:nvGrpSpPr>
          <p:grpSpPr bwMode="auto"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80" name="Rectangle 136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1" name="Rectangle 137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2" name="Rectangle 138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3" name="Rectangle 139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4" name="Rectangle 140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5" name="Rectangle 141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6" name="Rectangle 142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7" name="Rectangle 143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8" name="Rectangle 144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9" name="Rectangle 145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0" name="Rectangle 146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1" name="Rectangle 147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2" name="Rectangle 148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3" name="Rectangle 149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4" name="Rectangle 150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5" name="Rectangle 151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6" name="Rectangle 152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7" name="Rectangle 153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8" name="Rectangle 154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9" name="Rectangle 155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0" name="Rectangle 156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1" name="Rectangle 157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2" name="Rectangle 158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3" name="Rectangle 159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4" name="Rectangle 160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5" name="Rectangle 161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6" name="Rectangle 162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7" name="Rectangle 163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8" name="Rectangle 164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9" name="Rectangle 165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0" name="Rectangle 166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1" name="Rectangle 167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2" name="Rectangle 168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3" name="Rectangle 169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4" name="Rectangle 170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5" name="Rectangle 171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6" name="Rectangle 172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7" name="Rectangle 173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8" name="Rectangle 174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9" name="Rectangle 175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3" name="Group 176"/>
            <p:cNvGrpSpPr>
              <a:grpSpLocks/>
            </p:cNvGrpSpPr>
            <p:nvPr userDrawn="1"/>
          </p:nvGrpSpPr>
          <p:grpSpPr bwMode="auto"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40" name="Rectangle 177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1" name="Rectangle 178"/>
              <p:cNvSpPr>
                <a:spLocks noChangeArrowheads="1"/>
              </p:cNvSpPr>
              <p:nvPr userDrawn="1"/>
            </p:nvSpPr>
            <p:spPr bwMode="auto">
              <a:xfrm>
                <a:off x="48" y="30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2" name="Rectangle 179"/>
              <p:cNvSpPr>
                <a:spLocks noChangeArrowheads="1"/>
              </p:cNvSpPr>
              <p:nvPr userDrawn="1"/>
            </p:nvSpPr>
            <p:spPr bwMode="auto">
              <a:xfrm>
                <a:off x="96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3" name="Rectangle 180"/>
              <p:cNvSpPr>
                <a:spLocks noChangeArrowheads="1"/>
              </p:cNvSpPr>
              <p:nvPr userDrawn="1"/>
            </p:nvSpPr>
            <p:spPr bwMode="auto">
              <a:xfrm>
                <a:off x="144" y="30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4" name="Rectangle 181"/>
              <p:cNvSpPr>
                <a:spLocks noChangeArrowheads="1"/>
              </p:cNvSpPr>
              <p:nvPr userDrawn="1"/>
            </p:nvSpPr>
            <p:spPr bwMode="auto">
              <a:xfrm>
                <a:off x="192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5" name="Rectangle 182"/>
              <p:cNvSpPr>
                <a:spLocks noChangeArrowheads="1"/>
              </p:cNvSpPr>
              <p:nvPr userDrawn="1"/>
            </p:nvSpPr>
            <p:spPr bwMode="auto">
              <a:xfrm>
                <a:off x="0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6" name="Rectangle 183"/>
              <p:cNvSpPr>
                <a:spLocks noChangeArrowheads="1"/>
              </p:cNvSpPr>
              <p:nvPr userDrawn="1"/>
            </p:nvSpPr>
            <p:spPr bwMode="auto">
              <a:xfrm>
                <a:off x="48" y="316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7" name="Rectangle 184"/>
              <p:cNvSpPr>
                <a:spLocks noChangeArrowheads="1"/>
              </p:cNvSpPr>
              <p:nvPr userDrawn="1"/>
            </p:nvSpPr>
            <p:spPr bwMode="auto">
              <a:xfrm>
                <a:off x="96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8" name="Rectangle 185"/>
              <p:cNvSpPr>
                <a:spLocks noChangeArrowheads="1"/>
              </p:cNvSpPr>
              <p:nvPr userDrawn="1"/>
            </p:nvSpPr>
            <p:spPr bwMode="auto">
              <a:xfrm>
                <a:off x="144" y="316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9" name="Rectangle 186"/>
              <p:cNvSpPr>
                <a:spLocks noChangeArrowheads="1"/>
              </p:cNvSpPr>
              <p:nvPr userDrawn="1"/>
            </p:nvSpPr>
            <p:spPr bwMode="auto">
              <a:xfrm>
                <a:off x="192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0" name="Rectangle 187"/>
              <p:cNvSpPr>
                <a:spLocks noChangeArrowheads="1"/>
              </p:cNvSpPr>
              <p:nvPr userDrawn="1"/>
            </p:nvSpPr>
            <p:spPr bwMode="auto">
              <a:xfrm>
                <a:off x="0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1" name="Rectangle 188"/>
              <p:cNvSpPr>
                <a:spLocks noChangeArrowheads="1"/>
              </p:cNvSpPr>
              <p:nvPr userDrawn="1"/>
            </p:nvSpPr>
            <p:spPr bwMode="auto">
              <a:xfrm>
                <a:off x="48" y="326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2" name="Rectangle 189"/>
              <p:cNvSpPr>
                <a:spLocks noChangeArrowheads="1"/>
              </p:cNvSpPr>
              <p:nvPr userDrawn="1"/>
            </p:nvSpPr>
            <p:spPr bwMode="auto">
              <a:xfrm>
                <a:off x="96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3" name="Rectangle 190"/>
              <p:cNvSpPr>
                <a:spLocks noChangeArrowheads="1"/>
              </p:cNvSpPr>
              <p:nvPr userDrawn="1"/>
            </p:nvSpPr>
            <p:spPr bwMode="auto">
              <a:xfrm>
                <a:off x="144" y="326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4" name="Rectangle 191"/>
              <p:cNvSpPr>
                <a:spLocks noChangeArrowheads="1"/>
              </p:cNvSpPr>
              <p:nvPr userDrawn="1"/>
            </p:nvSpPr>
            <p:spPr bwMode="auto">
              <a:xfrm>
                <a:off x="192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5" name="Rectangle 192"/>
              <p:cNvSpPr>
                <a:spLocks noChangeArrowheads="1"/>
              </p:cNvSpPr>
              <p:nvPr userDrawn="1"/>
            </p:nvSpPr>
            <p:spPr bwMode="auto">
              <a:xfrm>
                <a:off x="0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6" name="Rectangle 193"/>
              <p:cNvSpPr>
                <a:spLocks noChangeArrowheads="1"/>
              </p:cNvSpPr>
              <p:nvPr userDrawn="1"/>
            </p:nvSpPr>
            <p:spPr bwMode="auto">
              <a:xfrm>
                <a:off x="48" y="336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7" name="Rectangle 194"/>
              <p:cNvSpPr>
                <a:spLocks noChangeArrowheads="1"/>
              </p:cNvSpPr>
              <p:nvPr userDrawn="1"/>
            </p:nvSpPr>
            <p:spPr bwMode="auto">
              <a:xfrm>
                <a:off x="96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8" name="Rectangle 195"/>
              <p:cNvSpPr>
                <a:spLocks noChangeArrowheads="1"/>
              </p:cNvSpPr>
              <p:nvPr userDrawn="1"/>
            </p:nvSpPr>
            <p:spPr bwMode="auto">
              <a:xfrm>
                <a:off x="144" y="336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9" name="Rectangle 196"/>
              <p:cNvSpPr>
                <a:spLocks noChangeArrowheads="1"/>
              </p:cNvSpPr>
              <p:nvPr userDrawn="1"/>
            </p:nvSpPr>
            <p:spPr bwMode="auto">
              <a:xfrm>
                <a:off x="192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0" name="Rectangle 197"/>
              <p:cNvSpPr>
                <a:spLocks noChangeArrowheads="1"/>
              </p:cNvSpPr>
              <p:nvPr userDrawn="1"/>
            </p:nvSpPr>
            <p:spPr bwMode="auto">
              <a:xfrm>
                <a:off x="0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1" name="Rectangle 198"/>
              <p:cNvSpPr>
                <a:spLocks noChangeArrowheads="1"/>
              </p:cNvSpPr>
              <p:nvPr userDrawn="1"/>
            </p:nvSpPr>
            <p:spPr bwMode="auto">
              <a:xfrm>
                <a:off x="48" y="345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2" name="Rectangle 199"/>
              <p:cNvSpPr>
                <a:spLocks noChangeArrowheads="1"/>
              </p:cNvSpPr>
              <p:nvPr userDrawn="1"/>
            </p:nvSpPr>
            <p:spPr bwMode="auto">
              <a:xfrm>
                <a:off x="96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3" name="Rectangle 200"/>
              <p:cNvSpPr>
                <a:spLocks noChangeArrowheads="1"/>
              </p:cNvSpPr>
              <p:nvPr userDrawn="1"/>
            </p:nvSpPr>
            <p:spPr bwMode="auto">
              <a:xfrm>
                <a:off x="144" y="345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4" name="Rectangle 201"/>
              <p:cNvSpPr>
                <a:spLocks noChangeArrowheads="1"/>
              </p:cNvSpPr>
              <p:nvPr userDrawn="1"/>
            </p:nvSpPr>
            <p:spPr bwMode="auto">
              <a:xfrm>
                <a:off x="192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5" name="Rectangle 202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6" name="Rectangle 203"/>
              <p:cNvSpPr>
                <a:spLocks noChangeArrowheads="1"/>
              </p:cNvSpPr>
              <p:nvPr userDrawn="1"/>
            </p:nvSpPr>
            <p:spPr bwMode="auto">
              <a:xfrm>
                <a:off x="48" y="355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7" name="Rectangle 204"/>
              <p:cNvSpPr>
                <a:spLocks noChangeArrowheads="1"/>
              </p:cNvSpPr>
              <p:nvPr userDrawn="1"/>
            </p:nvSpPr>
            <p:spPr bwMode="auto">
              <a:xfrm>
                <a:off x="96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8" name="Rectangle 205"/>
              <p:cNvSpPr>
                <a:spLocks noChangeArrowheads="1"/>
              </p:cNvSpPr>
              <p:nvPr userDrawn="1"/>
            </p:nvSpPr>
            <p:spPr bwMode="auto">
              <a:xfrm>
                <a:off x="144" y="355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9" name="Rectangle 206"/>
              <p:cNvSpPr>
                <a:spLocks noChangeArrowheads="1"/>
              </p:cNvSpPr>
              <p:nvPr userDrawn="1"/>
            </p:nvSpPr>
            <p:spPr bwMode="auto">
              <a:xfrm>
                <a:off x="192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0" name="Rectangle 207"/>
              <p:cNvSpPr>
                <a:spLocks noChangeArrowheads="1"/>
              </p:cNvSpPr>
              <p:nvPr userDrawn="1"/>
            </p:nvSpPr>
            <p:spPr bwMode="auto">
              <a:xfrm>
                <a:off x="0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1" name="Rectangle 208"/>
              <p:cNvSpPr>
                <a:spLocks noChangeArrowheads="1"/>
              </p:cNvSpPr>
              <p:nvPr userDrawn="1"/>
            </p:nvSpPr>
            <p:spPr bwMode="auto">
              <a:xfrm>
                <a:off x="48" y="36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2" name="Rectangle 209"/>
              <p:cNvSpPr>
                <a:spLocks noChangeArrowheads="1"/>
              </p:cNvSpPr>
              <p:nvPr userDrawn="1"/>
            </p:nvSpPr>
            <p:spPr bwMode="auto">
              <a:xfrm>
                <a:off x="96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3" name="Rectangle 210"/>
              <p:cNvSpPr>
                <a:spLocks noChangeArrowheads="1"/>
              </p:cNvSpPr>
              <p:nvPr userDrawn="1"/>
            </p:nvSpPr>
            <p:spPr bwMode="auto">
              <a:xfrm>
                <a:off x="144" y="36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4" name="Rectangle 211"/>
              <p:cNvSpPr>
                <a:spLocks noChangeArrowheads="1"/>
              </p:cNvSpPr>
              <p:nvPr userDrawn="1"/>
            </p:nvSpPr>
            <p:spPr bwMode="auto">
              <a:xfrm>
                <a:off x="192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5" name="Rectangle 212"/>
              <p:cNvSpPr>
                <a:spLocks noChangeArrowheads="1"/>
              </p:cNvSpPr>
              <p:nvPr userDrawn="1"/>
            </p:nvSpPr>
            <p:spPr bwMode="auto">
              <a:xfrm>
                <a:off x="0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6" name="Rectangle 213"/>
              <p:cNvSpPr>
                <a:spLocks noChangeArrowheads="1"/>
              </p:cNvSpPr>
              <p:nvPr userDrawn="1"/>
            </p:nvSpPr>
            <p:spPr bwMode="auto">
              <a:xfrm>
                <a:off x="48" y="37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7" name="Rectangle 214"/>
              <p:cNvSpPr>
                <a:spLocks noChangeArrowheads="1"/>
              </p:cNvSpPr>
              <p:nvPr userDrawn="1"/>
            </p:nvSpPr>
            <p:spPr bwMode="auto">
              <a:xfrm>
                <a:off x="96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8" name="Rectangle 215"/>
              <p:cNvSpPr>
                <a:spLocks noChangeArrowheads="1"/>
              </p:cNvSpPr>
              <p:nvPr userDrawn="1"/>
            </p:nvSpPr>
            <p:spPr bwMode="auto">
              <a:xfrm>
                <a:off x="144" y="37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9" name="Rectangle 216"/>
              <p:cNvSpPr>
                <a:spLocks noChangeArrowheads="1"/>
              </p:cNvSpPr>
              <p:nvPr userDrawn="1"/>
            </p:nvSpPr>
            <p:spPr bwMode="auto">
              <a:xfrm>
                <a:off x="192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4" name="Group 217"/>
            <p:cNvGrpSpPr>
              <a:grpSpLocks/>
            </p:cNvGrpSpPr>
            <p:nvPr userDrawn="1"/>
          </p:nvGrpSpPr>
          <p:grpSpPr bwMode="auto"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15" name="Rectangle 218"/>
              <p:cNvSpPr>
                <a:spLocks noChangeArrowheads="1"/>
              </p:cNvSpPr>
              <p:nvPr userDrawn="1"/>
            </p:nvSpPr>
            <p:spPr bwMode="auto">
              <a:xfrm>
                <a:off x="0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" name="Rectangle 219"/>
              <p:cNvSpPr>
                <a:spLocks noChangeArrowheads="1"/>
              </p:cNvSpPr>
              <p:nvPr userDrawn="1"/>
            </p:nvSpPr>
            <p:spPr bwMode="auto">
              <a:xfrm>
                <a:off x="48" y="38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" name="Rectangle 220"/>
              <p:cNvSpPr>
                <a:spLocks noChangeArrowheads="1"/>
              </p:cNvSpPr>
              <p:nvPr userDrawn="1"/>
            </p:nvSpPr>
            <p:spPr bwMode="auto">
              <a:xfrm>
                <a:off x="96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" name="Rectangle 221"/>
              <p:cNvSpPr>
                <a:spLocks noChangeArrowheads="1"/>
              </p:cNvSpPr>
              <p:nvPr userDrawn="1"/>
            </p:nvSpPr>
            <p:spPr bwMode="auto">
              <a:xfrm>
                <a:off x="144" y="38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" name="Rectangle 222"/>
              <p:cNvSpPr>
                <a:spLocks noChangeArrowheads="1"/>
              </p:cNvSpPr>
              <p:nvPr userDrawn="1"/>
            </p:nvSpPr>
            <p:spPr bwMode="auto">
              <a:xfrm>
                <a:off x="192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" name="Rectangle 223"/>
              <p:cNvSpPr>
                <a:spLocks noChangeArrowheads="1"/>
              </p:cNvSpPr>
              <p:nvPr userDrawn="1"/>
            </p:nvSpPr>
            <p:spPr bwMode="auto">
              <a:xfrm>
                <a:off x="0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" name="Rectangle 224"/>
              <p:cNvSpPr>
                <a:spLocks noChangeArrowheads="1"/>
              </p:cNvSpPr>
              <p:nvPr userDrawn="1"/>
            </p:nvSpPr>
            <p:spPr bwMode="auto">
              <a:xfrm>
                <a:off x="48" y="39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" name="Rectangle 225"/>
              <p:cNvSpPr>
                <a:spLocks noChangeArrowheads="1"/>
              </p:cNvSpPr>
              <p:nvPr userDrawn="1"/>
            </p:nvSpPr>
            <p:spPr bwMode="auto">
              <a:xfrm>
                <a:off x="96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" name="Rectangle 226"/>
              <p:cNvSpPr>
                <a:spLocks noChangeArrowheads="1"/>
              </p:cNvSpPr>
              <p:nvPr userDrawn="1"/>
            </p:nvSpPr>
            <p:spPr bwMode="auto">
              <a:xfrm>
                <a:off x="144" y="39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4" name="Rectangle 227"/>
              <p:cNvSpPr>
                <a:spLocks noChangeArrowheads="1"/>
              </p:cNvSpPr>
              <p:nvPr userDrawn="1"/>
            </p:nvSpPr>
            <p:spPr bwMode="auto">
              <a:xfrm>
                <a:off x="192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5" name="Rectangle 228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6" name="Rectangle 229"/>
              <p:cNvSpPr>
                <a:spLocks noChangeArrowheads="1"/>
              </p:cNvSpPr>
              <p:nvPr userDrawn="1"/>
            </p:nvSpPr>
            <p:spPr bwMode="auto">
              <a:xfrm>
                <a:off x="48" y="40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7" name="Rectangle 230"/>
              <p:cNvSpPr>
                <a:spLocks noChangeArrowheads="1"/>
              </p:cNvSpPr>
              <p:nvPr userDrawn="1"/>
            </p:nvSpPr>
            <p:spPr bwMode="auto">
              <a:xfrm>
                <a:off x="96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8" name="Rectangle 231"/>
              <p:cNvSpPr>
                <a:spLocks noChangeArrowheads="1"/>
              </p:cNvSpPr>
              <p:nvPr userDrawn="1"/>
            </p:nvSpPr>
            <p:spPr bwMode="auto">
              <a:xfrm>
                <a:off x="144" y="40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9" name="Rectangle 232"/>
              <p:cNvSpPr>
                <a:spLocks noChangeArrowheads="1"/>
              </p:cNvSpPr>
              <p:nvPr userDrawn="1"/>
            </p:nvSpPr>
            <p:spPr bwMode="auto">
              <a:xfrm>
                <a:off x="192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0" name="Rectangle 233"/>
              <p:cNvSpPr>
                <a:spLocks noChangeArrowheads="1"/>
              </p:cNvSpPr>
              <p:nvPr userDrawn="1"/>
            </p:nvSpPr>
            <p:spPr bwMode="auto">
              <a:xfrm>
                <a:off x="0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1" name="Rectangle 234"/>
              <p:cNvSpPr>
                <a:spLocks noChangeArrowheads="1"/>
              </p:cNvSpPr>
              <p:nvPr userDrawn="1"/>
            </p:nvSpPr>
            <p:spPr bwMode="auto">
              <a:xfrm>
                <a:off x="48" y="41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2" name="Rectangle 235"/>
              <p:cNvSpPr>
                <a:spLocks noChangeArrowheads="1"/>
              </p:cNvSpPr>
              <p:nvPr userDrawn="1"/>
            </p:nvSpPr>
            <p:spPr bwMode="auto">
              <a:xfrm>
                <a:off x="96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3" name="Rectangle 236"/>
              <p:cNvSpPr>
                <a:spLocks noChangeArrowheads="1"/>
              </p:cNvSpPr>
              <p:nvPr userDrawn="1"/>
            </p:nvSpPr>
            <p:spPr bwMode="auto">
              <a:xfrm>
                <a:off x="144" y="41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4" name="Rectangle 237"/>
              <p:cNvSpPr>
                <a:spLocks noChangeArrowheads="1"/>
              </p:cNvSpPr>
              <p:nvPr userDrawn="1"/>
            </p:nvSpPr>
            <p:spPr bwMode="auto">
              <a:xfrm>
                <a:off x="192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5" name="Rectangle 238"/>
              <p:cNvSpPr>
                <a:spLocks noChangeArrowheads="1"/>
              </p:cNvSpPr>
              <p:nvPr userDrawn="1"/>
            </p:nvSpPr>
            <p:spPr bwMode="auto">
              <a:xfrm>
                <a:off x="0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6" name="Rectangle 239"/>
              <p:cNvSpPr>
                <a:spLocks noChangeArrowheads="1"/>
              </p:cNvSpPr>
              <p:nvPr userDrawn="1"/>
            </p:nvSpPr>
            <p:spPr bwMode="auto">
              <a:xfrm>
                <a:off x="48" y="42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7" name="Rectangle 240"/>
              <p:cNvSpPr>
                <a:spLocks noChangeArrowheads="1"/>
              </p:cNvSpPr>
              <p:nvPr userDrawn="1"/>
            </p:nvSpPr>
            <p:spPr bwMode="auto">
              <a:xfrm>
                <a:off x="96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8" name="Rectangle 241"/>
              <p:cNvSpPr>
                <a:spLocks noChangeArrowheads="1"/>
              </p:cNvSpPr>
              <p:nvPr userDrawn="1"/>
            </p:nvSpPr>
            <p:spPr bwMode="auto">
              <a:xfrm>
                <a:off x="144" y="42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9" name="Rectangle 242"/>
              <p:cNvSpPr>
                <a:spLocks noChangeArrowheads="1"/>
              </p:cNvSpPr>
              <p:nvPr userDrawn="1"/>
            </p:nvSpPr>
            <p:spPr bwMode="auto">
              <a:xfrm>
                <a:off x="192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</p:grpSp>
      <p:sp>
        <p:nvSpPr>
          <p:cNvPr id="240" name="Rectangle 243"/>
          <p:cNvSpPr>
            <a:spLocks noChangeArrowheads="1"/>
          </p:cNvSpPr>
          <p:nvPr/>
        </p:nvSpPr>
        <p:spPr bwMode="auto">
          <a:xfrm>
            <a:off x="2051050" y="27082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굴림" pitchFamily="50" charset="-127"/>
            </a:endParaRPr>
          </a:p>
        </p:txBody>
      </p:sp>
      <p:sp>
        <p:nvSpPr>
          <p:cNvPr id="241" name="Rectangle 244"/>
          <p:cNvSpPr>
            <a:spLocks noChangeArrowheads="1"/>
          </p:cNvSpPr>
          <p:nvPr/>
        </p:nvSpPr>
        <p:spPr bwMode="auto">
          <a:xfrm flipV="1">
            <a:off x="450850" y="353060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724400"/>
            <a:ext cx="4887912" cy="1249363"/>
          </a:xfrm>
        </p:spPr>
        <p:txBody>
          <a:bodyPr anchor="ctr"/>
          <a:lstStyle>
            <a:lvl1pPr marL="0" indent="0" algn="ctr" fontAlgn="ctr">
              <a:buFontTx/>
              <a:buNone/>
              <a:defRPr sz="1600">
                <a:solidFill>
                  <a:schemeClr val="hlink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24075" y="2276475"/>
            <a:ext cx="5903913" cy="12509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ko-KR"/>
          </a:p>
        </p:txBody>
      </p:sp>
      <p:sp>
        <p:nvSpPr>
          <p:cNvPr id="242" name="날짜 개체 틀 24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009BA-4D5C-4207-8D26-9C9410A83EB4}" type="datetime1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243" name="슬라이드 번호 개체 틀 2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A6DD0-CADC-4FAC-87B3-F288FBB5D67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44" name="바닥글 개체 틀 246"/>
          <p:cNvSpPr>
            <a:spLocks noGrp="1"/>
          </p:cNvSpPr>
          <p:nvPr>
            <p:ph type="ftr" sz="quarter" idx="12"/>
          </p:nvPr>
        </p:nvSpPr>
        <p:spPr/>
        <p:txBody>
          <a:bodyPr anchor="ctr" anchorCtr="1"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800" y="6245225"/>
            <a:ext cx="3600400" cy="476250"/>
          </a:xfrm>
        </p:spPr>
        <p:txBody>
          <a:bodyPr anchor="ctr" anchorCtr="1"/>
          <a:lstStyle>
            <a:lvl1pPr>
              <a:defRPr/>
            </a:lvl1pPr>
          </a:lstStyle>
          <a:p>
            <a:pPr algn="ctr"/>
            <a:r>
              <a:rPr lang="ko-KR" altLang="en-US" dirty="0" err="1">
                <a:ea typeface="맑은 고딕" pitchFamily="50" charset="-127"/>
              </a:rPr>
              <a:t>임베디드</a:t>
            </a:r>
            <a:r>
              <a:rPr lang="ko-KR" altLang="en-US" dirty="0">
                <a:ea typeface="맑은 고딕" pitchFamily="50" charset="-127"/>
              </a:rPr>
              <a:t> 시스템 </a:t>
            </a:r>
            <a:r>
              <a:rPr lang="en-US" altLang="ko-KR" dirty="0">
                <a:ea typeface="맑은 고딕" pitchFamily="50" charset="-127"/>
              </a:rPr>
              <a:t>–</a:t>
            </a:r>
            <a:r>
              <a:rPr lang="ko-KR" altLang="en-US" dirty="0">
                <a:ea typeface="맑은 고딕" pitchFamily="50" charset="-127"/>
              </a:rPr>
              <a:t>보드 </a:t>
            </a:r>
            <a:r>
              <a:rPr lang="en-US" altLang="ko-KR" dirty="0">
                <a:ea typeface="맑은 고딕" pitchFamily="50" charset="-127"/>
              </a:rPr>
              <a:t>&amp; </a:t>
            </a:r>
            <a:r>
              <a:rPr lang="ko-KR" altLang="en-US" dirty="0">
                <a:ea typeface="맑은 고딕" pitchFamily="50" charset="-127"/>
              </a:rPr>
              <a:t>과제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la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13500"/>
            <a:ext cx="1968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7850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7015BF8-CD31-49CD-B521-274ECD362F93}" type="datetime1">
              <a:rPr lang="ko-KR" altLang="en-US" smtClean="0"/>
              <a:pPr>
                <a:defRPr/>
              </a:pPr>
              <a:t>2019. 9. 25.</a:t>
            </a:fld>
            <a:endParaRPr lang="ko-KR" alt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8D58A09-4BEF-4795-8C5C-17ECAC43A8D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8" descr="mslab-b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96975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hf hdr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6"/>
        </a:buBlip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7"/>
        </a:buBlip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8"/>
        </a:buBlip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r.com/iar-embedded-workbench/#!?architecture=A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://netstorage.iar.com/SuppDB/Public/UPDINFO/012120/arm/doc/infocenter/GettingStarted/BasicDebugging/BasicDebugging.EN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35696" y="2348880"/>
            <a:ext cx="576064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098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  <a:ea typeface="+mj-ea"/>
              </a:rPr>
              <a:t>Embedded Systems Lab.</a:t>
            </a:r>
          </a:p>
          <a:p>
            <a:r>
              <a:rPr lang="en-US" altLang="ko-KR" dirty="0">
                <a:latin typeface="+mj-lt"/>
                <a:ea typeface="+mj-ea"/>
              </a:rPr>
              <a:t>Dept. of ECE, PNU</a:t>
            </a:r>
          </a:p>
        </p:txBody>
      </p:sp>
      <p:sp>
        <p:nvSpPr>
          <p:cNvPr id="4099" name="제목 1"/>
          <p:cNvSpPr>
            <a:spLocks noGrp="1"/>
          </p:cNvSpPr>
          <p:nvPr>
            <p:ph type="ctrTitle"/>
          </p:nvPr>
        </p:nvSpPr>
        <p:spPr>
          <a:xfrm>
            <a:off x="899592" y="2250058"/>
            <a:ext cx="7344816" cy="1250950"/>
          </a:xfrm>
        </p:spPr>
        <p:txBody>
          <a:bodyPr/>
          <a:lstStyle/>
          <a:p>
            <a:r>
              <a:rPr lang="ko-KR" altLang="en-US" dirty="0"/>
              <a:t>예제 프로젝트 실행 방법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설정 </a:t>
            </a:r>
            <a:r>
              <a:rPr lang="en-US" altLang="ko-KR" dirty="0"/>
              <a:t>- </a:t>
            </a:r>
            <a:r>
              <a:rPr lang="ko-KR" altLang="en-US" dirty="0"/>
              <a:t>시뮬레이터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Tahoma" pitchFamily="34" charset="0"/>
              </a:rPr>
              <a:t>프로젝트 설정</a:t>
            </a:r>
            <a:endParaRPr lang="en-US" altLang="ko-KR" dirty="0">
              <a:latin typeface="Tahoma" pitchFamily="34" charset="0"/>
            </a:endParaRPr>
          </a:p>
          <a:p>
            <a:pPr lvl="1"/>
            <a:r>
              <a:rPr lang="en-US" altLang="ko-KR" dirty="0">
                <a:latin typeface="Tahoma" pitchFamily="34" charset="0"/>
              </a:rPr>
              <a:t>Device </a:t>
            </a:r>
            <a:r>
              <a:rPr lang="ko-KR" altLang="en-US" dirty="0">
                <a:latin typeface="Tahoma" pitchFamily="34" charset="0"/>
              </a:rPr>
              <a:t>설정 </a:t>
            </a:r>
            <a:endParaRPr lang="en-US" altLang="ko-KR" dirty="0">
              <a:latin typeface="Tahoma" pitchFamily="34" charset="0"/>
            </a:endParaRPr>
          </a:p>
          <a:p>
            <a:pPr lvl="2"/>
            <a:r>
              <a:rPr lang="en-US" altLang="ko-KR" dirty="0">
                <a:latin typeface="Tahoma" pitchFamily="34" charset="0"/>
              </a:rPr>
              <a:t>STM32VLDISCOVERY</a:t>
            </a:r>
            <a:r>
              <a:rPr lang="ko-KR" altLang="en-US" dirty="0">
                <a:latin typeface="Tahoma" pitchFamily="34" charset="0"/>
              </a:rPr>
              <a:t>에 사용되는 </a:t>
            </a:r>
            <a:r>
              <a:rPr lang="en-US" altLang="ko-KR" dirty="0">
                <a:latin typeface="Tahoma" pitchFamily="34" charset="0"/>
              </a:rPr>
              <a:t>MCU</a:t>
            </a:r>
            <a:r>
              <a:rPr lang="ko-KR" altLang="en-US" dirty="0">
                <a:latin typeface="Tahoma" pitchFamily="34" charset="0"/>
              </a:rPr>
              <a:t>는 </a:t>
            </a:r>
            <a:r>
              <a:rPr lang="en-US" altLang="ko-KR" dirty="0">
                <a:latin typeface="Tahoma" pitchFamily="34" charset="0"/>
              </a:rPr>
              <a:t>STM32F100RBT6B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223A94-35C8-4179-843B-DD58458D093C}"/>
              </a:ext>
            </a:extLst>
          </p:cNvPr>
          <p:cNvGrpSpPr/>
          <p:nvPr/>
        </p:nvGrpSpPr>
        <p:grpSpPr>
          <a:xfrm>
            <a:off x="1475656" y="2492896"/>
            <a:ext cx="6431984" cy="3652588"/>
            <a:chOff x="1475656" y="2492896"/>
            <a:chExt cx="6431984" cy="36525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62BD687-CA3C-4A1A-84FA-2B64DF39F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2492896"/>
              <a:ext cx="6192688" cy="365258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76C1B2-F8CF-4CB6-B609-EEBC95CF26A6}"/>
                </a:ext>
              </a:extLst>
            </p:cNvPr>
            <p:cNvSpPr/>
            <p:nvPr/>
          </p:nvSpPr>
          <p:spPr bwMode="auto">
            <a:xfrm>
              <a:off x="4139952" y="3717032"/>
              <a:ext cx="216024" cy="2160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0E8BA62-AAB7-49E7-A538-2BC6A403E39C}"/>
                </a:ext>
              </a:extLst>
            </p:cNvPr>
            <p:cNvCxnSpPr/>
            <p:nvPr/>
          </p:nvCxnSpPr>
          <p:spPr bwMode="auto">
            <a:xfrm>
              <a:off x="6588224" y="4869160"/>
              <a:ext cx="1008112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01CD8B8-7482-405C-ABCC-72A7C014B4F8}"/>
                </a:ext>
              </a:extLst>
            </p:cNvPr>
            <p:cNvSpPr/>
            <p:nvPr/>
          </p:nvSpPr>
          <p:spPr bwMode="auto">
            <a:xfrm>
              <a:off x="1763688" y="2996952"/>
              <a:ext cx="720080" cy="2160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BF728A-9F1F-4323-8DE2-2E3A616B894B}"/>
                </a:ext>
              </a:extLst>
            </p:cNvPr>
            <p:cNvSpPr txBox="1"/>
            <p:nvPr/>
          </p:nvSpPr>
          <p:spPr>
            <a:xfrm>
              <a:off x="2483768" y="30283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+mn-lt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F89D6-E692-4400-8DDC-D27452A605B1}"/>
                </a:ext>
              </a:extLst>
            </p:cNvPr>
            <p:cNvSpPr txBox="1"/>
            <p:nvPr/>
          </p:nvSpPr>
          <p:spPr>
            <a:xfrm>
              <a:off x="3820058" y="374839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+mn-lt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180A8C-085E-4D8C-9534-96782D6A074C}"/>
                </a:ext>
              </a:extLst>
            </p:cNvPr>
            <p:cNvSpPr txBox="1"/>
            <p:nvPr/>
          </p:nvSpPr>
          <p:spPr>
            <a:xfrm>
              <a:off x="7596336" y="468449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+mn-lt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7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설정 </a:t>
            </a:r>
            <a:r>
              <a:rPr lang="en-US" altLang="ko-KR" dirty="0"/>
              <a:t>- </a:t>
            </a:r>
            <a:r>
              <a:rPr lang="ko-KR" altLang="en-US" dirty="0"/>
              <a:t>시뮬레이터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설정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디버거</a:t>
            </a:r>
            <a:r>
              <a:rPr lang="ko-KR" altLang="en-US" dirty="0"/>
              <a:t> 설정 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36050" y="5836311"/>
            <a:ext cx="3295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/>
              <a:t>[</a:t>
            </a:r>
            <a:r>
              <a:rPr lang="ko-KR" altLang="en-US" sz="1600" dirty="0" err="1"/>
              <a:t>디버거</a:t>
            </a:r>
            <a:r>
              <a:rPr lang="ko-KR" altLang="en-US" sz="1600" dirty="0"/>
              <a:t> 옵션 </a:t>
            </a:r>
            <a:r>
              <a:rPr lang="en-US" altLang="ko-KR" sz="1600" dirty="0"/>
              <a:t>– Serial Wire Debug]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BEC130-73F1-4AA2-B78E-69C37E7DB144}"/>
              </a:ext>
            </a:extLst>
          </p:cNvPr>
          <p:cNvGrpSpPr/>
          <p:nvPr/>
        </p:nvGrpSpPr>
        <p:grpSpPr>
          <a:xfrm>
            <a:off x="2485641" y="2447365"/>
            <a:ext cx="4101279" cy="3161346"/>
            <a:chOff x="2373863" y="2447365"/>
            <a:chExt cx="4101279" cy="31613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6227FEF-D68E-493E-A538-97C78A75B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8857" y="2447365"/>
              <a:ext cx="3806285" cy="316134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21E7AB-5240-4868-B704-FD6853416189}"/>
                </a:ext>
              </a:extLst>
            </p:cNvPr>
            <p:cNvSpPr/>
            <p:nvPr/>
          </p:nvSpPr>
          <p:spPr bwMode="auto">
            <a:xfrm>
              <a:off x="2686016" y="3750540"/>
              <a:ext cx="912344" cy="21598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8B6F1D-D571-49EE-BA6B-4577C8090DBE}"/>
                </a:ext>
              </a:extLst>
            </p:cNvPr>
            <p:cNvSpPr/>
            <p:nvPr/>
          </p:nvSpPr>
          <p:spPr bwMode="auto">
            <a:xfrm>
              <a:off x="3687452" y="3565456"/>
              <a:ext cx="1008112" cy="19470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61F829-84C3-49D7-8024-FCA1C3654509}"/>
                </a:ext>
              </a:extLst>
            </p:cNvPr>
            <p:cNvSpPr txBox="1"/>
            <p:nvPr/>
          </p:nvSpPr>
          <p:spPr>
            <a:xfrm>
              <a:off x="2373863" y="37858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D5A104-434D-4B14-95A2-D59BFBCE44F3}"/>
                </a:ext>
              </a:extLst>
            </p:cNvPr>
            <p:cNvSpPr txBox="1"/>
            <p:nvPr/>
          </p:nvSpPr>
          <p:spPr>
            <a:xfrm>
              <a:off x="4695564" y="35740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+mn-lt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56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설정 </a:t>
            </a:r>
            <a:r>
              <a:rPr lang="en-US" altLang="ko-KR" dirty="0"/>
              <a:t>- </a:t>
            </a:r>
            <a:r>
              <a:rPr lang="ko-KR" altLang="en-US" dirty="0"/>
              <a:t>시뮬레이터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설정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인터럽트 추가</a:t>
            </a:r>
            <a:endParaRPr lang="en-US" altLang="ko-KR" dirty="0"/>
          </a:p>
          <a:p>
            <a:pPr lvl="2"/>
            <a:r>
              <a:rPr lang="ko-KR" altLang="en-US" dirty="0"/>
              <a:t>튜토리얼 </a:t>
            </a:r>
            <a:r>
              <a:rPr lang="en-US" altLang="ko-KR" dirty="0"/>
              <a:t>2</a:t>
            </a:r>
            <a:r>
              <a:rPr lang="ko-KR" altLang="en-US" dirty="0"/>
              <a:t>와 같이 </a:t>
            </a:r>
            <a:r>
              <a:rPr lang="en-US" altLang="ko-KR" dirty="0" err="1"/>
              <a:t>SysTick</a:t>
            </a:r>
            <a:r>
              <a:rPr lang="en-US" altLang="ko-KR" dirty="0"/>
              <a:t> </a:t>
            </a:r>
            <a:r>
              <a:rPr lang="ko-KR" altLang="en-US" dirty="0"/>
              <a:t>인터럽트를 추가하여 실행가능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F526AA-A438-42BF-9EE9-D7564039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67025"/>
            <a:ext cx="7162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빌드 </a:t>
            </a:r>
            <a:r>
              <a:rPr lang="en-US" altLang="ko-KR" dirty="0"/>
              <a:t>- </a:t>
            </a:r>
            <a:r>
              <a:rPr lang="ko-KR" altLang="en-US" dirty="0"/>
              <a:t>시뮬레이터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 pitchFamily="50" charset="-127"/>
              </a:rPr>
              <a:t>임베디드 시스템 </a:t>
            </a:r>
            <a:r>
              <a:rPr lang="en-US" altLang="ko-KR">
                <a:ea typeface="맑은 고딕" pitchFamily="50" charset="-127"/>
              </a:rPr>
              <a:t>–</a:t>
            </a:r>
            <a:r>
              <a:rPr lang="ko-KR" altLang="en-US">
                <a:ea typeface="맑은 고딕" pitchFamily="50" charset="-127"/>
              </a:rPr>
              <a:t>보드 </a:t>
            </a:r>
            <a:r>
              <a:rPr lang="en-US" altLang="ko-KR">
                <a:ea typeface="맑은 고딕" pitchFamily="50" charset="-127"/>
              </a:rPr>
              <a:t>&amp; </a:t>
            </a:r>
            <a:r>
              <a:rPr lang="ko-KR" altLang="en-US">
                <a:ea typeface="맑은 고딕" pitchFamily="50" charset="-127"/>
              </a:rPr>
              <a:t>과제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Rebuild</a:t>
            </a:r>
          </a:p>
          <a:p>
            <a:pPr lvl="1"/>
            <a:r>
              <a:rPr lang="ko-KR" altLang="en-US" dirty="0"/>
              <a:t>새로운 경로에 추가한 프로젝트이므로 새로 빌드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93120-9655-46FE-B603-EB9338F4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7" y="2251077"/>
            <a:ext cx="5921966" cy="39782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1447949" y="3140968"/>
            <a:ext cx="3124051" cy="2880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1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</a:t>
            </a:r>
            <a:r>
              <a:rPr lang="en-US" altLang="ko-KR" dirty="0"/>
              <a:t>- </a:t>
            </a:r>
            <a:r>
              <a:rPr lang="ko-KR" altLang="en-US" dirty="0"/>
              <a:t>시뮬레이터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기능</a:t>
            </a:r>
            <a:endParaRPr lang="en-US" altLang="ko-KR" dirty="0"/>
          </a:p>
          <a:p>
            <a:pPr lvl="1"/>
            <a:r>
              <a:rPr lang="ko-KR" altLang="en-US" dirty="0"/>
              <a:t>프로젝트를 빌드하여 생성된 파일을 </a:t>
            </a:r>
            <a:r>
              <a:rPr lang="en-US" altLang="ko-KR" dirty="0"/>
              <a:t>STM32 Board</a:t>
            </a:r>
            <a:r>
              <a:rPr lang="ko-KR" altLang="en-US" dirty="0"/>
              <a:t>에 다운로드</a:t>
            </a:r>
            <a:endParaRPr lang="en-US" altLang="ko-KR" dirty="0"/>
          </a:p>
          <a:p>
            <a:pPr lvl="1"/>
            <a:r>
              <a:rPr lang="ko-KR" altLang="en-US" dirty="0"/>
              <a:t>아래처럼 </a:t>
            </a:r>
            <a:r>
              <a:rPr lang="en-US" altLang="ko-KR" dirty="0"/>
              <a:t>breakpoint</a:t>
            </a:r>
            <a:r>
              <a:rPr lang="ko-KR" altLang="en-US" dirty="0"/>
              <a:t>를 설정하여 </a:t>
            </a:r>
            <a:r>
              <a:rPr lang="en-US" altLang="ko-KR" dirty="0"/>
              <a:t>toggle </a:t>
            </a:r>
            <a:r>
              <a:rPr lang="ko-KR" altLang="en-US" dirty="0"/>
              <a:t>됨을 확인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61D52-6ECA-4E1C-8CE5-9F36D1814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03"/>
          <a:stretch/>
        </p:blipFill>
        <p:spPr>
          <a:xfrm>
            <a:off x="827584" y="2607584"/>
            <a:ext cx="7488832" cy="15121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218A71-DFDD-4AB0-908A-44AB6D8AA0E7}"/>
              </a:ext>
            </a:extLst>
          </p:cNvPr>
          <p:cNvSpPr/>
          <p:nvPr/>
        </p:nvSpPr>
        <p:spPr bwMode="auto">
          <a:xfrm>
            <a:off x="6012160" y="2926166"/>
            <a:ext cx="380256" cy="3294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E30C7-A34B-45A6-97BA-5686F67BAEC8}"/>
              </a:ext>
            </a:extLst>
          </p:cNvPr>
          <p:cNvSpPr txBox="1"/>
          <p:nvPr/>
        </p:nvSpPr>
        <p:spPr>
          <a:xfrm>
            <a:off x="5694444" y="30709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D0AA3-9FC1-4AC4-8580-E042A6E50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75"/>
          <a:stretch/>
        </p:blipFill>
        <p:spPr>
          <a:xfrm>
            <a:off x="1038225" y="4365912"/>
            <a:ext cx="7067550" cy="18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4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불러오기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불러오기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저장 경로</a:t>
            </a:r>
            <a:r>
              <a:rPr lang="en-US" altLang="ko-KR" dirty="0"/>
              <a:t>&gt;\</a:t>
            </a:r>
            <a:r>
              <a:rPr lang="en-US" altLang="ko-KR" dirty="0" err="1"/>
              <a:t>Micrium</a:t>
            </a:r>
            <a:r>
              <a:rPr lang="en-US" altLang="ko-KR" dirty="0"/>
              <a:t>\Software\</a:t>
            </a:r>
            <a:r>
              <a:rPr lang="en-US" altLang="ko-KR" dirty="0" err="1"/>
              <a:t>EvalBoards</a:t>
            </a:r>
            <a:r>
              <a:rPr lang="en-US" altLang="ko-KR" dirty="0"/>
              <a:t>\ST\STM3210B-EVAL\IAR\OS-Probe\STM3210B-EVAL-OS-Probe-v5.eww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90BDC-8489-4B5F-AEF0-24D5715FB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17"/>
          <a:stretch/>
        </p:blipFill>
        <p:spPr>
          <a:xfrm>
            <a:off x="2411760" y="2435346"/>
            <a:ext cx="4331594" cy="20235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E6FEE9-386C-4170-8314-AF0AA616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823266"/>
            <a:ext cx="5472608" cy="118824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E08153-BFE6-4E00-B978-BC80606E5067}"/>
              </a:ext>
            </a:extLst>
          </p:cNvPr>
          <p:cNvSpPr/>
          <p:nvPr/>
        </p:nvSpPr>
        <p:spPr bwMode="auto">
          <a:xfrm>
            <a:off x="2411760" y="3140968"/>
            <a:ext cx="180020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3292E8-5A2C-4BB1-A66E-CAE1A83AF6AB}"/>
              </a:ext>
            </a:extLst>
          </p:cNvPr>
          <p:cNvSpPr/>
          <p:nvPr/>
        </p:nvSpPr>
        <p:spPr bwMode="auto">
          <a:xfrm>
            <a:off x="3873348" y="5709144"/>
            <a:ext cx="679402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16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설정 </a:t>
            </a:r>
            <a:r>
              <a:rPr lang="en-US" altLang="ko-KR" dirty="0"/>
              <a:t>– </a:t>
            </a:r>
            <a:r>
              <a:rPr lang="ko-KR" altLang="en-US" dirty="0"/>
              <a:t>디버깅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설정</a:t>
            </a:r>
            <a:endParaRPr lang="en-US" altLang="ko-KR" dirty="0"/>
          </a:p>
          <a:p>
            <a:pPr lvl="1"/>
            <a:r>
              <a:rPr lang="en-US" altLang="ko-KR" dirty="0"/>
              <a:t>Project-&gt;Options…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C37978-FE7D-4922-934D-BC3EEEF2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156643"/>
            <a:ext cx="7648575" cy="3552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DF368F-9F7D-4AD6-BE69-83BAF2D42B65}"/>
              </a:ext>
            </a:extLst>
          </p:cNvPr>
          <p:cNvSpPr/>
          <p:nvPr/>
        </p:nvSpPr>
        <p:spPr bwMode="auto">
          <a:xfrm>
            <a:off x="1763688" y="4509120"/>
            <a:ext cx="25202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설정 </a:t>
            </a:r>
            <a:r>
              <a:rPr lang="en-US" altLang="ko-KR" dirty="0"/>
              <a:t>–STM32F100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설정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디버거</a:t>
            </a:r>
            <a:r>
              <a:rPr lang="ko-KR" altLang="en-US" dirty="0"/>
              <a:t> 및 </a:t>
            </a:r>
            <a:r>
              <a:rPr lang="en-US" altLang="ko-KR" dirty="0"/>
              <a:t>ST-LINK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2"/>
            <a:r>
              <a:rPr lang="ko-KR" altLang="en-US" dirty="0"/>
              <a:t>초록색 부분 주의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33248" y="5836311"/>
            <a:ext cx="1906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/>
              <a:t>[</a:t>
            </a:r>
            <a:r>
              <a:rPr lang="ko-KR" altLang="en-US" sz="1600" dirty="0" err="1"/>
              <a:t>디버거</a:t>
            </a:r>
            <a:r>
              <a:rPr lang="ko-KR" altLang="en-US" sz="1600" dirty="0"/>
              <a:t> 종류 선택</a:t>
            </a:r>
            <a:r>
              <a:rPr lang="en-US" altLang="ko-KR" sz="1600" dirty="0"/>
              <a:t>]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6409" y="5836311"/>
            <a:ext cx="3295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/>
              <a:t>[</a:t>
            </a:r>
            <a:r>
              <a:rPr lang="ko-KR" altLang="en-US" sz="1600" dirty="0" err="1"/>
              <a:t>디버거</a:t>
            </a:r>
            <a:r>
              <a:rPr lang="ko-KR" altLang="en-US" sz="1600" dirty="0"/>
              <a:t> 옵션 </a:t>
            </a:r>
            <a:r>
              <a:rPr lang="en-US" altLang="ko-KR" sz="1600" dirty="0"/>
              <a:t>– Serial Wire Debug]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DE2A5-C22F-4357-9971-CCA32300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9" y="2458896"/>
            <a:ext cx="3709686" cy="3155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973038-CF24-4160-9590-AD6E952DE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8" y="2447365"/>
            <a:ext cx="3843974" cy="316134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623DF1-7E37-42FC-BED0-D0B7A096F91C}"/>
              </a:ext>
            </a:extLst>
          </p:cNvPr>
          <p:cNvSpPr/>
          <p:nvPr/>
        </p:nvSpPr>
        <p:spPr bwMode="auto">
          <a:xfrm>
            <a:off x="747651" y="3717069"/>
            <a:ext cx="912344" cy="2159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4E0E8-25A1-435A-8DA4-E549561C0D58}"/>
              </a:ext>
            </a:extLst>
          </p:cNvPr>
          <p:cNvSpPr/>
          <p:nvPr/>
        </p:nvSpPr>
        <p:spPr bwMode="auto">
          <a:xfrm>
            <a:off x="1710584" y="3508761"/>
            <a:ext cx="912344" cy="2159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21E7AB-5240-4868-B704-FD6853416189}"/>
              </a:ext>
            </a:extLst>
          </p:cNvPr>
          <p:cNvSpPr/>
          <p:nvPr/>
        </p:nvSpPr>
        <p:spPr bwMode="auto">
          <a:xfrm>
            <a:off x="4611951" y="4581128"/>
            <a:ext cx="912344" cy="2159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8B6F1D-D571-49EE-BA6B-4577C8090DBE}"/>
              </a:ext>
            </a:extLst>
          </p:cNvPr>
          <p:cNvSpPr/>
          <p:nvPr/>
        </p:nvSpPr>
        <p:spPr bwMode="auto">
          <a:xfrm>
            <a:off x="5662099" y="4508424"/>
            <a:ext cx="496671" cy="1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3A25E8-4AE4-492D-B7CF-A5F36B9DE96E}"/>
              </a:ext>
            </a:extLst>
          </p:cNvPr>
          <p:cNvSpPr txBox="1"/>
          <p:nvPr/>
        </p:nvSpPr>
        <p:spPr>
          <a:xfrm>
            <a:off x="427682" y="37483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2ACE4-FEF7-44D8-AC1F-37DB68D0CABC}"/>
              </a:ext>
            </a:extLst>
          </p:cNvPr>
          <p:cNvSpPr txBox="1"/>
          <p:nvPr/>
        </p:nvSpPr>
        <p:spPr>
          <a:xfrm>
            <a:off x="2620750" y="35400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2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61F829-84C3-49D7-8024-FCA1C3654509}"/>
              </a:ext>
            </a:extLst>
          </p:cNvPr>
          <p:cNvSpPr txBox="1"/>
          <p:nvPr/>
        </p:nvSpPr>
        <p:spPr>
          <a:xfrm>
            <a:off x="4296489" y="46124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3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D5A104-434D-4B14-95A2-D59BFBCE44F3}"/>
              </a:ext>
            </a:extLst>
          </p:cNvPr>
          <p:cNvSpPr txBox="1"/>
          <p:nvPr/>
        </p:nvSpPr>
        <p:spPr>
          <a:xfrm>
            <a:off x="6158770" y="450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4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1C062F-DACF-4120-B2E6-49809D710A3C}"/>
              </a:ext>
            </a:extLst>
          </p:cNvPr>
          <p:cNvSpPr/>
          <p:nvPr/>
        </p:nvSpPr>
        <p:spPr bwMode="auto">
          <a:xfrm>
            <a:off x="5750147" y="3486506"/>
            <a:ext cx="903179" cy="21598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7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빌드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 pitchFamily="50" charset="-127"/>
              </a:rPr>
              <a:t>임베디드 시스템 </a:t>
            </a:r>
            <a:r>
              <a:rPr lang="en-US" altLang="ko-KR">
                <a:ea typeface="맑은 고딕" pitchFamily="50" charset="-127"/>
              </a:rPr>
              <a:t>–</a:t>
            </a:r>
            <a:r>
              <a:rPr lang="ko-KR" altLang="en-US">
                <a:ea typeface="맑은 고딕" pitchFamily="50" charset="-127"/>
              </a:rPr>
              <a:t>보드 </a:t>
            </a:r>
            <a:r>
              <a:rPr lang="en-US" altLang="ko-KR">
                <a:ea typeface="맑은 고딕" pitchFamily="50" charset="-127"/>
              </a:rPr>
              <a:t>&amp; </a:t>
            </a:r>
            <a:r>
              <a:rPr lang="ko-KR" altLang="en-US">
                <a:ea typeface="맑은 고딕" pitchFamily="50" charset="-127"/>
              </a:rPr>
              <a:t>과제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Rebuild</a:t>
            </a:r>
          </a:p>
          <a:p>
            <a:pPr lvl="1"/>
            <a:r>
              <a:rPr lang="ko-KR" altLang="en-US" dirty="0"/>
              <a:t>새로운 경로에 추가한 프로젝트이므로 새로 빌드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93120-9655-46FE-B603-EB9338F4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7" y="2251077"/>
            <a:ext cx="5921966" cy="39782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1447949" y="3140968"/>
            <a:ext cx="3124051" cy="2880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73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기능</a:t>
            </a:r>
            <a:endParaRPr lang="en-US" altLang="ko-KR" dirty="0"/>
          </a:p>
          <a:p>
            <a:pPr lvl="1"/>
            <a:r>
              <a:rPr lang="ko-KR" altLang="en-US" dirty="0"/>
              <a:t>프로젝트를 빌드하여 생성된 파일을 </a:t>
            </a:r>
            <a:r>
              <a:rPr lang="en-US" altLang="ko-KR" dirty="0"/>
              <a:t>STM32 Board</a:t>
            </a:r>
            <a:r>
              <a:rPr lang="ko-KR" altLang="en-US" dirty="0"/>
              <a:t>에 다운로드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61D52-6ECA-4E1C-8CE5-9F36D181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488832" cy="27849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218A71-DFDD-4AB0-908A-44AB6D8AA0E7}"/>
              </a:ext>
            </a:extLst>
          </p:cNvPr>
          <p:cNvSpPr/>
          <p:nvPr/>
        </p:nvSpPr>
        <p:spPr bwMode="auto">
          <a:xfrm>
            <a:off x="6012160" y="2523446"/>
            <a:ext cx="380256" cy="3294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E30C7-A34B-45A6-97BA-5686F67BAEC8}"/>
              </a:ext>
            </a:extLst>
          </p:cNvPr>
          <p:cNvSpPr txBox="1"/>
          <p:nvPr/>
        </p:nvSpPr>
        <p:spPr>
          <a:xfrm>
            <a:off x="5694444" y="26682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85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IAR</a:t>
            </a:r>
            <a:r>
              <a:rPr lang="ko-KR" altLang="en-US" dirty="0"/>
              <a:t> 설치</a:t>
            </a:r>
            <a:r>
              <a:rPr lang="en-US" altLang="ko-KR" dirty="0"/>
              <a:t>(</a:t>
            </a:r>
            <a:r>
              <a:rPr lang="ko-KR" altLang="en-US" dirty="0"/>
              <a:t>다운로드 후 실행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https://www.iar.com/iar-embedded-workbench/#!?architecture=Arm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4CE32-881A-4F84-8F80-210C4150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132856"/>
            <a:ext cx="7776864" cy="40464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AB8B1E5-2C87-42EE-9AE2-81BFFBC6DF0F}"/>
              </a:ext>
            </a:extLst>
          </p:cNvPr>
          <p:cNvSpPr/>
          <p:nvPr/>
        </p:nvSpPr>
        <p:spPr bwMode="auto">
          <a:xfrm>
            <a:off x="4988808" y="3220596"/>
            <a:ext cx="288032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47D123-E2DA-49AF-99E8-3ACA04582506}"/>
              </a:ext>
            </a:extLst>
          </p:cNvPr>
          <p:cNvSpPr/>
          <p:nvPr/>
        </p:nvSpPr>
        <p:spPr bwMode="auto">
          <a:xfrm>
            <a:off x="1979712" y="3717032"/>
            <a:ext cx="72008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6D4A9-6072-4C21-8EC3-306161274B41}"/>
              </a:ext>
            </a:extLst>
          </p:cNvPr>
          <p:cNvSpPr txBox="1"/>
          <p:nvPr/>
        </p:nvSpPr>
        <p:spPr>
          <a:xfrm>
            <a:off x="5148960" y="340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B9129-B5C4-489E-AC77-48D2F9710648}"/>
              </a:ext>
            </a:extLst>
          </p:cNvPr>
          <p:cNvSpPr txBox="1"/>
          <p:nvPr/>
        </p:nvSpPr>
        <p:spPr>
          <a:xfrm>
            <a:off x="2608444" y="41490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2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43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프로젝트 실행 동영상</a:t>
            </a:r>
          </a:p>
        </p:txBody>
      </p:sp>
      <p:pic>
        <p:nvPicPr>
          <p:cNvPr id="7" name="KakaoTalk_Video_20181211_1420_08_68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506538"/>
            <a:ext cx="8229600" cy="4637087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 pitchFamily="50" charset="-127"/>
              </a:rPr>
              <a:t>임베디드 시스템 </a:t>
            </a:r>
            <a:r>
              <a:rPr lang="en-US" altLang="ko-KR">
                <a:ea typeface="맑은 고딕" pitchFamily="50" charset="-127"/>
              </a:rPr>
              <a:t>–</a:t>
            </a:r>
            <a:r>
              <a:rPr lang="ko-KR" altLang="en-US">
                <a:ea typeface="맑은 고딕" pitchFamily="50" charset="-127"/>
              </a:rPr>
              <a:t>보드 </a:t>
            </a:r>
            <a:r>
              <a:rPr lang="en-US" altLang="ko-KR">
                <a:ea typeface="맑은 고딕" pitchFamily="50" charset="-127"/>
              </a:rPr>
              <a:t>&amp; </a:t>
            </a:r>
            <a:r>
              <a:rPr lang="ko-KR" altLang="en-US">
                <a:ea typeface="맑은 고딕" pitchFamily="50" charset="-127"/>
              </a:rPr>
              <a:t>과제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</a:t>
            </a:r>
            <a:r>
              <a:rPr lang="en-US" altLang="ko-KR" dirty="0"/>
              <a:t>- </a:t>
            </a:r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 </a:t>
            </a:r>
            <a:r>
              <a:rPr lang="ko-KR" altLang="en-US" dirty="0"/>
              <a:t>후 디버깅 기능 </a:t>
            </a:r>
            <a:endParaRPr lang="en-US" altLang="ko-KR" dirty="0"/>
          </a:p>
          <a:p>
            <a:pPr lvl="1"/>
            <a:r>
              <a:rPr lang="ko-KR" altLang="en-US" dirty="0"/>
              <a:t>프로젝트 실행 중 오류 및 메모리 정보</a:t>
            </a:r>
            <a:r>
              <a:rPr lang="en-US" altLang="ko-KR" dirty="0"/>
              <a:t>, </a:t>
            </a:r>
            <a:r>
              <a:rPr lang="ko-KR" altLang="en-US" dirty="0"/>
              <a:t>변수 정보 등 디버깅 가능</a:t>
            </a:r>
            <a:endParaRPr lang="en-US" altLang="ko-KR" dirty="0"/>
          </a:p>
          <a:p>
            <a:pPr lvl="1"/>
            <a:r>
              <a:rPr lang="ko-KR" altLang="en-US" dirty="0"/>
              <a:t>소스코드 코드 좌측 부분 클릭 시 </a:t>
            </a:r>
            <a:r>
              <a:rPr lang="en-US" altLang="ko-KR" dirty="0"/>
              <a:t>breakpoint </a:t>
            </a:r>
            <a:r>
              <a:rPr lang="ko-KR" altLang="en-US" dirty="0"/>
              <a:t>지정</a:t>
            </a:r>
            <a:r>
              <a:rPr lang="en-US" altLang="ko-KR" dirty="0"/>
              <a:t>(toggle)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실행 후 해당 지점에서 멈추게 함으로써 정상 동작 구간 파악 가능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 pitchFamily="50" charset="-127"/>
              </a:rPr>
              <a:t>임베디드 시스템 </a:t>
            </a:r>
            <a:r>
              <a:rPr lang="en-US" altLang="ko-KR">
                <a:ea typeface="맑은 고딕" pitchFamily="50" charset="-127"/>
              </a:rPr>
              <a:t>–</a:t>
            </a:r>
            <a:r>
              <a:rPr lang="ko-KR" altLang="en-US">
                <a:ea typeface="맑은 고딕" pitchFamily="50" charset="-127"/>
              </a:rPr>
              <a:t>보드 </a:t>
            </a:r>
            <a:r>
              <a:rPr lang="en-US" altLang="ko-KR">
                <a:ea typeface="맑은 고딕" pitchFamily="50" charset="-127"/>
              </a:rPr>
              <a:t>&amp; </a:t>
            </a:r>
            <a:r>
              <a:rPr lang="ko-KR" altLang="en-US">
                <a:ea typeface="맑은 고딕" pitchFamily="50" charset="-127"/>
              </a:rPr>
              <a:t>과제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5E9DC5-2DB5-44B9-85BD-86D97FC2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81188"/>
            <a:ext cx="8496944" cy="263316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62AF07-08AB-4EB7-A789-0D2A0E044E05}"/>
              </a:ext>
            </a:extLst>
          </p:cNvPr>
          <p:cNvCxnSpPr/>
          <p:nvPr/>
        </p:nvCxnSpPr>
        <p:spPr bwMode="auto">
          <a:xfrm>
            <a:off x="1547664" y="2881188"/>
            <a:ext cx="0" cy="69182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080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</a:t>
            </a:r>
            <a:r>
              <a:rPr lang="en-US" altLang="ko-KR" dirty="0"/>
              <a:t>– </a:t>
            </a:r>
            <a:r>
              <a:rPr lang="ko-KR" altLang="en-US" dirty="0"/>
              <a:t>디버깅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디버깅 관련 실행 모드</a:t>
            </a:r>
            <a:endParaRPr lang="en-US" altLang="ko-KR" dirty="0"/>
          </a:p>
          <a:p>
            <a:pPr lvl="1"/>
            <a:r>
              <a:rPr lang="en-US" altLang="ko-KR" dirty="0"/>
              <a:t>Hyperlink </a:t>
            </a:r>
            <a:r>
              <a:rPr lang="ko-KR" altLang="en-US" dirty="0"/>
              <a:t>클릭 시 </a:t>
            </a:r>
            <a:r>
              <a:rPr lang="en-US" altLang="ko-KR" dirty="0"/>
              <a:t>IAR System Guide</a:t>
            </a:r>
            <a:r>
              <a:rPr lang="ko-KR" altLang="en-US" dirty="0"/>
              <a:t>에서 상세한 설명 확인 가능</a:t>
            </a:r>
            <a:endParaRPr lang="en-US" altLang="ko-KR" dirty="0"/>
          </a:p>
          <a:p>
            <a:pPr lvl="1"/>
            <a:r>
              <a:rPr lang="ko-KR" altLang="en-US" dirty="0"/>
              <a:t>아래 그림 번호 참조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Step Over :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단위로 코드 실행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Step into : </a:t>
            </a:r>
            <a:r>
              <a:rPr lang="ko-KR" altLang="en-US" dirty="0"/>
              <a:t>함수 내부로 진입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Step out : </a:t>
            </a:r>
            <a:r>
              <a:rPr lang="ko-KR" altLang="en-US" dirty="0"/>
              <a:t>함수 내부에서 빠져 나옴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Next statement : </a:t>
            </a:r>
            <a:r>
              <a:rPr lang="ko-KR" altLang="en-US" dirty="0"/>
              <a:t>다음 선언문으로 이동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Run to cursor : </a:t>
            </a:r>
            <a:r>
              <a:rPr lang="ko-KR" altLang="en-US" dirty="0"/>
              <a:t>소스코드에서 지정된 커서까지 실행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Go : </a:t>
            </a:r>
            <a:r>
              <a:rPr lang="ko-KR" altLang="en-US" dirty="0"/>
              <a:t>소스코드 실행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Break : </a:t>
            </a:r>
            <a:r>
              <a:rPr lang="ko-KR" altLang="en-US" dirty="0"/>
              <a:t>소스코드 실행 정지</a:t>
            </a:r>
            <a:endParaRPr lang="en-US" altLang="ko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/>
              <a:t>Reset : </a:t>
            </a:r>
            <a:r>
              <a:rPr lang="ko-KR" altLang="en-US" dirty="0"/>
              <a:t>소스코드 처음으로 돌아가기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맑은 고딕" pitchFamily="50" charset="-127"/>
              </a:rPr>
              <a:t>임베디드 시스템 </a:t>
            </a:r>
            <a:r>
              <a:rPr lang="en-US" altLang="ko-KR" dirty="0">
                <a:ea typeface="맑은 고딕" pitchFamily="50" charset="-127"/>
              </a:rPr>
              <a:t>–</a:t>
            </a:r>
            <a:r>
              <a:rPr lang="ko-KR" altLang="en-US" dirty="0">
                <a:ea typeface="맑은 고딕" pitchFamily="50" charset="-127"/>
              </a:rPr>
              <a:t>보드 </a:t>
            </a:r>
            <a:r>
              <a:rPr lang="en-US" altLang="ko-KR" dirty="0">
                <a:ea typeface="맑은 고딕" pitchFamily="50" charset="-127"/>
              </a:rPr>
              <a:t>&amp; </a:t>
            </a:r>
            <a:r>
              <a:rPr lang="ko-KR" altLang="en-US" dirty="0">
                <a:ea typeface="맑은 고딕" pitchFamily="50" charset="-127"/>
              </a:rPr>
              <a:t>과제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27" y="5170368"/>
            <a:ext cx="4160908" cy="424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DB5D5F-FACA-4D5E-A2BD-3F65C6D5A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87" y="4937822"/>
            <a:ext cx="6774254" cy="8102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2673" y="57462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9302" y="57462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32726" y="57330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737" y="57462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5357" y="574397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8896" y="57338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7797" y="57330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27961" y="57330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33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파일 활성화 및 비활성화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활성화</a:t>
            </a:r>
            <a:r>
              <a:rPr lang="en-US" altLang="ko-KR" dirty="0"/>
              <a:t> / </a:t>
            </a:r>
            <a:r>
              <a:rPr lang="ko-KR" altLang="en-US" dirty="0"/>
              <a:t>비활성화</a:t>
            </a:r>
            <a:endParaRPr lang="en-US" altLang="ko-KR" dirty="0"/>
          </a:p>
          <a:p>
            <a:pPr lvl="1"/>
            <a:r>
              <a:rPr lang="ko-KR" altLang="en-US" dirty="0" err="1"/>
              <a:t>개발보드의</a:t>
            </a:r>
            <a:r>
              <a:rPr lang="ko-KR" altLang="en-US" dirty="0"/>
              <a:t> </a:t>
            </a:r>
            <a:r>
              <a:rPr lang="en-US" altLang="ko-KR" dirty="0"/>
              <a:t>Flash </a:t>
            </a:r>
            <a:r>
              <a:rPr lang="ko-KR" altLang="en-US" dirty="0"/>
              <a:t>및 </a:t>
            </a:r>
            <a:r>
              <a:rPr lang="en-US" altLang="ko-KR" dirty="0"/>
              <a:t>SRAM </a:t>
            </a:r>
            <a:r>
              <a:rPr lang="ko-KR" altLang="en-US" dirty="0"/>
              <a:t>용량의 크기 문제로 인해 제한적 빌드 실행</a:t>
            </a:r>
            <a:endParaRPr lang="en-US" altLang="ko-KR" dirty="0"/>
          </a:p>
          <a:p>
            <a:pPr lvl="2"/>
            <a:r>
              <a:rPr lang="ko-KR" altLang="en-US" dirty="0"/>
              <a:t>라이브러리 파일 활성화 및 비활성화를 통해 다운로드 용량 조절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비활성화 해제 방법</a:t>
            </a:r>
            <a:endParaRPr lang="en-US" altLang="ko-KR" dirty="0"/>
          </a:p>
          <a:p>
            <a:pPr lvl="2"/>
            <a:r>
              <a:rPr lang="ko-KR" altLang="en-US" dirty="0"/>
              <a:t>비활성화 파일 우 클릭</a:t>
            </a:r>
            <a:endParaRPr lang="en-US" altLang="ko-KR" dirty="0"/>
          </a:p>
          <a:p>
            <a:pPr lvl="2"/>
            <a:r>
              <a:rPr lang="en-US" altLang="ko-KR" dirty="0"/>
              <a:t>[Option]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en-US" altLang="ko-KR" dirty="0"/>
              <a:t>“Exclude from build” </a:t>
            </a:r>
            <a:r>
              <a:rPr lang="ko-KR" altLang="en-US" dirty="0"/>
              <a:t>체크 해제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DMA </a:t>
            </a:r>
            <a:r>
              <a:rPr lang="ko-KR" altLang="en-US" dirty="0"/>
              <a:t>기능 사용</a:t>
            </a:r>
            <a:endParaRPr lang="en-US" altLang="ko-KR" dirty="0"/>
          </a:p>
          <a:p>
            <a:pPr lvl="2"/>
            <a:r>
              <a:rPr lang="en-US" altLang="ko-KR" dirty="0" err="1"/>
              <a:t>Ctrl+Shift+f</a:t>
            </a:r>
            <a:r>
              <a:rPr lang="en-US" altLang="ko-KR" dirty="0"/>
              <a:t> – </a:t>
            </a:r>
            <a:r>
              <a:rPr lang="ko-KR" altLang="en-US" dirty="0" err="1"/>
              <a:t>전체검색</a:t>
            </a:r>
            <a:r>
              <a:rPr lang="ko-KR" altLang="en-US" dirty="0"/>
              <a:t> 기능을 통해</a:t>
            </a:r>
            <a:br>
              <a:rPr lang="en-US" altLang="ko-KR" dirty="0"/>
            </a:br>
            <a:r>
              <a:rPr lang="en-US" altLang="ko-KR" dirty="0"/>
              <a:t>_DMA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“stm32f10x_conf.h” </a:t>
            </a:r>
            <a:r>
              <a:rPr lang="ko-KR" altLang="en-US" dirty="0"/>
              <a:t>파일의 </a:t>
            </a:r>
            <a:r>
              <a:rPr lang="en-US" altLang="ko-KR" dirty="0"/>
              <a:t>define</a:t>
            </a:r>
            <a:br>
              <a:rPr lang="en-US" altLang="ko-KR" dirty="0"/>
            </a:br>
            <a:r>
              <a:rPr lang="ko-KR" altLang="en-US" dirty="0"/>
              <a:t>주석 부분을 해제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 pitchFamily="50" charset="-127"/>
              </a:rPr>
              <a:t>임베디드 시스템 </a:t>
            </a:r>
            <a:r>
              <a:rPr lang="en-US" altLang="ko-KR">
                <a:ea typeface="맑은 고딕" pitchFamily="50" charset="-127"/>
              </a:rPr>
              <a:t>–</a:t>
            </a:r>
            <a:r>
              <a:rPr lang="ko-KR" altLang="en-US">
                <a:ea typeface="맑은 고딕" pitchFamily="50" charset="-127"/>
              </a:rPr>
              <a:t>보드 </a:t>
            </a:r>
            <a:r>
              <a:rPr lang="en-US" altLang="ko-KR">
                <a:ea typeface="맑은 고딕" pitchFamily="50" charset="-127"/>
              </a:rPr>
              <a:t>&amp; </a:t>
            </a:r>
            <a:r>
              <a:rPr lang="ko-KR" altLang="en-US">
                <a:ea typeface="맑은 고딕" pitchFamily="50" charset="-127"/>
              </a:rPr>
              <a:t>과제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B5D5A0-FD76-4492-9511-829A1738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44" y="2492896"/>
            <a:ext cx="2369312" cy="3536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161CB8-7E05-49B9-BC98-64AC91765EF6}"/>
              </a:ext>
            </a:extLst>
          </p:cNvPr>
          <p:cNvSpPr/>
          <p:nvPr/>
        </p:nvSpPr>
        <p:spPr bwMode="auto">
          <a:xfrm>
            <a:off x="5368544" y="5301208"/>
            <a:ext cx="179574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E378D-64D6-4815-96B1-6F2615611650}"/>
              </a:ext>
            </a:extLst>
          </p:cNvPr>
          <p:cNvSpPr txBox="1"/>
          <p:nvPr/>
        </p:nvSpPr>
        <p:spPr>
          <a:xfrm>
            <a:off x="6328669" y="5875893"/>
            <a:ext cx="1795744" cy="36933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비활성화 파일</a:t>
            </a:r>
          </a:p>
        </p:txBody>
      </p:sp>
    </p:spTree>
    <p:extLst>
      <p:ext uri="{BB962C8B-B14F-4D97-AF65-F5344CB8AC3E}">
        <p14:creationId xmlns:p14="http://schemas.microsoft.com/office/powerpoint/2010/main" val="273332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</a:t>
            </a:r>
            <a:r>
              <a:rPr lang="ko-KR" altLang="en-US" dirty="0"/>
              <a:t>설치</a:t>
            </a:r>
            <a:r>
              <a:rPr lang="en-US" altLang="ko-KR" dirty="0"/>
              <a:t>(cont’d)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설치파일 실행</a:t>
            </a:r>
            <a:endParaRPr lang="en-US" altLang="ko-KR" dirty="0"/>
          </a:p>
          <a:p>
            <a:pPr lvl="1"/>
            <a:r>
              <a:rPr lang="ko-KR" altLang="en-US" dirty="0"/>
              <a:t>모두 확인</a:t>
            </a:r>
            <a:r>
              <a:rPr lang="en-US" altLang="ko-KR" dirty="0"/>
              <a:t>, </a:t>
            </a:r>
            <a:r>
              <a:rPr lang="ko-KR" altLang="en-US" dirty="0"/>
              <a:t>동의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E753C-D29D-4E9F-AA33-250A297D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30" y="2564904"/>
            <a:ext cx="4867740" cy="37444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0FE587-7058-4914-85EE-0D5C94284EEA}"/>
              </a:ext>
            </a:extLst>
          </p:cNvPr>
          <p:cNvSpPr/>
          <p:nvPr/>
        </p:nvSpPr>
        <p:spPr bwMode="auto">
          <a:xfrm>
            <a:off x="2601913" y="3933056"/>
            <a:ext cx="2978199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B1C26-916E-4FF9-9E68-B862DF9F1B1A}"/>
              </a:ext>
            </a:extLst>
          </p:cNvPr>
          <p:cNvSpPr txBox="1"/>
          <p:nvPr/>
        </p:nvSpPr>
        <p:spPr>
          <a:xfrm>
            <a:off x="5580484" y="39644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04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</a:t>
            </a:r>
            <a:r>
              <a:rPr lang="ko-KR" altLang="en-US" dirty="0"/>
              <a:t>설치</a:t>
            </a:r>
            <a:r>
              <a:rPr lang="en-US" altLang="ko-KR" dirty="0"/>
              <a:t>(cont’d)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라이선스 등록</a:t>
            </a:r>
            <a:endParaRPr lang="en-US" altLang="ko-KR" dirty="0"/>
          </a:p>
          <a:p>
            <a:pPr lvl="1"/>
            <a:r>
              <a:rPr lang="ko-KR" altLang="en-US" dirty="0"/>
              <a:t>라이선스 매니저를 이용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AF6DB-B7F3-4DE9-99B6-DFBF18B7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361" y="2176218"/>
            <a:ext cx="5235278" cy="40481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6004C6-CA05-45D4-B236-C292E1F4207C}"/>
              </a:ext>
            </a:extLst>
          </p:cNvPr>
          <p:cNvSpPr/>
          <p:nvPr/>
        </p:nvSpPr>
        <p:spPr bwMode="auto">
          <a:xfrm>
            <a:off x="3914403" y="3697982"/>
            <a:ext cx="1296144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6576F-9820-417E-9ED4-7F5879CE3890}"/>
              </a:ext>
            </a:extLst>
          </p:cNvPr>
          <p:cNvSpPr txBox="1"/>
          <p:nvPr/>
        </p:nvSpPr>
        <p:spPr>
          <a:xfrm>
            <a:off x="5210547" y="40156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3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</a:t>
            </a:r>
            <a:r>
              <a:rPr lang="ko-KR" altLang="en-US" dirty="0"/>
              <a:t>설치</a:t>
            </a:r>
            <a:r>
              <a:rPr lang="en-US" altLang="ko-KR" dirty="0"/>
              <a:t>(cont’d)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라이선스 취득</a:t>
            </a:r>
            <a:endParaRPr lang="en-US" altLang="ko-KR" dirty="0"/>
          </a:p>
          <a:p>
            <a:pPr lvl="1"/>
            <a:r>
              <a:rPr lang="en-US" altLang="ko-KR" dirty="0"/>
              <a:t>Code size limited</a:t>
            </a:r>
            <a:r>
              <a:rPr lang="ko-KR" altLang="en-US" dirty="0"/>
              <a:t>로 </a:t>
            </a:r>
            <a:r>
              <a:rPr lang="en-US" altLang="ko-KR" dirty="0"/>
              <a:t>register</a:t>
            </a:r>
            <a:r>
              <a:rPr lang="ko-KR" altLang="en-US" dirty="0"/>
              <a:t>후 메일로 전송되는 라이선스 코드 입력</a:t>
            </a:r>
            <a:endParaRPr lang="en-US" altLang="ko-KR" dirty="0"/>
          </a:p>
          <a:p>
            <a:pPr lvl="1"/>
            <a:r>
              <a:rPr lang="en-US" altLang="ko-KR" dirty="0"/>
              <a:t>IAR</a:t>
            </a:r>
            <a:r>
              <a:rPr lang="ko-KR" altLang="en-US" dirty="0"/>
              <a:t> 설치 완료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7E7AC6-C466-4CA1-84C4-5F8E8F84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553765"/>
            <a:ext cx="4176464" cy="37768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B4637F-407C-433F-B0C1-31746818BE0C}"/>
              </a:ext>
            </a:extLst>
          </p:cNvPr>
          <p:cNvSpPr/>
          <p:nvPr/>
        </p:nvSpPr>
        <p:spPr bwMode="auto">
          <a:xfrm>
            <a:off x="2490940" y="4365104"/>
            <a:ext cx="3377204" cy="2908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05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튜토리얼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불러오기</a:t>
            </a:r>
            <a:endParaRPr lang="en-US" altLang="ko-KR" dirty="0"/>
          </a:p>
          <a:p>
            <a:pPr lvl="1"/>
            <a:r>
              <a:rPr lang="en-US" altLang="ko-KR" dirty="0"/>
              <a:t>Help-&gt;Information Center</a:t>
            </a:r>
          </a:p>
          <a:p>
            <a:pPr lvl="1"/>
            <a:r>
              <a:rPr lang="en-US" altLang="ko-KR" dirty="0"/>
              <a:t>Product explorer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8A224-E487-4D14-BF08-B8B8AFDB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66822"/>
            <a:ext cx="5426434" cy="3268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214A07-D77C-49CF-97DF-3E1467B9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984" y="2839449"/>
            <a:ext cx="2638425" cy="3095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247B79-F21F-4037-9C4F-6E24FB2BED32}"/>
              </a:ext>
            </a:extLst>
          </p:cNvPr>
          <p:cNvSpPr/>
          <p:nvPr/>
        </p:nvSpPr>
        <p:spPr bwMode="auto">
          <a:xfrm>
            <a:off x="1907704" y="4705894"/>
            <a:ext cx="1512168" cy="144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025580-B4DF-4901-AEA0-2B12D7B2EA62}"/>
              </a:ext>
            </a:extLst>
          </p:cNvPr>
          <p:cNvSpPr/>
          <p:nvPr/>
        </p:nvSpPr>
        <p:spPr bwMode="auto">
          <a:xfrm>
            <a:off x="6073984" y="2839450"/>
            <a:ext cx="2612816" cy="30797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75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튜토리얼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r>
              <a:rPr lang="ko-KR" altLang="en-US" dirty="0"/>
              <a:t>튜토리얼 따라해 보기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ko-KR" altLang="en-US" dirty="0"/>
              <a:t>로 표시된 매뉴얼을 참고하여 튜토리얼 수행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370B1-1B31-4E79-8658-B76133DF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2" y="2144916"/>
            <a:ext cx="2852920" cy="361612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2FE2EC2-3038-48CB-BDDE-C506110DE6F4}"/>
              </a:ext>
            </a:extLst>
          </p:cNvPr>
          <p:cNvGrpSpPr/>
          <p:nvPr/>
        </p:nvGrpSpPr>
        <p:grpSpPr>
          <a:xfrm>
            <a:off x="3756001" y="3068960"/>
            <a:ext cx="4835207" cy="1935956"/>
            <a:chOff x="432941" y="3825081"/>
            <a:chExt cx="4835207" cy="19359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7CB6F8E-78BA-4B08-B547-A77C36AE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854" y="3825081"/>
              <a:ext cx="4826294" cy="114554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5A7F836-F294-4297-99BD-3D19375A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41" y="4970620"/>
              <a:ext cx="4835207" cy="790417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CBCD08-9CB5-4D57-AC32-9F4392B0FDBB}"/>
              </a:ext>
            </a:extLst>
          </p:cNvPr>
          <p:cNvSpPr/>
          <p:nvPr/>
        </p:nvSpPr>
        <p:spPr bwMode="auto">
          <a:xfrm>
            <a:off x="685362" y="2348880"/>
            <a:ext cx="1654390" cy="7008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A12C0-7994-4F88-91D8-5EF9205EA8C2}"/>
              </a:ext>
            </a:extLst>
          </p:cNvPr>
          <p:cNvSpPr txBox="1"/>
          <p:nvPr/>
        </p:nvSpPr>
        <p:spPr>
          <a:xfrm>
            <a:off x="2388351" y="25146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5F8A30-B1F2-483B-A620-2176F3EA59FF}"/>
              </a:ext>
            </a:extLst>
          </p:cNvPr>
          <p:cNvSpPr txBox="1"/>
          <p:nvPr/>
        </p:nvSpPr>
        <p:spPr>
          <a:xfrm>
            <a:off x="2388351" y="5225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2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1558D6-81F2-495D-9BCA-BAEDDA57851C}"/>
              </a:ext>
            </a:extLst>
          </p:cNvPr>
          <p:cNvSpPr txBox="1"/>
          <p:nvPr/>
        </p:nvSpPr>
        <p:spPr>
          <a:xfrm>
            <a:off x="4607235" y="5015172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  <a:ea typeface="+mn-ea"/>
              </a:rPr>
              <a:t>[Simulating a timer interrupt </a:t>
            </a:r>
            <a:r>
              <a:rPr lang="ko-KR" altLang="en-US" sz="1400" dirty="0">
                <a:latin typeface="+mn-lt"/>
                <a:ea typeface="+mn-ea"/>
              </a:rPr>
              <a:t>수행방법</a:t>
            </a:r>
            <a:r>
              <a:rPr lang="en-US" altLang="ko-KR" sz="1400" dirty="0">
                <a:latin typeface="+mn-lt"/>
                <a:ea typeface="+mn-ea"/>
              </a:rPr>
              <a:t>]</a:t>
            </a:r>
            <a:endParaRPr lang="ko-KR" altLang="en-US" sz="1400" dirty="0">
              <a:latin typeface="+mn-lt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82BE0-49F1-47A6-B3F8-61C839ECC1FE}"/>
              </a:ext>
            </a:extLst>
          </p:cNvPr>
          <p:cNvSpPr/>
          <p:nvPr/>
        </p:nvSpPr>
        <p:spPr bwMode="auto">
          <a:xfrm>
            <a:off x="685362" y="5060208"/>
            <a:ext cx="1654390" cy="7008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4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불러오기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불러오기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저장 경로</a:t>
            </a:r>
            <a:r>
              <a:rPr lang="en-US" altLang="ko-KR" dirty="0"/>
              <a:t>&gt;\</a:t>
            </a:r>
            <a:r>
              <a:rPr lang="en-US" altLang="ko-KR" dirty="0" err="1"/>
              <a:t>Micrium</a:t>
            </a:r>
            <a:r>
              <a:rPr lang="en-US" altLang="ko-KR" dirty="0"/>
              <a:t>\Software\</a:t>
            </a:r>
            <a:r>
              <a:rPr lang="en-US" altLang="ko-KR" dirty="0" err="1"/>
              <a:t>EvalBoards</a:t>
            </a:r>
            <a:r>
              <a:rPr lang="en-US" altLang="ko-KR" dirty="0"/>
              <a:t>\ST\STM3210B-EVAL\IAR\OS-Probe\STM3210B-EVAL-OS-Probe-v5.eww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90BDC-8489-4B5F-AEF0-24D5715FB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17"/>
          <a:stretch/>
        </p:blipFill>
        <p:spPr>
          <a:xfrm>
            <a:off x="2411760" y="2435346"/>
            <a:ext cx="4331594" cy="20235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E6FEE9-386C-4170-8314-AF0AA616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823266"/>
            <a:ext cx="5472608" cy="118824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E08153-BFE6-4E00-B978-BC80606E5067}"/>
              </a:ext>
            </a:extLst>
          </p:cNvPr>
          <p:cNvSpPr/>
          <p:nvPr/>
        </p:nvSpPr>
        <p:spPr bwMode="auto">
          <a:xfrm>
            <a:off x="2411760" y="3140968"/>
            <a:ext cx="180020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3292E8-5A2C-4BB1-A66E-CAE1A83AF6AB}"/>
              </a:ext>
            </a:extLst>
          </p:cNvPr>
          <p:cNvSpPr/>
          <p:nvPr/>
        </p:nvSpPr>
        <p:spPr bwMode="auto">
          <a:xfrm>
            <a:off x="3873348" y="5709144"/>
            <a:ext cx="679402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52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설정 </a:t>
            </a:r>
            <a:r>
              <a:rPr lang="en-US" altLang="ko-KR" dirty="0"/>
              <a:t>- </a:t>
            </a:r>
            <a:r>
              <a:rPr lang="ko-KR" altLang="en-US" dirty="0"/>
              <a:t>시뮬레이터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설정</a:t>
            </a:r>
            <a:endParaRPr lang="en-US" altLang="ko-KR" dirty="0"/>
          </a:p>
          <a:p>
            <a:pPr lvl="1"/>
            <a:r>
              <a:rPr lang="en-US" altLang="ko-KR" dirty="0"/>
              <a:t>Project-&gt;Options…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237288"/>
            <a:ext cx="2133600" cy="476250"/>
          </a:xfrm>
        </p:spPr>
        <p:txBody>
          <a:bodyPr/>
          <a:lstStyle/>
          <a:p>
            <a:pPr>
              <a:defRPr/>
            </a:pPr>
            <a:fld id="{DC9B43DE-FEB7-4C76-A6EC-B909066FAEBE}" type="datetime1">
              <a:rPr lang="ko-KR" altLang="en-US" smtClean="0"/>
              <a:t>2019. 9. 25.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C37978-FE7D-4922-934D-BC3EEEF2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156643"/>
            <a:ext cx="7648575" cy="3552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DF368F-9F7D-4AD6-BE69-83BAF2D42B65}"/>
              </a:ext>
            </a:extLst>
          </p:cNvPr>
          <p:cNvSpPr/>
          <p:nvPr/>
        </p:nvSpPr>
        <p:spPr bwMode="auto">
          <a:xfrm>
            <a:off x="1763688" y="4509120"/>
            <a:ext cx="25202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462340"/>
      </p:ext>
    </p:extLst>
  </p:cSld>
  <p:clrMapOvr>
    <a:masterClrMapping/>
  </p:clrMapOvr>
</p:sld>
</file>

<file path=ppt/theme/theme1.xml><?xml version="1.0" encoding="utf-8"?>
<a:theme xmlns:a="http://schemas.openxmlformats.org/drawingml/2006/main" name="ESLAB">
  <a:themeElements>
    <a:clrScheme name="[2006.03.30]_FTTC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사용자 지정 1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[2006.03.30]_FTT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ESLAB</Template>
  <TotalTime>54010</TotalTime>
  <Words>586</Words>
  <Application>Microsoft Macintosh PowerPoint</Application>
  <PresentationFormat>화면 슬라이드 쇼(4:3)</PresentationFormat>
  <Paragraphs>185</Paragraphs>
  <Slides>23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맑은 고딕</vt:lpstr>
      <vt:lpstr>Tahoma</vt:lpstr>
      <vt:lpstr>ESLAB</vt:lpstr>
      <vt:lpstr>예제 프로젝트 실행 방법</vt:lpstr>
      <vt:lpstr>IAR 설치</vt:lpstr>
      <vt:lpstr>IAR 설치(cont’d)</vt:lpstr>
      <vt:lpstr>IAR 설치(cont’d)</vt:lpstr>
      <vt:lpstr>IAR 설치(cont’d)</vt:lpstr>
      <vt:lpstr>튜토리얼</vt:lpstr>
      <vt:lpstr>튜토리얼</vt:lpstr>
      <vt:lpstr>Workspace 불러오기</vt:lpstr>
      <vt:lpstr>프로젝트 설정 - 시뮬레이터</vt:lpstr>
      <vt:lpstr>프로젝트 설정 - 시뮬레이터</vt:lpstr>
      <vt:lpstr>프로젝트 설정 - 시뮬레이터</vt:lpstr>
      <vt:lpstr>프로젝트 설정 - 시뮬레이터</vt:lpstr>
      <vt:lpstr>프로젝트 빌드 - 시뮬레이터</vt:lpstr>
      <vt:lpstr>프로젝트 실행 - 시뮬레이터</vt:lpstr>
      <vt:lpstr>Workspace 불러오기</vt:lpstr>
      <vt:lpstr>프로젝트 설정 – 디버깅</vt:lpstr>
      <vt:lpstr>프로젝트 설정 –STM32F100</vt:lpstr>
      <vt:lpstr>프로젝트 빌드</vt:lpstr>
      <vt:lpstr>프로젝트 실행</vt:lpstr>
      <vt:lpstr>예제 프로젝트 실행 동영상</vt:lpstr>
      <vt:lpstr>프로젝트 실행 - 디버깅</vt:lpstr>
      <vt:lpstr>프로젝트 실행 – 디버깅 (cont’d)</vt:lpstr>
      <vt:lpstr>프로젝트 파일 활성화 및 비활성화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subject>The Data Link Layer</dc:subject>
  <dc:creator>Microsoft Corporation;bjkim</dc:creator>
  <cp:lastModifiedBy>Yunju Baek</cp:lastModifiedBy>
  <cp:revision>4700</cp:revision>
  <cp:lastPrinted>2015-06-12T01:25:37Z</cp:lastPrinted>
  <dcterms:created xsi:type="dcterms:W3CDTF">2006-10-05T04:04:58Z</dcterms:created>
  <dcterms:modified xsi:type="dcterms:W3CDTF">2019-09-25T03:35:13Z</dcterms:modified>
</cp:coreProperties>
</file>