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0CC9D-A448-42A2-9CDC-7F2BF2D27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D89D06-8E9A-4D6A-8BF4-0DB501AA6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7CAC5F-A629-4BD4-8BDC-1284F784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8E50-FAC9-44FD-B9E8-911C8FB74CF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C5596E-C098-4DB3-970D-BC05BFA6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4E199-7391-4A53-899B-BB9EBD3A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09C8-0798-4153-A409-2B41387AA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48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FF296-C0F0-4373-9798-BAB403E8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0DC185-1F12-4399-8423-15BB733F0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978FCA-3FA2-4795-84DF-94EBF3D5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8E50-FAC9-44FD-B9E8-911C8FB74CF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9C405B-AA9A-4E72-A4EB-E83BB70E7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00A85-56C5-4530-994E-F1CF14DC0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09C8-0798-4153-A409-2B41387AA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24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20836E-E1C7-40CD-B9AB-89818076F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E460DA-1BBD-4980-8881-B3B491514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3FFC5-4F20-4545-A948-4AEDE08B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8E50-FAC9-44FD-B9E8-911C8FB74CF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0A629B-002B-4B31-969F-CF00E9B50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F81AA4-6982-40F5-8D03-519C57E8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09C8-0798-4153-A409-2B41387AA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46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D497A-3281-432D-A0F4-E9931A5E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106C7E-DC4E-4CEE-8D51-5C4DC6EA2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85789-2A4C-47E9-A3DA-6C0F7C63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8E50-FAC9-44FD-B9E8-911C8FB74CF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41A4C-015B-4D89-B76A-A90F80BB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5E67FA-0764-4282-AE47-D6A0BD62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09C8-0798-4153-A409-2B41387AA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15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3463F-CAEF-4D87-B75F-A613C589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109C10-BFF8-4572-96DE-32185027B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2EEDC-7242-43CE-89A7-C737E20D2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8E50-FAC9-44FD-B9E8-911C8FB74CF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34AB82-4907-49A5-840C-983D5D4D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A2FB0A-8525-42D1-B901-A6CA97D0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09C8-0798-4153-A409-2B41387AA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7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8C98F-A02D-4526-B1D4-52241239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44990C-C9E9-4A1E-9CBB-91B7575FD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EE3C56-BD0A-4FED-A496-000773862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9F1EE1-D08B-4DDA-9C32-7124462E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8E50-FAC9-44FD-B9E8-911C8FB74CF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D81C47-09F7-4D04-A38D-E644AFCF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9BF639-3F48-4108-B734-6E7BCBA5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09C8-0798-4153-A409-2B41387AA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22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04EAF-A578-418E-B1A7-A7B1A29A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0514EA-712F-4104-B867-8CE1D5206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B1314D-CC9D-4401-817D-FBD777376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55FA-CBF1-488D-B288-4875370CC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81BE7B-4A33-4993-88E5-8DA0E9B63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98FE3F-E4FD-43F8-8F28-48A15A9E0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8E50-FAC9-44FD-B9E8-911C8FB74CF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7C4D64-E374-48EB-83DD-BD00BF5D0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B1975E-9352-439D-A461-5C853860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09C8-0798-4153-A409-2B41387AA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66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0F7AA-3BBD-45C9-BBD5-BD2C7165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8CEECD-27DE-48FF-B36D-8DAE5B29F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8E50-FAC9-44FD-B9E8-911C8FB74CF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CAAA0A-B0FC-4A68-A59A-5D625F99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C658B3-6CC1-40A4-A165-720DEFA1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09C8-0798-4153-A409-2B41387AA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33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3E2780-F61E-4473-BEA4-5B71F755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8E50-FAC9-44FD-B9E8-911C8FB74CF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A32E55-08F7-434A-A2C7-F6D206A8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FD01DB-9B63-48AC-B928-6A88710FB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09C8-0798-4153-A409-2B41387AA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2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EDF54-4C79-4F54-9DCA-726964B0B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3D355B-E8EE-4185-8F4C-5BADDAD4A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6F9294-4B70-4F4D-BB13-F1D3EEC21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6CCC8D-6643-428A-9329-4549B4C1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8E50-FAC9-44FD-B9E8-911C8FB74CF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6EDF50-C451-49FA-981B-C9B41DC3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A152CD-E24C-4035-95B3-C1DC311F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09C8-0798-4153-A409-2B41387AA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5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CC5CF-CA24-402D-9154-A3A9C948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0E5AF9-A4BA-4886-ADCC-AFB2BAF0B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4225C6-5083-4B06-89D1-7B4EFDCBE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AE88A3-017C-4B93-9D9E-4D4A5B3A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8E50-FAC9-44FD-B9E8-911C8FB74CF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803550-36D5-40E6-9183-986B1640E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7E4245-7F6E-402A-A71B-747BB002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09C8-0798-4153-A409-2B41387AA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569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7CAD6B-6937-42F5-BBBD-E08111AD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7F0A7A-6966-427C-9AEE-18F8DBFCB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F03AB-D83A-4E8B-B554-5F0C31542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E8E50-FAC9-44FD-B9E8-911C8FB74CF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960F5-0DAA-4D63-91AE-C96C6B4BC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CCB44-86AE-4492-A5EA-67FE5A5A2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909C8-0798-4153-A409-2B41387AA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12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F955F4-A5B8-44E0-AAC5-F1963B428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344304"/>
            <a:ext cx="7451678" cy="2843702"/>
          </a:xfrm>
        </p:spPr>
        <p:txBody>
          <a:bodyPr>
            <a:normAutofit/>
          </a:bodyPr>
          <a:lstStyle/>
          <a:p>
            <a:r>
              <a:rPr lang="ko-KR" altLang="en-US" sz="5400">
                <a:solidFill>
                  <a:schemeClr val="bg1"/>
                </a:solidFill>
              </a:rPr>
              <a:t>현업 데이터를 활용한 </a:t>
            </a:r>
            <a:br>
              <a:rPr lang="en-US" altLang="ko-KR" sz="5400">
                <a:solidFill>
                  <a:schemeClr val="bg1"/>
                </a:solidFill>
              </a:rPr>
            </a:br>
            <a:r>
              <a:rPr lang="ko-KR" altLang="en-US" sz="5400">
                <a:solidFill>
                  <a:schemeClr val="bg1"/>
                </a:solidFill>
              </a:rPr>
              <a:t>회귀 미니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FD4E38-98C9-4A3F-9091-D2A248F70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432109"/>
          </a:xfrm>
        </p:spPr>
        <p:txBody>
          <a:bodyPr>
            <a:normAutofit/>
          </a:bodyPr>
          <a:lstStyle/>
          <a:p>
            <a:r>
              <a:rPr lang="ko-KR" altLang="en-US" sz="2000">
                <a:solidFill>
                  <a:schemeClr val="bg1"/>
                </a:solidFill>
              </a:rPr>
              <a:t>산업인공지능학과</a:t>
            </a:r>
            <a:br>
              <a:rPr lang="en-US" altLang="ko-KR" sz="2000">
                <a:solidFill>
                  <a:schemeClr val="bg1"/>
                </a:solidFill>
              </a:rPr>
            </a:br>
            <a:r>
              <a:rPr lang="en-US" altLang="ko-KR" sz="2000">
                <a:solidFill>
                  <a:schemeClr val="bg1"/>
                </a:solidFill>
              </a:rPr>
              <a:t>2021254005 </a:t>
            </a:r>
            <a:r>
              <a:rPr lang="ko-KR" altLang="en-US" sz="2000">
                <a:solidFill>
                  <a:schemeClr val="bg1"/>
                </a:solidFill>
              </a:rPr>
              <a:t>김준태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0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6A4ACE-0232-442E-8231-2FF6EE41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5A22DE-D369-472B-970C-BCBD31C02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Data Description</a:t>
            </a:r>
          </a:p>
          <a:p>
            <a:pPr marL="0" indent="0">
              <a:buNone/>
            </a:pP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컬럼 정보</a:t>
            </a:r>
            <a:endParaRPr lang="en-US" altLang="ko-KR">
              <a:solidFill>
                <a:schemeClr val="bg1"/>
              </a:solidFill>
            </a:endParaRP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컬럼 특이사항 </a:t>
            </a:r>
          </a:p>
        </p:txBody>
      </p:sp>
    </p:spTree>
    <p:extLst>
      <p:ext uri="{BB962C8B-B14F-4D97-AF65-F5344CB8AC3E}">
        <p14:creationId xmlns:p14="http://schemas.microsoft.com/office/powerpoint/2010/main" val="191010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50B9E6-9669-45D4-8B09-59FEA1CB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altLang="ko-KR" sz="5600">
                <a:solidFill>
                  <a:schemeClr val="bg1"/>
                </a:solidFill>
              </a:rPr>
              <a:t>Data Description</a:t>
            </a:r>
            <a:endParaRPr lang="ko-KR" altLang="en-US" sz="56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685BC-2C1F-4C05-A4C2-CCA838903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MES(Manufacturing Execution System, </a:t>
            </a:r>
            <a:r>
              <a:rPr lang="ko-KR" altLang="en-US" sz="2000" dirty="0">
                <a:solidFill>
                  <a:schemeClr val="bg1"/>
                </a:solidFill>
              </a:rPr>
              <a:t>생산 관리 시스템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ko-KR" alt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기업의 생산 현장에서 작업 일정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</a:t>
            </a:r>
            <a:br>
              <a:rPr lang="en-US" altLang="ko-KR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lang="ko-KR" alt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작업 지시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품질 관리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작업 실적 집계 등 제반 활동을 지원하기 위한 </a:t>
            </a:r>
            <a:br>
              <a:rPr lang="en-US" altLang="ko-KR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lang="ko-KR" alt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관리 시스템</a:t>
            </a:r>
            <a:endParaRPr lang="en-US" altLang="ko-KR" sz="20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A </a:t>
            </a:r>
            <a:r>
              <a:rPr lang="ko-KR" altLang="en-US" sz="2000" dirty="0">
                <a:solidFill>
                  <a:schemeClr val="bg1"/>
                </a:solidFill>
              </a:rPr>
              <a:t>고객사 생산 실적 이력 테이블 </a:t>
            </a:r>
            <a:br>
              <a:rPr lang="en-US" altLang="ko-KR" sz="2000" dirty="0">
                <a:solidFill>
                  <a:schemeClr val="bg1"/>
                </a:solidFill>
              </a:rPr>
            </a:br>
            <a:r>
              <a:rPr lang="ko-KR" altLang="en-US" sz="2000" dirty="0">
                <a:solidFill>
                  <a:schemeClr val="bg1"/>
                </a:solidFill>
              </a:rPr>
              <a:t>테스트 데이터 활용 과제 수행 예정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lvl="1"/>
            <a:r>
              <a:rPr lang="en-US" altLang="ko-KR" sz="2000" dirty="0">
                <a:solidFill>
                  <a:schemeClr val="bg1"/>
                </a:solidFill>
              </a:rPr>
              <a:t>row</a:t>
            </a:r>
            <a:r>
              <a:rPr lang="ko-KR" altLang="en-US" sz="2000" dirty="0">
                <a:solidFill>
                  <a:schemeClr val="bg1"/>
                </a:solidFill>
              </a:rPr>
              <a:t> 개수 </a:t>
            </a:r>
            <a:r>
              <a:rPr lang="en-US" altLang="ko-KR" sz="2000" dirty="0">
                <a:solidFill>
                  <a:schemeClr val="bg1"/>
                </a:solidFill>
              </a:rPr>
              <a:t>: 1551</a:t>
            </a:r>
            <a:r>
              <a:rPr lang="ko-KR" altLang="en-US" sz="2000" dirty="0">
                <a:solidFill>
                  <a:schemeClr val="bg1"/>
                </a:solidFill>
              </a:rPr>
              <a:t>개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lvl="1"/>
            <a:r>
              <a:rPr lang="ko-KR" altLang="en-US" sz="2000" dirty="0">
                <a:solidFill>
                  <a:schemeClr val="bg1"/>
                </a:solidFill>
              </a:rPr>
              <a:t>기간 </a:t>
            </a:r>
            <a:r>
              <a:rPr lang="en-US" altLang="ko-KR" sz="2000" dirty="0">
                <a:solidFill>
                  <a:schemeClr val="bg1"/>
                </a:solidFill>
              </a:rPr>
              <a:t>: 21/02/22 ~ 21/04/21</a:t>
            </a:r>
          </a:p>
          <a:p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1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105CEF-3024-4DCC-B6B3-5AEC0A84C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615BE6-BB5D-47E2-AF16-A7B7ABB75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F97D57-E591-41FE-B85C-99A9AC0B0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6" name="Oval 13">
              <a:extLst>
                <a:ext uri="{FF2B5EF4-FFF2-40B4-BE49-F238E27FC236}">
                  <a16:creationId xmlns:a16="http://schemas.microsoft.com/office/drawing/2014/main" id="{B742906A-B011-4430-BEBC-BE8944396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D2173A0-CFA2-4CAD-970D-2C2429E77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15">
              <a:extLst>
                <a:ext uri="{FF2B5EF4-FFF2-40B4-BE49-F238E27FC236}">
                  <a16:creationId xmlns:a16="http://schemas.microsoft.com/office/drawing/2014/main" id="{0A6B18EA-9F89-4CF1-8A95-ED5F5E203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B76AF42-C4AC-4593-9230-5324E414C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6C28B20-4F7E-4C76-9DE7-9C3A13A53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D369062-6EFD-44DE-927C-B4ECBD7CBB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4B4B845-CAA1-4885-99D9-10EEED9CE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3F4936-8C6F-4CE3-A4EA-FED76F764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484433-3A0D-4EFE-A3D6-7805A0C34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73F57FA-1343-44FF-A148-8DF227969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1A4169D-3A86-4D9D-AF11-DC56E1210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A4DE08-83A8-4402-9B15-4BE50687B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C5FED84-F820-488A-A974-94F5E9799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3E2FC4-8DA6-4E60-93F8-1EE49C0CC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737BE0C-1FB1-4D5F-AB83-A2F91C145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D845A01-081B-4119-8571-6A42E8D02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1139926-E05D-459C-A2F3-798D98C9B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AF71FEF-CE35-499D-AE77-5FF4C0911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300632E-38C0-4AB6-86B8-B8E08690F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0134E9E-9A3E-4116-BC20-40685DC39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8">
              <a:extLst>
                <a:ext uri="{FF2B5EF4-FFF2-40B4-BE49-F238E27FC236}">
                  <a16:creationId xmlns:a16="http://schemas.microsoft.com/office/drawing/2014/main" id="{8D1CC05E-67C0-44BA-9D5F-3DD582536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9">
              <a:extLst>
                <a:ext uri="{FF2B5EF4-FFF2-40B4-BE49-F238E27FC236}">
                  <a16:creationId xmlns:a16="http://schemas.microsoft.com/office/drawing/2014/main" id="{0A913263-9283-4B2C-85EE-893F7D817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40">
              <a:extLst>
                <a:ext uri="{FF2B5EF4-FFF2-40B4-BE49-F238E27FC236}">
                  <a16:creationId xmlns:a16="http://schemas.microsoft.com/office/drawing/2014/main" id="{6CE5EDC8-2563-4DFB-A804-798D99180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68CA674-7A1C-42AF-8725-C63D15AB0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40" y="630936"/>
            <a:ext cx="5486400" cy="5525215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컬럼 정보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DF96203-9911-4F97-A236-49DC3C814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6301135" y="143979"/>
            <a:ext cx="304800" cy="429768"/>
            <a:chOff x="215328" y="-46937"/>
            <a:chExt cx="304800" cy="277384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4245BC0-80D4-4306-A45F-E18C6822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F4C0E9-AFF0-4843-8F52-23DA160DB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8348773-FC4B-44F7-81AD-ABDB46EF0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A2A4C5A-EDAA-4CFB-99B7-EF8DB0EB3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F22F520-0261-4563-9FA9-0AB65F9FF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036468"/>
              </p:ext>
            </p:extLst>
          </p:nvPr>
        </p:nvGraphicFramePr>
        <p:xfrm>
          <a:off x="800100" y="1330664"/>
          <a:ext cx="10762261" cy="5141260"/>
        </p:xfrm>
        <a:graphic>
          <a:graphicData uri="http://schemas.openxmlformats.org/drawingml/2006/table">
            <a:tbl>
              <a:tblPr/>
              <a:tblGrid>
                <a:gridCol w="2366614">
                  <a:extLst>
                    <a:ext uri="{9D8B030D-6E8A-4147-A177-3AD203B41FA5}">
                      <a16:colId xmlns:a16="http://schemas.microsoft.com/office/drawing/2014/main" val="534976498"/>
                    </a:ext>
                  </a:extLst>
                </a:gridCol>
                <a:gridCol w="3163454">
                  <a:extLst>
                    <a:ext uri="{9D8B030D-6E8A-4147-A177-3AD203B41FA5}">
                      <a16:colId xmlns:a16="http://schemas.microsoft.com/office/drawing/2014/main" val="4193166021"/>
                    </a:ext>
                  </a:extLst>
                </a:gridCol>
                <a:gridCol w="1830436">
                  <a:extLst>
                    <a:ext uri="{9D8B030D-6E8A-4147-A177-3AD203B41FA5}">
                      <a16:colId xmlns:a16="http://schemas.microsoft.com/office/drawing/2014/main" val="2293525409"/>
                    </a:ext>
                  </a:extLst>
                </a:gridCol>
                <a:gridCol w="3401757">
                  <a:extLst>
                    <a:ext uri="{9D8B030D-6E8A-4147-A177-3AD203B41FA5}">
                      <a16:colId xmlns:a16="http://schemas.microsoft.com/office/drawing/2014/main" val="2330174844"/>
                    </a:ext>
                  </a:extLst>
                </a:gridCol>
              </a:tblGrid>
              <a:tr h="5141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effectLst/>
                        </a:rPr>
                        <a:t>회사코드</a:t>
                      </a:r>
                    </a:p>
                  </a:txBody>
                  <a:tcPr marL="15001" marR="15001" marT="15001" marB="15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Char / NOT</a:t>
                      </a:r>
                      <a:r>
                        <a:rPr lang="ko-KR" altLang="en-US" sz="200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ko-KR" sz="2000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r>
                        <a:rPr lang="ko-KR" altLang="en-US" sz="200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ko-KR" sz="2000">
                          <a:solidFill>
                            <a:schemeClr val="bg1"/>
                          </a:solidFill>
                          <a:effectLst/>
                        </a:rPr>
                        <a:t>/ PK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0016" marR="50016" marT="50016" marB="50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>
                          <a:solidFill>
                            <a:schemeClr val="bg1"/>
                          </a:solidFill>
                          <a:effectLst/>
                        </a:rPr>
                        <a:t>실적작업장</a:t>
                      </a:r>
                    </a:p>
                  </a:txBody>
                  <a:tcPr marL="15001" marR="15001" marT="15001" marB="15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Nvarchar </a:t>
                      </a:r>
                      <a:r>
                        <a:rPr lang="en-US" altLang="ko-KR" sz="2000">
                          <a:solidFill>
                            <a:schemeClr val="bg1"/>
                          </a:solidFill>
                          <a:effectLst/>
                        </a:rPr>
                        <a:t>/ NOT NULL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0016" marR="50016" marT="50016" marB="50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138387"/>
                  </a:ext>
                </a:extLst>
              </a:tr>
              <a:tr h="5141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effectLst/>
                        </a:rPr>
                        <a:t>사업장코드</a:t>
                      </a:r>
                    </a:p>
                  </a:txBody>
                  <a:tcPr marL="15001" marR="15001" marT="15001" marB="15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Char 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effectLst/>
                        </a:rPr>
                        <a:t>/ NOT</a:t>
                      </a:r>
                      <a:r>
                        <a:rPr lang="ko-KR" alt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r>
                        <a:rPr lang="ko-KR" alt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effectLst/>
                        </a:rPr>
                        <a:t>/ PK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</a:p>
                  </a:txBody>
                  <a:tcPr marL="50016" marR="50016" marT="50016" marB="50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>
                          <a:solidFill>
                            <a:schemeClr val="bg1"/>
                          </a:solidFill>
                          <a:effectLst/>
                        </a:rPr>
                        <a:t>표준</a:t>
                      </a: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ST</a:t>
                      </a:r>
                    </a:p>
                  </a:txBody>
                  <a:tcPr marL="15001" marR="15001" marT="15001" marB="15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Smallmoney </a:t>
                      </a:r>
                      <a:r>
                        <a:rPr lang="en-US" altLang="ko-KR" sz="2000">
                          <a:solidFill>
                            <a:schemeClr val="bg1"/>
                          </a:solidFill>
                          <a:effectLst/>
                        </a:rPr>
                        <a:t>/ NOT NULL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0016" marR="50016" marT="50016" marB="50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439343"/>
                  </a:ext>
                </a:extLst>
              </a:tr>
              <a:tr h="5141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>
                          <a:solidFill>
                            <a:schemeClr val="bg1"/>
                          </a:solidFill>
                          <a:effectLst/>
                        </a:rPr>
                        <a:t>생산일자</a:t>
                      </a:r>
                    </a:p>
                  </a:txBody>
                  <a:tcPr marL="15001" marR="15001" marT="15001" marB="15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Datetime 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effectLst/>
                        </a:rPr>
                        <a:t>/ NULL</a:t>
                      </a:r>
                      <a:r>
                        <a:rPr lang="ko-KR" alt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effectLst/>
                        </a:rPr>
                        <a:t>/ PK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0016" marR="50016" marT="50016" marB="50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>
                          <a:solidFill>
                            <a:schemeClr val="bg1"/>
                          </a:solidFill>
                          <a:effectLst/>
                        </a:rPr>
                        <a:t>작업상태</a:t>
                      </a:r>
                    </a:p>
                  </a:txBody>
                  <a:tcPr marL="15001" marR="15001" marT="15001" marB="15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Char </a:t>
                      </a:r>
                      <a:r>
                        <a:rPr lang="en-US" altLang="ko-KR" sz="2000">
                          <a:solidFill>
                            <a:schemeClr val="bg1"/>
                          </a:solidFill>
                          <a:effectLst/>
                        </a:rPr>
                        <a:t>/ NOT NULL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0016" marR="50016" marT="50016" marB="50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615979"/>
                  </a:ext>
                </a:extLst>
              </a:tr>
              <a:tr h="5141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>
                          <a:solidFill>
                            <a:schemeClr val="bg1"/>
                          </a:solidFill>
                          <a:effectLst/>
                        </a:rPr>
                        <a:t>생산순번</a:t>
                      </a:r>
                    </a:p>
                  </a:txBody>
                  <a:tcPr marL="15001" marR="15001" marT="15001" marB="15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Int 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effectLst/>
                        </a:rPr>
                        <a:t>/ NULL</a:t>
                      </a:r>
                      <a:r>
                        <a:rPr lang="ko-KR" alt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effectLst/>
                        </a:rPr>
                        <a:t>/ PK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0016" marR="50016" marT="50016" marB="50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>
                          <a:solidFill>
                            <a:schemeClr val="bg1"/>
                          </a:solidFill>
                          <a:effectLst/>
                        </a:rPr>
                        <a:t>작업시작일시</a:t>
                      </a:r>
                    </a:p>
                  </a:txBody>
                  <a:tcPr marL="15001" marR="15001" marT="15001" marB="15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Datetime </a:t>
                      </a:r>
                      <a:r>
                        <a:rPr lang="en-US" altLang="ko-KR" sz="2000">
                          <a:solidFill>
                            <a:schemeClr val="bg1"/>
                          </a:solidFill>
                          <a:effectLst/>
                        </a:rPr>
                        <a:t>/ NULL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0016" marR="50016" marT="50016" marB="50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470816"/>
                  </a:ext>
                </a:extLst>
              </a:tr>
              <a:tr h="5141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>
                          <a:solidFill>
                            <a:schemeClr val="bg1"/>
                          </a:solidFill>
                          <a:effectLst/>
                        </a:rPr>
                        <a:t>생산지시생성일자</a:t>
                      </a:r>
                    </a:p>
                  </a:txBody>
                  <a:tcPr marL="15001" marR="15001" marT="15001" marB="15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Datetime / NOT NULL</a:t>
                      </a:r>
                    </a:p>
                  </a:txBody>
                  <a:tcPr marL="50016" marR="50016" marT="50016" marB="50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effectLst/>
                        </a:rPr>
                        <a:t>종료예상일시</a:t>
                      </a:r>
                    </a:p>
                  </a:txBody>
                  <a:tcPr marL="15001" marR="15001" marT="15001" marB="15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Datetime </a:t>
                      </a:r>
                      <a:r>
                        <a:rPr lang="en-US" altLang="ko-KR" sz="2000">
                          <a:solidFill>
                            <a:schemeClr val="bg1"/>
                          </a:solidFill>
                          <a:effectLst/>
                        </a:rPr>
                        <a:t>/ NULL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0016" marR="50016" marT="50016" marB="50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806745"/>
                  </a:ext>
                </a:extLst>
              </a:tr>
              <a:tr h="5141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>
                          <a:solidFill>
                            <a:schemeClr val="bg1"/>
                          </a:solidFill>
                          <a:effectLst/>
                        </a:rPr>
                        <a:t>생산지시순번</a:t>
                      </a:r>
                    </a:p>
                  </a:txBody>
                  <a:tcPr marL="15001" marR="15001" marT="15001" marB="15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Int </a:t>
                      </a:r>
                      <a:r>
                        <a:rPr lang="en-US" altLang="ko-KR" sz="2000">
                          <a:solidFill>
                            <a:schemeClr val="bg1"/>
                          </a:solidFill>
                          <a:effectLst/>
                        </a:rPr>
                        <a:t>/ NOT NULL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0016" marR="50016" marT="50016" marB="50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effectLst/>
                        </a:rPr>
                        <a:t>작업종료일시</a:t>
                      </a:r>
                    </a:p>
                  </a:txBody>
                  <a:tcPr marL="15001" marR="15001" marT="15001" marB="15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Datetime </a:t>
                      </a:r>
                      <a:r>
                        <a:rPr lang="en-US" altLang="ko-KR" sz="2000">
                          <a:solidFill>
                            <a:schemeClr val="bg1"/>
                          </a:solidFill>
                          <a:effectLst/>
                        </a:rPr>
                        <a:t>/ NULL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0016" marR="50016" marT="50016" marB="50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851707"/>
                  </a:ext>
                </a:extLst>
              </a:tr>
              <a:tr h="5141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>
                          <a:solidFill>
                            <a:schemeClr val="bg1"/>
                          </a:solidFill>
                          <a:effectLst/>
                        </a:rPr>
                        <a:t>생산진행순번</a:t>
                      </a:r>
                    </a:p>
                  </a:txBody>
                  <a:tcPr marL="15001" marR="15001" marT="15001" marB="15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Int </a:t>
                      </a:r>
                      <a:r>
                        <a:rPr lang="en-US" altLang="ko-KR" sz="2000">
                          <a:solidFill>
                            <a:schemeClr val="bg1"/>
                          </a:solidFill>
                          <a:effectLst/>
                        </a:rPr>
                        <a:t>/ NULL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0016" marR="50016" marT="50016" marB="50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effectLst/>
                        </a:rPr>
                        <a:t>투입인원</a:t>
                      </a:r>
                    </a:p>
                  </a:txBody>
                  <a:tcPr marL="15001" marR="15001" marT="15001" marB="15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Smallint </a:t>
                      </a:r>
                      <a:r>
                        <a:rPr lang="en-US" altLang="ko-KR" sz="2000">
                          <a:solidFill>
                            <a:schemeClr val="bg1"/>
                          </a:solidFill>
                          <a:effectLst/>
                        </a:rPr>
                        <a:t>/ NOT NULL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0016" marR="50016" marT="50016" marB="50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46917"/>
                  </a:ext>
                </a:extLst>
              </a:tr>
              <a:tr h="5141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>
                          <a:solidFill>
                            <a:schemeClr val="bg1"/>
                          </a:solidFill>
                          <a:effectLst/>
                        </a:rPr>
                        <a:t>품목코드</a:t>
                      </a:r>
                    </a:p>
                  </a:txBody>
                  <a:tcPr marL="15001" marR="15001" marT="15001" marB="15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Varchar </a:t>
                      </a:r>
                      <a:r>
                        <a:rPr lang="en-US" altLang="ko-KR" sz="2000">
                          <a:solidFill>
                            <a:schemeClr val="bg1"/>
                          </a:solidFill>
                          <a:effectLst/>
                        </a:rPr>
                        <a:t>/ NOT NULL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0016" marR="50016" marT="50016" marB="50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effectLst/>
                        </a:rPr>
                        <a:t>작업시간</a:t>
                      </a:r>
                    </a:p>
                  </a:txBody>
                  <a:tcPr marL="15001" marR="15001" marT="15001" marB="15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Money 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effectLst/>
                        </a:rPr>
                        <a:t>/ NULL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0016" marR="50016" marT="50016" marB="50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21448"/>
                  </a:ext>
                </a:extLst>
              </a:tr>
              <a:tr h="5141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>
                          <a:solidFill>
                            <a:schemeClr val="bg1"/>
                          </a:solidFill>
                          <a:effectLst/>
                        </a:rPr>
                        <a:t>생산수량</a:t>
                      </a:r>
                    </a:p>
                  </a:txBody>
                  <a:tcPr marL="15001" marR="15001" marT="15001" marB="15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Money </a:t>
                      </a:r>
                      <a:r>
                        <a:rPr lang="en-US" altLang="ko-KR" sz="2000">
                          <a:solidFill>
                            <a:schemeClr val="bg1"/>
                          </a:solidFill>
                          <a:effectLst/>
                        </a:rPr>
                        <a:t>/ NULL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0016" marR="50016" marT="50016" marB="50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>
                          <a:solidFill>
                            <a:schemeClr val="bg1"/>
                          </a:solidFill>
                          <a:effectLst/>
                        </a:rPr>
                        <a:t>등록자</a:t>
                      </a:r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</a:p>
                  </a:txBody>
                  <a:tcPr marL="15001" marR="15001" marT="15001" marB="15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Varchar 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effectLst/>
                        </a:rPr>
                        <a:t>/ NOT NULL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0016" marR="50016" marT="50016" marB="50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60259"/>
                  </a:ext>
                </a:extLst>
              </a:tr>
              <a:tr h="514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Line </a:t>
                      </a:r>
                      <a:r>
                        <a:rPr lang="ko-KR" altLang="en-US" sz="2000" b="1">
                          <a:solidFill>
                            <a:schemeClr val="bg1"/>
                          </a:solidFill>
                          <a:effectLst/>
                        </a:rPr>
                        <a:t>코드</a:t>
                      </a:r>
                    </a:p>
                  </a:txBody>
                  <a:tcPr marL="15001" marR="15001" marT="15001" marB="15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Nvarchar </a:t>
                      </a:r>
                      <a:r>
                        <a:rPr lang="en-US" altLang="ko-KR" sz="2000">
                          <a:solidFill>
                            <a:schemeClr val="bg1"/>
                          </a:solidFill>
                          <a:effectLst/>
                        </a:rPr>
                        <a:t>/ NOT NULL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0016" marR="50016" marT="50016" marB="50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>
                          <a:solidFill>
                            <a:schemeClr val="bg1"/>
                          </a:solidFill>
                          <a:effectLst/>
                        </a:rPr>
                        <a:t>등록시간</a:t>
                      </a:r>
                    </a:p>
                  </a:txBody>
                  <a:tcPr marL="15001" marR="15001" marT="15001" marB="15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Datetime 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effectLst/>
                        </a:rPr>
                        <a:t>/ NULL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0016" marR="50016" marT="50016" marB="50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19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33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B73D3AEB-8AA3-481D-9F6F-B80FE58DD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5BD9FE98-387B-4EC6-A44D-C6F923034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11">
            <a:extLst>
              <a:ext uri="{FF2B5EF4-FFF2-40B4-BE49-F238E27FC236}">
                <a16:creationId xmlns:a16="http://schemas.microsoft.com/office/drawing/2014/main" id="{50ECB61C-4F38-4328-A725-04E5F0773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284BF3-6BC6-44CC-ADF6-E4960D78A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5AA0C3-7A76-4191-B3F7-2539E508C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C35AE80-858A-49DA-A9CB-81007898A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650277-0EB9-4CB6-956D-497DA1D39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AE3418C-CD44-4A66-968D-2E0A651B30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CE5F57F-7C8B-4F4D-8F22-776FC424E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F03887F-77C6-4D06-8FDD-D4C5AC8C3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5465064" cy="2912366"/>
          </a:xfrm>
          <a:noFill/>
        </p:spPr>
        <p:txBody>
          <a:bodyPr anchor="t">
            <a:normAutofit/>
          </a:bodyPr>
          <a:lstStyle/>
          <a:p>
            <a:r>
              <a:rPr lang="ko-KR" altLang="en-US" sz="4800">
                <a:solidFill>
                  <a:schemeClr val="bg1"/>
                </a:solidFill>
              </a:rPr>
              <a:t>컬럼 특이사항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925E00-1519-483D-BEDE-3DB840745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86A47AA-3999-4EE6-BC5C-502DAE57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61D1278-3E86-430E-AC17-ECC407520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6A6D283-6CA9-43BF-B874-D4398E7BB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0A4FFB-2DB0-4461-87AD-20DBE6BCE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8731F8-C740-4802-8967-656BE04E9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AC26F14B-F98B-4B7D-AF0B-24D840F67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A745027-6B11-4363-8A2E-CB8EB38E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A55DA09-A260-44A9-B1D9-FAC678AD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0D6225A-20C6-43EE-9E11-2D9FC1192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11E7EE-ABBB-40C5-AD9F-7228BA656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AA5D5FF-9E03-4A84-8627-0E744F5F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0A5F83-FCEB-4D28-9FB8-3570093FD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1421581"/>
            <a:ext cx="10604444" cy="4836311"/>
          </a:xfrm>
          <a:noFill/>
        </p:spPr>
        <p:txBody>
          <a:bodyPr anchor="t"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생산수량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회귀 모델 타겟 칼럼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Line </a:t>
            </a:r>
            <a:r>
              <a:rPr lang="ko-KR" altLang="en-US" dirty="0">
                <a:solidFill>
                  <a:schemeClr val="bg1"/>
                </a:solidFill>
              </a:rPr>
              <a:t>코드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특정 라인을 지정하여 그 작업 라인에서 생산되는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수량에 대한 회귀 모델 작성 예정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품목코드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하나의 품목별 데이터 </a:t>
            </a:r>
            <a:r>
              <a:rPr lang="en-US" altLang="ko-KR" dirty="0">
                <a:solidFill>
                  <a:schemeClr val="bg1"/>
                </a:solidFill>
              </a:rPr>
              <a:t>row </a:t>
            </a:r>
            <a:r>
              <a:rPr lang="ko-KR" altLang="en-US" dirty="0">
                <a:solidFill>
                  <a:schemeClr val="bg1"/>
                </a:solidFill>
              </a:rPr>
              <a:t>개수가 적어 통합하여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회귀 모델 작성 예정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결측치가</a:t>
            </a:r>
            <a:r>
              <a:rPr lang="ko-KR" altLang="en-US" dirty="0">
                <a:solidFill>
                  <a:schemeClr val="bg1"/>
                </a:solidFill>
              </a:rPr>
              <a:t> 많은 컬럼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생산진행순번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종료예상일시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학습에 영향을 주지 않을 것으로 예상하는 컬럼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등록자</a:t>
            </a:r>
            <a:r>
              <a:rPr lang="en-US" altLang="ko-KR" dirty="0">
                <a:solidFill>
                  <a:schemeClr val="bg1"/>
                </a:solidFill>
              </a:rPr>
              <a:t>ID, </a:t>
            </a:r>
            <a:r>
              <a:rPr lang="ko-KR" altLang="en-US" dirty="0">
                <a:solidFill>
                  <a:schemeClr val="bg1"/>
                </a:solidFill>
              </a:rPr>
              <a:t>등록시간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데이터 분석 및 모델 코드 작업 간 추가 분석 및 </a:t>
            </a:r>
            <a:r>
              <a:rPr lang="ko-KR" altLang="en-US" dirty="0" err="1">
                <a:solidFill>
                  <a:schemeClr val="bg1"/>
                </a:solidFill>
              </a:rPr>
              <a:t>전처리</a:t>
            </a:r>
            <a:r>
              <a:rPr lang="ko-KR" altLang="en-US" dirty="0">
                <a:solidFill>
                  <a:schemeClr val="bg1"/>
                </a:solidFill>
              </a:rPr>
              <a:t> 예정</a:t>
            </a:r>
          </a:p>
        </p:txBody>
      </p:sp>
    </p:spTree>
    <p:extLst>
      <p:ext uri="{BB962C8B-B14F-4D97-AF65-F5344CB8AC3E}">
        <p14:creationId xmlns:p14="http://schemas.microsoft.com/office/powerpoint/2010/main" val="3572090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252</Words>
  <Application>Microsoft Office PowerPoint</Application>
  <PresentationFormat>와이드스크린</PresentationFormat>
  <Paragraphs>65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현업 데이터를 활용한  회귀 미니 프로젝트</vt:lpstr>
      <vt:lpstr>목차</vt:lpstr>
      <vt:lpstr>Data Description</vt:lpstr>
      <vt:lpstr>컬럼 정보</vt:lpstr>
      <vt:lpstr>컬럼 특이사항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현업 데이터를 활용한 회귀 / 분류</dc:title>
  <dc:creator>김준태</dc:creator>
  <cp:lastModifiedBy>김준태</cp:lastModifiedBy>
  <cp:revision>10</cp:revision>
  <dcterms:created xsi:type="dcterms:W3CDTF">2021-04-28T23:28:41Z</dcterms:created>
  <dcterms:modified xsi:type="dcterms:W3CDTF">2021-04-29T07:03:34Z</dcterms:modified>
</cp:coreProperties>
</file>