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663099-C6B8-4327-9523-7076D0B6FDE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E6458A-6C6E-4A9D-B8AF-426A03D54393}">
      <dgm:prSet/>
      <dgm:spPr/>
      <dgm:t>
        <a:bodyPr/>
        <a:lstStyle/>
        <a:p>
          <a:r>
            <a:rPr lang="ko-KR" dirty="0"/>
            <a:t>단어 사전 및 </a:t>
          </a:r>
          <a:r>
            <a:rPr lang="ko-KR" altLang="en-US" dirty="0"/>
            <a:t>양질의</a:t>
          </a:r>
          <a:r>
            <a:rPr lang="ko-KR" dirty="0"/>
            <a:t> 학습 데이터 구축 필요</a:t>
          </a:r>
          <a:endParaRPr lang="en-US" dirty="0"/>
        </a:p>
      </dgm:t>
    </dgm:pt>
    <dgm:pt modelId="{307E9C55-96DB-46F1-BB04-47C094DB68FA}" type="parTrans" cxnId="{A33BEB06-F524-4B27-AA2D-9479B4C995D3}">
      <dgm:prSet/>
      <dgm:spPr/>
      <dgm:t>
        <a:bodyPr/>
        <a:lstStyle/>
        <a:p>
          <a:endParaRPr lang="en-US"/>
        </a:p>
      </dgm:t>
    </dgm:pt>
    <dgm:pt modelId="{05190ACA-3EDC-4F3A-8D1A-908E1B620382}" type="sibTrans" cxnId="{A33BEB06-F524-4B27-AA2D-9479B4C995D3}">
      <dgm:prSet/>
      <dgm:spPr/>
      <dgm:t>
        <a:bodyPr/>
        <a:lstStyle/>
        <a:p>
          <a:endParaRPr lang="en-US"/>
        </a:p>
      </dgm:t>
    </dgm:pt>
    <dgm:pt modelId="{32D4F103-FD82-47A6-A6AC-9B27438C6C48}">
      <dgm:prSet/>
      <dgm:spPr/>
      <dgm:t>
        <a:bodyPr/>
        <a:lstStyle/>
        <a:p>
          <a:r>
            <a:rPr lang="ko-KR"/>
            <a:t>전처리 및 임베딩에서의 성능 개선 필요</a:t>
          </a:r>
          <a:endParaRPr lang="en-US"/>
        </a:p>
      </dgm:t>
    </dgm:pt>
    <dgm:pt modelId="{FA4CEAE8-A4DC-422A-9971-B9638DA4D90E}" type="parTrans" cxnId="{85799CCA-FDB9-4FC7-B7A2-11BCC71AED5C}">
      <dgm:prSet/>
      <dgm:spPr/>
      <dgm:t>
        <a:bodyPr/>
        <a:lstStyle/>
        <a:p>
          <a:endParaRPr lang="en-US"/>
        </a:p>
      </dgm:t>
    </dgm:pt>
    <dgm:pt modelId="{4FD15EBF-C514-47DC-86CC-FDDBD97095AC}" type="sibTrans" cxnId="{85799CCA-FDB9-4FC7-B7A2-11BCC71AED5C}">
      <dgm:prSet/>
      <dgm:spPr/>
      <dgm:t>
        <a:bodyPr/>
        <a:lstStyle/>
        <a:p>
          <a:endParaRPr lang="en-US"/>
        </a:p>
      </dgm:t>
    </dgm:pt>
    <dgm:pt modelId="{CA0EE269-B82E-4165-93C8-B140FFAA59D5}">
      <dgm:prSet/>
      <dgm:spPr/>
      <dgm:t>
        <a:bodyPr/>
        <a:lstStyle/>
        <a:p>
          <a:r>
            <a:rPr lang="ko-KR" dirty="0" err="1"/>
            <a:t>전처리된</a:t>
          </a:r>
          <a:r>
            <a:rPr lang="ko-KR" dirty="0"/>
            <a:t> 데이터 및 </a:t>
          </a:r>
          <a:r>
            <a:rPr lang="ko-KR" dirty="0" err="1"/>
            <a:t>임베딩</a:t>
          </a:r>
          <a:r>
            <a:rPr lang="ko-KR" dirty="0"/>
            <a:t> 벡터를 활용한</a:t>
          </a:r>
          <a:br>
            <a:rPr lang="en-US" altLang="ko-KR" dirty="0"/>
          </a:br>
          <a:r>
            <a:rPr lang="ko-KR" dirty="0"/>
            <a:t>신경망 모델 개선</a:t>
          </a:r>
          <a:endParaRPr lang="en-US" dirty="0"/>
        </a:p>
      </dgm:t>
    </dgm:pt>
    <dgm:pt modelId="{8E14842D-5359-4C0C-9AD7-4202DD2A9335}" type="parTrans" cxnId="{9DD9624D-EE1E-4BA5-AEFE-59DA555623BE}">
      <dgm:prSet/>
      <dgm:spPr/>
      <dgm:t>
        <a:bodyPr/>
        <a:lstStyle/>
        <a:p>
          <a:endParaRPr lang="en-US"/>
        </a:p>
      </dgm:t>
    </dgm:pt>
    <dgm:pt modelId="{9CE1D7FF-8912-4EA2-AE59-8D44B7E9C5E7}" type="sibTrans" cxnId="{9DD9624D-EE1E-4BA5-AEFE-59DA555623BE}">
      <dgm:prSet/>
      <dgm:spPr/>
      <dgm:t>
        <a:bodyPr/>
        <a:lstStyle/>
        <a:p>
          <a:endParaRPr lang="en-US"/>
        </a:p>
      </dgm:t>
    </dgm:pt>
    <dgm:pt modelId="{A1CE5A69-DE6D-4F2A-BBF0-E19EAD3B6B38}" type="pres">
      <dgm:prSet presAssocID="{6B663099-C6B8-4327-9523-7076D0B6FDEE}" presName="outerComposite" presStyleCnt="0">
        <dgm:presLayoutVars>
          <dgm:chMax val="5"/>
          <dgm:dir/>
          <dgm:resizeHandles val="exact"/>
        </dgm:presLayoutVars>
      </dgm:prSet>
      <dgm:spPr/>
    </dgm:pt>
    <dgm:pt modelId="{6B94FA02-5665-4EDB-B885-61DC3A175999}" type="pres">
      <dgm:prSet presAssocID="{6B663099-C6B8-4327-9523-7076D0B6FDEE}" presName="dummyMaxCanvas" presStyleCnt="0">
        <dgm:presLayoutVars/>
      </dgm:prSet>
      <dgm:spPr/>
    </dgm:pt>
    <dgm:pt modelId="{25666311-7EAF-4D69-8AD8-2105A80E6D36}" type="pres">
      <dgm:prSet presAssocID="{6B663099-C6B8-4327-9523-7076D0B6FDEE}" presName="ThreeNodes_1" presStyleLbl="node1" presStyleIdx="0" presStyleCnt="3">
        <dgm:presLayoutVars>
          <dgm:bulletEnabled val="1"/>
        </dgm:presLayoutVars>
      </dgm:prSet>
      <dgm:spPr/>
    </dgm:pt>
    <dgm:pt modelId="{134179FE-85C9-40DB-BA62-A30052ECAA3F}" type="pres">
      <dgm:prSet presAssocID="{6B663099-C6B8-4327-9523-7076D0B6FDEE}" presName="ThreeNodes_2" presStyleLbl="node1" presStyleIdx="1" presStyleCnt="3">
        <dgm:presLayoutVars>
          <dgm:bulletEnabled val="1"/>
        </dgm:presLayoutVars>
      </dgm:prSet>
      <dgm:spPr/>
    </dgm:pt>
    <dgm:pt modelId="{2B587DEB-41C3-419E-AF42-4D5B3810C8B7}" type="pres">
      <dgm:prSet presAssocID="{6B663099-C6B8-4327-9523-7076D0B6FDEE}" presName="ThreeNodes_3" presStyleLbl="node1" presStyleIdx="2" presStyleCnt="3">
        <dgm:presLayoutVars>
          <dgm:bulletEnabled val="1"/>
        </dgm:presLayoutVars>
      </dgm:prSet>
      <dgm:spPr/>
    </dgm:pt>
    <dgm:pt modelId="{8C195EF3-6F4D-4AAF-8244-FC72BC96DBCC}" type="pres">
      <dgm:prSet presAssocID="{6B663099-C6B8-4327-9523-7076D0B6FDEE}" presName="ThreeConn_1-2" presStyleLbl="fgAccFollowNode1" presStyleIdx="0" presStyleCnt="2">
        <dgm:presLayoutVars>
          <dgm:bulletEnabled val="1"/>
        </dgm:presLayoutVars>
      </dgm:prSet>
      <dgm:spPr/>
    </dgm:pt>
    <dgm:pt modelId="{701631BE-FA5E-43CC-86D4-CDD95B3A3CFD}" type="pres">
      <dgm:prSet presAssocID="{6B663099-C6B8-4327-9523-7076D0B6FDEE}" presName="ThreeConn_2-3" presStyleLbl="fgAccFollowNode1" presStyleIdx="1" presStyleCnt="2">
        <dgm:presLayoutVars>
          <dgm:bulletEnabled val="1"/>
        </dgm:presLayoutVars>
      </dgm:prSet>
      <dgm:spPr/>
    </dgm:pt>
    <dgm:pt modelId="{F93922B3-74B5-4DEB-9D7D-09A2302F9944}" type="pres">
      <dgm:prSet presAssocID="{6B663099-C6B8-4327-9523-7076D0B6FDEE}" presName="ThreeNodes_1_text" presStyleLbl="node1" presStyleIdx="2" presStyleCnt="3">
        <dgm:presLayoutVars>
          <dgm:bulletEnabled val="1"/>
        </dgm:presLayoutVars>
      </dgm:prSet>
      <dgm:spPr/>
    </dgm:pt>
    <dgm:pt modelId="{3AC3BFC1-3965-4F20-BBB0-B4E021680126}" type="pres">
      <dgm:prSet presAssocID="{6B663099-C6B8-4327-9523-7076D0B6FDEE}" presName="ThreeNodes_2_text" presStyleLbl="node1" presStyleIdx="2" presStyleCnt="3">
        <dgm:presLayoutVars>
          <dgm:bulletEnabled val="1"/>
        </dgm:presLayoutVars>
      </dgm:prSet>
      <dgm:spPr/>
    </dgm:pt>
    <dgm:pt modelId="{84D59DBD-FDFC-4C00-9176-CAC8DD9A0213}" type="pres">
      <dgm:prSet presAssocID="{6B663099-C6B8-4327-9523-7076D0B6FDE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33BEB06-F524-4B27-AA2D-9479B4C995D3}" srcId="{6B663099-C6B8-4327-9523-7076D0B6FDEE}" destId="{EBE6458A-6C6E-4A9D-B8AF-426A03D54393}" srcOrd="0" destOrd="0" parTransId="{307E9C55-96DB-46F1-BB04-47C094DB68FA}" sibTransId="{05190ACA-3EDC-4F3A-8D1A-908E1B620382}"/>
    <dgm:cxn modelId="{AF135D15-7DD4-4489-A92A-4DB3D97C09C8}" type="presOf" srcId="{EBE6458A-6C6E-4A9D-B8AF-426A03D54393}" destId="{F93922B3-74B5-4DEB-9D7D-09A2302F9944}" srcOrd="1" destOrd="0" presId="urn:microsoft.com/office/officeart/2005/8/layout/vProcess5"/>
    <dgm:cxn modelId="{986F041E-7B4B-44E9-99B4-96F3163C5589}" type="presOf" srcId="{6B663099-C6B8-4327-9523-7076D0B6FDEE}" destId="{A1CE5A69-DE6D-4F2A-BBF0-E19EAD3B6B38}" srcOrd="0" destOrd="0" presId="urn:microsoft.com/office/officeart/2005/8/layout/vProcess5"/>
    <dgm:cxn modelId="{2CD20F2A-B6E4-4244-8AA5-AAE2231097FB}" type="presOf" srcId="{4FD15EBF-C514-47DC-86CC-FDDBD97095AC}" destId="{701631BE-FA5E-43CC-86D4-CDD95B3A3CFD}" srcOrd="0" destOrd="0" presId="urn:microsoft.com/office/officeart/2005/8/layout/vProcess5"/>
    <dgm:cxn modelId="{60864437-057B-4FE3-B55C-6B4EB5555784}" type="presOf" srcId="{CA0EE269-B82E-4165-93C8-B140FFAA59D5}" destId="{84D59DBD-FDFC-4C00-9176-CAC8DD9A0213}" srcOrd="1" destOrd="0" presId="urn:microsoft.com/office/officeart/2005/8/layout/vProcess5"/>
    <dgm:cxn modelId="{6FABA537-8B97-40C7-8411-FB61E14E18F7}" type="presOf" srcId="{05190ACA-3EDC-4F3A-8D1A-908E1B620382}" destId="{8C195EF3-6F4D-4AAF-8244-FC72BC96DBCC}" srcOrd="0" destOrd="0" presId="urn:microsoft.com/office/officeart/2005/8/layout/vProcess5"/>
    <dgm:cxn modelId="{BA1D6140-EF78-4334-9CED-5BBDB8233FAD}" type="presOf" srcId="{32D4F103-FD82-47A6-A6AC-9B27438C6C48}" destId="{134179FE-85C9-40DB-BA62-A30052ECAA3F}" srcOrd="0" destOrd="0" presId="urn:microsoft.com/office/officeart/2005/8/layout/vProcess5"/>
    <dgm:cxn modelId="{7C219D65-E7E9-4F75-B87E-58164EB1BD72}" type="presOf" srcId="{32D4F103-FD82-47A6-A6AC-9B27438C6C48}" destId="{3AC3BFC1-3965-4F20-BBB0-B4E021680126}" srcOrd="1" destOrd="0" presId="urn:microsoft.com/office/officeart/2005/8/layout/vProcess5"/>
    <dgm:cxn modelId="{9DD9624D-EE1E-4BA5-AEFE-59DA555623BE}" srcId="{6B663099-C6B8-4327-9523-7076D0B6FDEE}" destId="{CA0EE269-B82E-4165-93C8-B140FFAA59D5}" srcOrd="2" destOrd="0" parTransId="{8E14842D-5359-4C0C-9AD7-4202DD2A9335}" sibTransId="{9CE1D7FF-8912-4EA2-AE59-8D44B7E9C5E7}"/>
    <dgm:cxn modelId="{85799CCA-FDB9-4FC7-B7A2-11BCC71AED5C}" srcId="{6B663099-C6B8-4327-9523-7076D0B6FDEE}" destId="{32D4F103-FD82-47A6-A6AC-9B27438C6C48}" srcOrd="1" destOrd="0" parTransId="{FA4CEAE8-A4DC-422A-9971-B9638DA4D90E}" sibTransId="{4FD15EBF-C514-47DC-86CC-FDDBD97095AC}"/>
    <dgm:cxn modelId="{628ADED2-B2E1-401B-B1C3-CD422F77D196}" type="presOf" srcId="{EBE6458A-6C6E-4A9D-B8AF-426A03D54393}" destId="{25666311-7EAF-4D69-8AD8-2105A80E6D36}" srcOrd="0" destOrd="0" presId="urn:microsoft.com/office/officeart/2005/8/layout/vProcess5"/>
    <dgm:cxn modelId="{F2D2BEE0-BDEC-4CAF-AC07-5D0386086A95}" type="presOf" srcId="{CA0EE269-B82E-4165-93C8-B140FFAA59D5}" destId="{2B587DEB-41C3-419E-AF42-4D5B3810C8B7}" srcOrd="0" destOrd="0" presId="urn:microsoft.com/office/officeart/2005/8/layout/vProcess5"/>
    <dgm:cxn modelId="{74044625-4509-4669-A7F5-DEE9B5590397}" type="presParOf" srcId="{A1CE5A69-DE6D-4F2A-BBF0-E19EAD3B6B38}" destId="{6B94FA02-5665-4EDB-B885-61DC3A175999}" srcOrd="0" destOrd="0" presId="urn:microsoft.com/office/officeart/2005/8/layout/vProcess5"/>
    <dgm:cxn modelId="{7DCA625A-8D51-41B5-9252-1901A4D29467}" type="presParOf" srcId="{A1CE5A69-DE6D-4F2A-BBF0-E19EAD3B6B38}" destId="{25666311-7EAF-4D69-8AD8-2105A80E6D36}" srcOrd="1" destOrd="0" presId="urn:microsoft.com/office/officeart/2005/8/layout/vProcess5"/>
    <dgm:cxn modelId="{21DCE1AE-E8B1-41A9-9A14-3F41C1E3A29F}" type="presParOf" srcId="{A1CE5A69-DE6D-4F2A-BBF0-E19EAD3B6B38}" destId="{134179FE-85C9-40DB-BA62-A30052ECAA3F}" srcOrd="2" destOrd="0" presId="urn:microsoft.com/office/officeart/2005/8/layout/vProcess5"/>
    <dgm:cxn modelId="{F35593D7-CDBE-49CD-AB90-A778323FEBB8}" type="presParOf" srcId="{A1CE5A69-DE6D-4F2A-BBF0-E19EAD3B6B38}" destId="{2B587DEB-41C3-419E-AF42-4D5B3810C8B7}" srcOrd="3" destOrd="0" presId="urn:microsoft.com/office/officeart/2005/8/layout/vProcess5"/>
    <dgm:cxn modelId="{817BE05B-ED24-4532-A125-EA9814C6DD2A}" type="presParOf" srcId="{A1CE5A69-DE6D-4F2A-BBF0-E19EAD3B6B38}" destId="{8C195EF3-6F4D-4AAF-8244-FC72BC96DBCC}" srcOrd="4" destOrd="0" presId="urn:microsoft.com/office/officeart/2005/8/layout/vProcess5"/>
    <dgm:cxn modelId="{8485D20A-0085-4013-B338-32D739FF2D9D}" type="presParOf" srcId="{A1CE5A69-DE6D-4F2A-BBF0-E19EAD3B6B38}" destId="{701631BE-FA5E-43CC-86D4-CDD95B3A3CFD}" srcOrd="5" destOrd="0" presId="urn:microsoft.com/office/officeart/2005/8/layout/vProcess5"/>
    <dgm:cxn modelId="{F8B710C8-7426-4D9C-AFBB-C94BC19C00B7}" type="presParOf" srcId="{A1CE5A69-DE6D-4F2A-BBF0-E19EAD3B6B38}" destId="{F93922B3-74B5-4DEB-9D7D-09A2302F9944}" srcOrd="6" destOrd="0" presId="urn:microsoft.com/office/officeart/2005/8/layout/vProcess5"/>
    <dgm:cxn modelId="{4FFEB4FD-7D21-44B5-8087-C848382DE35E}" type="presParOf" srcId="{A1CE5A69-DE6D-4F2A-BBF0-E19EAD3B6B38}" destId="{3AC3BFC1-3965-4F20-BBB0-B4E021680126}" srcOrd="7" destOrd="0" presId="urn:microsoft.com/office/officeart/2005/8/layout/vProcess5"/>
    <dgm:cxn modelId="{910664DE-738D-4E50-96D5-982DFC6CAB3C}" type="presParOf" srcId="{A1CE5A69-DE6D-4F2A-BBF0-E19EAD3B6B38}" destId="{84D59DBD-FDFC-4C00-9176-CAC8DD9A021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66311-7EAF-4D69-8AD8-2105A80E6D36}">
      <dsp:nvSpPr>
        <dsp:cNvPr id="0" name=""/>
        <dsp:cNvSpPr/>
      </dsp:nvSpPr>
      <dsp:spPr>
        <a:xfrm>
          <a:off x="0" y="0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/>
            <a:t>단어 사전 및 </a:t>
          </a:r>
          <a:r>
            <a:rPr lang="ko-KR" altLang="en-US" sz="2400" kern="1200" dirty="0"/>
            <a:t>양질의</a:t>
          </a:r>
          <a:r>
            <a:rPr lang="ko-KR" sz="2400" kern="1200" dirty="0"/>
            <a:t> 학습 데이터 구축 필요</a:t>
          </a:r>
          <a:endParaRPr lang="en-US" sz="2400" kern="1200" dirty="0"/>
        </a:p>
      </dsp:txBody>
      <dsp:txXfrm>
        <a:off x="36841" y="36841"/>
        <a:ext cx="7931345" cy="1184159"/>
      </dsp:txXfrm>
    </dsp:sp>
    <dsp:sp modelId="{134179FE-85C9-40DB-BA62-A30052ECAA3F}">
      <dsp:nvSpPr>
        <dsp:cNvPr id="0" name=""/>
        <dsp:cNvSpPr/>
      </dsp:nvSpPr>
      <dsp:spPr>
        <a:xfrm>
          <a:off x="819587" y="1467481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전처리 및 임베딩에서의 성능 개선 필요</a:t>
          </a:r>
          <a:endParaRPr lang="en-US" sz="2400" kern="1200"/>
        </a:p>
      </dsp:txBody>
      <dsp:txXfrm>
        <a:off x="856428" y="1504322"/>
        <a:ext cx="7577788" cy="1184159"/>
      </dsp:txXfrm>
    </dsp:sp>
    <dsp:sp modelId="{2B587DEB-41C3-419E-AF42-4D5B3810C8B7}">
      <dsp:nvSpPr>
        <dsp:cNvPr id="0" name=""/>
        <dsp:cNvSpPr/>
      </dsp:nvSpPr>
      <dsp:spPr>
        <a:xfrm>
          <a:off x="1639174" y="2934963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 err="1"/>
            <a:t>전처리된</a:t>
          </a:r>
          <a:r>
            <a:rPr lang="ko-KR" sz="2400" kern="1200" dirty="0"/>
            <a:t> 데이터 및 </a:t>
          </a:r>
          <a:r>
            <a:rPr lang="ko-KR" sz="2400" kern="1200" dirty="0" err="1"/>
            <a:t>임베딩</a:t>
          </a:r>
          <a:r>
            <a:rPr lang="ko-KR" sz="2400" kern="1200" dirty="0"/>
            <a:t> 벡터를 활용한</a:t>
          </a:r>
          <a:br>
            <a:rPr lang="en-US" altLang="ko-KR" sz="2400" kern="1200" dirty="0"/>
          </a:br>
          <a:r>
            <a:rPr lang="ko-KR" sz="2400" kern="1200" dirty="0"/>
            <a:t>신경망 모델 개선</a:t>
          </a:r>
          <a:endParaRPr lang="en-US" sz="2400" kern="1200" dirty="0"/>
        </a:p>
      </dsp:txBody>
      <dsp:txXfrm>
        <a:off x="1676015" y="2971804"/>
        <a:ext cx="7577788" cy="1184159"/>
      </dsp:txXfrm>
    </dsp:sp>
    <dsp:sp modelId="{8C195EF3-6F4D-4AAF-8244-FC72BC96DBCC}">
      <dsp:nvSpPr>
        <dsp:cNvPr id="0" name=""/>
        <dsp:cNvSpPr/>
      </dsp:nvSpPr>
      <dsp:spPr>
        <a:xfrm>
          <a:off x="8471057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655016" y="953863"/>
        <a:ext cx="449678" cy="615241"/>
      </dsp:txXfrm>
    </dsp:sp>
    <dsp:sp modelId="{701631BE-FA5E-43CC-86D4-CDD95B3A3CFD}">
      <dsp:nvSpPr>
        <dsp:cNvPr id="0" name=""/>
        <dsp:cNvSpPr/>
      </dsp:nvSpPr>
      <dsp:spPr>
        <a:xfrm>
          <a:off x="9290644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474603" y="2412959"/>
        <a:ext cx="449678" cy="615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054DB-3AB7-4B34-B52F-6E06C92F9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42A4F2-E22A-48DC-9316-EB851DAAB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C108E-4314-4A43-9D7A-CDFA3350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75C8-0CCD-48B9-AB04-66F94232AEB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50A49-0F27-4C17-A3A7-A06D4160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BF2C07-0DF9-44B8-AF2D-05AA8BB4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DA55-5ADF-44A4-BFB6-7FFE49B6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95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ABD11-E367-4FC1-9BE2-F31D02B5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844E35-4C56-46CE-84FB-8BCA60CC4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CF609-592B-47AF-8035-BCDCC0B8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75C8-0CCD-48B9-AB04-66F94232AEB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9DA08-363B-4F1F-B665-5C6CEFD7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793D98-B45C-43F1-8E05-841B49BF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DA55-5ADF-44A4-BFB6-7FFE49B6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3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C4A7D6-2BA8-4F62-9BFE-11D9D911D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8F8F7C-6B09-43E9-9E93-BADC60013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73EBF-F19A-4740-BC23-2C09094D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75C8-0CCD-48B9-AB04-66F94232AEB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95666-ED4F-406D-84D4-653B9FC4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7EE0E-627E-42B4-8C31-D73F7281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DA55-5ADF-44A4-BFB6-7FFE49B6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5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C9B2D-38DE-45BC-8619-060858C3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A4BD9-164E-4857-8CD3-7F7644C27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24BF1-C071-41F8-8F33-29DA0988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75C8-0CCD-48B9-AB04-66F94232AEB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CE22A-897E-44D3-BE9F-2CA5F1F3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99DAE-3DF2-465B-BCDB-4801A4F0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DA55-5ADF-44A4-BFB6-7FFE49B6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2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29A90-6A8E-493C-9687-E0CE9CA0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C8FE9-7DA3-45C1-9BFF-A7EFE1FAF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CA921-C57A-45EE-8AFD-431631AC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75C8-0CCD-48B9-AB04-66F94232AEB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144DA-273F-4433-A56F-87601AFD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3C9AD-FE1C-4C45-BB45-84EDB7AF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DA55-5ADF-44A4-BFB6-7FFE49B6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0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BEBD2-16A2-40F7-AFAB-A55B29CD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60AAA-1AF5-4977-AC6D-5313DF5F5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44E297-14AF-47FC-86FB-177E1CF76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C30073-9EE7-4A84-9775-0BD2186E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75C8-0CCD-48B9-AB04-66F94232AEB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129A49-A9D9-47B4-95C4-428A5E56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ED333A-D976-4CF2-B0DB-F7517B82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DA55-5ADF-44A4-BFB6-7FFE49B6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6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47C4E-0BE3-42FA-B1C1-F3E10825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FB9D2-DDE9-4D7D-A8FD-4BBC435EA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39F6A-5B25-4DA8-A92A-1812F1520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B29739-8C43-4B6D-86B0-B7337825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CFBD2-2CE8-4B9C-B7A7-8F9DBF010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199CA0-5188-443F-9C28-DE1382BF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75C8-0CCD-48B9-AB04-66F94232AEB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EB24D0-FD2F-41D0-ADAB-6EE67F40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ECE4AB-0C82-4CF3-87A5-8DE74648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DA55-5ADF-44A4-BFB6-7FFE49B6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40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7C3F1-992D-40CD-A79E-466C6B25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B19769-D9CC-4084-AE0C-35D1D63B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75C8-0CCD-48B9-AB04-66F94232AEB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A8B08-EAC3-461D-B3E8-E8E22F32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F1A0E6-2DD4-4E7D-B1A6-8F85F92A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DA55-5ADF-44A4-BFB6-7FFE49B6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88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57733B-CB90-4FD6-9339-84990721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75C8-0CCD-48B9-AB04-66F94232AEB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71EE2D-123A-49FC-B6F8-1E52BDDE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807402-5659-4516-8877-604E8EAD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DA55-5ADF-44A4-BFB6-7FFE49B6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1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A8174-62D7-45D5-BF01-90A200EA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E0381-F4AF-4B2C-8CB3-0D9F8903F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E74285-12F8-4040-9FE7-7DB86F105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AB432-A508-492C-AE57-A6D5DB78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75C8-0CCD-48B9-AB04-66F94232AEB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4D6421-CD60-44AF-8D56-8695D6C4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981CE7-C0F6-4013-8CB1-DEF5659E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DA55-5ADF-44A4-BFB6-7FFE49B6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59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D40B2-77B2-46CA-9B5E-C9F1D228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843272-20DA-4DC9-911A-9B501430F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5AAD42-A965-4E86-AF44-8EE916851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14321E-D505-461A-8EC7-8550C88B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75C8-0CCD-48B9-AB04-66F94232AEB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837620-4C5B-4F52-B91F-409ADBE5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11DE2D-31C0-4764-9603-338A3EC2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DA55-5ADF-44A4-BFB6-7FFE49B6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9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C06AD6-F4D9-4F39-B5EF-054738DE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504212-B9B4-4277-8A8E-EF064CFFE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EE804-4ACA-40EF-91FD-42B39498B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75C8-0CCD-48B9-AB04-66F94232AEB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FDE0D-8169-4CCA-854E-6BC71878E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460CC-34BF-40A8-8CBD-C85A0C32E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DDA55-5ADF-44A4-BFB6-7FFE49B6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6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C0E8FC-7D82-4F1D-8529-AB43C03F2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rgbClr val="080808"/>
                </a:solidFill>
              </a:rPr>
              <a:t>2021254005</a:t>
            </a:r>
            <a:br>
              <a:rPr lang="en-US" altLang="ko-KR" sz="2000">
                <a:solidFill>
                  <a:srgbClr val="080808"/>
                </a:solidFill>
              </a:rPr>
            </a:br>
            <a:r>
              <a:rPr lang="ko-KR" altLang="en-US" sz="2000">
                <a:solidFill>
                  <a:srgbClr val="080808"/>
                </a:solidFill>
              </a:rPr>
              <a:t>김준태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0AB096-5A0F-4059-BD4B-796A1A362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ko-KR" sz="3600" dirty="0">
                <a:solidFill>
                  <a:srgbClr val="080808"/>
                </a:solidFill>
              </a:rPr>
              <a:t>Chatbot</a:t>
            </a:r>
            <a:r>
              <a:rPr lang="ko-KR" altLang="en-US" sz="3600" dirty="0">
                <a:solidFill>
                  <a:srgbClr val="080808"/>
                </a:solidFill>
              </a:rPr>
              <a:t>에 활용되는</a:t>
            </a:r>
            <a:br>
              <a:rPr lang="en-US" altLang="ko-KR" sz="3600" dirty="0">
                <a:solidFill>
                  <a:srgbClr val="080808"/>
                </a:solidFill>
              </a:rPr>
            </a:br>
            <a:r>
              <a:rPr lang="ko-KR" altLang="en-US" sz="3600" dirty="0">
                <a:solidFill>
                  <a:srgbClr val="080808"/>
                </a:solidFill>
              </a:rPr>
              <a:t>딥러닝 모델 분석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4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51807C-441C-4BEC-9E8F-E25D5C69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ko-KR" altLang="en-US" sz="6600"/>
              <a:t>목차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706C3-1EFE-40BD-A13D-336819339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ko-KR" altLang="en-US" sz="3200" dirty="0" err="1"/>
              <a:t>챗봇</a:t>
            </a:r>
            <a:r>
              <a:rPr lang="ko-KR" altLang="en-US" sz="3200" dirty="0"/>
              <a:t> 엔진 처리 과정</a:t>
            </a:r>
            <a:endParaRPr lang="en-US" altLang="ko-KR" sz="3200" dirty="0"/>
          </a:p>
          <a:p>
            <a:r>
              <a:rPr lang="ko-KR" altLang="en-US" sz="3200" dirty="0" err="1"/>
              <a:t>전처리</a:t>
            </a:r>
            <a:endParaRPr lang="en-US" altLang="ko-KR" sz="3200" dirty="0"/>
          </a:p>
          <a:p>
            <a:r>
              <a:rPr lang="ko-KR" altLang="en-US" sz="3200" dirty="0"/>
              <a:t>의도 분석</a:t>
            </a:r>
            <a:endParaRPr lang="en-US" altLang="ko-KR" sz="3200" dirty="0"/>
          </a:p>
          <a:p>
            <a:r>
              <a:rPr lang="ko-KR" altLang="en-US" sz="3200" dirty="0" err="1"/>
              <a:t>개체명</a:t>
            </a:r>
            <a:r>
              <a:rPr lang="ko-KR" altLang="en-US" sz="3200" dirty="0"/>
              <a:t> 인식</a:t>
            </a:r>
            <a:endParaRPr lang="en-US" altLang="ko-KR" sz="3200" dirty="0"/>
          </a:p>
          <a:p>
            <a:r>
              <a:rPr lang="ko-KR" altLang="en-US" sz="3200" dirty="0"/>
              <a:t>답변 검색 및 출력</a:t>
            </a:r>
            <a:endParaRPr lang="en-US" altLang="ko-KR" sz="3200" dirty="0"/>
          </a:p>
          <a:p>
            <a:r>
              <a:rPr lang="ko-KR" altLang="en-US" sz="3200" dirty="0"/>
              <a:t>보완점</a:t>
            </a:r>
            <a:endParaRPr lang="en-US" altLang="ko-KR" sz="32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324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51AE4D-868B-4B6A-B67E-DD7F5FE5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챗봇</a:t>
            </a:r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엔진 처리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E24186-8E9F-4059-A11C-0170D28852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42" y="1304481"/>
            <a:ext cx="7747314" cy="453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2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A4E9FA-3431-45BA-8F23-3AFC467C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전처리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72B54D-4EED-4AA2-A21E-2B4270666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4" y="1756221"/>
            <a:ext cx="10706101" cy="402545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 err="1"/>
              <a:t>Konlpy</a:t>
            </a:r>
            <a:r>
              <a:rPr lang="en-US" altLang="ko-KR" sz="3600" dirty="0"/>
              <a:t> </a:t>
            </a:r>
            <a:r>
              <a:rPr lang="en-US" altLang="ko-KR" sz="3600" dirty="0" err="1"/>
              <a:t>Komoran</a:t>
            </a:r>
            <a:r>
              <a:rPr lang="en-US" altLang="ko-KR" sz="3600" dirty="0"/>
              <a:t> </a:t>
            </a:r>
            <a:r>
              <a:rPr lang="ko-KR" altLang="en-US" sz="3600" dirty="0"/>
              <a:t>형태소 분석기 활용</a:t>
            </a:r>
            <a:endParaRPr lang="en-US" altLang="ko-KR" sz="3600" dirty="0"/>
          </a:p>
          <a:p>
            <a:pPr>
              <a:lnSpc>
                <a:spcPct val="150000"/>
              </a:lnSpc>
            </a:pPr>
            <a:r>
              <a:rPr lang="ko-KR" altLang="en-US" sz="3600" dirty="0" err="1"/>
              <a:t>불용어</a:t>
            </a:r>
            <a:r>
              <a:rPr lang="ko-KR" altLang="en-US" sz="3600" dirty="0"/>
              <a:t> 제거 및 사용자 단어 사전을 활용한 토큰화</a:t>
            </a:r>
            <a:endParaRPr lang="en-US" altLang="ko-KR" sz="3600" dirty="0"/>
          </a:p>
          <a:p>
            <a:pPr>
              <a:lnSpc>
                <a:spcPct val="150000"/>
              </a:lnSpc>
            </a:pPr>
            <a:r>
              <a:rPr lang="ko-KR" altLang="en-US" sz="3600" dirty="0" err="1"/>
              <a:t>토큰화된</a:t>
            </a:r>
            <a:r>
              <a:rPr lang="ko-KR" altLang="en-US" sz="3600" dirty="0"/>
              <a:t> 문장을 활용하여 신경망에 입력될</a:t>
            </a:r>
            <a:br>
              <a:rPr lang="en-US" altLang="ko-KR" sz="3600" dirty="0"/>
            </a:br>
            <a:r>
              <a:rPr lang="ko-KR" altLang="en-US" sz="3600" dirty="0"/>
              <a:t>단어 시퀀스 벡터로 사용</a:t>
            </a:r>
          </a:p>
        </p:txBody>
      </p:sp>
    </p:spTree>
    <p:extLst>
      <p:ext uri="{BB962C8B-B14F-4D97-AF65-F5344CB8AC3E}">
        <p14:creationId xmlns:p14="http://schemas.microsoft.com/office/powerpoint/2010/main" val="360895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39E8A9-6E7B-42AF-ABD6-2AAAE517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ko-KR" altLang="en-US" sz="5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의도 분석</a:t>
            </a:r>
            <a:br>
              <a:rPr lang="en-US" altLang="ko-KR" sz="6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altLang="ko-KR" sz="4000" dirty="0">
                <a:solidFill>
                  <a:srgbClr val="FFFFFF"/>
                </a:solidFill>
              </a:rPr>
              <a:t>D</a:t>
            </a:r>
            <a:r>
              <a:rPr lang="ko-KR" altLang="en-US" sz="4000" dirty="0">
                <a:solidFill>
                  <a:srgbClr val="FFFFFF"/>
                </a:solidFill>
              </a:rPr>
              <a:t> </a:t>
            </a:r>
            <a:r>
              <a:rPr lang="en-US" altLang="ko-KR" sz="4000" dirty="0">
                <a:solidFill>
                  <a:srgbClr val="FFFFFF"/>
                </a:solidFill>
              </a:rPr>
              <a:t>CNN</a:t>
            </a:r>
            <a:r>
              <a:rPr lang="ko-KR" altLang="en-US" sz="4000" dirty="0">
                <a:solidFill>
                  <a:srgbClr val="FFFFFF"/>
                </a:solidFill>
              </a:rPr>
              <a:t>을 사용한 분류 모델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D66980-42C9-4335-935E-14CBFFEE98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28" y="1989499"/>
            <a:ext cx="824474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4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4D5A01-BEFA-4E36-9EF5-31408E56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ko-KR" altLang="en-US" sz="5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개체명</a:t>
            </a:r>
            <a:r>
              <a:rPr lang="en-US" altLang="ko-KR" sz="5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5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인식</a:t>
            </a:r>
            <a:br>
              <a:rPr lang="en-US" altLang="ko-KR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Bi-LSTM</a:t>
            </a:r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을 사용한 예측 모델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6852DE-D72D-4D3A-8767-DFBA380EDD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467" y="1966293"/>
            <a:ext cx="894906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7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319ADCB-C637-4FF1-9281-82FE67B8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000"/>
              <a:t>답변 검색 및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B3400-F4D7-4845-B5FE-32BA81A9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32" y="1705722"/>
            <a:ext cx="9283781" cy="122181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200" dirty="0"/>
              <a:t>분류된 의도명과 인식된 개체명을 기반으로 쿼리문을 생성하여</a:t>
            </a:r>
            <a:br>
              <a:rPr lang="en-US" altLang="ko-KR" sz="2200" dirty="0"/>
            </a:br>
            <a:r>
              <a:rPr lang="en-US" altLang="ko-KR" sz="2200" dirty="0"/>
              <a:t>DB</a:t>
            </a:r>
            <a:r>
              <a:rPr lang="ko-KR" altLang="en-US" sz="2200" dirty="0"/>
              <a:t>로 부터 답변을 검색 및 출력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AF928B3-A84D-43A9-8630-1AD98493575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" y="2585121"/>
            <a:ext cx="11234057" cy="361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5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25B7A4-FE08-44C6-AF14-FAC47AAF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보완점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697295D-7584-40E1-BDEA-785FD376C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82745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540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114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Chatbot에 활용되는 딥러닝 모델 분석</vt:lpstr>
      <vt:lpstr>목차</vt:lpstr>
      <vt:lpstr>챗봇 엔진 처리 과정</vt:lpstr>
      <vt:lpstr>전처리</vt:lpstr>
      <vt:lpstr>의도 분석 1D CNN을 사용한 분류 모델</vt:lpstr>
      <vt:lpstr>개체명 인식 Bi-LSTM을 사용한 예측 모델</vt:lpstr>
      <vt:lpstr>답변 검색 및 출력</vt:lpstr>
      <vt:lpstr>보완점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Chatbot에 활용되는 딥러닝 모델 분석</dc:title>
  <dc:creator>김준태</dc:creator>
  <cp:lastModifiedBy>김준태</cp:lastModifiedBy>
  <cp:revision>6</cp:revision>
  <dcterms:created xsi:type="dcterms:W3CDTF">2021-06-20T23:36:50Z</dcterms:created>
  <dcterms:modified xsi:type="dcterms:W3CDTF">2021-06-21T00:01:50Z</dcterms:modified>
</cp:coreProperties>
</file>