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56"/>
  </p:notesMasterIdLst>
  <p:sldIdLst>
    <p:sldId id="275" r:id="rId4"/>
    <p:sldId id="276" r:id="rId5"/>
    <p:sldId id="366" r:id="rId6"/>
    <p:sldId id="367" r:id="rId7"/>
    <p:sldId id="423" r:id="rId8"/>
    <p:sldId id="387" r:id="rId9"/>
    <p:sldId id="424" r:id="rId10"/>
    <p:sldId id="425" r:id="rId11"/>
    <p:sldId id="426" r:id="rId12"/>
    <p:sldId id="427" r:id="rId13"/>
    <p:sldId id="428" r:id="rId14"/>
    <p:sldId id="429" r:id="rId15"/>
    <p:sldId id="430" r:id="rId16"/>
    <p:sldId id="431" r:id="rId17"/>
    <p:sldId id="432"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8" r:id="rId32"/>
    <p:sldId id="449" r:id="rId33"/>
    <p:sldId id="450" r:id="rId34"/>
    <p:sldId id="447" r:id="rId35"/>
    <p:sldId id="451" r:id="rId36"/>
    <p:sldId id="452" r:id="rId37"/>
    <p:sldId id="453" r:id="rId38"/>
    <p:sldId id="454" r:id="rId39"/>
    <p:sldId id="455" r:id="rId40"/>
    <p:sldId id="456" r:id="rId41"/>
    <p:sldId id="457" r:id="rId42"/>
    <p:sldId id="466" r:id="rId43"/>
    <p:sldId id="458" r:id="rId44"/>
    <p:sldId id="459" r:id="rId45"/>
    <p:sldId id="460" r:id="rId46"/>
    <p:sldId id="467" r:id="rId47"/>
    <p:sldId id="468" r:id="rId48"/>
    <p:sldId id="469" r:id="rId49"/>
    <p:sldId id="470" r:id="rId50"/>
    <p:sldId id="462" r:id="rId51"/>
    <p:sldId id="463" r:id="rId52"/>
    <p:sldId id="464" r:id="rId53"/>
    <p:sldId id="465" r:id="rId54"/>
    <p:sldId id="294" r:id="rId55"/>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CC0099"/>
    <a:srgbClr val="073C8B"/>
    <a:srgbClr val="800000"/>
    <a:srgbClr val="003399"/>
    <a:srgbClr val="FF66FF"/>
    <a:srgbClr val="CC3300"/>
    <a:srgbClr val="EBEB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4660"/>
  </p:normalViewPr>
  <p:slideViewPr>
    <p:cSldViewPr snapToGrid="0">
      <p:cViewPr varScale="1">
        <p:scale>
          <a:sx n="77" d="100"/>
          <a:sy n="77" d="100"/>
        </p:scale>
        <p:origin x="1590" y="84"/>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8765-45B5-B350-61757B03E660}"/>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ko-KR"/>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ko-KR"/>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ko-K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29-05-2021</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9134930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000847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86377986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80497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420800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26956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1216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8512572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573023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45190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5611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3484083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410" y="1526927"/>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(CS40003)</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552385" y="4797152"/>
            <a:ext cx="8041518" cy="1752600"/>
          </a:xfrm>
        </p:spPr>
        <p:txBody>
          <a:bodyPr>
            <a:normAutofit/>
          </a:bodyPr>
          <a:lstStyle/>
          <a:p>
            <a:r>
              <a:rPr lang="en-US" sz="2400" b="1" dirty="0" smtClean="0">
                <a:solidFill>
                  <a:srgbClr val="FFFFFF"/>
                </a:solidFill>
              </a:rPr>
              <a:t>Dr. Debasis Samanta</a:t>
            </a:r>
          </a:p>
          <a:p>
            <a:r>
              <a:rPr lang="en-US" sz="2000" i="1" dirty="0" smtClean="0">
                <a:solidFill>
                  <a:srgbClr val="FFFFFF"/>
                </a:solidFill>
              </a:rPr>
              <a:t>Associate Professor</a:t>
            </a:r>
          </a:p>
          <a:p>
            <a:r>
              <a:rPr lang="en-US" sz="2400" dirty="0" smtClean="0">
                <a:solidFill>
                  <a:srgbClr val="FFFFFF"/>
                </a:solidFill>
              </a:rPr>
              <a:t>Department of Computer Science &amp; Engineering</a:t>
            </a:r>
            <a:endParaRPr lang="en-IN" sz="2400" dirty="0">
              <a:solidFill>
                <a:srgbClr val="FFFFFF"/>
              </a:solidFill>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#16</a:t>
            </a:r>
          </a:p>
          <a:p>
            <a:pPr algn="l">
              <a:buClr>
                <a:srgbClr val="0BD0D9"/>
              </a:buClr>
            </a:pPr>
            <a:r>
              <a:rPr lang="en-US" sz="2800" b="1" dirty="0" smtClean="0">
                <a:solidFill>
                  <a:srgbClr val="FFFF00"/>
                </a:solidFill>
              </a:rPr>
              <a:t>Clustering techniques</a:t>
            </a:r>
            <a:endParaRPr lang="en-IN" sz="2800" b="1" dirty="0">
              <a:solidFill>
                <a:srgbClr val="FFFF00"/>
              </a:solidFill>
            </a:endParaRPr>
          </a:p>
        </p:txBody>
      </p:sp>
      <p:sp>
        <p:nvSpPr>
          <p:cNvPr id="5" name="TextBox 4"/>
          <p:cNvSpPr txBox="1"/>
          <p:nvPr/>
        </p:nvSpPr>
        <p:spPr>
          <a:xfrm>
            <a:off x="708410" y="949129"/>
            <a:ext cx="7896905" cy="646331"/>
          </a:xfrm>
          <a:prstGeom prst="rect">
            <a:avLst/>
          </a:prstGeom>
          <a:noFill/>
        </p:spPr>
        <p:txBody>
          <a:bodyPr wrap="none" rtlCol="0">
            <a:spAutoFit/>
          </a:bodyPr>
          <a:lstStyle/>
          <a:p>
            <a:r>
              <a:rPr lang="en-US" altLang="ko-KR" dirty="0" smtClean="0"/>
              <a:t>This material is modified from the presentation file by Dr. </a:t>
            </a:r>
            <a:r>
              <a:rPr lang="en-US" altLang="ko-KR" dirty="0" err="1" smtClean="0"/>
              <a:t>Debasis</a:t>
            </a:r>
            <a:r>
              <a:rPr lang="en-US" altLang="ko-KR" dirty="0" smtClean="0"/>
              <a:t> </a:t>
            </a:r>
            <a:r>
              <a:rPr lang="en-US" altLang="ko-KR" dirty="0" err="1" smtClean="0"/>
              <a:t>Samanta</a:t>
            </a:r>
            <a:r>
              <a:rPr lang="en-US" altLang="ko-KR" dirty="0" smtClean="0"/>
              <a:t>.</a:t>
            </a:r>
          </a:p>
          <a:p>
            <a:r>
              <a:rPr lang="en-US" altLang="ko-KR" dirty="0" smtClean="0"/>
              <a:t>The original file is downloaded from internet for using academic purpose only.</a:t>
            </a:r>
            <a:endParaRPr lang="ko-KR" altLang="en-US" dirty="0"/>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205" y="789718"/>
                <a:ext cx="3469335" cy="539352"/>
              </a:xfrm>
            </p:spPr>
            <p:txBody>
              <a:bodyPr>
                <a:noAutofit/>
              </a:bodyPr>
              <a:lstStyle/>
              <a:p>
                <a:pPr marL="0" indent="0" algn="ctr">
                  <a:buNone/>
                </a:pPr>
                <a:r>
                  <a:rPr lang="en-US" sz="1600" b="1" dirty="0" smtClean="0">
                    <a:solidFill>
                      <a:srgbClr val="0B5ED7"/>
                    </a:solidFill>
                    <a:cs typeface="Times New Roman" pitchFamily="18" charset="0"/>
                  </a:rPr>
                  <a:t>Table 16.1</a:t>
                </a:r>
                <a:r>
                  <a:rPr lang="en-US" sz="1600" b="1" dirty="0">
                    <a:solidFill>
                      <a:srgbClr val="0B5ED7"/>
                    </a:solidFill>
                    <a:cs typeface="Times New Roman" pitchFamily="18" charset="0"/>
                  </a:rPr>
                  <a:t>: </a:t>
                </a:r>
                <a:r>
                  <a:rPr lang="en-US" sz="1600" b="1" dirty="0" smtClean="0">
                    <a:solidFill>
                      <a:srgbClr val="0B5ED7"/>
                    </a:solidFill>
                    <a:cs typeface="Times New Roman" pitchFamily="18" charset="0"/>
                  </a:rPr>
                  <a:t>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smtClean="0">
                            <a:solidFill>
                              <a:srgbClr val="0B5ED7"/>
                            </a:solidFill>
                            <a:latin typeface="Cambria Math"/>
                          </a:rPr>
                          <m:t>𝟏</m:t>
                        </m:r>
                      </m:sub>
                    </m:sSub>
                  </m:oMath>
                </a14:m>
                <a:r>
                  <a:rPr lang="en-US" sz="1600" b="1" dirty="0" smtClean="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smtClean="0">
                    <a:solidFill>
                      <a:srgbClr val="0B5ED7"/>
                    </a:solidFill>
                    <a:cs typeface="Times New Roman" pitchFamily="18" charset="0"/>
                  </a:rPr>
                  <a:t>.</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205" y="789718"/>
                <a:ext cx="3469335" cy="539352"/>
              </a:xfrm>
              <a:blipFill rotWithShape="1">
                <a:blip r:embed="rId2"/>
                <a:stretch>
                  <a:fillRect t="-3409" b="-2272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6152680"/>
              </p:ext>
            </p:extLst>
          </p:nvPr>
        </p:nvGraphicFramePr>
        <p:xfrm>
          <a:off x="815968"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smtClean="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smtClean="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smtClean="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smtClean="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smtClean="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smtClean="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smtClean="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smtClean="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smtClean="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18.5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smtClean="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17.4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smtClean="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smtClean="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7.7</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smtClean="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4.5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smtClean="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smtClean="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3.4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smtClean="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95251981"/>
              </p:ext>
            </p:extLst>
          </p:nvPr>
        </p:nvGraphicFramePr>
        <p:xfrm>
          <a:off x="3367734" y="1384005"/>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093958" y="952751"/>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16.1</a:t>
            </a:r>
            <a:r>
              <a:rPr lang="en-US" sz="1600" b="1" dirty="0">
                <a:solidFill>
                  <a:srgbClr val="0B5ED7"/>
                </a:solidFill>
                <a:cs typeface="Times New Roman" pitchFamily="18" charset="0"/>
              </a:rPr>
              <a:t>: </a:t>
            </a:r>
            <a:r>
              <a:rPr lang="en-IN" sz="1600" b="1" dirty="0" smtClean="0">
                <a:solidFill>
                  <a:srgbClr val="0B5ED7"/>
                </a:solidFill>
                <a:cs typeface="Times New Roman" pitchFamily="18" charset="0"/>
              </a:rPr>
              <a:t>Plotting data of Table 16.1</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
        <p:nvSpPr>
          <p:cNvPr id="10" name="Oval 9"/>
          <p:cNvSpPr/>
          <p:nvPr/>
        </p:nvSpPr>
        <p:spPr>
          <a:xfrm>
            <a:off x="6246840"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302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11548" y="1066164"/>
            <a:ext cx="8360312" cy="5334636"/>
          </a:xfrm>
        </p:spPr>
        <p:txBody>
          <a:bodyPr>
            <a:noAutofit/>
          </a:bodyPr>
          <a:lstStyle/>
          <a:p>
            <a:pPr algn="just">
              <a:buFont typeface="Arial" pitchFamily="34" charset="0"/>
              <a:buChar char="•"/>
            </a:pPr>
            <a:r>
              <a:rPr lang="en-IN" sz="2000" dirty="0" smtClean="0">
                <a:latin typeface="Times New Roman" pitchFamily="18" charset="0"/>
                <a:cs typeface="Times New Roman" pitchFamily="18" charset="0"/>
              </a:rPr>
              <a:t>Suppose, </a:t>
            </a:r>
            <a:r>
              <a:rPr lang="en-IN" sz="2000" dirty="0" smtClean="0">
                <a:solidFill>
                  <a:srgbClr val="0B5ED7"/>
                </a:solidFill>
                <a:latin typeface="Times New Roman" pitchFamily="18" charset="0"/>
                <a:cs typeface="Times New Roman" pitchFamily="18" charset="0"/>
              </a:rPr>
              <a:t>k=3</a:t>
            </a:r>
            <a:r>
              <a:rPr lang="en-IN" sz="2000" dirty="0" smtClean="0">
                <a:latin typeface="Times New Roman" pitchFamily="18" charset="0"/>
                <a:cs typeface="Times New Roman" pitchFamily="18" charset="0"/>
              </a:rPr>
              <a:t>. Three objects are chosen at random shown as circled (see Fig 16.1). These three centroids are shown below.</a:t>
            </a:r>
          </a:p>
          <a:p>
            <a:pPr marL="0" indent="0" algn="just">
              <a:buNone/>
            </a:pPr>
            <a:r>
              <a:rPr lang="en-US" sz="2000" b="1" dirty="0" smtClean="0">
                <a:solidFill>
                  <a:srgbClr val="0B5ED7"/>
                </a:solidFill>
                <a:cs typeface="Times New Roman" pitchFamily="18" charset="0"/>
              </a:rPr>
              <a:t>		        </a:t>
            </a:r>
            <a:r>
              <a:rPr lang="en-IN" sz="1600" b="1" dirty="0" smtClean="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algn="just">
              <a:buFont typeface="Arial" pitchFamily="34" charset="0"/>
              <a:buChar char="•"/>
            </a:pPr>
            <a:r>
              <a:rPr lang="en-IN" sz="2000" dirty="0" smtClean="0">
                <a:latin typeface="Times New Roman" pitchFamily="18" charset="0"/>
                <a:cs typeface="Times New Roman" pitchFamily="18" charset="0"/>
              </a:rPr>
              <a:t>Let us consider the Euclidean distance measure (</a:t>
            </a:r>
            <a:r>
              <a:rPr lang="en-IN" sz="2000" i="1" dirty="0" smtClean="0">
                <a:latin typeface="Times New Roman" pitchFamily="18" charset="0"/>
                <a:cs typeface="Times New Roman" pitchFamily="18" charset="0"/>
              </a:rPr>
              <a:t>L</a:t>
            </a:r>
            <a:r>
              <a:rPr lang="en-IN" sz="2000" i="1"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smtClean="0">
                <a:latin typeface="Times New Roman" pitchFamily="18" charset="0"/>
                <a:cs typeface="Times New Roman" pitchFamily="18" charset="0"/>
              </a:rPr>
              <a:t>Let d</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d</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d</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denote the distance from an object to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dirty="0" smtClean="0">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51853062"/>
              </p:ext>
            </p:extLst>
          </p:nvPr>
        </p:nvGraphicFramePr>
        <p:xfrm>
          <a:off x="2921216" y="2135478"/>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3.8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9.9</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7.8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12.2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18.5</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0284" y="800350"/>
            <a:ext cx="3469335" cy="379863"/>
          </a:xfrm>
        </p:spPr>
        <p:txBody>
          <a:bodyPr>
            <a:noAutofit/>
          </a:bodyPr>
          <a:lstStyle/>
          <a:p>
            <a:pPr marL="0" indent="0" algn="ctr">
              <a:buNone/>
            </a:pPr>
            <a:r>
              <a:rPr lang="en-US" sz="1600" b="1" dirty="0" smtClean="0">
                <a:solidFill>
                  <a:srgbClr val="0B5ED7"/>
                </a:solidFill>
                <a:cs typeface="Times New Roman" pitchFamily="18" charset="0"/>
              </a:rPr>
              <a:t>Table 16.2: </a:t>
            </a:r>
            <a:r>
              <a:rPr lang="en-IN" sz="1600" b="1" dirty="0" smtClean="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5261737"/>
              </p:ext>
            </p:extLst>
          </p:nvPr>
        </p:nvGraphicFramePr>
        <p:xfrm>
          <a:off x="305605"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1</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2</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3</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smtClean="0">
                          <a:latin typeface="Times New Roman" pitchFamily="18" charset="0"/>
                          <a:ea typeface="Cambria Math" pitchFamily="18" charset="0"/>
                          <a:cs typeface="Times New Roman" pitchFamily="18" charset="0"/>
                        </a:rPr>
                        <a:t>cluster</a:t>
                      </a:r>
                      <a:endParaRPr lang="en-IN" sz="18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smtClean="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smtClean="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smtClean="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smtClean="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smtClean="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smtClean="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smtClean="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smtClean="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smtClean="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smtClean="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smtClean="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smtClean="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smtClean="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smtClean="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smtClean="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15.4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smtClean="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944562"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16.2: </a:t>
            </a:r>
            <a:r>
              <a:rPr lang="en-IN" sz="1600" b="1" dirty="0" smtClean="0">
                <a:solidFill>
                  <a:srgbClr val="0B5ED7"/>
                </a:solidFill>
                <a:cs typeface="Times New Roman" pitchFamily="18" charset="0"/>
              </a:rPr>
              <a:t>Initial cluster with respect to Table 16.2</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628" y="1315710"/>
            <a:ext cx="4596004" cy="4260752"/>
          </a:xfrm>
          <a:prstGeom prst="rect">
            <a:avLst/>
          </a:prstGeom>
        </p:spPr>
      </p:pic>
    </p:spTree>
    <p:extLst>
      <p:ext uri="{BB962C8B-B14F-4D97-AF65-F5344CB8AC3E}">
        <p14:creationId xmlns:p14="http://schemas.microsoft.com/office/powerpoint/2010/main" val="139520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65450158"/>
              </p:ext>
            </p:extLst>
          </p:nvPr>
        </p:nvGraphicFramePr>
        <p:xfrm>
          <a:off x="528723" y="2820460"/>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smtClean="0">
                          <a:latin typeface="Cambria Math" pitchFamily="18" charset="0"/>
                          <a:ea typeface="Cambria Math" pitchFamily="18" charset="0"/>
                        </a:rPr>
                        <a:t>New 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4.6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8.2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10.7</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400808" y="2274280"/>
            <a:ext cx="3288849" cy="369332"/>
          </a:xfrm>
          <a:prstGeom prst="rect">
            <a:avLst/>
          </a:prstGeom>
        </p:spPr>
        <p:txBody>
          <a:bodyPr wrap="none">
            <a:spAutoFit/>
          </a:bodyPr>
          <a:lstStyle/>
          <a:p>
            <a:r>
              <a:rPr lang="en-IN" b="1" dirty="0" smtClean="0">
                <a:solidFill>
                  <a:srgbClr val="0B5ED7"/>
                </a:solidFill>
                <a:cs typeface="Times New Roman" pitchFamily="18" charset="0"/>
              </a:rPr>
              <a:t>Calculation of new centroids</a:t>
            </a:r>
            <a:endParaRPr lang="en-IN" dirty="0"/>
          </a:p>
        </p:txBody>
      </p:sp>
      <p:sp>
        <p:nvSpPr>
          <p:cNvPr id="14" name="Rectangle 13"/>
          <p:cNvSpPr/>
          <p:nvPr/>
        </p:nvSpPr>
        <p:spPr>
          <a:xfrm>
            <a:off x="400808" y="936517"/>
            <a:ext cx="8573071" cy="1015663"/>
          </a:xfrm>
          <a:prstGeom prst="rect">
            <a:avLst/>
          </a:prstGeom>
        </p:spPr>
        <p:txBody>
          <a:bodyPr wrap="square">
            <a:spAutoFit/>
          </a:bodyPr>
          <a:lstStyle/>
          <a:p>
            <a:pPr algn="just"/>
            <a:r>
              <a:rPr lang="en-IN" sz="2000" dirty="0" smtClean="0">
                <a:latin typeface="Times New Roman" pitchFamily="18" charset="0"/>
                <a:cs typeface="Times New Roman" pitchFamily="18" charset="0"/>
              </a:rPr>
              <a:t>The calculation new centroids of the three cluster using the mean of attribute values of A</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and A</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is shown in the Table below. The cluster with new centroids are shown in Fig 16.3.</a:t>
            </a:r>
            <a:endParaRPr lang="en-IN" sz="2000" dirty="0">
              <a:latin typeface="Times New Roman" pitchFamily="18" charset="0"/>
              <a:cs typeface="Times New Roman" pitchFamily="18" charset="0"/>
            </a:endParaRPr>
          </a:p>
        </p:txBody>
      </p:sp>
      <p:sp>
        <p:nvSpPr>
          <p:cNvPr id="15" name="Content Placeholder 2"/>
          <p:cNvSpPr txBox="1">
            <a:spLocks/>
          </p:cNvSpPr>
          <p:nvPr/>
        </p:nvSpPr>
        <p:spPr>
          <a:xfrm>
            <a:off x="3913205" y="6107636"/>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16.3: </a:t>
            </a:r>
            <a:r>
              <a:rPr lang="en-IN" sz="1600" b="1" dirty="0" smtClean="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150" y="2274280"/>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39"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400808" y="851456"/>
            <a:ext cx="8573071" cy="1138773"/>
          </a:xfrm>
          <a:prstGeom prst="rect">
            <a:avLst/>
          </a:prstGeom>
        </p:spPr>
        <p:txBody>
          <a:bodyPr wrap="square">
            <a:spAutoFit/>
          </a:bodyPr>
          <a:lstStyle/>
          <a:p>
            <a:pPr algn="just"/>
            <a:r>
              <a:rPr lang="en-IN" sz="2000" dirty="0" smtClean="0">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dirty="0" smtClean="0">
              <a:latin typeface="Times New Roman" pitchFamily="18" charset="0"/>
              <a:cs typeface="Times New Roman" pitchFamily="18" charset="0"/>
            </a:endParaRPr>
          </a:p>
          <a:p>
            <a:pPr algn="just"/>
            <a:r>
              <a:rPr lang="en-IN" sz="2000" dirty="0" smtClean="0">
                <a:solidFill>
                  <a:srgbClr val="0B5ED7"/>
                </a:solidFill>
                <a:latin typeface="Times New Roman" pitchFamily="18" charset="0"/>
                <a:cs typeface="Times New Roman" pitchFamily="18" charset="0"/>
              </a:rPr>
              <a:t>Note that point p moves from cluster C</a:t>
            </a:r>
            <a:r>
              <a:rPr lang="en-IN" sz="2000" baseline="-25000" dirty="0" smtClean="0">
                <a:solidFill>
                  <a:srgbClr val="0B5ED7"/>
                </a:solidFill>
                <a:latin typeface="Times New Roman" pitchFamily="18" charset="0"/>
                <a:cs typeface="Times New Roman" pitchFamily="18" charset="0"/>
              </a:rPr>
              <a:t>2</a:t>
            </a:r>
            <a:r>
              <a:rPr lang="en-IN" sz="2000" dirty="0" smtClean="0">
                <a:solidFill>
                  <a:srgbClr val="0B5ED7"/>
                </a:solidFill>
                <a:latin typeface="Times New Roman" pitchFamily="18" charset="0"/>
                <a:cs typeface="Times New Roman" pitchFamily="18" charset="0"/>
              </a:rPr>
              <a:t> to cluster C</a:t>
            </a:r>
            <a:r>
              <a:rPr lang="en-IN" sz="2000" baseline="-25000" dirty="0" smtClean="0">
                <a:solidFill>
                  <a:srgbClr val="0B5ED7"/>
                </a:solidFill>
                <a:latin typeface="Times New Roman" pitchFamily="18" charset="0"/>
                <a:cs typeface="Times New Roman" pitchFamily="18" charset="0"/>
              </a:rPr>
              <a:t>1</a:t>
            </a:r>
            <a:r>
              <a:rPr lang="en-IN" sz="2000" dirty="0" smtClean="0">
                <a:solidFill>
                  <a:srgbClr val="0B5ED7"/>
                </a:solidFill>
                <a:latin typeface="Times New Roman" pitchFamily="18" charset="0"/>
                <a:cs typeface="Times New Roman" pitchFamily="18" charset="0"/>
              </a:rPr>
              <a:t>. </a:t>
            </a:r>
            <a:endParaRPr lang="en-IN" sz="2000" dirty="0">
              <a:solidFill>
                <a:srgbClr val="0B5ED7"/>
              </a:solidFill>
              <a:latin typeface="Times New Roman" pitchFamily="18" charset="0"/>
              <a:cs typeface="Times New Roman" pitchFamily="18" charset="0"/>
            </a:endParaRPr>
          </a:p>
        </p:txBody>
      </p:sp>
      <p:sp>
        <p:nvSpPr>
          <p:cNvPr id="15" name="Content Placeholder 2"/>
          <p:cNvSpPr txBox="1">
            <a:spLocks/>
          </p:cNvSpPr>
          <p:nvPr/>
        </p:nvSpPr>
        <p:spPr>
          <a:xfrm>
            <a:off x="1425186" y="5928944"/>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16.4: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first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7" y="2112500"/>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19"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4189089025"/>
              </p:ext>
            </p:extLst>
          </p:nvPr>
        </p:nvGraphicFramePr>
        <p:xfrm>
          <a:off x="543526" y="4345854"/>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Revised  Centroids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5.0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8.1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12.0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22074" y="3898116"/>
            <a:ext cx="3754554" cy="338554"/>
          </a:xfrm>
          <a:prstGeom prst="rect">
            <a:avLst/>
          </a:prstGeom>
        </p:spPr>
        <p:txBody>
          <a:bodyPr wrap="none">
            <a:spAutoFit/>
          </a:bodyPr>
          <a:lstStyle/>
          <a:p>
            <a:r>
              <a:rPr lang="en-IN" sz="1600" b="1" dirty="0" smtClean="0">
                <a:solidFill>
                  <a:srgbClr val="0B5ED7"/>
                </a:solidFill>
                <a:cs typeface="Times New Roman" pitchFamily="18" charset="0"/>
              </a:rPr>
              <a:t>Cluster centres after second iteration</a:t>
            </a:r>
            <a:endParaRPr lang="en-IN" sz="1600" dirty="0"/>
          </a:p>
        </p:txBody>
      </p:sp>
      <p:sp>
        <p:nvSpPr>
          <p:cNvPr id="22" name="Rectangle 21"/>
          <p:cNvSpPr/>
          <p:nvPr/>
        </p:nvSpPr>
        <p:spPr>
          <a:xfrm>
            <a:off x="347646"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The newly obtained centroids after second iteration are given in the table below. Note that the </a:t>
            </a:r>
            <a:r>
              <a:rPr lang="en-IN" sz="2000" dirty="0" smtClean="0">
                <a:solidFill>
                  <a:srgbClr val="0B5ED7"/>
                </a:solidFill>
                <a:latin typeface="Times New Roman" pitchFamily="18" charset="0"/>
                <a:cs typeface="Times New Roman" pitchFamily="18" charset="0"/>
              </a:rPr>
              <a:t>centroid c</a:t>
            </a:r>
            <a:r>
              <a:rPr lang="en-IN" sz="2000" baseline="-25000" dirty="0" smtClean="0">
                <a:solidFill>
                  <a:srgbClr val="0B5ED7"/>
                </a:solidFill>
                <a:latin typeface="Times New Roman" pitchFamily="18" charset="0"/>
                <a:cs typeface="Times New Roman" pitchFamily="18" charset="0"/>
              </a:rPr>
              <a:t>3</a:t>
            </a:r>
            <a:r>
              <a:rPr lang="en-IN" sz="2000" dirty="0" smtClean="0">
                <a:solidFill>
                  <a:srgbClr val="0B5ED7"/>
                </a:solidFill>
                <a:latin typeface="Times New Roman" pitchFamily="18" charset="0"/>
                <a:cs typeface="Times New Roman" pitchFamily="18" charset="0"/>
              </a:rPr>
              <a:t> remains unchanged</a:t>
            </a:r>
            <a:r>
              <a:rPr lang="en-IN" sz="2000" dirty="0" smtClean="0">
                <a:latin typeface="Times New Roman" pitchFamily="18" charset="0"/>
                <a:cs typeface="Times New Roman" pitchFamily="18" charset="0"/>
              </a:rPr>
              <a:t>, where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Considering this as the termination criteria, the k-means algorithm stops here. Hence, the final cluster in Fig 16.5 is same as Fig 16.4.</a:t>
            </a:r>
            <a:endParaRPr lang="en-IN" sz="2000" dirty="0">
              <a:latin typeface="Times New Roman" pitchFamily="18" charset="0"/>
              <a:cs typeface="Times New Roman" pitchFamily="18"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614" y="3766712"/>
            <a:ext cx="4688958" cy="2891323"/>
          </a:xfrm>
          <a:prstGeom prst="rect">
            <a:avLst/>
          </a:prstGeom>
        </p:spPr>
      </p:pic>
      <p:sp>
        <p:nvSpPr>
          <p:cNvPr id="25" name="Content Placeholder 2"/>
          <p:cNvSpPr txBox="1">
            <a:spLocks/>
          </p:cNvSpPr>
          <p:nvPr/>
        </p:nvSpPr>
        <p:spPr>
          <a:xfrm>
            <a:off x="4763809" y="347926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16.5: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Second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1066164"/>
                <a:ext cx="8878186" cy="5134611"/>
              </a:xfrm>
            </p:spPr>
            <p:txBody>
              <a:bodyPr>
                <a:noAutofit/>
              </a:bodyPr>
              <a:lstStyle/>
              <a:p>
                <a:pPr marL="0" indent="0" algn="just">
                  <a:buNone/>
                </a:pPr>
                <a:r>
                  <a:rPr lang="en-IN" sz="2000" dirty="0" smtClean="0">
                    <a:latin typeface="Times New Roman" pitchFamily="18" charset="0"/>
                    <a:cs typeface="Times New Roman" pitchFamily="18" charset="0"/>
                  </a:rPr>
                  <a:t>Let us analyse the k-Means algorithm and discuss the pros and cons of the algorithm. </a:t>
                </a:r>
              </a:p>
              <a:p>
                <a:pPr marL="0" indent="0" algn="just">
                  <a:buNone/>
                </a:pPr>
                <a:r>
                  <a:rPr lang="en-IN" sz="2000" dirty="0" smtClean="0">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dirty="0" smtClean="0">
                    <a:solidFill>
                      <a:srgbClr val="A50021"/>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𝑥</m:t>
                    </m:r>
                  </m:oMath>
                </a14:m>
                <a:r>
                  <a:rPr lang="en-IN" sz="1800" dirty="0" smtClean="0">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𝑛</m:t>
                    </m:r>
                  </m:oMath>
                </a14:m>
                <a:r>
                  <a:rPr lang="en-IN" sz="2000" dirty="0" smtClean="0">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i="1" dirty="0" smtClean="0">
                            <a:solidFill>
                              <a:srgbClr val="0B5ED7"/>
                            </a:solidFill>
                            <a:latin typeface="Cambria Math" panose="02040503050406030204" pitchFamily="18" charset="0"/>
                            <a:cs typeface="Times New Roman" pitchFamily="18" charset="0"/>
                          </a:rPr>
                        </m:ctrlPr>
                      </m:sSubPr>
                      <m:e>
                        <m:r>
                          <a:rPr lang="en-IN" sz="2000" b="1" i="1" dirty="0" smtClean="0">
                            <a:solidFill>
                              <a:srgbClr val="0B5ED7"/>
                            </a:solidFill>
                            <a:latin typeface="Cambria Math"/>
                            <a:cs typeface="Times New Roman" pitchFamily="18" charset="0"/>
                          </a:rPr>
                          <m:t>𝑪</m:t>
                        </m:r>
                      </m:e>
                      <m:sub>
                        <m:r>
                          <a:rPr lang="en-IN" sz="2000" b="0" i="1" dirty="0" smtClean="0">
                            <a:solidFill>
                              <a:srgbClr val="0B5ED7"/>
                            </a:solidFill>
                            <a:latin typeface="Cambria Math"/>
                            <a:cs typeface="Times New Roman" pitchFamily="18" charset="0"/>
                          </a:rPr>
                          <m:t>𝑖</m:t>
                        </m:r>
                        <m:r>
                          <a:rPr lang="en-IN" sz="2000" b="0" i="1" dirty="0" smtClean="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a:t>
                </a:r>
                <a:r>
                  <a:rPr lang="en-IN" sz="2000" i="1" dirty="0" smtClean="0">
                    <a:latin typeface="Times New Roman" pitchFamily="18" charset="0"/>
                    <a:cs typeface="Times New Roman" pitchFamily="18" charset="0"/>
                  </a:rPr>
                  <a:t>i-</a:t>
                </a:r>
                <a:r>
                  <a:rPr lang="en-IN" sz="2000" i="1" dirty="0" err="1"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𝑐</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centroid of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𝑛</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number of objects in the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i="1" dirty="0">
                        <a:solidFill>
                          <a:srgbClr val="0B5ED7"/>
                        </a:solidFill>
                        <a:latin typeface="Cambria Math"/>
                        <a:cs typeface="Times New Roman" pitchFamily="18" charset="0"/>
                      </a:rPr>
                      <m:t>𝑐</m:t>
                    </m:r>
                  </m:oMath>
                </a14:m>
                <a:r>
                  <a:rPr lang="en-IN" sz="2000" dirty="0" smtClean="0">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latin typeface="Cambria Math"/>
                        <a:cs typeface="Times New Roman" pitchFamily="18" charset="0"/>
                      </a:rPr>
                      <m:t> </m:t>
                    </m:r>
                  </m:oMath>
                </a14:m>
                <a:r>
                  <a:rPr lang="en-IN" sz="2000" dirty="0" smtClean="0">
                    <a:latin typeface="Times New Roman" pitchFamily="18" charset="0"/>
                    <a:cs typeface="Times New Roman" pitchFamily="18" charset="0"/>
                  </a:rPr>
                  <a:t>: number of clusters</a:t>
                </a:r>
              </a:p>
              <a:p>
                <a:pPr lvl="1" algn="just">
                  <a:buFont typeface="Arial" pitchFamily="34" charset="0"/>
                  <a:buChar char="•"/>
                </a:pPr>
                <a:endParaRPr lang="en-IN" sz="20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1066164"/>
                <a:ext cx="8878186" cy="5134611"/>
              </a:xfrm>
              <a:blipFill rotWithShape="0">
                <a:blip r:embed="rId2"/>
                <a:stretch>
                  <a:fillRect l="-686" t="-713" r="-27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216008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k-means algorithm produces only one set of clusters, for which, user must specify the desired number,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In fact,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should be the </a:t>
                </a:r>
                <a:r>
                  <a:rPr lang="en-IN" sz="2000" dirty="0" smtClean="0">
                    <a:solidFill>
                      <a:srgbClr val="0B5ED7"/>
                    </a:solidFill>
                    <a:latin typeface="Times New Roman" pitchFamily="18" charset="0"/>
                    <a:cs typeface="Times New Roman" pitchFamily="18" charset="0"/>
                  </a:rPr>
                  <a:t>best guess </a:t>
                </a:r>
                <a:r>
                  <a:rPr lang="en-IN" sz="2000" dirty="0" smtClean="0">
                    <a:latin typeface="Times New Roman" pitchFamily="18" charset="0"/>
                    <a:cs typeface="Times New Roman" pitchFamily="18" charset="0"/>
                  </a:rPr>
                  <a:t>on the number of clusters present in the given data. Choosing the best value of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There is no principled way to know what the value of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process is stopped when two consecutive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Normally </a:t>
                </a: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and there is heuristic to follow </a:t>
                </a:r>
                <a14:m>
                  <m:oMath xmlns:m="http://schemas.openxmlformats.org/officeDocument/2006/math">
                    <m:r>
                      <a:rPr lang="en-IN" sz="2000" i="1" smtClean="0">
                        <a:solidFill>
                          <a:srgbClr val="0B5ED7"/>
                        </a:solidFill>
                        <a:latin typeface="Cambria Math"/>
                        <a:cs typeface="Times New Roman" pitchFamily="18" charset="0"/>
                      </a:rPr>
                      <m:t>𝑘</m:t>
                    </m:r>
                    <m:r>
                      <a:rPr lang="en-IN" sz="2000" i="1" smtClean="0">
                        <a:solidFill>
                          <a:srgbClr val="0B5ED7"/>
                        </a:solidFill>
                        <a:latin typeface="Cambria Math"/>
                        <a:ea typeface="Cambria Math"/>
                        <a:cs typeface="Times New Roman" pitchFamily="18" charset="0"/>
                      </a:rPr>
                      <m:t>≈</m:t>
                    </m:r>
                    <m:rad>
                      <m:radPr>
                        <m:degHide m:val="on"/>
                        <m:ctrlPr>
                          <a:rPr lang="en-IN" sz="2000" i="1" smtClean="0">
                            <a:solidFill>
                              <a:srgbClr val="0B5ED7"/>
                            </a:solidFill>
                            <a:latin typeface="Cambria Math" panose="02040503050406030204" pitchFamily="18" charset="0"/>
                            <a:ea typeface="Cambria Math"/>
                            <a:cs typeface="Times New Roman" pitchFamily="18" charset="0"/>
                          </a:rPr>
                        </m:ctrlPr>
                      </m:radPr>
                      <m:deg/>
                      <m:e>
                        <m:r>
                          <a:rPr lang="en-IN" sz="2000" b="0" i="1" smtClean="0">
                            <a:solidFill>
                              <a:srgbClr val="0B5ED7"/>
                            </a:solidFill>
                            <a:latin typeface="Cambria Math"/>
                            <a:ea typeface="Cambria Math"/>
                            <a:cs typeface="Times New Roman" pitchFamily="18" charset="0"/>
                          </a:rPr>
                          <m:t>𝑛</m:t>
                        </m:r>
                      </m:e>
                    </m:rad>
                  </m:oMath>
                </a14:m>
                <a:r>
                  <a:rPr lang="en-IN" sz="2000" dirty="0" smtClean="0">
                    <a:solidFill>
                      <a:srgbClr val="0B5ED7"/>
                    </a:solidFill>
                    <a:latin typeface="Times New Roman" pitchFamily="18" charset="0"/>
                    <a:cs typeface="Times New Roman" pitchFamily="18" charset="0"/>
                  </a:rPr>
                  <a:t>.</a:t>
                </a:r>
                <a:r>
                  <a:rPr lang="en-IN" sz="2000" dirty="0">
                    <a:solidFill>
                      <a:srgbClr val="0B5ED7"/>
                    </a:solidFill>
                    <a:latin typeface="Times New Roman" pitchFamily="18" charset="0"/>
                    <a:cs typeface="Times New Roman" pitchFamily="18" charset="0"/>
                  </a:rPr>
                  <a:t> </a:t>
                </a:r>
                <a:endParaRPr lang="en-IN" sz="2000" dirty="0" smtClean="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1">
                <a:blip r:embed="rId2"/>
                <a:stretch>
                  <a:fillRect l="-480" t="-594" r="-686" b="-142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Usually, there is some objective function to be met as a goal of clustering. One such objective function is </a:t>
                </a:r>
                <a:r>
                  <a:rPr lang="en-IN" sz="2000" dirty="0" smtClean="0">
                    <a:solidFill>
                      <a:srgbClr val="0B5ED7"/>
                    </a:solidFill>
                    <a:latin typeface="Times New Roman" pitchFamily="18" charset="0"/>
                    <a:cs typeface="Times New Roman" pitchFamily="18" charset="0"/>
                  </a:rPr>
                  <a:t>sum-square-error</a:t>
                </a:r>
                <a:r>
                  <a:rPr lang="en-IN" sz="2000" dirty="0" smtClean="0">
                    <a:latin typeface="Times New Roman" pitchFamily="18" charset="0"/>
                    <a:cs typeface="Times New Roman" pitchFamily="18" charset="0"/>
                  </a:rPr>
                  <a:t> denoted by </a:t>
                </a:r>
                <a:r>
                  <a:rPr lang="en-IN" sz="2000" dirty="0" smtClean="0">
                    <a:solidFill>
                      <a:srgbClr val="0B5ED7"/>
                    </a:solidFill>
                    <a:latin typeface="Times New Roman" pitchFamily="18" charset="0"/>
                    <a:cs typeface="Times New Roman" pitchFamily="18" charset="0"/>
                  </a:rPr>
                  <a:t>SSE</a:t>
                </a:r>
                <a:r>
                  <a:rPr lang="en-IN" sz="2000" dirty="0" smtClean="0">
                    <a:latin typeface="Times New Roman" pitchFamily="18" charset="0"/>
                    <a:cs typeface="Times New Roman" pitchFamily="18" charset="0"/>
                  </a:rPr>
                  <a:t> and defined as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𝑆𝑆𝐸</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e>
                                  </m:d>
                                </m:e>
                                <m:sup>
                                  <m:r>
                                    <a:rPr lang="en-IN" sz="2000" b="0" i="1" smtClean="0">
                                      <a:solidFill>
                                        <a:srgbClr val="0B5ED7"/>
                                      </a:solidFill>
                                      <a:latin typeface="Cambria Math"/>
                                      <a:cs typeface="Times New Roman" pitchFamily="18" charset="0"/>
                                    </a:rPr>
                                    <m:t>2</m:t>
                                  </m:r>
                                </m:sup>
                              </m:sSup>
                            </m:e>
                          </m:nary>
                        </m:e>
                      </m:nary>
                    </m:oMath>
                  </m:oMathPara>
                </a14:m>
                <a:endParaRPr lang="en-IN" sz="2000" dirty="0" smtClean="0">
                  <a:solidFill>
                    <a:srgbClr val="0B5ED7"/>
                  </a:solidFill>
                  <a:latin typeface="Times New Roman" pitchFamily="18" charset="0"/>
                  <a:cs typeface="Times New Roman" pitchFamily="18" charset="0"/>
                </a:endParaRPr>
              </a:p>
              <a:p>
                <a:pPr marL="0" indent="0" algn="just">
                  <a:buClr>
                    <a:srgbClr val="0B5ED7"/>
                  </a:buClr>
                  <a:buNone/>
                </a:pPr>
                <a:endParaRPr lang="en-IN" sz="2000"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Here, </a:t>
                </a:r>
                <a14:m>
                  <m:oMath xmlns:m="http://schemas.openxmlformats.org/officeDocument/2006/math">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denotes the error, if </a:t>
                </a:r>
                <a:r>
                  <a:rPr lang="en-IN" sz="2000" i="1" dirty="0" smtClean="0">
                    <a:solidFill>
                      <a:srgbClr val="0B5ED7"/>
                    </a:solidFill>
                    <a:latin typeface="Times New Roman" pitchFamily="18" charset="0"/>
                    <a:cs typeface="Times New Roman" pitchFamily="18" charset="0"/>
                  </a:rPr>
                  <a:t>x</a:t>
                </a:r>
                <a:r>
                  <a:rPr lang="en-IN" sz="2000" dirty="0" smtClean="0">
                    <a:latin typeface="Times New Roman" pitchFamily="18" charset="0"/>
                    <a:cs typeface="Times New Roman" pitchFamily="18" charset="0"/>
                  </a:rPr>
                  <a:t> is in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a:cs typeface="Times New Roman" pitchFamily="18" charset="0"/>
                          </a:rPr>
                          <m:t>𝑪</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with cluster centroid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a:buClr>
                    <a:srgbClr val="0B5ED7"/>
                  </a:buClr>
                  <a:buFont typeface="Arial" pitchFamily="34" charset="0"/>
                  <a:buChar char="•"/>
                </a:pPr>
                <a:r>
                  <a:rPr lang="en-IN" sz="2000" dirty="0" smtClean="0">
                    <a:latin typeface="Times New Roman" pitchFamily="18" charset="0"/>
                    <a:cs typeface="Times New Roman" pitchFamily="18" charset="0"/>
                  </a:rPr>
                  <a:t>Usually, this error is measured as distance norms like L</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or Cosine similarity, etc.</a:t>
                </a:r>
              </a:p>
              <a:p>
                <a:pPr marL="0" indent="0" algn="just">
                  <a:buClr>
                    <a:srgbClr val="0B5ED7"/>
                  </a:buClr>
                  <a:buNone/>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0">
                <a:blip r:embed="rId2"/>
                <a:stretch>
                  <a:fillRect l="-686" t="-713" r="-68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1988715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9100" y="1002368"/>
            <a:ext cx="8399720" cy="11773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With reference to an arbitrary experiment, suppose the following results are obtained.</a:t>
            </a: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92198545"/>
              </p:ext>
            </p:extLst>
          </p:nvPr>
        </p:nvGraphicFramePr>
        <p:xfrm>
          <a:off x="986089" y="2458927"/>
          <a:ext cx="2352534" cy="3337560"/>
        </p:xfrm>
        <a:graphic>
          <a:graphicData uri="http://schemas.openxmlformats.org/drawingml/2006/table">
            <a:tbl>
              <a:tblPr firstRow="1" bandRow="1">
                <a:tableStyleId>{125E5076-3810-47DD-B79F-674D7AD40C01}</a:tableStyleId>
              </a:tblPr>
              <a:tblGrid>
                <a:gridCol w="895873">
                  <a:extLst>
                    <a:ext uri="{9D8B030D-6E8A-4147-A177-3AD203B41FA5}">
                      <a16:colId xmlns:a16="http://schemas.microsoft.com/office/drawing/2014/main" val="20000"/>
                    </a:ext>
                  </a:extLst>
                </a:gridCol>
                <a:gridCol w="1456661">
                  <a:extLst>
                    <a:ext uri="{9D8B030D-6E8A-4147-A177-3AD203B41FA5}">
                      <a16:colId xmlns:a16="http://schemas.microsoft.com/office/drawing/2014/main" val="20001"/>
                    </a:ext>
                  </a:extLst>
                </a:gridCol>
              </a:tblGrid>
              <a:tr h="370840">
                <a:tc>
                  <a:txBody>
                    <a:bodyPr/>
                    <a:lstStyle/>
                    <a:p>
                      <a:pPr algn="ctr"/>
                      <a:r>
                        <a:rPr lang="en-IN" dirty="0" smtClean="0"/>
                        <a:t>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smtClean="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smtClean="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476846" y="2420310"/>
                <a:ext cx="5326913" cy="3447098"/>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this observation, we can choose the value of </a:t>
                </a:r>
                <a14:m>
                  <m:oMath xmlns:m="http://schemas.openxmlformats.org/officeDocument/2006/math">
                    <m:r>
                      <a:rPr lang="en-IN" sz="2000" i="1">
                        <a:solidFill>
                          <a:srgbClr val="0B5ED7"/>
                        </a:solidFill>
                        <a:latin typeface="Cambria Math"/>
                        <a:cs typeface="Times New Roman" pitchFamily="18" charset="0"/>
                      </a:rPr>
                      <m:t>𝑘</m:t>
                    </m:r>
                    <m:r>
                      <a:rPr lang="en-IN" sz="2000" i="1">
                        <a:solidFill>
                          <a:srgbClr val="0B5ED7"/>
                        </a:solidFill>
                        <a:latin typeface="Cambria Math"/>
                        <a:ea typeface="Cambria Math"/>
                        <a:cs typeface="Times New Roman" pitchFamily="18" charset="0"/>
                      </a:rPr>
                      <m:t>≈</m:t>
                    </m:r>
                    <m:r>
                      <a:rPr lang="en-IN" sz="2000" b="0" i="1" smtClean="0">
                        <a:solidFill>
                          <a:srgbClr val="0B5ED7"/>
                        </a:solidFill>
                        <a:latin typeface="Cambria Math"/>
                        <a:ea typeface="Cambria Math"/>
                        <a:cs typeface="Times New Roman" pitchFamily="18" charset="0"/>
                      </a:rPr>
                      <m:t>3, </m:t>
                    </m:r>
                  </m:oMath>
                </a14:m>
                <a:r>
                  <a:rPr lang="en-IN" sz="2000" dirty="0" smtClean="0">
                    <a:latin typeface="Times New Roman" pitchFamily="18" charset="0"/>
                    <a:cs typeface="Times New Roman" pitchFamily="18" charset="0"/>
                  </a:rPr>
                  <a:t>as with this smallest value of k it gives reasonably good result.</a:t>
                </a:r>
              </a:p>
              <a:p>
                <a:pPr algn="just">
                  <a:buClr>
                    <a:srgbClr val="0B5ED7"/>
                  </a:buClr>
                </a:pPr>
                <a:endParaRPr lang="en-IN" sz="20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Note: If </a:t>
                </a:r>
                <a14:m>
                  <m:oMath xmlns:m="http://schemas.openxmlformats.org/officeDocument/2006/math">
                    <m:r>
                      <a:rPr lang="en-IN" sz="2000" i="1">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oMath>
                </a14:m>
                <a:r>
                  <a:rPr lang="en-IN" sz="2000" dirty="0" smtClean="0">
                    <a:latin typeface="Times New Roman" pitchFamily="18" charset="0"/>
                    <a:cs typeface="Times New Roman" pitchFamily="18" charset="0"/>
                  </a:rPr>
                  <a:t> then </a:t>
                </a:r>
                <a:r>
                  <a:rPr lang="en-IN" sz="2000" dirty="0" smtClean="0">
                    <a:solidFill>
                      <a:srgbClr val="0B5ED7"/>
                    </a:solidFill>
                    <a:latin typeface="Times New Roman" pitchFamily="18" charset="0"/>
                    <a:cs typeface="Times New Roman" pitchFamily="18" charset="0"/>
                  </a:rPr>
                  <a:t>SSE=0;</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However, the cluster is useless! This is another  </a:t>
                </a:r>
                <a:r>
                  <a:rPr lang="en-IN" sz="2000" dirty="0" smtClean="0">
                    <a:solidFill>
                      <a:srgbClr val="0B5ED7"/>
                    </a:solidFill>
                    <a:latin typeface="Times New Roman" pitchFamily="18" charset="0"/>
                    <a:cs typeface="Times New Roman" pitchFamily="18" charset="0"/>
                  </a:rPr>
                  <a:t>example of overfitting.</a:t>
                </a: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476846" y="2420310"/>
                <a:ext cx="5326913" cy="3447098"/>
              </a:xfrm>
              <a:prstGeom prst="rect">
                <a:avLst/>
              </a:prstGeom>
              <a:blipFill rotWithShape="1">
                <a:blip r:embed="rId2"/>
                <a:stretch>
                  <a:fillRect l="-915" t="-883" r="-1259"/>
                </a:stretch>
              </a:blipFill>
            </p:spPr>
            <p:txBody>
              <a:bodyPr/>
              <a:lstStyle/>
              <a:p>
                <a:r>
                  <a:rPr lang="en-IN">
                    <a:noFill/>
                  </a:rPr>
                  <a:t> </a:t>
                </a:r>
              </a:p>
            </p:txBody>
          </p:sp>
        </mc:Fallback>
      </mc:AlternateContent>
    </p:spTree>
    <p:extLst>
      <p:ext uri="{BB962C8B-B14F-4D97-AF65-F5344CB8AC3E}">
        <p14:creationId xmlns:p14="http://schemas.microsoft.com/office/powerpoint/2010/main" val="4047497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smtClean="0">
                <a:cs typeface="Times New Roman" pitchFamily="18" charset="0"/>
              </a:rPr>
              <a:t>Introduction to clustering</a:t>
            </a:r>
            <a:endParaRPr lang="en-US" sz="800" dirty="0" smtClean="0">
              <a:cs typeface="Times New Roman" pitchFamily="18" charset="0"/>
            </a:endParaRPr>
          </a:p>
          <a:p>
            <a:pPr>
              <a:lnSpc>
                <a:spcPct val="150000"/>
              </a:lnSpc>
            </a:pPr>
            <a:r>
              <a:rPr lang="en-US" sz="2000" dirty="0" smtClean="0">
                <a:cs typeface="Times New Roman" pitchFamily="18" charset="0"/>
              </a:rPr>
              <a:t>Similarity and dissimilarity measures</a:t>
            </a:r>
            <a:endParaRPr lang="en-US" sz="800" dirty="0" smtClean="0">
              <a:cs typeface="Times New Roman" pitchFamily="18" charset="0"/>
            </a:endParaRPr>
          </a:p>
          <a:p>
            <a:pPr>
              <a:lnSpc>
                <a:spcPct val="150000"/>
              </a:lnSpc>
            </a:pPr>
            <a:r>
              <a:rPr lang="en-US" sz="2000" dirty="0" smtClean="0">
                <a:cs typeface="Times New Roman" pitchFamily="18" charset="0"/>
              </a:rPr>
              <a:t>Clustering techniques</a:t>
            </a:r>
            <a:endParaRPr lang="en-US" sz="800" dirty="0" smtClean="0">
              <a:cs typeface="Times New Roman" pitchFamily="18" charset="0"/>
            </a:endParaRPr>
          </a:p>
          <a:p>
            <a:pPr>
              <a:lnSpc>
                <a:spcPct val="150000"/>
              </a:lnSpc>
            </a:pPr>
            <a:r>
              <a:rPr lang="en-US" sz="2000" dirty="0" smtClean="0">
                <a:cs typeface="Times New Roman" pitchFamily="18" charset="0"/>
              </a:rPr>
              <a:t>Partitioning algorithms</a:t>
            </a:r>
          </a:p>
          <a:p>
            <a:pPr>
              <a:lnSpc>
                <a:spcPct val="150000"/>
              </a:lnSpc>
            </a:pPr>
            <a:r>
              <a:rPr lang="en-US" sz="2000" dirty="0" smtClean="0">
                <a:cs typeface="Times New Roman" pitchFamily="18" charset="0"/>
              </a:rPr>
              <a:t>Hierarchical algorithms</a:t>
            </a:r>
          </a:p>
          <a:p>
            <a:pPr>
              <a:lnSpc>
                <a:spcPct val="150000"/>
              </a:lnSpc>
            </a:pPr>
            <a:r>
              <a:rPr lang="en-US" sz="2000" dirty="0" smtClean="0">
                <a:cs typeface="Times New Roman" pitchFamily="18" charset="0"/>
              </a:rPr>
              <a:t>Density-based algorithm</a:t>
            </a:r>
          </a:p>
          <a:p>
            <a:pPr lvl="1"/>
            <a:endParaRPr lang="en-US" sz="100" dirty="0" smtClean="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5" name="Rectangle 4"/>
          <p:cNvSpPr/>
          <p:nvPr/>
        </p:nvSpPr>
        <p:spPr>
          <a:xfrm>
            <a:off x="751114" y="3145971"/>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1113" y="3614057"/>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Another requirement in the k-Means algorithm to choose initial cluster centroid for each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One technique that is usually followed </a:t>
            </a:r>
            <a:r>
              <a:rPr lang="en-IN" sz="2000" dirty="0" smtClean="0">
                <a:solidFill>
                  <a:srgbClr val="0B5ED7"/>
                </a:solidFill>
                <a:latin typeface="Times New Roman" pitchFamily="18" charset="0"/>
                <a:cs typeface="Times New Roman" pitchFamily="18" charset="0"/>
              </a:rPr>
              <a:t>to avoid the above problem </a:t>
            </a:r>
            <a:r>
              <a:rPr lang="en-IN" sz="2000" dirty="0" smtClean="0">
                <a:latin typeface="Times New Roman" pitchFamily="18" charset="0"/>
                <a:cs typeface="Times New Roman" pitchFamily="18" charset="0"/>
              </a:rPr>
              <a:t>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2626180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A detail calculation reveals that there are </a:t>
                </a:r>
                <a14:m>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oMath>
                </a14:m>
                <a:r>
                  <a:rPr lang="en-IN" sz="2000" dirty="0" smtClean="0">
                    <a:latin typeface="Times New Roman" pitchFamily="18" charset="0"/>
                    <a:cs typeface="Times New Roman" pitchFamily="18" charset="0"/>
                  </a:rPr>
                  <a:t> possible combinations to examine the search of global optima.</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65760" lvl="1"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1</m:t>
                          </m:r>
                        </m:num>
                        <m:den>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den>
                      </m:f>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−1</m:t>
                                  </m:r>
                                </m:e>
                              </m:d>
                            </m:e>
                            <m:sup>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𝑖</m:t>
                              </m:r>
                            </m:sup>
                          </m:sSup>
                          <m:d>
                            <m:dPr>
                              <m:ctrlPr>
                                <a:rPr lang="en-IN" sz="2000" b="0" i="1" smtClean="0">
                                  <a:solidFill>
                                    <a:srgbClr val="0B5ED7"/>
                                  </a:solidFill>
                                  <a:latin typeface="Cambria Math" panose="02040503050406030204" pitchFamily="18" charset="0"/>
                                  <a:cs typeface="Times New Roman" pitchFamily="18" charset="0"/>
                                </a:rPr>
                              </m:ctrlPr>
                            </m:dPr>
                            <m:e>
                              <m:m>
                                <m:mPr>
                                  <m:mcs>
                                    <m:mc>
                                      <m:mcPr>
                                        <m:count m:val="1"/>
                                        <m:mcJc m:val="center"/>
                                      </m:mcPr>
                                    </m:mc>
                                  </m:mcs>
                                  <m:ctrlPr>
                                    <a:rPr lang="en-IN" sz="2000" b="0" i="1" smtClean="0">
                                      <a:solidFill>
                                        <a:srgbClr val="0B5ED7"/>
                                      </a:solidFill>
                                      <a:latin typeface="Cambria Math" panose="02040503050406030204" pitchFamily="18" charset="0"/>
                                      <a:cs typeface="Times New Roman" pitchFamily="18" charset="0"/>
                                    </a:rPr>
                                  </m:ctrlPr>
                                </m:mPr>
                                <m:mr>
                                  <m:e>
                                    <m:r>
                                      <m:rPr>
                                        <m:brk m:alnAt="7"/>
                                      </m:rPr>
                                      <a:rPr lang="en-IN" sz="2000" b="0" i="1" smtClean="0">
                                        <a:solidFill>
                                          <a:srgbClr val="0B5ED7"/>
                                        </a:solidFill>
                                        <a:latin typeface="Cambria Math"/>
                                        <a:cs typeface="Times New Roman" pitchFamily="18" charset="0"/>
                                      </a:rPr>
                                      <m:t>𝑘</m:t>
                                    </m:r>
                                  </m:e>
                                </m:mr>
                                <m:mr>
                                  <m:e>
                                    <m:r>
                                      <a:rPr lang="en-IN" sz="2000" b="0" i="1" smtClean="0">
                                        <a:solidFill>
                                          <a:srgbClr val="0B5ED7"/>
                                        </a:solidFill>
                                        <a:latin typeface="Cambria Math"/>
                                        <a:cs typeface="Times New Roman" pitchFamily="18" charset="0"/>
                                      </a:rPr>
                                      <m:t>𝑖</m:t>
                                    </m:r>
                                  </m:e>
                                </m:mr>
                              </m:m>
                            </m:e>
                          </m:d>
                        </m:e>
                      </m:nary>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𝑖</m:t>
                              </m:r>
                            </m:e>
                          </m:d>
                        </m:e>
                        <m:sup>
                          <m:r>
                            <a:rPr lang="en-IN" sz="2000" b="0" i="1" smtClean="0">
                              <a:solidFill>
                                <a:srgbClr val="0B5ED7"/>
                              </a:solidFill>
                              <a:latin typeface="Cambria Math"/>
                              <a:cs typeface="Times New Roman" pitchFamily="18" charset="0"/>
                            </a:rPr>
                            <m:t>𝑛</m:t>
                          </m:r>
                        </m:sup>
                      </m:sSup>
                    </m:oMath>
                  </m:oMathPara>
                </a14:m>
                <a:endParaRPr lang="en-IN" sz="2000" dirty="0" smtClean="0">
                  <a:solidFill>
                    <a:srgbClr val="0B5ED7"/>
                  </a:solidFill>
                  <a:latin typeface="Times New Roman" pitchFamily="18" charset="0"/>
                  <a:cs typeface="Times New Roman" pitchFamily="18" charset="0"/>
                </a:endParaRPr>
              </a:p>
              <a:p>
                <a:pPr marL="365760" lvl="1" indent="0" algn="just">
                  <a:buClr>
                    <a:srgbClr val="0B5ED7"/>
                  </a:buClr>
                  <a:buNone/>
                </a:pPr>
                <a:endParaRPr lang="en-IN" sz="800" dirty="0" smtClean="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For example, there are </a:t>
                </a:r>
                <a14:m>
                  <m:oMath xmlns:m="http://schemas.openxmlformats.org/officeDocument/2006/math">
                    <m:r>
                      <a:rPr lang="en-IN" sz="2000" b="0" i="1" smtClean="0">
                        <a:solidFill>
                          <a:srgbClr val="0B5ED7"/>
                        </a:solidFill>
                        <a:latin typeface="Cambria Math"/>
                        <a:cs typeface="Times New Roman" pitchFamily="18" charset="0"/>
                      </a:rPr>
                      <m:t>𝑜</m:t>
                    </m:r>
                    <m:r>
                      <a:rPr lang="en-IN" sz="2000" b="0" i="1" smtClean="0">
                        <a:solidFill>
                          <a:srgbClr val="0B5ED7"/>
                        </a:solidFill>
                        <a:latin typeface="Cambria Math"/>
                        <a:cs typeface="Times New Roman" pitchFamily="18" charset="0"/>
                      </a:rPr>
                      <m:t>(</m:t>
                    </m:r>
                    <m:sSup>
                      <m:sSupPr>
                        <m:ctrlPr>
                          <a:rPr lang="en-IN" sz="2000" b="0" i="1" smtClean="0">
                            <a:solidFill>
                              <a:srgbClr val="0B5ED7"/>
                            </a:solidFill>
                            <a:latin typeface="Cambria Math" panose="02040503050406030204" pitchFamily="18" charset="0"/>
                            <a:cs typeface="Times New Roman" pitchFamily="18" charset="0"/>
                          </a:rPr>
                        </m:ctrlPr>
                      </m:sSupPr>
                      <m:e>
                        <m:r>
                          <a:rPr lang="en-IN" sz="2000" b="0" i="1" smtClean="0">
                            <a:solidFill>
                              <a:srgbClr val="0B5ED7"/>
                            </a:solidFill>
                            <a:latin typeface="Cambria Math"/>
                            <a:cs typeface="Times New Roman" pitchFamily="18" charset="0"/>
                          </a:rPr>
                          <m:t>10</m:t>
                        </m:r>
                      </m:e>
                      <m:sup>
                        <m:r>
                          <a:rPr lang="en-IN" sz="2000" b="0" i="1" smtClean="0">
                            <a:solidFill>
                              <a:srgbClr val="0B5ED7"/>
                            </a:solidFill>
                            <a:latin typeface="Cambria Math"/>
                            <a:cs typeface="Times New Roman" pitchFamily="18" charset="0"/>
                          </a:rPr>
                          <m:t>10</m:t>
                        </m:r>
                      </m:sup>
                    </m:sSup>
                    <m:r>
                      <a:rPr lang="en-IN" sz="2000" b="0" i="1" smtClean="0">
                        <a:solidFill>
                          <a:srgbClr val="0B5ED7"/>
                        </a:solidFill>
                        <a:latin typeface="Cambria Math"/>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different ways to cluster 20 items into 4 clusters!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Thus, the strategy having its own limitation is practical only if </a:t>
                </a:r>
              </a:p>
              <a:p>
                <a:pPr marL="1097280" lvl="2" indent="-457200" algn="just">
                  <a:buClr>
                    <a:srgbClr val="0B5ED7"/>
                  </a:buClr>
                  <a:buFont typeface="+mj-lt"/>
                  <a:buAutoNum type="arabicParenR"/>
                </a:pPr>
                <a:r>
                  <a:rPr lang="en-IN" sz="1800" dirty="0" smtClean="0">
                    <a:latin typeface="Times New Roman" pitchFamily="18" charset="0"/>
                    <a:cs typeface="Times New Roman" pitchFamily="18" charset="0"/>
                  </a:rPr>
                  <a:t>The sample is negatively small (~100-1000), and</a:t>
                </a:r>
              </a:p>
              <a:p>
                <a:pPr marL="1097280" lvl="2" indent="-457200" algn="just">
                  <a:buClr>
                    <a:srgbClr val="0B5ED7"/>
                  </a:buClr>
                  <a:buFont typeface="+mj-lt"/>
                  <a:buAutoNum type="arabicParenR"/>
                </a:pPr>
                <a:r>
                  <a:rPr lang="en-IN" sz="1800" i="1" dirty="0" smtClean="0">
                    <a:latin typeface="Times New Roman" pitchFamily="18" charset="0"/>
                    <a:cs typeface="Times New Roman" pitchFamily="18" charset="0"/>
                  </a:rPr>
                  <a:t>k</a:t>
                </a:r>
                <a:r>
                  <a:rPr lang="en-IN" sz="1800" dirty="0" smtClean="0">
                    <a:latin typeface="Times New Roman" pitchFamily="18" charset="0"/>
                    <a:cs typeface="Times New Roman" pitchFamily="18" charset="0"/>
                  </a:rPr>
                  <a:t> is relatively small compared to </a:t>
                </a:r>
                <a:r>
                  <a:rPr lang="en-IN" sz="1800" i="1" dirty="0" smtClean="0">
                    <a:latin typeface="Times New Roman" pitchFamily="18" charset="0"/>
                    <a:cs typeface="Times New Roman" pitchFamily="18" charset="0"/>
                  </a:rPr>
                  <a:t>n</a:t>
                </a:r>
                <a:r>
                  <a:rPr lang="en-IN" sz="1800" dirty="0" smtClean="0">
                    <a:latin typeface="Times New Roman" pitchFamily="18" charset="0"/>
                    <a:cs typeface="Times New Roman" pitchFamily="18" charset="0"/>
                  </a:rPr>
                  <a:t> (i.e.. </a:t>
                </a:r>
                <a14:m>
                  <m:oMath xmlns:m="http://schemas.openxmlformats.org/officeDocument/2006/math">
                    <m:r>
                      <a:rPr lang="en-IN" sz="1800" b="0" i="1" smtClean="0">
                        <a:solidFill>
                          <a:srgbClr val="0B5ED7"/>
                        </a:solidFill>
                        <a:latin typeface="Cambria Math"/>
                        <a:cs typeface="Times New Roman" pitchFamily="18" charset="0"/>
                      </a:rPr>
                      <m:t>𝑘</m:t>
                    </m:r>
                    <m:r>
                      <a:rPr lang="en-IN" sz="1800" b="0" i="1" smtClean="0">
                        <a:solidFill>
                          <a:srgbClr val="0B5ED7"/>
                        </a:solidFill>
                        <a:latin typeface="Cambria Math"/>
                        <a:cs typeface="Times New Roman" pitchFamily="18" charset="0"/>
                      </a:rPr>
                      <m:t>≪</m:t>
                    </m:r>
                    <m:r>
                      <a:rPr lang="en-IN" sz="1800" b="0" i="1" smtClean="0">
                        <a:solidFill>
                          <a:srgbClr val="0B5ED7"/>
                        </a:solidFill>
                        <a:latin typeface="Cambria Math"/>
                        <a:cs typeface="Times New Roman" pitchFamily="18" charset="0"/>
                      </a:rPr>
                      <m:t>𝑛</m:t>
                    </m:r>
                    <m:r>
                      <a:rPr lang="en-IN" sz="1800" b="0" i="1" smtClean="0">
                        <a:latin typeface="Cambria Math"/>
                        <a:cs typeface="Times New Roman" pitchFamily="18" charset="0"/>
                      </a:rPr>
                      <m:t>)</m:t>
                    </m:r>
                  </m:oMath>
                </a14:m>
                <a:r>
                  <a:rPr lang="en-IN" sz="18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292106"/>
              </a:xfrm>
              <a:blipFill rotWithShape="1">
                <a:blip r:embed="rId2"/>
                <a:stretch>
                  <a:fillRect l="-686" t="-576" r="-68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200253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dirty="0" smtClean="0">
                <a:latin typeface="Times New Roman" pitchFamily="18" charset="0"/>
                <a:cs typeface="Times New Roman" pitchFamily="18" charset="0"/>
              </a:rPr>
              <a:t>To assign a point to the closest centroid, we need a proximity measure that should quantify the notion of “</a:t>
            </a:r>
            <a:r>
              <a:rPr lang="en-US" sz="2000" dirty="0" smtClean="0">
                <a:solidFill>
                  <a:srgbClr val="0B5ED7"/>
                </a:solidFill>
                <a:latin typeface="Times New Roman" pitchFamily="18" charset="0"/>
                <a:cs typeface="Times New Roman" pitchFamily="18" charset="0"/>
              </a:rPr>
              <a:t>closest</a:t>
            </a:r>
            <a:r>
              <a:rPr lang="en-US" sz="2000" dirty="0" smtClean="0">
                <a:latin typeface="Times New Roman" pitchFamily="18" charset="0"/>
                <a:cs typeface="Times New Roman" pitchFamily="18" charset="0"/>
              </a:rPr>
              <a:t>” for the objects under clustering.</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Usually Euclidean distance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For example,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Jaccard measure, etc.</a:t>
            </a: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3289316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in the context of different measures, the </a:t>
                </a:r>
                <a:r>
                  <a:rPr lang="en-US" sz="2000" dirty="0" smtClean="0">
                    <a:solidFill>
                      <a:srgbClr val="0B5ED7"/>
                    </a:solidFill>
                    <a:latin typeface="Times New Roman" pitchFamily="18" charset="0"/>
                    <a:cs typeface="Times New Roman" pitchFamily="18" charset="0"/>
                  </a:rPr>
                  <a:t>sum-of-squared error </a:t>
                </a:r>
                <a:r>
                  <a:rPr lang="en-US" sz="2000" dirty="0" smtClean="0">
                    <a:latin typeface="Times New Roman" pitchFamily="18" charset="0"/>
                    <a:cs typeface="Times New Roman" pitchFamily="18" charset="0"/>
                  </a:rPr>
                  <a:t>(i.e., objective function/convergence criteria) of a clustering can be stated as under.</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solidFill>
                      <a:srgbClr val="A50021"/>
                    </a:solidFill>
                    <a:latin typeface="Times New Roman" pitchFamily="18" charset="0"/>
                    <a:cs typeface="Times New Roman" pitchFamily="18" charset="0"/>
                  </a:rPr>
                  <a:t>Data in Euclidean space (L</a:t>
                </a:r>
                <a:r>
                  <a:rPr lang="en-US" sz="2000" baseline="-25000" dirty="0" smtClean="0">
                    <a:solidFill>
                      <a:srgbClr val="A50021"/>
                    </a:solidFill>
                    <a:latin typeface="Times New Roman" pitchFamily="18" charset="0"/>
                    <a:cs typeface="Times New Roman" pitchFamily="18" charset="0"/>
                  </a:rPr>
                  <a:t>2</a:t>
                </a:r>
                <a:r>
                  <a:rPr lang="en-US" sz="2000" dirty="0" smtClean="0">
                    <a:solidFill>
                      <a:srgbClr val="A50021"/>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solidFill>
                    <a:srgbClr val="A50021"/>
                  </a:solidFill>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a:t>
                </a:r>
                <a:r>
                  <a:rPr lang="en-US" sz="2000" dirty="0" smtClean="0">
                    <a:solidFill>
                      <a:srgbClr val="A50021"/>
                    </a:solidFill>
                    <a:latin typeface="Times New Roman" pitchFamily="18" charset="0"/>
                    <a:cs typeface="Times New Roman" pitchFamily="18" charset="0"/>
                  </a:rPr>
                  <a:t>L</a:t>
                </a:r>
                <a:r>
                  <a:rPr lang="en-US" sz="2000" baseline="-25000" dirty="0" smtClean="0">
                    <a:solidFill>
                      <a:srgbClr val="A50021"/>
                    </a:solidFill>
                    <a:latin typeface="Times New Roman" pitchFamily="18" charset="0"/>
                    <a:cs typeface="Times New Roman" pitchFamily="18" charset="0"/>
                  </a:rPr>
                  <a:t>1</a:t>
                </a:r>
                <a:r>
                  <a:rPr lang="en-US" sz="2000" dirty="0" smtClean="0">
                    <a:solidFill>
                      <a:srgbClr val="A50021"/>
                    </a:solidFill>
                    <a:latin typeface="Times New Roman" pitchFamily="18" charset="0"/>
                    <a:cs typeface="Times New Roman" pitchFamily="18" charset="0"/>
                  </a:rPr>
                  <a:t> </a:t>
                </a:r>
                <a:r>
                  <a:rPr lang="en-US" sz="2000" dirty="0">
                    <a:solidFill>
                      <a:srgbClr val="A50021"/>
                    </a:solidFill>
                    <a:latin typeface="Times New Roman" pitchFamily="18" charset="0"/>
                    <a:cs typeface="Times New Roman" pitchFamily="18" charset="0"/>
                  </a:rPr>
                  <a:t>norm</a:t>
                </a:r>
                <a:r>
                  <a:rPr lang="en-US" sz="2000" dirty="0" smtClean="0">
                    <a:solidFill>
                      <a:srgbClr val="A50021"/>
                    </a:solidFill>
                    <a:latin typeface="Times New Roman" pitchFamily="18" charset="0"/>
                    <a:cs typeface="Times New Roman" pitchFamily="18" charset="0"/>
                  </a:rPr>
                  <a:t>):</a:t>
                </a:r>
              </a:p>
              <a:p>
                <a:pPr marL="0" indent="0" algn="just">
                  <a:buClr>
                    <a:srgbClr val="0B5ED7"/>
                  </a:buClr>
                  <a:buNone/>
                </a:pPr>
                <a:endParaRPr lang="en-US" sz="800" dirty="0">
                  <a:solidFill>
                    <a:srgbClr val="A50021"/>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is used as a proximity measure, where the objective is to minimize the </a:t>
                </a:r>
                <a:r>
                  <a:rPr lang="en-US" sz="2000" dirty="0" smtClean="0">
                    <a:solidFill>
                      <a:srgbClr val="0B5ED7"/>
                    </a:solidFill>
                    <a:latin typeface="Times New Roman" pitchFamily="18" charset="0"/>
                    <a:cs typeface="Times New Roman" pitchFamily="18" charset="0"/>
                  </a:rPr>
                  <a:t>sum-of-absolute error </a:t>
                </a:r>
                <a:r>
                  <a:rPr lang="en-US" sz="2000" dirty="0" smtClean="0">
                    <a:latin typeface="Times New Roman" pitchFamily="18" charset="0"/>
                    <a:cs typeface="Times New Roman" pitchFamily="18" charset="0"/>
                  </a:rPr>
                  <a:t>denoted as </a:t>
                </a:r>
                <a:r>
                  <a:rPr lang="en-US" sz="2000" dirty="0" smtClean="0">
                    <a:solidFill>
                      <a:srgbClr val="0B5ED7"/>
                    </a:solidFill>
                    <a:latin typeface="Times New Roman" pitchFamily="18" charset="0"/>
                    <a:cs typeface="Times New Roman" pitchFamily="18" charset="0"/>
                  </a:rPr>
                  <a:t>SAE</a:t>
                </a:r>
                <a:r>
                  <a:rPr lang="en-US" sz="2000" dirty="0" smtClean="0">
                    <a:latin typeface="Times New Roman" pitchFamily="18" charset="0"/>
                    <a:cs typeface="Times New Roman" pitchFamily="18" charset="0"/>
                  </a:rPr>
                  <a:t> and defined as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sSup>
                            </m:e>
                          </m:nary>
                        </m:e>
                      </m:nary>
                    </m:oMath>
                  </m:oMathPara>
                </a14:m>
                <a:endParaRPr lang="en-US" sz="2000" dirty="0">
                  <a:solidFill>
                    <a:srgbClr val="A50021"/>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833" y="981104"/>
                <a:ext cx="8697431" cy="5292106"/>
              </a:xfrm>
              <a:blipFill rotWithShape="0">
                <a:blip r:embed="rId2"/>
                <a:stretch>
                  <a:fillRect l="-771" t="-691"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15631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126236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Distance with document objects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Suppose a set of </a:t>
            </a:r>
            <a:r>
              <a:rPr lang="en-US" sz="2000" i="1" dirty="0" smtClean="0">
                <a:solidFill>
                  <a:srgbClr val="0B5ED7"/>
                </a:solidFill>
                <a:latin typeface="Times New Roman" pitchFamily="18" charset="0"/>
                <a:cs typeface="Times New Roman" pitchFamily="18" charset="0"/>
              </a:rPr>
              <a:t>n</a:t>
            </a:r>
            <a:r>
              <a:rPr lang="en-US" sz="2000" dirty="0" smtClean="0">
                <a:latin typeface="Times New Roman" pitchFamily="18" charset="0"/>
                <a:cs typeface="Times New Roman" pitchFamily="18" charset="0"/>
              </a:rPr>
              <a:t> document objects is defined as </a:t>
            </a:r>
            <a:r>
              <a:rPr lang="en-US" sz="2000" i="1" dirty="0" smtClean="0">
                <a:solidFill>
                  <a:srgbClr val="0B5ED7"/>
                </a:solidFill>
                <a:latin typeface="Times New Roman" pitchFamily="18" charset="0"/>
                <a:cs typeface="Times New Roman" pitchFamily="18" charset="0"/>
              </a:rPr>
              <a:t>d</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document term matrix (DTM) </a:t>
            </a:r>
            <a:r>
              <a:rPr lang="en-US" sz="2000" dirty="0" smtClean="0">
                <a:latin typeface="Times New Roman" pitchFamily="18" charset="0"/>
                <a:cs typeface="Times New Roman" pitchFamily="18" charset="0"/>
              </a:rPr>
              <a:t>(a typical look is shown in the below form).</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extLst>
                        <a:ext uri="{9D8B030D-6E8A-4147-A177-3AD203B41FA5}">
                          <a16:colId xmlns:a16="http://schemas.microsoft.com/office/drawing/2014/main" val="20000"/>
                        </a:ext>
                      </a:extLst>
                    </a:gridCol>
                    <a:gridCol w="489097">
                      <a:extLst>
                        <a:ext uri="{9D8B030D-6E8A-4147-A177-3AD203B41FA5}">
                          <a16:colId xmlns:a16="http://schemas.microsoft.com/office/drawing/2014/main" val="20001"/>
                        </a:ext>
                      </a:extLst>
                    </a:gridCol>
                    <a:gridCol w="574158">
                      <a:extLst>
                        <a:ext uri="{9D8B030D-6E8A-4147-A177-3AD203B41FA5}">
                          <a16:colId xmlns:a16="http://schemas.microsoft.com/office/drawing/2014/main" val="20002"/>
                        </a:ext>
                      </a:extLst>
                    </a:gridCol>
                    <a:gridCol w="452119">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859619" y="2349796"/>
                <a:ext cx="5039832" cy="2387770"/>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𝑇𝐶</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r>
                                <m:rPr>
                                  <m:sty m:val="p"/>
                                </m:rPr>
                                <a:rPr lang="en-IN" sz="2000" b="0" i="0" smtClean="0">
                                  <a:solidFill>
                                    <a:srgbClr val="0B5ED7"/>
                                  </a:solidFill>
                                  <a:latin typeface="Cambria Math"/>
                                  <a:cs typeface="Times New Roman" pitchFamily="18" charset="0"/>
                                </a:rPr>
                                <m:t>cos</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e>
                          </m:nary>
                        </m:e>
                      </m:nary>
                    </m:oMath>
                  </m:oMathPara>
                </a14:m>
                <a:endParaRPr lang="en-IN" sz="2000" dirty="0" smtClean="0">
                  <a:solidFill>
                    <a:srgbClr val="0B5ED7"/>
                  </a:solidFill>
                  <a:latin typeface="Times New Roman" pitchFamily="18" charset="0"/>
                  <a:cs typeface="Times New Roman" pitchFamily="18" charset="0"/>
                </a:endParaRPr>
              </a:p>
              <a:p>
                <a:pPr algn="just"/>
                <a:endParaRPr lang="en-IN" sz="2000" dirty="0" smtClean="0">
                  <a:solidFill>
                    <a:srgbClr val="0B5ED7"/>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a:t>
                </a:r>
                <a:r>
                  <a:rPr lang="en-IN" sz="2000" dirty="0" smtClean="0">
                    <a:latin typeface="Times New Roman" pitchFamily="18" charset="0"/>
                    <a:cs typeface="Times New Roman" pitchFamily="18" charset="0"/>
                  </a:rPr>
                  <a:t>here </a:t>
                </a:r>
                <a14:m>
                  <m:oMath xmlns:m="http://schemas.openxmlformats.org/officeDocument/2006/math">
                    <m:func>
                      <m:funcPr>
                        <m:ctrlPr>
                          <a:rPr lang="en-IN" sz="2000" b="0" i="1" smtClean="0">
                            <a:solidFill>
                              <a:srgbClr val="0B5ED7"/>
                            </a:solidFill>
                            <a:latin typeface="Cambria Math" panose="02040503050406030204" pitchFamily="18" charset="0"/>
                            <a:cs typeface="Times New Roman" pitchFamily="18" charset="0"/>
                          </a:rPr>
                        </m:ctrlPr>
                      </m:funcPr>
                      <m:fName>
                        <m:r>
                          <m:rPr>
                            <m:sty m:val="p"/>
                          </m:rPr>
                          <a:rPr lang="en-IN" sz="2000" b="0" i="0" smtClean="0">
                            <a:solidFill>
                              <a:srgbClr val="0B5ED7"/>
                            </a:solidFill>
                            <a:latin typeface="Cambria Math"/>
                            <a:cs typeface="Times New Roman" pitchFamily="18" charset="0"/>
                          </a:rPr>
                          <m:t>cos</m:t>
                        </m:r>
                      </m:fName>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e>
                    </m:func>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num>
                      <m:den>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e>
                        </m:d>
                        <m:d>
                          <m:dPr>
                            <m:begChr m:val="‖"/>
                            <m:endChr m:val="‖"/>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den>
                    </m:f>
                  </m:oMath>
                </a14:m>
                <a:endParaRPr lang="en-IN" sz="20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859619" y="2349796"/>
                <a:ext cx="5039832" cy="2387770"/>
              </a:xfrm>
              <a:prstGeom prst="rect">
                <a:avLst/>
              </a:prstGeom>
              <a:blipFill rotWithShape="0">
                <a:blip r:embed="rId3"/>
                <a:stretch>
                  <a:fillRect l="-1209" t="-1276" r="-13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2381" y="4833902"/>
                <a:ext cx="7474689" cy="1219693"/>
              </a:xfrm>
              <a:prstGeom prst="rect">
                <a:avLst/>
              </a:prstGeom>
              <a:noFill/>
            </p:spPr>
            <p:txBody>
              <a:bodyPr wrap="square" rtlCol="0">
                <a:spAutoFit/>
              </a:bodyPr>
              <a:lstStyle/>
              <a:p>
                <a:pPr algn="ctr"/>
                <a14:m>
                  <m:oMath xmlns:m="http://schemas.openxmlformats.org/officeDocument/2006/math">
                    <m:r>
                      <a:rPr lang="en-IN" b="0" i="1" smtClean="0">
                        <a:solidFill>
                          <a:srgbClr val="0B5ED7"/>
                        </a:solidFill>
                        <a:latin typeface="Cambria Math"/>
                      </a:rPr>
                      <m:t>𝑥</m:t>
                    </m:r>
                    <m:r>
                      <a:rPr lang="en-IN" i="1">
                        <a:solidFill>
                          <a:srgbClr val="0B5ED7"/>
                        </a:solidFill>
                        <a:latin typeface="Cambria Math"/>
                        <a:ea typeface="Cambria Math"/>
                      </a:rPr>
                      <m:t>⋅</m:t>
                    </m:r>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m:t>
                        </m:r>
                      </m:sub>
                    </m:sSub>
                    <m:r>
                      <a:rPr lang="en-IN" b="0" i="1" smtClean="0">
                        <a:solidFill>
                          <a:srgbClr val="0B5ED7"/>
                        </a:solidFill>
                        <a:latin typeface="Cambria Math"/>
                        <a:ea typeface="Cambria Math"/>
                      </a:rPr>
                      <m:t>=</m:t>
                    </m:r>
                    <m:nary>
                      <m:naryPr>
                        <m:chr m:val="∑"/>
                        <m:supHide m:val="on"/>
                        <m:ctrlPr>
                          <a:rPr lang="en-IN" b="0" i="1" smtClean="0">
                            <a:solidFill>
                              <a:srgbClr val="0B5ED7"/>
                            </a:solidFill>
                            <a:latin typeface="Cambria Math" panose="02040503050406030204" pitchFamily="18" charset="0"/>
                            <a:ea typeface="Cambria Math"/>
                          </a:rPr>
                        </m:ctrlPr>
                      </m:naryPr>
                      <m:sub>
                        <m:r>
                          <m:rPr>
                            <m:brk m:alnAt="7"/>
                          </m:rPr>
                          <a:rPr lang="en-IN" b="0" i="1" smtClean="0">
                            <a:solidFill>
                              <a:srgbClr val="0B5ED7"/>
                            </a:solidFill>
                            <a:latin typeface="Cambria Math"/>
                            <a:ea typeface="Cambria Math"/>
                          </a:rPr>
                          <m:t>𝑗</m:t>
                        </m:r>
                      </m:sub>
                      <m:sup/>
                      <m:e>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𝑥</m:t>
                            </m:r>
                          </m:e>
                          <m:sub>
                            <m:r>
                              <a:rPr lang="en-IN" b="0" i="1" smtClean="0">
                                <a:solidFill>
                                  <a:srgbClr val="0B5ED7"/>
                                </a:solidFill>
                                <a:latin typeface="Cambria Math"/>
                                <a:ea typeface="Cambria Math"/>
                              </a:rPr>
                              <m:t>𝑗</m:t>
                            </m:r>
                          </m:sub>
                        </m:sSub>
                      </m:e>
                    </m:nary>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𝑖𝑗</m:t>
                        </m:r>
                      </m:sub>
                    </m:sSub>
                  </m:oMath>
                </a14:m>
                <a:r>
                  <a:rPr lang="en-IN" dirty="0" smtClean="0"/>
                  <a:t> 	and 	</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r>
                          <a:rPr lang="en-IN" b="0" i="1" smtClean="0">
                            <a:solidFill>
                              <a:srgbClr val="0B5ED7"/>
                            </a:solidFill>
                            <a:latin typeface="Cambria Math"/>
                          </a:rPr>
                          <m:t>𝑥</m:t>
                        </m:r>
                      </m:e>
                    </m:d>
                    <m:r>
                      <a:rPr lang="en-IN" b="0" i="1" smtClean="0">
                        <a:solidFill>
                          <a:srgbClr val="0B5ED7"/>
                        </a:solidFill>
                        <a:latin typeface="Cambria Math"/>
                      </a:rPr>
                      <m:t>=</m:t>
                    </m:r>
                    <m:rad>
                      <m:radPr>
                        <m:degHide m:val="on"/>
                        <m:ctrlPr>
                          <a:rPr lang="en-IN" b="0" i="1" smtClean="0">
                            <a:solidFill>
                              <a:srgbClr val="0B5ED7"/>
                            </a:solidFill>
                            <a:latin typeface="Cambria Math" panose="02040503050406030204" pitchFamily="18" charset="0"/>
                          </a:rPr>
                        </m:ctrlPr>
                      </m:radPr>
                      <m:deg/>
                      <m:e>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sub>
                          <m:sup>
                            <m:r>
                              <a:rPr lang="en-IN" b="0" i="1" smtClean="0">
                                <a:solidFill>
                                  <a:srgbClr val="0B5ED7"/>
                                </a:solidFill>
                                <a:latin typeface="Cambria Math"/>
                              </a:rPr>
                              <m:t>𝑝</m:t>
                            </m:r>
                          </m:sup>
                          <m:e>
                            <m:sSup>
                              <m:sSupPr>
                                <m:ctrlPr>
                                  <a:rPr lang="en-IN" b="0" i="1" smtClean="0">
                                    <a:solidFill>
                                      <a:srgbClr val="0B5ED7"/>
                                    </a:solidFill>
                                    <a:latin typeface="Cambria Math" panose="02040503050406030204" pitchFamily="18" charset="0"/>
                                  </a:rPr>
                                </m:ctrlPr>
                              </m:sSupPr>
                              <m:e>
                                <m:sSub>
                                  <m:sSubPr>
                                    <m:ctrlPr>
                                      <a:rPr lang="en-IN" b="0" i="1" smtClean="0">
                                        <a:solidFill>
                                          <a:srgbClr val="0B5ED7"/>
                                        </a:solidFill>
                                        <a:latin typeface="Cambria Math" panose="02040503050406030204" pitchFamily="18" charset="0"/>
                                      </a:rPr>
                                    </m:ctrlPr>
                                  </m:sSubPr>
                                  <m:e>
                                    <m:r>
                                      <a:rPr lang="en-IN" b="0" i="1" smtClean="0">
                                        <a:solidFill>
                                          <a:srgbClr val="0B5ED7"/>
                                        </a:solidFill>
                                        <a:latin typeface="Cambria Math"/>
                                      </a:rPr>
                                      <m:t>𝑥</m:t>
                                    </m:r>
                                  </m:e>
                                  <m:sub>
                                    <m:r>
                                      <a:rPr lang="en-IN" b="0" i="1" smtClean="0">
                                        <a:solidFill>
                                          <a:srgbClr val="0B5ED7"/>
                                        </a:solidFill>
                                        <a:latin typeface="Cambria Math"/>
                                      </a:rPr>
                                      <m:t>𝑗</m:t>
                                    </m:r>
                                  </m:sub>
                                </m:sSub>
                              </m:e>
                              <m:sup>
                                <m:r>
                                  <a:rPr lang="en-IN" b="0" i="1" smtClean="0">
                                    <a:solidFill>
                                      <a:srgbClr val="0B5ED7"/>
                                    </a:solidFill>
                                    <a:latin typeface="Cambria Math"/>
                                  </a:rPr>
                                  <m:t>2</m:t>
                                </m:r>
                              </m:sup>
                            </m:sSup>
                          </m:e>
                        </m:nary>
                      </m:e>
                    </m:rad>
                  </m:oMath>
                </a14:m>
                <a:r>
                  <a:rPr lang="en-IN" dirty="0" smtClean="0">
                    <a:solidFill>
                      <a:srgbClr val="0B5ED7"/>
                    </a:solidFill>
                  </a:rPr>
                  <a:t> </a:t>
                </a:r>
              </a:p>
              <a:p>
                <a:pPr algn="ctr"/>
                <a14:m>
                  <m:oMath xmlns:m="http://schemas.openxmlformats.org/officeDocument/2006/math">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r>
                      <a:rPr lang="en-IN" b="0" i="1" smtClean="0">
                        <a:solidFill>
                          <a:srgbClr val="0B5ED7"/>
                        </a:solidFill>
                        <a:latin typeface="Cambria Math"/>
                      </a:rPr>
                      <m:t>=</m:t>
                    </m:r>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r>
                          <a:rPr lang="en-IN" b="0" i="1" smtClean="0">
                            <a:solidFill>
                              <a:srgbClr val="0B5ED7"/>
                            </a:solidFill>
                            <a:latin typeface="Cambria Math"/>
                          </a:rPr>
                          <m:t>=1</m:t>
                        </m:r>
                      </m:sub>
                      <m:sup>
                        <m:r>
                          <a:rPr lang="en-IN" b="0" i="1" smtClean="0">
                            <a:solidFill>
                              <a:srgbClr val="0B5ED7"/>
                            </a:solidFill>
                            <a:latin typeface="Cambria Math"/>
                          </a:rPr>
                          <m:t>𝑝</m:t>
                        </m:r>
                      </m:sup>
                      <m:e>
                        <m:sSub>
                          <m:sSubPr>
                            <m:ctrlPr>
                              <a:rPr lang="en-IN" b="0" i="1" smtClean="0">
                                <a:solidFill>
                                  <a:srgbClr val="0B5ED7"/>
                                </a:solidFill>
                                <a:latin typeface="Cambria Math" panose="02040503050406030204" pitchFamily="18" charset="0"/>
                              </a:rPr>
                            </m:ctrlPr>
                          </m:sSubPr>
                          <m:e>
                            <m:acc>
                              <m:accPr>
                                <m:chr m:val="̂"/>
                                <m:ctrlPr>
                                  <a:rPr lang="en-IN" b="0"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e>
                          <m:sub>
                            <m:r>
                              <a:rPr lang="en-IN" b="0" i="1" smtClean="0">
                                <a:solidFill>
                                  <a:srgbClr val="0B5ED7"/>
                                </a:solidFill>
                                <a:latin typeface="Cambria Math"/>
                              </a:rPr>
                              <m:t>𝑗</m:t>
                            </m:r>
                          </m:sub>
                        </m:sSub>
                      </m:e>
                    </m:nary>
                  </m:oMath>
                </a14:m>
                <a:r>
                  <a:rPr lang="en-IN" dirty="0" smtClean="0">
                    <a:solidFill>
                      <a:srgbClr val="0B5ED7"/>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m:t>
                        </m:r>
                      </m:sub>
                    </m:sSub>
                    <m:r>
                      <a:rPr lang="en-IN" i="1">
                        <a:solidFill>
                          <a:srgbClr val="0B5ED7"/>
                        </a:solidFill>
                        <a:latin typeface="Cambria Math"/>
                      </a:rPr>
                      <m:t>=</m:t>
                    </m:r>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r>
                          <a:rPr lang="en-IN" i="1">
                            <a:solidFill>
                              <a:srgbClr val="0B5ED7"/>
                            </a:solidFill>
                            <a:latin typeface="Cambria Math"/>
                          </a:rPr>
                          <m:t>=1</m:t>
                        </m:r>
                      </m:sub>
                      <m:sup>
                        <m:r>
                          <a:rPr lang="en-IN" i="1">
                            <a:solidFill>
                              <a:srgbClr val="0B5ED7"/>
                            </a:solidFill>
                            <a:latin typeface="Cambria Math"/>
                          </a:rPr>
                          <m:t>𝑝</m:t>
                        </m:r>
                      </m:sup>
                      <m:e>
                        <m:sSub>
                          <m:sSubPr>
                            <m:ctrlPr>
                              <a:rPr lang="en-IN" i="1">
                                <a:solidFill>
                                  <a:srgbClr val="0B5ED7"/>
                                </a:solidFill>
                                <a:latin typeface="Cambria Math" panose="02040503050406030204" pitchFamily="18" charset="0"/>
                              </a:rPr>
                            </m:ctrlPr>
                          </m:sSubPr>
                          <m:e>
                            <m:acc>
                              <m:accPr>
                                <m:chr m:val="̂"/>
                                <m:ctrlPr>
                                  <a:rPr lang="en-IN" i="1">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𝑖𝑗</m:t>
                            </m:r>
                          </m:sub>
                        </m:sSub>
                      </m:e>
                    </m:nary>
                  </m:oMath>
                </a14:m>
                <a:r>
                  <a:rPr lang="en-IN" dirty="0" smtClean="0">
                    <a:solidFill>
                      <a:srgbClr val="0B5ED7"/>
                    </a:solidFill>
                  </a:rPr>
                  <a:t>	</a:t>
                </a:r>
                <a:r>
                  <a:rPr lang="en-IN" i="0" dirty="0" smtClean="0">
                    <a:solidFill>
                      <a:srgbClr val="0B5ED7"/>
                    </a:solidFill>
                    <a:latin typeface="+mj-lt"/>
                  </a:rPr>
                  <a:t>‖</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sSub>
                          <m:sSubPr>
                            <m:ctrlPr>
                              <a:rPr lang="en-IN" i="1" smtClean="0">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𝑖𝑗</m:t>
                            </m:r>
                          </m:sub>
                        </m:sSub>
                      </m:e>
                    </m:d>
                  </m:oMath>
                </a14:m>
                <a:r>
                  <a:rPr lang="en-IN" i="0" dirty="0" smtClean="0">
                    <a:solidFill>
                      <a:srgbClr val="0B5ED7"/>
                    </a:solidFill>
                    <a:latin typeface="+mj-lt"/>
                  </a:rPr>
                  <a:t>‖</a:t>
                </a:r>
                <a14:m>
                  <m:oMath xmlns:m="http://schemas.openxmlformats.org/officeDocument/2006/math">
                    <m:r>
                      <a:rPr lang="en-IN" i="1">
                        <a:solidFill>
                          <a:srgbClr val="0B5ED7"/>
                        </a:solidFill>
                        <a:latin typeface="Cambria Math"/>
                      </a:rPr>
                      <m:t>=</m:t>
                    </m:r>
                    <m:rad>
                      <m:radPr>
                        <m:degHide m:val="on"/>
                        <m:ctrlPr>
                          <a:rPr lang="en-IN" i="1">
                            <a:solidFill>
                              <a:srgbClr val="0B5ED7"/>
                            </a:solidFill>
                            <a:latin typeface="Cambria Math" panose="02040503050406030204" pitchFamily="18" charset="0"/>
                          </a:rPr>
                        </m:ctrlPr>
                      </m:radPr>
                      <m:deg/>
                      <m:e>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sub>
                          <m:sup>
                            <m:r>
                              <a:rPr lang="en-IN" i="1">
                                <a:solidFill>
                                  <a:srgbClr val="0B5ED7"/>
                                </a:solidFill>
                                <a:latin typeface="Cambria Math"/>
                              </a:rPr>
                              <m:t>𝑝</m:t>
                            </m:r>
                          </m:sup>
                          <m:e>
                            <m:sSup>
                              <m:sSupPr>
                                <m:ctrlPr>
                                  <a:rPr lang="en-IN" i="1">
                                    <a:solidFill>
                                      <a:srgbClr val="0B5ED7"/>
                                    </a:solidFill>
                                    <a:latin typeface="Cambria Math" panose="02040503050406030204" pitchFamily="18" charset="0"/>
                                  </a:rPr>
                                </m:ctrlPr>
                              </m:sSup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m:t>
                                    </m:r>
                                    <m:r>
                                      <a:rPr lang="en-IN" i="1">
                                        <a:solidFill>
                                          <a:srgbClr val="0B5ED7"/>
                                        </a:solidFill>
                                        <a:latin typeface="Cambria Math"/>
                                      </a:rPr>
                                      <m:t>𝑗</m:t>
                                    </m:r>
                                  </m:sub>
                                </m:sSub>
                              </m:e>
                              <m:sup>
                                <m:r>
                                  <a:rPr lang="en-IN" i="1">
                                    <a:solidFill>
                                      <a:srgbClr val="0B5ED7"/>
                                    </a:solidFill>
                                    <a:latin typeface="Cambria Math"/>
                                  </a:rPr>
                                  <m:t>2</m:t>
                                </m:r>
                              </m:sup>
                            </m:sSup>
                          </m:e>
                        </m:nary>
                      </m:e>
                    </m:rad>
                  </m:oMath>
                </a14:m>
                <a:r>
                  <a:rPr lang="en-IN" dirty="0">
                    <a:solidFill>
                      <a:srgbClr val="0B5ED7"/>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712381" y="4833902"/>
                <a:ext cx="7474689"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3139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3697222"/>
          </a:xfrm>
        </p:spPr>
        <p:txBody>
          <a:bodyPr>
            <a:noAutofit/>
          </a:bodyPr>
          <a:lstStyle/>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The criteria of objective function with different proximity measures</a:t>
            </a:r>
          </a:p>
          <a:p>
            <a:pPr marL="0" indent="0">
              <a:buNone/>
            </a:pPr>
            <a:endParaRPr lang="en-US" sz="2000" dirty="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SSE (using L</a:t>
            </a:r>
            <a:r>
              <a:rPr lang="en-US" sz="2000" baseline="-25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SSE.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SAE (using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SAE.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TC(using cosine similarity) : To </a:t>
            </a:r>
            <a:r>
              <a:rPr lang="en-US" sz="2000" dirty="0" smtClean="0">
                <a:solidFill>
                  <a:srgbClr val="0B5ED7"/>
                </a:solidFill>
                <a:latin typeface="Times New Roman" pitchFamily="18" charset="0"/>
                <a:cs typeface="Times New Roman" pitchFamily="18" charset="0"/>
              </a:rPr>
              <a:t>maximize</a:t>
            </a:r>
            <a:r>
              <a:rPr lang="en-US" sz="2000" dirty="0" smtClean="0">
                <a:latin typeface="Times New Roman" pitchFamily="18" charset="0"/>
                <a:cs typeface="Times New Roman" pitchFamily="18" charset="0"/>
              </a:rPr>
              <a:t> the TC.</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50091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4646955"/>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dirty="0" smtClean="0">
                    <a:latin typeface="Times New Roman" pitchFamily="18" charset="0"/>
                    <a:cs typeface="Times New Roman" pitchFamily="18" charset="0"/>
                  </a:rPr>
                  <a:t>The k-Means algorithm can be </a:t>
                </a:r>
                <a:r>
                  <a:rPr lang="en-US" sz="2000" dirty="0" smtClean="0">
                    <a:solidFill>
                      <a:srgbClr val="0B5ED7"/>
                    </a:solidFill>
                    <a:latin typeface="Times New Roman" pitchFamily="18" charset="0"/>
                    <a:cs typeface="Times New Roman" pitchFamily="18" charset="0"/>
                  </a:rPr>
                  <a:t>applied only when the mean of the cluster is defined</a:t>
                </a:r>
                <a:r>
                  <a:rPr lang="en-US" sz="2000" dirty="0" smtClean="0">
                    <a:latin typeface="Times New Roman" pitchFamily="18" charset="0"/>
                    <a:cs typeface="Times New Roman" pitchFamily="18" charset="0"/>
                  </a:rPr>
                  <a:t> (hence it named</a:t>
                </a:r>
                <a:r>
                  <a:rPr lang="en-US" sz="2000" dirty="0" smtClean="0">
                    <a:solidFill>
                      <a:srgbClr val="0B5ED7"/>
                    </a:solidFill>
                    <a:latin typeface="Times New Roman" pitchFamily="18" charset="0"/>
                    <a:cs typeface="Times New Roman" pitchFamily="18" charset="0"/>
                  </a:rPr>
                  <a:t> k-Means</a:t>
                </a:r>
                <a:r>
                  <a:rPr lang="en-US" sz="2000" dirty="0" smtClean="0">
                    <a:latin typeface="Times New Roman" pitchFamily="18" charset="0"/>
                    <a:cs typeface="Times New Roman" pitchFamily="18" charset="0"/>
                  </a:rPr>
                  <a:t>). The cluster mean (also called centroid) of a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oMath>
                </a14:m>
                <a:r>
                  <a:rPr lang="en-US" sz="2000" dirty="0" smtClean="0">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panose="02040503050406030204" pitchFamily="18" charset="0"/>
                              <a:cs typeface="Times New Roman" pitchFamily="18" charset="0"/>
                            </a:rPr>
                            <m:t>1</m:t>
                          </m:r>
                        </m:num>
                        <m:den>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den>
                      </m:f>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4646955"/>
              </a:xfrm>
              <a:blipFill rotWithShape="0">
                <a:blip r:embed="rId2"/>
                <a:stretch>
                  <a:fillRect l="-771" t="-656"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8" name="TextBox 7"/>
          <p:cNvSpPr txBox="1"/>
          <p:nvPr/>
        </p:nvSpPr>
        <p:spPr>
          <a:xfrm>
            <a:off x="638032" y="5693433"/>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to find the mean of objects with composite attributes?</a:t>
            </a:r>
          </a:p>
        </p:txBody>
      </p:sp>
      <p:sp>
        <p:nvSpPr>
          <p:cNvPr id="9" name="Rectangle 8"/>
          <p:cNvSpPr/>
          <p:nvPr/>
        </p:nvSpPr>
        <p:spPr>
          <a:xfrm>
            <a:off x="79890" y="5324101"/>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902639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3"/>
            <a:ext cx="8697431" cy="4646955"/>
          </a:xfrm>
        </p:spPr>
        <p:txBody>
          <a:bodyPr>
            <a:noAutofit/>
          </a:bodyPr>
          <a:lstStyle/>
          <a:p>
            <a:pPr marL="0" indent="0" algn="just">
              <a:buNone/>
            </a:pPr>
            <a:endParaRPr lang="en-US" sz="2000" b="1" dirty="0" smtClean="0">
              <a:solidFill>
                <a:srgbClr val="80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80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SSE (L</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dirty="0">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the objective function is defined as SAE (L</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above two interpretations can be readily verified as given in the next slide.</a:t>
            </a: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2191676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1: SSE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SSE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𝑆𝑆𝐸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sSup>
                                <m:sSupPr>
                                  <m:ctrlPr>
                                    <a:rPr lang="en-US" sz="2000" i="1" smtClean="0">
                                      <a:solidFill>
                                        <a:srgbClr val="0B5ED7"/>
                                      </a:solidFill>
                                      <a:latin typeface="Cambria Math" panose="02040503050406030204" pitchFamily="18" charset="0"/>
                                      <a:cs typeface="Times New Roman" pitchFamily="18" charset="0"/>
                                    </a:rPr>
                                  </m:ctrlPr>
                                </m:sSupPr>
                                <m:e>
                                  <m:d>
                                    <m:dPr>
                                      <m:ctrlPr>
                                        <a:rPr lang="en-US" sz="2000" i="1" smtClean="0">
                                          <a:solidFill>
                                            <a:srgbClr val="0B5ED7"/>
                                          </a:solidFill>
                                          <a:latin typeface="Cambria Math" panose="02040503050406030204" pitchFamily="18" charset="0"/>
                                          <a:cs typeface="Times New Roman" pitchFamily="18" charset="0"/>
                                        </a:rPr>
                                      </m:ctrlPr>
                                    </m:dPr>
                                    <m:e>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3390091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1036510"/>
                <a:ext cx="8569327" cy="475909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2</m:t>
                          </m:r>
                          <m:d>
                            <m:dPr>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b="1" dirty="0" smtClean="0">
                    <a:solidFill>
                      <a:srgbClr val="0B5ED7"/>
                    </a:solidFill>
                    <a:latin typeface="Times New Roman" pitchFamily="18" charset="0"/>
                    <a:cs typeface="Times New Roman" pitchFamily="18" charset="0"/>
                  </a:rPr>
                  <a:t>the best centroid for minimizing SSE of a cluster is the mean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1036510"/>
                <a:ext cx="8569327" cy="4759099"/>
              </a:xfrm>
              <a:blipFill rotWithShape="0">
                <a:blip r:embed="rId2"/>
                <a:stretch>
                  <a:fillRect l="-783" t="-640" r="-78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700732" y="3416060"/>
                <a:ext cx="2242868"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panose="02040503050406030204" pitchFamily="18" charset="0"/>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96541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smtClean="0">
                <a:latin typeface="Times New Roman" pitchFamily="18" charset="0"/>
                <a:cs typeface="Times New Roman" pitchFamily="18" charset="0"/>
              </a:rPr>
              <a:t>Clustering has been studied extensively for more than </a:t>
            </a:r>
            <a:r>
              <a:rPr lang="en-US" sz="2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0 years and across many disciplines due to its broad applications.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As a result, many clustering techniques have been reported in the literature.</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broad taxonomy of existing clustering methods is shown in Fig. 16.1.</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247882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2: SAE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
        <p:nvSpPr>
          <p:cNvPr id="7"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73665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569327" cy="3430631"/>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d>
                                    <m:dPr>
                                      <m:begChr m:val=""/>
                                      <m:endChr m:val="|"/>
                                      <m:ctrlPr>
                                        <a:rPr lang="en-IN" sz="2000" i="1" smtClean="0">
                                          <a:solidFill>
                                            <a:srgbClr val="0B5ED7"/>
                                          </a:solidFill>
                                          <a:latin typeface="Cambria Math" panose="02040503050406030204" pitchFamily="18" charset="0"/>
                                          <a:cs typeface="Times New Roman" pitchFamily="18" charset="0"/>
                                        </a:rPr>
                                      </m:ctrlPr>
                                    </m:dPr>
                                    <m:e>
                                      <m:d>
                                        <m:dPr>
                                          <m:ctrlPr>
                                            <a:rPr lang="en-IN" sz="200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&gt;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d>
                                    <m:dPr>
                                      <m:begChr m:val=""/>
                                      <m:endChr m:val="|"/>
                                      <m:ctrlPr>
                                        <a:rPr lang="en-IN" sz="2000" b="0" i="1" smtClean="0">
                                          <a:solidFill>
                                            <a:srgbClr val="0B5ED7"/>
                                          </a:solidFill>
                                          <a:latin typeface="Cambria Math" panose="02040503050406030204" pitchFamily="18" charset="0"/>
                                          <a:cs typeface="Times New Roman" pitchFamily="18" charset="0"/>
                                        </a:rPr>
                                      </m:ctrlPr>
                                    </m:dPr>
                                    <m:e>
                                      <m:d>
                                        <m:dPr>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&gt;</m:t>
                                  </m:r>
                                  <m:r>
                                    <a:rPr lang="en-IN" sz="2000" b="0" i="1" smtClean="0">
                                      <a:solidFill>
                                        <a:srgbClr val="0B5ED7"/>
                                      </a:solidFill>
                                      <a:latin typeface="Cambria Math" panose="02040503050406030204" pitchFamily="18" charset="0"/>
                                      <a:cs typeface="Times New Roman" pitchFamily="18" charset="0"/>
                                    </a:rPr>
                                    <m:t>𝑥</m:t>
                                  </m:r>
                                </m:sub>
                              </m:sSub>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Solving the above equation, we get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dirty="0" smtClean="0">
                    <a:solidFill>
                      <a:srgbClr val="0B5ED7"/>
                    </a:solidFill>
                    <a:latin typeface="Times New Roman" pitchFamily="18" charset="0"/>
                    <a:cs typeface="Times New Roman" pitchFamily="18" charset="0"/>
                  </a:rPr>
                  <a:t>the best centroid for minimizing SAE of a cluster is the median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569327" cy="3430631"/>
              </a:xfrm>
              <a:blipFill rotWithShape="0">
                <a:blip r:embed="rId2"/>
                <a:stretch>
                  <a:fillRect l="-783" t="-888" r="-783" b="-17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407115" y="2609489"/>
                <a:ext cx="2726266"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710026" y="4525734"/>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Interpret the best centroid for maximizing TC (with Cosine similarity measure) of a cluster.</a:t>
            </a:r>
          </a:p>
        </p:txBody>
      </p:sp>
      <p:sp>
        <p:nvSpPr>
          <p:cNvPr id="10" name="Rectangle 9"/>
          <p:cNvSpPr/>
          <p:nvPr/>
        </p:nvSpPr>
        <p:spPr>
          <a:xfrm>
            <a:off x="84486" y="4321834"/>
            <a:ext cx="480828"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45810" y="5463522"/>
            <a:ext cx="8120754" cy="646331"/>
          </a:xfrm>
          <a:prstGeom prst="rect">
            <a:avLst/>
          </a:prstGeom>
          <a:noFill/>
        </p:spPr>
        <p:txBody>
          <a:bodyPr wrap="square" rtlCol="0">
            <a:spAutoFit/>
          </a:bodyPr>
          <a:lstStyle/>
          <a:p>
            <a:r>
              <a:rPr lang="en-IN" dirty="0" smtClean="0"/>
              <a:t>The above mentioned discussion is </a:t>
            </a:r>
            <a:r>
              <a:rPr lang="en-IN" dirty="0" smtClean="0">
                <a:solidFill>
                  <a:srgbClr val="0B5ED7"/>
                </a:solidFill>
              </a:rPr>
              <a:t>quite sufficient for the validation of k-Means algorithm.</a:t>
            </a:r>
            <a:endParaRPr lang="en-IN" dirty="0">
              <a:solidFill>
                <a:srgbClr val="0B5ED7"/>
              </a:solidFill>
            </a:endParaRPr>
          </a:p>
        </p:txBody>
      </p:sp>
    </p:spTree>
    <p:extLst>
      <p:ext uri="{BB962C8B-B14F-4D97-AF65-F5344CB8AC3E}">
        <p14:creationId xmlns:p14="http://schemas.microsoft.com/office/powerpoint/2010/main" val="2358722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smtClean="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𝑇</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here</a:t>
                </a:r>
                <a:r>
                  <a:rPr lang="en-US" sz="1600" dirty="0" smtClean="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 = number of objects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𝑚</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attributes in the object definition</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𝑘</m:t>
                    </m:r>
                  </m:oMath>
                </a14:m>
                <a:r>
                  <a:rPr lang="en-US" sz="2000" dirty="0" smtClean="0">
                    <a:latin typeface="Times New Roman" pitchFamily="18" charset="0"/>
                    <a:cs typeface="Times New Roman" pitchFamily="18" charset="0"/>
                  </a:rPr>
                  <a:t> = number of clusters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𝑙</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iterations.</a:t>
                </a: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𝑙</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iteration can be moderately controlled to check the value of </a:t>
                </a:r>
                <a14:m>
                  <m:oMath xmlns:m="http://schemas.openxmlformats.org/officeDocument/2006/math">
                    <m:r>
                      <a:rPr lang="en-IN" sz="2000" b="0" i="1" smtClean="0">
                        <a:latin typeface="Cambria Math" panose="02040503050406030204" pitchFamily="18" charset="0"/>
                        <a:cs typeface="Times New Roman" pitchFamily="18" charset="0"/>
                      </a:rPr>
                      <m:t>𝑙</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Space complexity: </a:t>
                </a:r>
                <a:r>
                  <a:rPr lang="en-IN" sz="2000" dirty="0" smtClean="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It requires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objects 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proximity measure from </a:t>
                </a:r>
                <a14:m>
                  <m:oMath xmlns:m="http://schemas.openxmlformats.org/officeDocument/2006/math">
                    <m:r>
                      <a:rPr lang="en-IN" sz="2000" i="1" smtClean="0">
                        <a:solidFill>
                          <a:srgbClr val="0B5ED7"/>
                        </a:solidFill>
                        <a:latin typeface="Cambria Math" panose="02040503050406030204" pitchFamily="18" charset="0"/>
                        <a:cs typeface="Times New Roman" pitchFamily="18" charset="0"/>
                      </a:rPr>
                      <m:t>𝑛</m:t>
                    </m:r>
                  </m:oMath>
                </a14:m>
                <a:r>
                  <a:rPr lang="en-IN" sz="2000" dirty="0" smtClean="0">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oMath>
                </a14:m>
                <a:r>
                  <a:rPr lang="en-IN" sz="2000" dirty="0" smtClean="0">
                    <a:latin typeface="Times New Roman" pitchFamily="18" charset="0"/>
                    <a:cs typeface="Times New Roman" pitchFamily="18" charset="0"/>
                  </a:rPr>
                  <a:t> clusters. </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Thus the total storage complexity is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𝑆</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IN" sz="2000" b="0" dirty="0" smtClean="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smtClean="0">
                    <a:solidFill>
                      <a:schemeClr val="tx1"/>
                    </a:solidFill>
                    <a:latin typeface="Times New Roman" panose="02020603050405020304" pitchFamily="18" charset="0"/>
                    <a:cs typeface="Times New Roman" panose="02020603050405020304" pitchFamily="18" charset="0"/>
                  </a:rPr>
                  <a:t> if</a:t>
                </a:r>
                <a:r>
                  <a:rPr lang="en-IN" sz="2000" b="0" dirty="0" smtClean="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6. Final comments:</a:t>
            </a: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Advantages:</a:t>
            </a:r>
          </a:p>
          <a:p>
            <a:pPr marL="0" indent="0" algn="just">
              <a:buClr>
                <a:srgbClr val="0B5ED7"/>
              </a:buClr>
              <a:buNone/>
            </a:pPr>
            <a:endParaRPr lang="en-IN" sz="800" dirty="0" smtClean="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smtClean="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finds a local optima and may actually minimize the global optimum.</a:t>
            </a:r>
            <a:endParaRPr lang="en-IN"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9" name="TextBox 8"/>
          <p:cNvSpPr txBox="1"/>
          <p:nvPr/>
        </p:nvSpPr>
        <p:spPr>
          <a:xfrm>
            <a:off x="774078" y="3688973"/>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similarity metric can be utilized to run k-Means faster? What is the updation in each iteration?</a:t>
            </a:r>
          </a:p>
        </p:txBody>
      </p:sp>
      <p:sp>
        <p:nvSpPr>
          <p:cNvPr id="10" name="Rectangle 9"/>
          <p:cNvSpPr/>
          <p:nvPr/>
        </p:nvSpPr>
        <p:spPr>
          <a:xfrm>
            <a:off x="102970" y="3495039"/>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4090034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6. Final comments</a:t>
            </a:r>
            <a:r>
              <a:rPr lang="en-IN" sz="2000" b="1" dirty="0" smtClean="0">
                <a:solidFill>
                  <a:srgbClr val="0B5ED7"/>
                </a:solidFill>
                <a:latin typeface="Times New Roman" pitchFamily="18" charset="0"/>
                <a:cs typeface="Times New Roman" pitchFamily="18" charset="0"/>
              </a:rPr>
              <a:t>:</a:t>
            </a: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has </a:t>
            </a:r>
            <a:r>
              <a:rPr lang="en-IN" sz="2000" dirty="0" smtClean="0">
                <a:solidFill>
                  <a:srgbClr val="0B5ED7"/>
                </a:solidFill>
                <a:latin typeface="Times New Roman" pitchFamily="18" charset="0"/>
                <a:cs typeface="Times New Roman" pitchFamily="18" charset="0"/>
              </a:rPr>
              <a:t>trouble clustering data that contains outliers</a:t>
            </a:r>
            <a:r>
              <a:rPr lang="en-IN" sz="2000" dirty="0" smtClean="0">
                <a:latin typeface="Times New Roman" pitchFamily="18" charset="0"/>
                <a:cs typeface="Times New Roman" pitchFamily="18" charset="0"/>
              </a:rPr>
              <a:t>.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a:t>
            </a:r>
            <a:r>
              <a:rPr lang="en-IN" sz="2000" dirty="0" smtClean="0">
                <a:solidFill>
                  <a:srgbClr val="0B5ED7"/>
                </a:solidFill>
                <a:latin typeface="Times New Roman" pitchFamily="18" charset="0"/>
                <a:cs typeface="Times New Roman" pitchFamily="18" charset="0"/>
              </a:rPr>
              <a:t>cannot handle non-globular clusters</a:t>
            </a:r>
            <a:r>
              <a:rPr lang="en-IN" sz="2000" dirty="0" smtClean="0">
                <a:latin typeface="Times New Roman" pitchFamily="18" charset="0"/>
                <a:cs typeface="Times New Roman" pitchFamily="18" charset="0"/>
              </a:rPr>
              <a:t>, clusters of different sizes and densities (see Fig 16.6 in the next slide).</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1433993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8" y="891201"/>
            <a:ext cx="4405847"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233" y="976125"/>
            <a:ext cx="3971427"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239" y="3425994"/>
            <a:ext cx="3726503" cy="2070895"/>
          </a:xfrm>
          <a:prstGeom prst="rect">
            <a:avLst/>
          </a:prstGeom>
        </p:spPr>
      </p:pic>
      <p:sp>
        <p:nvSpPr>
          <p:cNvPr id="9" name="TextBox 8"/>
          <p:cNvSpPr txBox="1"/>
          <p:nvPr/>
        </p:nvSpPr>
        <p:spPr>
          <a:xfrm>
            <a:off x="3059411" y="5456961"/>
            <a:ext cx="2950234" cy="369332"/>
          </a:xfrm>
          <a:prstGeom prst="rect">
            <a:avLst/>
          </a:prstGeom>
          <a:noFill/>
        </p:spPr>
        <p:txBody>
          <a:bodyPr wrap="square" rtlCol="0">
            <a:spAutoFit/>
          </a:bodyPr>
          <a:lstStyle/>
          <a:p>
            <a:r>
              <a:rPr lang="en-IN" dirty="0" smtClean="0"/>
              <a:t>Non-convex shaped clusters</a:t>
            </a:r>
            <a:endParaRPr lang="en-IN" dirty="0"/>
          </a:p>
        </p:txBody>
      </p:sp>
      <p:sp>
        <p:nvSpPr>
          <p:cNvPr id="10" name="TextBox 9"/>
          <p:cNvSpPr txBox="1"/>
          <p:nvPr/>
        </p:nvSpPr>
        <p:spPr>
          <a:xfrm>
            <a:off x="5049110" y="3087639"/>
            <a:ext cx="3357672" cy="369332"/>
          </a:xfrm>
          <a:prstGeom prst="rect">
            <a:avLst/>
          </a:prstGeom>
          <a:noFill/>
        </p:spPr>
        <p:txBody>
          <a:bodyPr wrap="square" rtlCol="0">
            <a:spAutoFit/>
          </a:bodyPr>
          <a:lstStyle/>
          <a:p>
            <a:r>
              <a:rPr lang="en-IN" dirty="0" smtClean="0"/>
              <a:t>Cluster with different densities</a:t>
            </a:r>
            <a:endParaRPr lang="en-IN" dirty="0"/>
          </a:p>
        </p:txBody>
      </p:sp>
      <p:sp>
        <p:nvSpPr>
          <p:cNvPr id="11" name="TextBox 10"/>
          <p:cNvSpPr txBox="1"/>
          <p:nvPr/>
        </p:nvSpPr>
        <p:spPr>
          <a:xfrm>
            <a:off x="1092759" y="3106836"/>
            <a:ext cx="2950234" cy="369332"/>
          </a:xfrm>
          <a:prstGeom prst="rect">
            <a:avLst/>
          </a:prstGeom>
          <a:noFill/>
        </p:spPr>
        <p:txBody>
          <a:bodyPr wrap="square" rtlCol="0">
            <a:spAutoFit/>
          </a:bodyPr>
          <a:lstStyle/>
          <a:p>
            <a:r>
              <a:rPr lang="en-IN" dirty="0" smtClean="0"/>
              <a:t>Cluster with different sizes</a:t>
            </a:r>
            <a:endParaRPr lang="en-IN" dirty="0"/>
          </a:p>
        </p:txBody>
      </p:sp>
      <p:sp>
        <p:nvSpPr>
          <p:cNvPr id="12" name="Content Placeholder 2"/>
          <p:cNvSpPr txBox="1">
            <a:spLocks/>
          </p:cNvSpPr>
          <p:nvPr/>
        </p:nvSpPr>
        <p:spPr>
          <a:xfrm>
            <a:off x="319772" y="6077888"/>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16.6: </a:t>
            </a:r>
            <a:r>
              <a:rPr lang="en-IN" sz="1600" b="1" dirty="0" smtClean="0">
                <a:solidFill>
                  <a:srgbClr val="0B5ED7"/>
                </a:solidFill>
                <a:cs typeface="Times New Roman" pitchFamily="18" charset="0"/>
              </a:rPr>
              <a:t>Some failure instance of k-Means algorithm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8005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There are a quite few variants of the k-Means algorithm. These can differ in the procedure of selecting the initial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smtClean="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smtClean="0">
                <a:latin typeface="Times New Roman" pitchFamily="18" charset="0"/>
                <a:cs typeface="Times New Roman" pitchFamily="18" charset="0"/>
              </a:rPr>
              <a:t>M. Steinbach, G. </a:t>
            </a:r>
            <a:r>
              <a:rPr lang="en-IN" sz="1800" dirty="0" err="1" smtClean="0">
                <a:latin typeface="Times New Roman" pitchFamily="18" charset="0"/>
                <a:cs typeface="Times New Roman" pitchFamily="18" charset="0"/>
              </a:rPr>
              <a:t>Karypis</a:t>
            </a:r>
            <a:r>
              <a:rPr lang="en-IN" sz="1800" dirty="0" smtClean="0">
                <a:latin typeface="Times New Roman" pitchFamily="18" charset="0"/>
                <a:cs typeface="Times New Roman" pitchFamily="18" charset="0"/>
              </a:rPr>
              <a:t> and V. Kumar “A comparison of document clustering techniques”, </a:t>
            </a:r>
            <a:r>
              <a:rPr lang="en-IN" sz="1800" i="1" dirty="0" smtClean="0">
                <a:latin typeface="Times New Roman" pitchFamily="18" charset="0"/>
                <a:cs typeface="Times New Roman" pitchFamily="18" charset="0"/>
              </a:rPr>
              <a:t>Proceedings of KDD workshop on Text mining, </a:t>
            </a:r>
            <a:r>
              <a:rPr lang="en-IN" sz="1800" dirty="0" smtClean="0">
                <a:latin typeface="Times New Roman" pitchFamily="18" charset="0"/>
                <a:cs typeface="Times New Roman" pitchFamily="18" charset="0"/>
              </a:rPr>
              <a:t>2000</a:t>
            </a:r>
            <a:r>
              <a:rPr lang="en-IN" sz="1800" i="1"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r>
              <a:rPr lang="en-IN" sz="2000" dirty="0" smtClean="0">
                <a:latin typeface="Times New Roman" pitchFamily="18" charset="0"/>
                <a:cs typeface="Times New Roman" pitchFamily="18" charset="0"/>
              </a:rPr>
              <a:t>).</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B. </a:t>
            </a:r>
            <a:r>
              <a:rPr lang="en-IN" sz="1800" dirty="0" err="1" smtClean="0">
                <a:latin typeface="Times New Roman" pitchFamily="18" charset="0"/>
                <a:cs typeface="Times New Roman" pitchFamily="18" charset="0"/>
              </a:rPr>
              <a:t>zhan</a:t>
            </a:r>
            <a:r>
              <a:rPr lang="en-IN" sz="1800" dirty="0" smtClean="0">
                <a:latin typeface="Times New Roman" pitchFamily="18" charset="0"/>
                <a:cs typeface="Times New Roman" pitchFamily="18" charset="0"/>
              </a:rPr>
              <a:t> “Generalised k-Harmonic means – Dynamic weighting of data in unsupervised learning”, </a:t>
            </a:r>
            <a:r>
              <a:rPr lang="en-IN" sz="1800" i="1" dirty="0" smtClean="0">
                <a:latin typeface="Times New Roman" pitchFamily="18" charset="0"/>
                <a:cs typeface="Times New Roman" pitchFamily="18" charset="0"/>
              </a:rPr>
              <a:t>Technical report, HP Labs</a:t>
            </a:r>
            <a:r>
              <a:rPr lang="en-IN" sz="1800" dirty="0" smtClean="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A. D. </a:t>
            </a:r>
            <a:r>
              <a:rPr lang="en-IN" sz="1800" dirty="0" err="1" smtClean="0">
                <a:latin typeface="Times New Roman" pitchFamily="18" charset="0"/>
                <a:cs typeface="Times New Roman" pitchFamily="18" charset="0"/>
              </a:rPr>
              <a:t>Chaturvedi</a:t>
            </a:r>
            <a:r>
              <a:rPr lang="en-IN" sz="1800" dirty="0" smtClean="0">
                <a:latin typeface="Times New Roman" pitchFamily="18" charset="0"/>
                <a:cs typeface="Times New Roman" pitchFamily="18" charset="0"/>
              </a:rPr>
              <a:t>, P. E. Green, J. D. Carroll, “k-Modes clustering”, </a:t>
            </a:r>
            <a:r>
              <a:rPr lang="en-IN" sz="1800" i="1" dirty="0" smtClean="0">
                <a:latin typeface="Times New Roman" pitchFamily="18" charset="0"/>
                <a:cs typeface="Times New Roman" pitchFamily="18" charset="0"/>
              </a:rPr>
              <a:t>Journal of classification</a:t>
            </a:r>
            <a:r>
              <a:rPr lang="en-IN" sz="1800" dirty="0" smtClean="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D. </a:t>
            </a:r>
            <a:r>
              <a:rPr lang="en-IN" sz="1800" dirty="0" err="1" smtClean="0">
                <a:latin typeface="Times New Roman" pitchFamily="18" charset="0"/>
                <a:cs typeface="Times New Roman" pitchFamily="18" charset="0"/>
              </a:rPr>
              <a:t>Pelleg</a:t>
            </a:r>
            <a:r>
              <a:rPr lang="en-IN" sz="1800" dirty="0" smtClean="0">
                <a:latin typeface="Times New Roman" pitchFamily="18" charset="0"/>
                <a:cs typeface="Times New Roman" pitchFamily="18" charset="0"/>
              </a:rPr>
              <a:t>, A. Moore, “x-Means: Extending k-Means with efficient estimation of the number of clusters”, </a:t>
            </a:r>
            <a:r>
              <a:rPr lang="en-IN" sz="1800" i="1" dirty="0" smtClean="0">
                <a:latin typeface="Times New Roman" pitchFamily="18" charset="0"/>
                <a:cs typeface="Times New Roman" pitchFamily="18" charset="0"/>
              </a:rPr>
              <a:t>17</a:t>
            </a:r>
            <a:r>
              <a:rPr lang="en-IN" sz="1800" i="1" baseline="30000" dirty="0" smtClean="0">
                <a:latin typeface="Times New Roman" pitchFamily="18" charset="0"/>
                <a:cs typeface="Times New Roman" pitchFamily="18" charset="0"/>
              </a:rPr>
              <a:t>th</a:t>
            </a:r>
            <a:r>
              <a:rPr lang="en-IN" sz="1800" i="1" dirty="0" smtClean="0">
                <a:latin typeface="Times New Roman" pitchFamily="18" charset="0"/>
                <a:cs typeface="Times New Roman" pitchFamily="18" charset="0"/>
              </a:rPr>
              <a:t> International conference on Machine Learning, </a:t>
            </a:r>
            <a:r>
              <a:rPr lang="en-IN" sz="1800" dirty="0" smtClean="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3445709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362293" cy="5311189"/>
          </a:xfrm>
        </p:spPr>
        <p:txBody>
          <a:bodyPr>
            <a:noAutofit/>
          </a:bodyPr>
          <a:lstStyle/>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N. B. Karayiannis, M. M. Randolph, “Non-Euclidean c-Means clustering algorithm”, </a:t>
            </a:r>
            <a:r>
              <a:rPr lang="en-IN" sz="2000" i="1" dirty="0" smtClean="0">
                <a:latin typeface="Times New Roman" pitchFamily="18" charset="0"/>
                <a:cs typeface="Times New Roman" pitchFamily="18" charset="0"/>
              </a:rPr>
              <a:t>Intelligent data analysis journal</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V</a:t>
            </a:r>
            <a:r>
              <a:rPr lang="en-IN" sz="2000" dirty="0" smtClean="0">
                <a:latin typeface="Times New Roman" pitchFamily="18" charset="0"/>
                <a:cs typeface="Times New Roman" pitchFamily="18" charset="0"/>
              </a:rPr>
              <a:t>ol 7(5), PP 405-425, 2003.</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V. J. </a:t>
            </a:r>
            <a:r>
              <a:rPr lang="en-IN" sz="2000" dirty="0" err="1" smtClean="0">
                <a:latin typeface="Times New Roman" pitchFamily="18" charset="0"/>
                <a:cs typeface="Times New Roman" pitchFamily="18" charset="0"/>
              </a:rPr>
              <a:t>Olivera</a:t>
            </a:r>
            <a:r>
              <a:rPr lang="en-IN" sz="2000" dirty="0" smtClean="0">
                <a:latin typeface="Times New Roman" pitchFamily="18" charset="0"/>
                <a:cs typeface="Times New Roman" pitchFamily="18" charset="0"/>
              </a:rPr>
              <a:t>, W. </a:t>
            </a:r>
            <a:r>
              <a:rPr lang="en-IN" sz="2000" dirty="0" err="1" smtClean="0">
                <a:latin typeface="Times New Roman" pitchFamily="18" charset="0"/>
                <a:cs typeface="Times New Roman" pitchFamily="18" charset="0"/>
              </a:rPr>
              <a:t>Pedrycy</a:t>
            </a:r>
            <a:r>
              <a:rPr lang="en-IN" sz="2000" dirty="0" smtClean="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and R. C. </a:t>
            </a:r>
            <a:r>
              <a:rPr lang="en-IN" sz="2000" dirty="0" err="1" smtClean="0">
                <a:latin typeface="Times New Roman" pitchFamily="18" charset="0"/>
                <a:cs typeface="Times New Roman" pitchFamily="18" charset="0"/>
              </a:rPr>
              <a:t>Bubes</a:t>
            </a:r>
            <a:r>
              <a:rPr lang="en-IN" sz="2000" dirty="0" smtClean="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smtClean="0">
                <a:latin typeface="Times New Roman" pitchFamily="18" charset="0"/>
                <a:cs typeface="Times New Roman" pitchFamily="18" charset="0"/>
              </a:rPr>
              <a:t>    Online book at </a:t>
            </a:r>
            <a:r>
              <a:rPr lang="en-IN" sz="2000" u="sng" dirty="0" smtClean="0">
                <a:solidFill>
                  <a:srgbClr val="0B5ED7"/>
                </a:solidFill>
                <a:latin typeface="Times New Roman" pitchFamily="18" charset="0"/>
                <a:cs typeface="Times New Roman" pitchFamily="18" charset="0"/>
              </a:rPr>
              <a:t>http://www.cse.msu.edu/~jain/clustering_Jain_Dubes.pdf</a:t>
            </a: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M. N. </a:t>
            </a:r>
            <a:r>
              <a:rPr lang="en-IN" sz="2000" dirty="0" err="1" smtClean="0">
                <a:latin typeface="Times New Roman" pitchFamily="18" charset="0"/>
                <a:cs typeface="Times New Roman" pitchFamily="18" charset="0"/>
              </a:rPr>
              <a:t>Munty</a:t>
            </a:r>
            <a:r>
              <a:rPr lang="en-IN" sz="2000" dirty="0" smtClean="0">
                <a:latin typeface="Times New Roman" pitchFamily="18" charset="0"/>
                <a:cs typeface="Times New Roman" pitchFamily="18" charset="0"/>
              </a:rPr>
              <a:t> and P. J. Flynn, “Data clustering: A Review”, </a:t>
            </a:r>
            <a:r>
              <a:rPr lang="en-IN" sz="2000" i="1" dirty="0" smtClean="0">
                <a:latin typeface="Times New Roman" pitchFamily="18" charset="0"/>
                <a:cs typeface="Times New Roman" pitchFamily="18" charset="0"/>
              </a:rPr>
              <a:t>ACM computing surveys</a:t>
            </a:r>
            <a:r>
              <a:rPr lang="en-IN" sz="2000" dirty="0" smtClean="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Tree>
    <p:extLst>
      <p:ext uri="{BB962C8B-B14F-4D97-AF65-F5344CB8AC3E}">
        <p14:creationId xmlns:p14="http://schemas.microsoft.com/office/powerpoint/2010/main" val="1549604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Now, we shall study a variant of partitioning algorithm called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Motivation: </a:t>
            </a:r>
            <a:r>
              <a:rPr lang="en-IN" sz="2000" dirty="0" smtClean="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aims to diminish the effect of outliers.</a:t>
            </a:r>
            <a:endParaRPr lang="en-US" sz="2000" dirty="0">
              <a:latin typeface="Times New Roman" pitchFamily="18" charset="0"/>
              <a:cs typeface="Times New Roman" pitchFamily="18" charset="0"/>
            </a:endParaRP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None/>
            </a:pPr>
            <a:r>
              <a:rPr lang="en-US" sz="2000" b="1" dirty="0" smtClean="0">
                <a:solidFill>
                  <a:srgbClr val="0B5ED7"/>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 basic concepts of this algorithm is to </a:t>
            </a:r>
            <a:r>
              <a:rPr lang="en-US" sz="2000" dirty="0" smtClean="0">
                <a:solidFill>
                  <a:srgbClr val="0B5ED7"/>
                </a:solidFill>
                <a:latin typeface="Times New Roman" pitchFamily="18" charset="0"/>
                <a:cs typeface="Times New Roman" pitchFamily="18" charset="0"/>
              </a:rPr>
              <a:t>select an object as a cluster center </a:t>
            </a:r>
            <a:r>
              <a:rPr lang="en-US" sz="2000" dirty="0" smtClean="0">
                <a:latin typeface="Times New Roman" pitchFamily="18" charset="0"/>
                <a:cs typeface="Times New Roman" pitchFamily="18" charset="0"/>
              </a:rPr>
              <a:t>(one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We call this cluster representative as a </a:t>
            </a:r>
            <a:r>
              <a:rPr lang="en-US" sz="2000" dirty="0" smtClean="0">
                <a:solidFill>
                  <a:srgbClr val="0B5ED7"/>
                </a:solidFill>
                <a:latin typeface="Times New Roman" pitchFamily="18" charset="0"/>
                <a:cs typeface="Times New Roman" pitchFamily="18" charset="0"/>
              </a:rPr>
              <a:t>cluster </a:t>
            </a:r>
            <a:r>
              <a:rPr lang="en-US" sz="2000" dirty="0" err="1" smtClean="0">
                <a:solidFill>
                  <a:srgbClr val="0B5ED7"/>
                </a:solidFill>
                <a:latin typeface="Times New Roman" pitchFamily="18" charset="0"/>
                <a:cs typeface="Times New Roman" pitchFamily="18" charset="0"/>
              </a:rPr>
              <a:t>medoid</a:t>
            </a:r>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or simply </a:t>
            </a:r>
            <a:r>
              <a:rPr lang="en-US" sz="2000" dirty="0" err="1" smtClean="0">
                <a:solidFill>
                  <a:srgbClr val="0B5ED7"/>
                </a:solidFill>
                <a:latin typeface="Times New Roman" pitchFamily="18" charset="0"/>
                <a:cs typeface="Times New Roman" pitchFamily="18" charset="0"/>
              </a:rPr>
              <a:t>medoid</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Initially, it selects a random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as the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Then at each step, all objects from the set of objects, which are not currently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are examined one by one to see if they should be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Tree>
    <p:extLst>
      <p:ext uri="{BB962C8B-B14F-4D97-AF65-F5344CB8AC3E}">
        <p14:creationId xmlns:p14="http://schemas.microsoft.com/office/powerpoint/2010/main" val="374136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0" name="Rectangle 9"/>
          <p:cNvSpPr/>
          <p:nvPr/>
        </p:nvSpPr>
        <p:spPr>
          <a:xfrm>
            <a:off x="118383" y="2563586"/>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Clustering Techniques</a:t>
            </a:r>
            <a:endParaRPr lang="en-IN" sz="1400" dirty="0"/>
          </a:p>
        </p:txBody>
      </p:sp>
      <p:sp>
        <p:nvSpPr>
          <p:cNvPr id="44" name="Rectangle 43"/>
          <p:cNvSpPr/>
          <p:nvPr/>
        </p:nvSpPr>
        <p:spPr>
          <a:xfrm>
            <a:off x="2303007" y="700766"/>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Partitioning methods</a:t>
            </a:r>
            <a:endParaRPr lang="en-IN" sz="1400" dirty="0"/>
          </a:p>
        </p:txBody>
      </p:sp>
      <p:sp>
        <p:nvSpPr>
          <p:cNvPr id="45" name="Rectangle 44"/>
          <p:cNvSpPr/>
          <p:nvPr/>
        </p:nvSpPr>
        <p:spPr>
          <a:xfrm>
            <a:off x="2303007" y="1793413"/>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Hierarchical methods</a:t>
            </a:r>
            <a:endParaRPr lang="en-IN" sz="1400" dirty="0"/>
          </a:p>
        </p:txBody>
      </p:sp>
      <p:sp>
        <p:nvSpPr>
          <p:cNvPr id="46" name="Rectangle 45"/>
          <p:cNvSpPr/>
          <p:nvPr/>
        </p:nvSpPr>
        <p:spPr>
          <a:xfrm>
            <a:off x="2303007" y="28466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Density-based methods</a:t>
            </a:r>
            <a:endParaRPr lang="en-IN" sz="1400" dirty="0"/>
          </a:p>
        </p:txBody>
      </p:sp>
      <p:sp>
        <p:nvSpPr>
          <p:cNvPr id="47" name="Rectangle 46"/>
          <p:cNvSpPr/>
          <p:nvPr/>
        </p:nvSpPr>
        <p:spPr>
          <a:xfrm>
            <a:off x="2303008" y="39841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Graph </a:t>
            </a:r>
            <a:r>
              <a:rPr lang="en-IN" sz="1400" dirty="0"/>
              <a:t>b</a:t>
            </a:r>
            <a:r>
              <a:rPr lang="en-IN" sz="1400" dirty="0" smtClean="0"/>
              <a:t>ased methods</a:t>
            </a:r>
            <a:endParaRPr lang="en-IN" sz="1400" dirty="0"/>
          </a:p>
        </p:txBody>
      </p:sp>
      <p:sp>
        <p:nvSpPr>
          <p:cNvPr id="48" name="Rectangle 47"/>
          <p:cNvSpPr/>
          <p:nvPr/>
        </p:nvSpPr>
        <p:spPr>
          <a:xfrm>
            <a:off x="2303007" y="5060488"/>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Model based clustering</a:t>
            </a:r>
            <a:endParaRPr lang="en-IN" sz="1400" dirty="0"/>
          </a:p>
        </p:txBody>
      </p:sp>
      <p:sp>
        <p:nvSpPr>
          <p:cNvPr id="15" name="Rectangle 14"/>
          <p:cNvSpPr/>
          <p:nvPr/>
        </p:nvSpPr>
        <p:spPr>
          <a:xfrm>
            <a:off x="4335917"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smtClean="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smtClean="0">
                <a:solidFill>
                  <a:schemeClr val="tx1"/>
                </a:solidFill>
              </a:rPr>
              <a:t>-</a:t>
            </a:r>
            <a:r>
              <a:rPr lang="en-IN" sz="1400" dirty="0" err="1" smtClean="0">
                <a:solidFill>
                  <a:schemeClr val="tx1"/>
                </a:solidFill>
              </a:rPr>
              <a:t>Medoids</a:t>
            </a:r>
            <a:r>
              <a:rPr lang="en-IN" sz="1400" dirty="0" smtClean="0">
                <a:solidFill>
                  <a:schemeClr val="tx1"/>
                </a:solidFill>
              </a:rPr>
              <a:t> algorithm</a:t>
            </a:r>
          </a:p>
          <a:p>
            <a:pPr marL="285750" indent="-285750">
              <a:buFont typeface="Arial" pitchFamily="34" charset="0"/>
              <a:buChar char="•"/>
            </a:pPr>
            <a:r>
              <a:rPr lang="en-IN" sz="1400" dirty="0" smtClean="0">
                <a:solidFill>
                  <a:schemeClr val="tx1"/>
                </a:solidFill>
              </a:rPr>
              <a:t>k-Modes [1998]</a:t>
            </a:r>
          </a:p>
          <a:p>
            <a:pPr marL="285750" indent="-285750">
              <a:buFont typeface="Arial" pitchFamily="34" charset="0"/>
              <a:buChar char="•"/>
            </a:pPr>
            <a:r>
              <a:rPr lang="en-IN" sz="1400" dirty="0" smtClean="0">
                <a:solidFill>
                  <a:schemeClr val="tx1"/>
                </a:solidFill>
              </a:rPr>
              <a:t>Fuzzy c-means algorithm [1999]</a:t>
            </a:r>
            <a:endParaRPr lang="en-IN" sz="1400" dirty="0">
              <a:solidFill>
                <a:schemeClr val="tx1"/>
              </a:solidFill>
            </a:endParaRPr>
          </a:p>
        </p:txBody>
      </p:sp>
      <p:sp>
        <p:nvSpPr>
          <p:cNvPr id="49" name="Rectangle 48"/>
          <p:cNvSpPr/>
          <p:nvPr/>
        </p:nvSpPr>
        <p:spPr>
          <a:xfrm>
            <a:off x="4483637" y="1452552"/>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Divisive</a:t>
            </a:r>
            <a:endParaRPr lang="en-IN" sz="1400" dirty="0"/>
          </a:p>
        </p:txBody>
      </p:sp>
      <p:sp>
        <p:nvSpPr>
          <p:cNvPr id="50" name="Rectangle 49"/>
          <p:cNvSpPr/>
          <p:nvPr/>
        </p:nvSpPr>
        <p:spPr>
          <a:xfrm>
            <a:off x="4483637" y="2060098"/>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Agglomerative methods</a:t>
            </a:r>
            <a:endParaRPr lang="en-IN" sz="1400" dirty="0"/>
          </a:p>
        </p:txBody>
      </p:sp>
      <p:sp>
        <p:nvSpPr>
          <p:cNvPr id="51" name="Rectangle 50"/>
          <p:cNvSpPr/>
          <p:nvPr/>
        </p:nvSpPr>
        <p:spPr>
          <a:xfrm>
            <a:off x="4335916" y="2846614"/>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STING [1997]</a:t>
            </a:r>
          </a:p>
          <a:p>
            <a:pPr marL="285750" indent="-285750">
              <a:buFont typeface="Arial" pitchFamily="34" charset="0"/>
              <a:buChar char="•"/>
            </a:pPr>
            <a:r>
              <a:rPr lang="en-IN" sz="1200" dirty="0" smtClean="0">
                <a:solidFill>
                  <a:schemeClr val="tx1"/>
                </a:solidFill>
              </a:rPr>
              <a:t>DBSCAN [1996]</a:t>
            </a:r>
          </a:p>
          <a:p>
            <a:pPr marL="285750" indent="-285750">
              <a:buFont typeface="Arial" pitchFamily="34" charset="0"/>
              <a:buChar char="•"/>
            </a:pPr>
            <a:r>
              <a:rPr lang="en-IN" sz="1200" dirty="0" smtClean="0">
                <a:solidFill>
                  <a:schemeClr val="tx1"/>
                </a:solidFill>
              </a:rPr>
              <a:t>CLIQUE [1998]</a:t>
            </a:r>
            <a:endParaRPr lang="en-IN" sz="1200" dirty="0">
              <a:solidFill>
                <a:schemeClr val="tx1"/>
              </a:solidFill>
            </a:endParaRPr>
          </a:p>
        </p:txBody>
      </p:sp>
      <p:sp>
        <p:nvSpPr>
          <p:cNvPr id="52" name="Rectangle 51"/>
          <p:cNvSpPr/>
          <p:nvPr/>
        </p:nvSpPr>
        <p:spPr>
          <a:xfrm>
            <a:off x="6077220" y="2846614"/>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DENCLUE [1998]</a:t>
            </a:r>
          </a:p>
          <a:p>
            <a:pPr marL="285750" indent="-285750">
              <a:buFont typeface="Arial" pitchFamily="34" charset="0"/>
              <a:buChar char="•"/>
            </a:pPr>
            <a:r>
              <a:rPr lang="en-IN" sz="1200" dirty="0" smtClean="0">
                <a:solidFill>
                  <a:schemeClr val="tx1"/>
                </a:solidFill>
              </a:rPr>
              <a:t>OPTICS [1999]</a:t>
            </a:r>
          </a:p>
          <a:p>
            <a:pPr marL="285750" indent="-285750">
              <a:buFont typeface="Arial" pitchFamily="34" charset="0"/>
              <a:buChar char="•"/>
            </a:pPr>
            <a:r>
              <a:rPr lang="en-IN" sz="1200" dirty="0" smtClean="0">
                <a:solidFill>
                  <a:schemeClr val="tx1"/>
                </a:solidFill>
              </a:rPr>
              <a:t>Wave Cluster [1998]</a:t>
            </a:r>
            <a:endParaRPr lang="en-IN" sz="1200" dirty="0">
              <a:solidFill>
                <a:schemeClr val="tx1"/>
              </a:solidFill>
            </a:endParaRPr>
          </a:p>
        </p:txBody>
      </p:sp>
      <p:sp>
        <p:nvSpPr>
          <p:cNvPr id="53" name="Rectangle 52"/>
          <p:cNvSpPr/>
          <p:nvPr/>
        </p:nvSpPr>
        <p:spPr>
          <a:xfrm>
            <a:off x="4351103" y="3917833"/>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MST Clustering  [1999]</a:t>
            </a:r>
          </a:p>
          <a:p>
            <a:pPr marL="285750" indent="-285750">
              <a:buFont typeface="Arial" pitchFamily="34" charset="0"/>
              <a:buChar char="•"/>
            </a:pPr>
            <a:r>
              <a:rPr lang="en-IN" sz="1200" dirty="0" smtClean="0">
                <a:solidFill>
                  <a:schemeClr val="tx1"/>
                </a:solidFill>
              </a:rPr>
              <a:t>OPOSSUM [2000]</a:t>
            </a:r>
          </a:p>
          <a:p>
            <a:pPr marL="285750" indent="-285750">
              <a:buFont typeface="Arial" pitchFamily="34" charset="0"/>
              <a:buChar char="•"/>
            </a:pPr>
            <a:r>
              <a:rPr lang="en-IN" sz="1200" dirty="0" smtClean="0">
                <a:solidFill>
                  <a:schemeClr val="tx1"/>
                </a:solidFill>
              </a:rPr>
              <a:t>SNN Similarity Clustering [2001, 2003]</a:t>
            </a:r>
            <a:endParaRPr lang="en-IN" sz="1200" dirty="0">
              <a:solidFill>
                <a:schemeClr val="tx1"/>
              </a:solidFill>
            </a:endParaRPr>
          </a:p>
        </p:txBody>
      </p:sp>
      <p:sp>
        <p:nvSpPr>
          <p:cNvPr id="54" name="Rectangle 53"/>
          <p:cNvSpPr/>
          <p:nvPr/>
        </p:nvSpPr>
        <p:spPr>
          <a:xfrm>
            <a:off x="4335913"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EM Algorithm [1977]</a:t>
            </a:r>
          </a:p>
          <a:p>
            <a:pPr marL="285750" indent="-285750">
              <a:buFont typeface="Arial" pitchFamily="34" charset="0"/>
              <a:buChar char="•"/>
            </a:pPr>
            <a:r>
              <a:rPr lang="en-IN" sz="1200" dirty="0" smtClean="0">
                <a:solidFill>
                  <a:schemeClr val="tx1"/>
                </a:solidFill>
              </a:rPr>
              <a:t>Auto class [1996]</a:t>
            </a:r>
          </a:p>
          <a:p>
            <a:pPr marL="285750" indent="-285750">
              <a:buFont typeface="Arial" pitchFamily="34" charset="0"/>
              <a:buChar char="•"/>
            </a:pPr>
            <a:r>
              <a:rPr lang="en-IN" sz="1200" dirty="0" smtClean="0">
                <a:solidFill>
                  <a:schemeClr val="tx1"/>
                </a:solidFill>
              </a:rPr>
              <a:t>COBWEB [1987]</a:t>
            </a:r>
          </a:p>
          <a:p>
            <a:pPr marL="285750" indent="-285750">
              <a:buFont typeface="Arial" pitchFamily="34" charset="0"/>
              <a:buChar char="•"/>
            </a:pPr>
            <a:r>
              <a:rPr lang="en-IN" sz="1200" dirty="0" smtClean="0">
                <a:solidFill>
                  <a:schemeClr val="tx1"/>
                </a:solidFill>
              </a:rPr>
              <a:t>ANN Clustering [1982, 1989]</a:t>
            </a:r>
            <a:endParaRPr lang="en-IN" sz="1200" dirty="0">
              <a:solidFill>
                <a:schemeClr val="tx1"/>
              </a:solidFill>
            </a:endParaRPr>
          </a:p>
        </p:txBody>
      </p:sp>
      <p:sp>
        <p:nvSpPr>
          <p:cNvPr id="55" name="Rectangle 54"/>
          <p:cNvSpPr/>
          <p:nvPr/>
        </p:nvSpPr>
        <p:spPr>
          <a:xfrm>
            <a:off x="6598897" y="1723236"/>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AGNES [1990]</a:t>
            </a:r>
          </a:p>
          <a:p>
            <a:pPr marL="285750" indent="-285750">
              <a:buFont typeface="Arial" pitchFamily="34" charset="0"/>
              <a:buChar char="•"/>
            </a:pPr>
            <a:r>
              <a:rPr lang="en-IN" sz="1200" dirty="0" smtClean="0">
                <a:solidFill>
                  <a:schemeClr val="tx1"/>
                </a:solidFill>
              </a:rPr>
              <a:t>BIRCH [1996]</a:t>
            </a:r>
          </a:p>
          <a:p>
            <a:pPr marL="285750" indent="-285750">
              <a:buFont typeface="Arial" pitchFamily="34" charset="0"/>
              <a:buChar char="•"/>
            </a:pPr>
            <a:r>
              <a:rPr lang="en-IN" sz="1200" dirty="0" smtClean="0">
                <a:solidFill>
                  <a:schemeClr val="tx1"/>
                </a:solidFill>
              </a:rPr>
              <a:t>CURE [1998]</a:t>
            </a:r>
          </a:p>
          <a:p>
            <a:pPr marL="285750" indent="-285750">
              <a:buFont typeface="Arial" pitchFamily="34" charset="0"/>
              <a:buChar char="•"/>
            </a:pPr>
            <a:r>
              <a:rPr lang="en-IN" sz="1200" dirty="0" smtClean="0">
                <a:solidFill>
                  <a:schemeClr val="tx1"/>
                </a:solidFill>
              </a:rPr>
              <a:t>ROCK [1999]</a:t>
            </a:r>
          </a:p>
          <a:p>
            <a:pPr marL="285750" indent="-285750">
              <a:buFont typeface="Arial" pitchFamily="34" charset="0"/>
              <a:buChar char="•"/>
            </a:pPr>
            <a:r>
              <a:rPr lang="en-IN" sz="1200" dirty="0" err="1" smtClean="0">
                <a:solidFill>
                  <a:schemeClr val="tx1"/>
                </a:solidFill>
              </a:rPr>
              <a:t>Chamelon</a:t>
            </a:r>
            <a:r>
              <a:rPr lang="en-IN" sz="1200" dirty="0" smtClean="0">
                <a:solidFill>
                  <a:schemeClr val="tx1"/>
                </a:solidFill>
              </a:rPr>
              <a:t> [1999]</a:t>
            </a:r>
            <a:endParaRPr lang="en-IN" sz="1200" dirty="0">
              <a:solidFill>
                <a:schemeClr val="tx1"/>
              </a:solidFill>
            </a:endParaRPr>
          </a:p>
        </p:txBody>
      </p:sp>
      <p:sp>
        <p:nvSpPr>
          <p:cNvPr id="56" name="Rectangle 55"/>
          <p:cNvSpPr/>
          <p:nvPr/>
        </p:nvSpPr>
        <p:spPr>
          <a:xfrm>
            <a:off x="6598897" y="1338178"/>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DIANA [1990]</a:t>
            </a:r>
            <a:endParaRPr lang="en-IN" sz="1200" dirty="0">
              <a:solidFill>
                <a:schemeClr val="tx1"/>
              </a:solidFill>
            </a:endParaRPr>
          </a:p>
        </p:txBody>
      </p:sp>
      <p:sp>
        <p:nvSpPr>
          <p:cNvPr id="57" name="Rectangle 56"/>
          <p:cNvSpPr/>
          <p:nvPr/>
        </p:nvSpPr>
        <p:spPr>
          <a:xfrm>
            <a:off x="7490195" y="357851"/>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PAM [1990]</a:t>
            </a:r>
          </a:p>
          <a:p>
            <a:pPr marL="171450" indent="-171450">
              <a:buFont typeface="Arial" pitchFamily="34" charset="0"/>
              <a:buChar char="•"/>
            </a:pPr>
            <a:r>
              <a:rPr lang="en-IN" sz="1200" dirty="0" smtClean="0">
                <a:solidFill>
                  <a:schemeClr val="tx1"/>
                </a:solidFill>
              </a:rPr>
              <a:t>CLARA [1990]</a:t>
            </a:r>
          </a:p>
          <a:p>
            <a:pPr marL="171450" indent="-171450">
              <a:buFont typeface="Arial" pitchFamily="34" charset="0"/>
              <a:buChar char="•"/>
            </a:pPr>
            <a:r>
              <a:rPr lang="en-IN" sz="1200" dirty="0" smtClean="0">
                <a:solidFill>
                  <a:schemeClr val="tx1"/>
                </a:solidFill>
              </a:rPr>
              <a:t>CLARANS [1994]</a:t>
            </a:r>
            <a:endParaRPr lang="en-IN" sz="1200" dirty="0">
              <a:solidFill>
                <a:schemeClr val="tx1"/>
              </a:solidFill>
            </a:endParaRPr>
          </a:p>
        </p:txBody>
      </p:sp>
      <p:cxnSp>
        <p:nvCxnSpPr>
          <p:cNvPr id="20" name="Elbow Connector 19"/>
          <p:cNvCxnSpPr>
            <a:stCxn id="10" idx="3"/>
            <a:endCxn id="44" idx="1"/>
          </p:cNvCxnSpPr>
          <p:nvPr/>
        </p:nvCxnSpPr>
        <p:spPr>
          <a:xfrm flipV="1">
            <a:off x="1304925"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1803966" y="2076441"/>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1304925"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03966" y="4267195"/>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03965" y="3129641"/>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3633787" y="1622983"/>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3633787"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5826359"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5820998"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3641382"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6400800" y="610609"/>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3633325"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3633325"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3633325"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0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0992" y="979149"/>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Now, we shall study a variant of partitioning algorithm called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Motivation: </a:t>
            </a:r>
            <a:r>
              <a:rPr lang="en-IN" sz="2000" dirty="0" smtClean="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aims to diminish the effect of outliers.</a:t>
            </a:r>
            <a:endParaRPr lang="en-US" sz="2000" dirty="0">
              <a:latin typeface="Times New Roman" pitchFamily="18" charset="0"/>
              <a:cs typeface="Times New Roman" pitchFamily="18" charset="0"/>
            </a:endParaRPr>
          </a:p>
          <a:p>
            <a:pPr marL="0" indent="0" algn="just">
              <a:buClr>
                <a:srgbClr val="0B5ED7"/>
              </a:buClr>
              <a:buNone/>
            </a:pPr>
            <a:endParaRPr lang="en-US" sz="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pic>
        <p:nvPicPr>
          <p:cNvPr id="1026" name="Picture 2" descr="K-Medoids Clustering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433" y="3450032"/>
            <a:ext cx="4992622" cy="2700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21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That is,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t>
                </a:r>
                <a:r>
                  <a:rPr lang="en-IN" sz="2000" dirty="0" smtClean="0">
                    <a:solidFill>
                      <a:srgbClr val="0B5ED7"/>
                    </a:solidFill>
                    <a:latin typeface="Times New Roman" pitchFamily="18" charset="0"/>
                    <a:cs typeface="Times New Roman" pitchFamily="18" charset="0"/>
                  </a:rPr>
                  <a:t>determines</a:t>
                </a:r>
                <a:r>
                  <a:rPr lang="en-IN" sz="2000" dirty="0" smtClean="0">
                    <a:latin typeface="Times New Roman" pitchFamily="18" charset="0"/>
                    <a:cs typeface="Times New Roman" pitchFamily="18" charset="0"/>
                  </a:rPr>
                  <a:t> whether there is an object that should replace one of the current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is accomplished by looking all pair of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non-</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Where    </a:t>
                </a:r>
                <a14:m>
                  <m:oMath xmlns:m="http://schemas.openxmlformats.org/officeDocument/2006/math">
                    <m:sSub>
                      <m:sSubPr>
                        <m:ctrlPr>
                          <a:rPr lang="en-IN" sz="2000" i="1" smtClean="0">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smtClean="0">
                    <a:latin typeface="Times New Roman" pitchFamily="18" charset="0"/>
                    <a:cs typeface="Times New Roman" pitchFamily="18" charset="0"/>
                  </a:rPr>
                  <a:t> denotes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is the set of all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x</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an object belongs to set of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that is, </a:t>
                </a:r>
                <a:r>
                  <a:rPr lang="en-US" sz="2000" i="1" dirty="0" smtClean="0">
                    <a:solidFill>
                      <a:srgbClr val="0B5ED7"/>
                    </a:solidFill>
                    <a:latin typeface="Times New Roman" pitchFamily="18" charset="0"/>
                    <a:cs typeface="Times New Roman" pitchFamily="18" charset="0"/>
                  </a:rPr>
                  <a:t>x</a:t>
                </a:r>
                <a:r>
                  <a:rPr lang="en-US" sz="2000" dirty="0" smtClean="0">
                    <a:latin typeface="Times New Roman" pitchFamily="18" charset="0"/>
                    <a:cs typeface="Times New Roman" pitchFamily="18" charset="0"/>
                  </a:rPr>
                  <a:t> belongs to some cluster and is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i.e.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Tree>
    <p:extLst>
      <p:ext uri="{BB962C8B-B14F-4D97-AF65-F5344CB8AC3E}">
        <p14:creationId xmlns:p14="http://schemas.microsoft.com/office/powerpoint/2010/main" val="3721914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a given set of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any iteration, it select that exchange which has minimum SAE.</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procedure terminates, if there is no any change in SAE in </a:t>
                </a:r>
                <a:r>
                  <a:rPr lang="en-IN" sz="2000" dirty="0" err="1" smtClean="0">
                    <a:latin typeface="Times New Roman" pitchFamily="18" charset="0"/>
                    <a:cs typeface="Times New Roman" pitchFamily="18" charset="0"/>
                  </a:rPr>
                  <a:t>syuccessive</a:t>
                </a:r>
                <a:r>
                  <a:rPr lang="en-IN" sz="2000" dirty="0" smtClean="0">
                    <a:latin typeface="Times New Roman" pitchFamily="18" charset="0"/>
                    <a:cs typeface="Times New Roman" pitchFamily="18" charset="0"/>
                  </a:rPr>
                  <a:t> iteration (i.e. there is no change in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is also known as PAM (Partitioning around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Illustration of PAM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Suppose, there are set of 12 objects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𝑂</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12</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we are to cluster them into four clusters. At any instant, the four cluster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3</m:t>
                        </m:r>
                      </m:sub>
                    </m:sSub>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shown in Fig. 16.7 (a).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assume that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the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in the clusters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2</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respectively. For this clustering we can calculate SAE.</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many ways to choose a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to be replaced any one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Out of these, suppose, if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is considered as candidate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instead of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then it gives the lowest SAE. Thus, the new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would be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The new cluster is shown in Fig 16.7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Tree>
    <p:extLst>
      <p:ext uri="{BB962C8B-B14F-4D97-AF65-F5344CB8AC3E}">
        <p14:creationId xmlns:p14="http://schemas.microsoft.com/office/powerpoint/2010/main" val="1965644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9" y="1304255"/>
            <a:ext cx="3279932" cy="2566638"/>
          </a:xfrm>
          <a:prstGeom prst="rect">
            <a:avLst/>
          </a:prstGeom>
        </p:spPr>
      </p:pic>
      <mc:AlternateContent xmlns:mc="http://schemas.openxmlformats.org/markup-compatibility/2006" xmlns:a14="http://schemas.microsoft.com/office/drawing/2010/main">
        <mc:Choice Requires="a14">
          <p:sp>
            <p:nvSpPr>
              <p:cNvPr id="50" name="TextBox 49"/>
              <p:cNvSpPr txBox="1"/>
              <p:nvPr/>
            </p:nvSpPr>
            <p:spPr>
              <a:xfrm>
                <a:off x="892636" y="4080294"/>
                <a:ext cx="3519577" cy="646331"/>
              </a:xfrm>
              <a:prstGeom prst="rect">
                <a:avLst/>
              </a:prstGeom>
              <a:noFill/>
            </p:spPr>
            <p:txBody>
              <a:bodyPr wrap="square" rtlCol="0">
                <a:spAutoFit/>
              </a:bodyPr>
              <a:lstStyle/>
              <a:p>
                <a:pPr algn="ctr"/>
                <a:r>
                  <a:rPr lang="en-IN" dirty="0" smtClean="0"/>
                  <a:t>(a) Cluster with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1</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2</m:t>
                        </m:r>
                      </m:sub>
                    </m:sSub>
                    <m:r>
                      <a:rPr lang="en-IN">
                        <a:solidFill>
                          <a:srgbClr val="0B5ED7"/>
                        </a:solidFill>
                        <a:latin typeface="Cambria Math" panose="02040503050406030204" pitchFamily="18" charset="0"/>
                        <a:cs typeface="Times New Roman" pitchFamily="18" charset="0"/>
                      </a:rPr>
                      <m:t>,</m:t>
                    </m:r>
                  </m:oMath>
                </a14:m>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3</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𝑎𝑛𝑑</m:t>
                        </m:r>
                        <m:r>
                          <a:rPr lang="en-IN" i="1">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4</m:t>
                        </m:r>
                      </m:sub>
                    </m:sSub>
                  </m:oMath>
                </a14:m>
                <a:r>
                  <a:rPr lang="en-IN" dirty="0" smtClean="0"/>
                  <a:t> as </a:t>
                </a:r>
                <a:r>
                  <a:rPr lang="en-IN" dirty="0" err="1" smtClean="0"/>
                  <a:t>medoids</a:t>
                </a:r>
                <a:r>
                  <a:rPr lang="en-IN" dirty="0" smtClean="0"/>
                  <a:t> </a:t>
                </a:r>
                <a:endParaRPr lang="en-IN" dirty="0"/>
              </a:p>
            </p:txBody>
          </p:sp>
        </mc:Choice>
        <mc:Fallback xmlns="">
          <p:sp>
            <p:nvSpPr>
              <p:cNvPr id="50" name="TextBox 49"/>
              <p:cNvSpPr txBox="1">
                <a:spLocks noRot="1" noChangeAspect="1" noMove="1" noResize="1" noEditPoints="1" noAdjustHandles="1" noChangeArrowheads="1" noChangeShapeType="1" noTextEdit="1"/>
              </p:cNvSpPr>
              <p:nvPr/>
            </p:nvSpPr>
            <p:spPr>
              <a:xfrm>
                <a:off x="892636" y="4080294"/>
                <a:ext cx="3519577" cy="646331"/>
              </a:xfrm>
              <a:prstGeom prst="rect">
                <a:avLst/>
              </a:prstGeom>
              <a:blipFill rotWithShape="0">
                <a:blip r:embed="rId3"/>
                <a:stretch>
                  <a:fillRect t="-4717" b="-14151"/>
                </a:stretch>
              </a:blipFill>
            </p:spPr>
            <p:txBody>
              <a:bodyPr/>
              <a:lstStyle/>
              <a:p>
                <a:r>
                  <a:rPr lang="en-IN">
                    <a:noFill/>
                  </a:rPr>
                  <a:t> </a:t>
                </a:r>
              </a:p>
            </p:txBody>
          </p:sp>
        </mc:Fallback>
      </mc:AlternateContent>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358" y="1264627"/>
            <a:ext cx="3680914" cy="2645893"/>
          </a:xfrm>
          <a:prstGeom prst="rect">
            <a:avLst/>
          </a:prstGeom>
        </p:spPr>
      </p:pic>
      <mc:AlternateContent xmlns:mc="http://schemas.openxmlformats.org/markup-compatibility/2006" xmlns:a14="http://schemas.microsoft.com/office/drawing/2010/main">
        <mc:Choice Requires="a14">
          <p:sp>
            <p:nvSpPr>
              <p:cNvPr id="57" name="TextBox 56"/>
              <p:cNvSpPr txBox="1"/>
              <p:nvPr/>
            </p:nvSpPr>
            <p:spPr>
              <a:xfrm>
                <a:off x="4833358" y="4080293"/>
                <a:ext cx="3979388" cy="646331"/>
              </a:xfrm>
              <a:prstGeom prst="rect">
                <a:avLst/>
              </a:prstGeom>
              <a:noFill/>
            </p:spPr>
            <p:txBody>
              <a:bodyPr wrap="square" rtlCol="0">
                <a:spAutoFit/>
              </a:bodyPr>
              <a:lstStyle/>
              <a:p>
                <a:pPr algn="ctr"/>
                <a:r>
                  <a:rPr lang="en-IN" dirty="0" smtClean="0"/>
                  <a:t>(b) Cluster after swapping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4</m:t>
                        </m:r>
                      </m:sub>
                    </m:sSub>
                    <m:r>
                      <a:rPr lang="en-IN" b="0" i="1" smtClean="0">
                        <a:solidFill>
                          <a:srgbClr val="0B5ED7"/>
                        </a:solidFill>
                        <a:latin typeface="Cambria Math" panose="02040503050406030204" pitchFamily="18" charset="0"/>
                        <a:cs typeface="Times New Roman" pitchFamily="18" charset="0"/>
                      </a:rPr>
                      <m:t> </m:t>
                    </m:r>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panose="02040503050406030204" pitchFamily="18" charset="0"/>
                            <a:cs typeface="Times New Roman" pitchFamily="18" charset="0"/>
                          </a:rPr>
                          <m:t>𝑎𝑛𝑑</m:t>
                        </m:r>
                        <m:r>
                          <a:rPr lang="en-IN" b="0" i="1" smtClean="0">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becomes the new </a:t>
                </a:r>
                <a:r>
                  <a:rPr lang="en-IN" dirty="0" err="1" smtClean="0"/>
                  <a:t>medoid</a:t>
                </a:r>
                <a:r>
                  <a:rPr lang="en-IN" dirty="0" smtClean="0"/>
                  <a:t>).</a:t>
                </a:r>
                <a:endParaRPr lang="en-IN" dirty="0"/>
              </a:p>
            </p:txBody>
          </p:sp>
        </mc:Choice>
        <mc:Fallback xmlns="">
          <p:sp>
            <p:nvSpPr>
              <p:cNvPr id="57" name="TextBox 56"/>
              <p:cNvSpPr txBox="1">
                <a:spLocks noRot="1" noChangeAspect="1" noMove="1" noResize="1" noEditPoints="1" noAdjustHandles="1" noChangeArrowheads="1" noChangeShapeType="1" noTextEdit="1"/>
              </p:cNvSpPr>
              <p:nvPr/>
            </p:nvSpPr>
            <p:spPr>
              <a:xfrm>
                <a:off x="4833358" y="4080293"/>
                <a:ext cx="3979388" cy="646331"/>
              </a:xfrm>
              <a:prstGeom prst="rect">
                <a:avLst/>
              </a:prstGeom>
              <a:blipFill rotWithShape="0">
                <a:blip r:embed="rId5"/>
                <a:stretch>
                  <a:fillRect t="-4717" b="-14151"/>
                </a:stretch>
              </a:blipFill>
            </p:spPr>
            <p:txBody>
              <a:bodyPr/>
              <a:lstStyle/>
              <a:p>
                <a:r>
                  <a:rPr lang="en-IN">
                    <a:noFill/>
                  </a:rPr>
                  <a:t> </a:t>
                </a:r>
              </a:p>
            </p:txBody>
          </p:sp>
        </mc:Fallback>
      </mc:AlternateContent>
      <p:sp>
        <p:nvSpPr>
          <p:cNvPr id="59" name="Content Placeholder 2"/>
          <p:cNvSpPr txBox="1">
            <a:spLocks/>
          </p:cNvSpPr>
          <p:nvPr/>
        </p:nvSpPr>
        <p:spPr>
          <a:xfrm>
            <a:off x="239916" y="51893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16.7: </a:t>
            </a:r>
            <a:r>
              <a:rPr lang="en-IN" sz="1600" b="1" dirty="0" smtClean="0">
                <a:solidFill>
                  <a:srgbClr val="0B5ED7"/>
                </a:solidFill>
                <a:cs typeface="Times New Roman" pitchFamily="18" charset="0"/>
              </a:rPr>
              <a:t>Illustration of PAM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91008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슬라이드 번호 개체 틀 4"/>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
        <p:nvSpPr>
          <p:cNvPr id="12" name="직사각형 11"/>
          <p:cNvSpPr/>
          <p:nvPr/>
        </p:nvSpPr>
        <p:spPr>
          <a:xfrm>
            <a:off x="212944" y="1025179"/>
            <a:ext cx="8893478" cy="4124206"/>
          </a:xfrm>
          <a:prstGeom prst="rect">
            <a:avLst/>
          </a:prstGeom>
        </p:spPr>
        <p:txBody>
          <a:bodyPr wrap="square">
            <a:spAutoFit/>
          </a:bodyPr>
          <a:lstStyle/>
          <a:p>
            <a:r>
              <a:rPr lang="ko-KR" altLang="en-US" sz="1400" b="1" dirty="0" smtClean="0">
                <a:latin typeface="굴림체" panose="020B0609000101010101" pitchFamily="49" charset="-127"/>
                <a:ea typeface="굴림체" panose="020B0609000101010101" pitchFamily="49" charset="-127"/>
              </a:rPr>
              <a:t>위키피디아 내용</a:t>
            </a:r>
            <a:endParaRPr lang="en-US" altLang="ko-KR" sz="1400" b="1" dirty="0" smtClean="0">
              <a:latin typeface="굴림체" panose="020B0609000101010101" pitchFamily="49" charset="-127"/>
              <a:ea typeface="굴림체" panose="020B0609000101010101" pitchFamily="49" charset="-127"/>
            </a:endParaRPr>
          </a:p>
          <a:p>
            <a:endParaRPr lang="en-US" altLang="ko-KR" sz="1400" b="1" dirty="0">
              <a:latin typeface="굴림체" panose="020B0609000101010101" pitchFamily="49" charset="-127"/>
              <a:ea typeface="굴림체" panose="020B0609000101010101" pitchFamily="49" charset="-127"/>
            </a:endParaRPr>
          </a:p>
          <a:p>
            <a:r>
              <a:rPr lang="ko-KR" altLang="en-US" sz="1200" b="1" dirty="0" smtClean="0">
                <a:latin typeface="굴림체" panose="020B0609000101010101" pitchFamily="49" charset="-127"/>
                <a:ea typeface="굴림체" panose="020B0609000101010101" pitchFamily="49" charset="-127"/>
              </a:rPr>
              <a:t>일반적으로 </a:t>
            </a:r>
            <a:r>
              <a:rPr lang="en-US" altLang="ko-KR" sz="1200" b="1" dirty="0">
                <a:latin typeface="굴림체" panose="020B0609000101010101" pitchFamily="49" charset="-127"/>
                <a:ea typeface="굴림체" panose="020B0609000101010101" pitchFamily="49" charset="-127"/>
              </a:rPr>
              <a:t>k -</a:t>
            </a:r>
            <a:r>
              <a:rPr lang="en-US" altLang="ko-KR" sz="1200" b="1" dirty="0" err="1">
                <a:latin typeface="굴림체" panose="020B0609000101010101" pitchFamily="49" charset="-127"/>
                <a:ea typeface="굴림체" panose="020B0609000101010101" pitchFamily="49" charset="-127"/>
              </a:rPr>
              <a:t>medoids</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문제는 정확히 풀기 어려운 </a:t>
            </a:r>
            <a:r>
              <a:rPr lang="en-US" altLang="ko-KR" sz="1200" b="1" dirty="0">
                <a:latin typeface="굴림체" panose="020B0609000101010101" pitchFamily="49" charset="-127"/>
                <a:ea typeface="굴림체" panose="020B0609000101010101" pitchFamily="49" charset="-127"/>
              </a:rPr>
              <a:t>NP</a:t>
            </a:r>
            <a:r>
              <a:rPr lang="ko-KR" altLang="en-US" sz="1200" b="1" dirty="0">
                <a:latin typeface="굴림체" panose="020B0609000101010101" pitchFamily="49" charset="-127"/>
                <a:ea typeface="굴림체" panose="020B0609000101010101" pitchFamily="49" charset="-127"/>
              </a:rPr>
              <a:t>입니다</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따라서 많은 </a:t>
            </a:r>
            <a:r>
              <a:rPr lang="ko-KR" altLang="en-US" sz="1200" b="1" dirty="0" err="1">
                <a:latin typeface="굴림체" panose="020B0609000101010101" pitchFamily="49" charset="-127"/>
                <a:ea typeface="굴림체" panose="020B0609000101010101" pitchFamily="49" charset="-127"/>
              </a:rPr>
              <a:t>휴리스틱</a:t>
            </a:r>
            <a:r>
              <a:rPr lang="ko-KR" altLang="en-US" sz="1200" b="1" dirty="0">
                <a:latin typeface="굴림체" panose="020B0609000101010101" pitchFamily="49" charset="-127"/>
                <a:ea typeface="굴림체" panose="020B0609000101010101" pitchFamily="49" charset="-127"/>
              </a:rPr>
              <a:t> 솔루션이 존재합니다</a:t>
            </a:r>
            <a:r>
              <a:rPr lang="en-US" altLang="ko-KR" sz="1200" b="1" dirty="0">
                <a:latin typeface="굴림체" panose="020B0609000101010101" pitchFamily="49" charset="-127"/>
                <a:ea typeface="굴림체" panose="020B0609000101010101" pitchFamily="49" charset="-127"/>
              </a:rPr>
              <a:t>.</a:t>
            </a:r>
          </a:p>
          <a:p>
            <a:endParaRPr lang="en-US" altLang="ko-KR" sz="1200" b="1" dirty="0">
              <a:latin typeface="굴림체" panose="020B0609000101010101" pitchFamily="49" charset="-127"/>
              <a:ea typeface="굴림체" panose="020B0609000101010101" pitchFamily="49" charset="-127"/>
            </a:endParaRPr>
          </a:p>
          <a:p>
            <a:r>
              <a:rPr lang="en-US" altLang="ko-KR" sz="1200" b="1" dirty="0" err="1">
                <a:latin typeface="굴림체" panose="020B0609000101010101" pitchFamily="49" charset="-127"/>
                <a:ea typeface="굴림체" panose="020B0609000101010101" pitchFamily="49" charset="-127"/>
              </a:rPr>
              <a:t>Medoid</a:t>
            </a:r>
            <a:r>
              <a:rPr lang="en-US" altLang="ko-KR" sz="1200" b="1" dirty="0">
                <a:latin typeface="굴림체" panose="020B0609000101010101" pitchFamily="49" charset="-127"/>
                <a:ea typeface="굴림체" panose="020B0609000101010101" pitchFamily="49" charset="-127"/>
              </a:rPr>
              <a:t> (PAM) </a:t>
            </a:r>
            <a:r>
              <a:rPr lang="ko-KR" altLang="en-US" sz="1200" b="1" dirty="0">
                <a:latin typeface="굴림체" panose="020B0609000101010101" pitchFamily="49" charset="-127"/>
                <a:ea typeface="굴림체" panose="020B0609000101010101" pitchFamily="49" charset="-127"/>
              </a:rPr>
              <a:t>주변 분할 </a:t>
            </a:r>
          </a:p>
          <a:p>
            <a:r>
              <a:rPr lang="en-US" altLang="ko-KR" sz="1200" b="1" dirty="0">
                <a:latin typeface="굴림체" panose="020B0609000101010101" pitchFamily="49" charset="-127"/>
                <a:ea typeface="굴림체" panose="020B0609000101010101" pitchFamily="49" charset="-127"/>
              </a:rPr>
              <a:t>PAM</a:t>
            </a:r>
            <a:r>
              <a:rPr lang="ko-KR" altLang="en-US" sz="1200" b="1" dirty="0">
                <a:latin typeface="굴림체" panose="020B0609000101010101" pitchFamily="49" charset="-127"/>
                <a:ea typeface="굴림체" panose="020B0609000101010101" pitchFamily="49" charset="-127"/>
              </a:rPr>
              <a:t>은 최적의 솔루션을 찾지 못할 </a:t>
            </a:r>
            <a:r>
              <a:rPr lang="ko-KR" altLang="en-US" sz="1200" b="1" dirty="0" smtClean="0">
                <a:latin typeface="굴림체" panose="020B0609000101010101" pitchFamily="49" charset="-127"/>
                <a:ea typeface="굴림체" panose="020B0609000101010101" pitchFamily="49" charset="-127"/>
              </a:rPr>
              <a:t>수 있는 </a:t>
            </a:r>
            <a:r>
              <a:rPr lang="ko-KR" altLang="en-US" sz="1200" b="1" dirty="0">
                <a:latin typeface="굴림체" panose="020B0609000101010101" pitchFamily="49" charset="-127"/>
                <a:ea typeface="굴림체" panose="020B0609000101010101" pitchFamily="49" charset="-127"/>
              </a:rPr>
              <a:t>탐욕스러운 검색을 사용하지만 철저한 검색보다 빠릅니다</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다음과 같이 작동합니다</a:t>
            </a:r>
            <a:r>
              <a:rPr lang="en-US" altLang="ko-KR" sz="1200" b="1" dirty="0">
                <a:latin typeface="굴림체" panose="020B0609000101010101" pitchFamily="49" charset="-127"/>
                <a:ea typeface="굴림체" panose="020B0609000101010101" pitchFamily="49" charset="-127"/>
              </a:rPr>
              <a:t>.</a:t>
            </a:r>
          </a:p>
          <a:p>
            <a:endParaRPr lang="en-US" altLang="ko-KR" sz="1200" b="1" dirty="0">
              <a:latin typeface="굴림체" panose="020B0609000101010101" pitchFamily="49" charset="-127"/>
              <a:ea typeface="굴림체" panose="020B0609000101010101" pitchFamily="49" charset="-127"/>
            </a:endParaRPr>
          </a:p>
          <a:p>
            <a:r>
              <a:rPr lang="en-US" altLang="ko-KR" sz="1200" b="1" dirty="0" smtClean="0">
                <a:latin typeface="굴림체" panose="020B0609000101010101" pitchFamily="49" charset="-127"/>
                <a:ea typeface="굴림체" panose="020B0609000101010101" pitchFamily="49" charset="-127"/>
              </a:rPr>
              <a:t>1. (</a:t>
            </a:r>
            <a:r>
              <a:rPr lang="ko-KR" altLang="en-US" sz="1200" b="1" dirty="0">
                <a:latin typeface="굴림체" panose="020B0609000101010101" pitchFamily="49" charset="-127"/>
                <a:ea typeface="굴림체" panose="020B0609000101010101" pitchFamily="49" charset="-127"/>
              </a:rPr>
              <a:t>빌드</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초기화 </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비용을 최소화하기 위해 </a:t>
            </a:r>
            <a:r>
              <a:rPr lang="en-US" altLang="ko-KR" sz="1200" b="1" dirty="0">
                <a:latin typeface="굴림체" panose="020B0609000101010101" pitchFamily="49" charset="-127"/>
                <a:ea typeface="굴림체" panose="020B0609000101010101" pitchFamily="49" charset="-127"/>
              </a:rPr>
              <a:t>n </a:t>
            </a:r>
            <a:r>
              <a:rPr lang="ko-KR" altLang="en-US" sz="1200" b="1" dirty="0">
                <a:latin typeface="굴림체" panose="020B0609000101010101" pitchFamily="49" charset="-127"/>
                <a:ea typeface="굴림체" panose="020B0609000101010101" pitchFamily="49" charset="-127"/>
              </a:rPr>
              <a:t>개의 데이터 포인트 중 </a:t>
            </a:r>
            <a:r>
              <a:rPr lang="en-US" altLang="ko-KR" sz="1200" b="1" dirty="0">
                <a:latin typeface="굴림체" panose="020B0609000101010101" pitchFamily="49" charset="-127"/>
                <a:ea typeface="굴림체" panose="020B0609000101010101" pitchFamily="49" charset="-127"/>
              </a:rPr>
              <a:t>k </a:t>
            </a:r>
            <a:r>
              <a:rPr lang="ko-KR" altLang="en-US" sz="1200" b="1" dirty="0">
                <a:latin typeface="굴림체" panose="020B0609000101010101" pitchFamily="49" charset="-127"/>
                <a:ea typeface="굴림체" panose="020B0609000101010101" pitchFamily="49" charset="-127"/>
              </a:rPr>
              <a:t>개 를 </a:t>
            </a:r>
            <a:r>
              <a:rPr lang="en-US" altLang="ko-KR" sz="1200" b="1" dirty="0" err="1">
                <a:latin typeface="굴림체" panose="020B0609000101010101" pitchFamily="49" charset="-127"/>
                <a:ea typeface="굴림체" panose="020B0609000101010101" pitchFamily="49" charset="-127"/>
              </a:rPr>
              <a:t>medoid</a:t>
            </a:r>
            <a:r>
              <a:rPr lang="ko-KR" altLang="en-US" sz="1200" b="1" dirty="0">
                <a:latin typeface="굴림체" panose="020B0609000101010101" pitchFamily="49" charset="-127"/>
                <a:ea typeface="굴림체" panose="020B0609000101010101" pitchFamily="49" charset="-127"/>
              </a:rPr>
              <a:t>로 선택 합니다</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2. </a:t>
            </a:r>
            <a:r>
              <a:rPr lang="ko-KR" altLang="en-US" sz="1200" b="1" dirty="0" smtClean="0">
                <a:latin typeface="굴림체" panose="020B0609000101010101" pitchFamily="49" charset="-127"/>
                <a:ea typeface="굴림체" panose="020B0609000101010101" pitchFamily="49" charset="-127"/>
              </a:rPr>
              <a:t>각 </a:t>
            </a:r>
            <a:r>
              <a:rPr lang="ko-KR" altLang="en-US" sz="1200" b="1" dirty="0">
                <a:latin typeface="굴림체" panose="020B0609000101010101" pitchFamily="49" charset="-127"/>
                <a:ea typeface="굴림체" panose="020B0609000101010101" pitchFamily="49" charset="-127"/>
              </a:rPr>
              <a:t>데이터 포인트를 가장 가까운 </a:t>
            </a:r>
            <a:r>
              <a:rPr lang="en-US" altLang="ko-KR" sz="1200" b="1" dirty="0" err="1">
                <a:latin typeface="굴림체" panose="020B0609000101010101" pitchFamily="49" charset="-127"/>
                <a:ea typeface="굴림체" panose="020B0609000101010101" pitchFamily="49" charset="-127"/>
              </a:rPr>
              <a:t>medoid</a:t>
            </a:r>
            <a:r>
              <a:rPr lang="ko-KR" altLang="en-US" sz="1200" b="1" dirty="0">
                <a:latin typeface="굴림체" panose="020B0609000101010101" pitchFamily="49" charset="-127"/>
                <a:ea typeface="굴림체" panose="020B0609000101010101" pitchFamily="49" charset="-127"/>
              </a:rPr>
              <a:t>에 연결합니다</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3. (SWAP</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구성 비용이 감소하는 동안 </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	</a:t>
            </a:r>
            <a:r>
              <a:rPr lang="ko-KR" altLang="en-US" sz="1200" b="1" dirty="0" smtClean="0">
                <a:latin typeface="굴림체" panose="020B0609000101010101" pitchFamily="49" charset="-127"/>
                <a:ea typeface="굴림체" panose="020B0609000101010101" pitchFamily="49" charset="-127"/>
              </a:rPr>
              <a:t>가</a:t>
            </a:r>
            <a:r>
              <a:rPr lang="en-US" altLang="ko-KR" sz="1200" b="1" dirty="0" smtClean="0">
                <a:latin typeface="굴림체" panose="020B0609000101010101" pitchFamily="49" charset="-127"/>
                <a:ea typeface="굴림체" panose="020B0609000101010101" pitchFamily="49" charset="-127"/>
              </a:rPr>
              <a:t>. </a:t>
            </a:r>
            <a:r>
              <a:rPr lang="ko-KR" altLang="en-US" sz="1200" b="1" dirty="0" smtClean="0">
                <a:latin typeface="굴림체" panose="020B0609000101010101" pitchFamily="49" charset="-127"/>
                <a:ea typeface="굴림체" panose="020B0609000101010101" pitchFamily="49" charset="-127"/>
              </a:rPr>
              <a:t>각 </a:t>
            </a:r>
            <a:r>
              <a:rPr lang="en-US" altLang="ko-KR" sz="1200" b="1" dirty="0" err="1">
                <a:latin typeface="굴림체" panose="020B0609000101010101" pitchFamily="49" charset="-127"/>
                <a:ea typeface="굴림체" panose="020B0609000101010101" pitchFamily="49" charset="-127"/>
              </a:rPr>
              <a:t>medoid</a:t>
            </a:r>
            <a:r>
              <a:rPr lang="en-US" altLang="ko-KR" sz="1200" b="1" dirty="0">
                <a:latin typeface="굴림체" panose="020B0609000101010101" pitchFamily="49" charset="-127"/>
                <a:ea typeface="굴림체" panose="020B0609000101010101" pitchFamily="49" charset="-127"/>
              </a:rPr>
              <a:t> m </a:t>
            </a:r>
            <a:r>
              <a:rPr lang="ko-KR" altLang="en-US" sz="1200" b="1" dirty="0">
                <a:latin typeface="굴림체" panose="020B0609000101010101" pitchFamily="49" charset="-127"/>
                <a:ea typeface="굴림체" panose="020B0609000101010101" pitchFamily="49" charset="-127"/>
              </a:rPr>
              <a:t>및 각 비 종양 데이터 포인트 </a:t>
            </a:r>
            <a:r>
              <a:rPr lang="en-US" altLang="ko-KR" sz="1200" b="1" dirty="0">
                <a:latin typeface="굴림체" panose="020B0609000101010101" pitchFamily="49" charset="-127"/>
                <a:ea typeface="굴림체" panose="020B0609000101010101" pitchFamily="49" charset="-127"/>
              </a:rPr>
              <a:t>o</a:t>
            </a:r>
            <a:r>
              <a:rPr lang="ko-KR" altLang="en-US" sz="1200" b="1" dirty="0">
                <a:latin typeface="굴림체" panose="020B0609000101010101" pitchFamily="49" charset="-127"/>
                <a:ea typeface="굴림체" panose="020B0609000101010101" pitchFamily="49" charset="-127"/>
              </a:rPr>
              <a:t>에 대해 </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		1. m </a:t>
            </a:r>
            <a:r>
              <a:rPr lang="ko-KR" altLang="en-US" sz="1200" b="1" dirty="0">
                <a:latin typeface="굴림체" panose="020B0609000101010101" pitchFamily="49" charset="-127"/>
                <a:ea typeface="굴림체" panose="020B0609000101010101" pitchFamily="49" charset="-127"/>
              </a:rPr>
              <a:t>과 </a:t>
            </a:r>
            <a:r>
              <a:rPr lang="en-US" altLang="ko-KR" sz="1200" b="1" dirty="0">
                <a:latin typeface="굴림체" panose="020B0609000101010101" pitchFamily="49" charset="-127"/>
                <a:ea typeface="굴림체" panose="020B0609000101010101" pitchFamily="49" charset="-127"/>
              </a:rPr>
              <a:t>o </a:t>
            </a:r>
            <a:r>
              <a:rPr lang="ko-KR" altLang="en-US" sz="1200" b="1" dirty="0">
                <a:latin typeface="굴림체" panose="020B0609000101010101" pitchFamily="49" charset="-127"/>
                <a:ea typeface="굴림체" panose="020B0609000101010101" pitchFamily="49" charset="-127"/>
              </a:rPr>
              <a:t>의 </a:t>
            </a:r>
            <a:r>
              <a:rPr lang="ko-KR" altLang="en-US" sz="1200" b="1" dirty="0" err="1">
                <a:latin typeface="굴림체" panose="020B0609000101010101" pitchFamily="49" charset="-127"/>
                <a:ea typeface="굴림체" panose="020B0609000101010101" pitchFamily="49" charset="-127"/>
              </a:rPr>
              <a:t>스왑을</a:t>
            </a:r>
            <a:r>
              <a:rPr lang="ko-KR" altLang="en-US" sz="1200" b="1" dirty="0">
                <a:latin typeface="굴림체" panose="020B0609000101010101" pitchFamily="49" charset="-127"/>
                <a:ea typeface="굴림체" panose="020B0609000101010101" pitchFamily="49" charset="-127"/>
              </a:rPr>
              <a:t> 고려하고 비용 변화를 계산합니다</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		2. </a:t>
            </a:r>
            <a:r>
              <a:rPr lang="ko-KR" altLang="en-US" sz="1200" b="1" dirty="0" smtClean="0">
                <a:latin typeface="굴림체" panose="020B0609000101010101" pitchFamily="49" charset="-127"/>
                <a:ea typeface="굴림체" panose="020B0609000101010101" pitchFamily="49" charset="-127"/>
              </a:rPr>
              <a:t>비용 </a:t>
            </a:r>
            <a:r>
              <a:rPr lang="ko-KR" altLang="en-US" sz="1200" b="1" dirty="0">
                <a:latin typeface="굴림체" panose="020B0609000101010101" pitchFamily="49" charset="-127"/>
                <a:ea typeface="굴림체" panose="020B0609000101010101" pitchFamily="49" charset="-127"/>
              </a:rPr>
              <a:t>변화가 현재 </a:t>
            </a:r>
            <a:r>
              <a:rPr lang="ko-KR" altLang="en-US" sz="1200" b="1" dirty="0" smtClean="0">
                <a:latin typeface="굴림체" panose="020B0609000101010101" pitchFamily="49" charset="-127"/>
                <a:ea typeface="굴림체" panose="020B0609000101010101" pitchFamily="49" charset="-127"/>
              </a:rPr>
              <a:t>최고라면 이 </a:t>
            </a:r>
            <a:r>
              <a:rPr lang="en-US" altLang="ko-KR" sz="1200" b="1" dirty="0">
                <a:latin typeface="굴림체" panose="020B0609000101010101" pitchFamily="49" charset="-127"/>
                <a:ea typeface="굴림체" panose="020B0609000101010101" pitchFamily="49" charset="-127"/>
              </a:rPr>
              <a:t>m </a:t>
            </a:r>
            <a:r>
              <a:rPr lang="ko-KR" altLang="en-US" sz="1200" b="1" dirty="0">
                <a:latin typeface="굴림체" panose="020B0609000101010101" pitchFamily="49" charset="-127"/>
                <a:ea typeface="굴림체" panose="020B0609000101010101" pitchFamily="49" charset="-127"/>
              </a:rPr>
              <a:t>및 </a:t>
            </a:r>
            <a:r>
              <a:rPr lang="en-US" altLang="ko-KR" sz="1200" b="1" dirty="0">
                <a:latin typeface="굴림체" panose="020B0609000101010101" pitchFamily="49" charset="-127"/>
                <a:ea typeface="굴림체" panose="020B0609000101010101" pitchFamily="49" charset="-127"/>
              </a:rPr>
              <a:t>o </a:t>
            </a:r>
            <a:r>
              <a:rPr lang="ko-KR" altLang="en-US" sz="1200" b="1" dirty="0">
                <a:latin typeface="굴림체" panose="020B0609000101010101" pitchFamily="49" charset="-127"/>
                <a:ea typeface="굴림체" panose="020B0609000101010101" pitchFamily="49" charset="-127"/>
              </a:rPr>
              <a:t>조합을 기억하십시오</a:t>
            </a:r>
            <a:r>
              <a:rPr lang="en-US" altLang="ko-KR" sz="1200" b="1" dirty="0">
                <a:latin typeface="굴림체" panose="020B0609000101010101" pitchFamily="49" charset="-127"/>
                <a:ea typeface="굴림체" panose="020B0609000101010101" pitchFamily="49" charset="-127"/>
              </a:rPr>
              <a:t>.</a:t>
            </a:r>
          </a:p>
          <a:p>
            <a:r>
              <a:rPr lang="en-US" altLang="ko-KR" sz="1200" b="1" dirty="0" smtClean="0">
                <a:latin typeface="굴림체" panose="020B0609000101010101" pitchFamily="49" charset="-127"/>
                <a:ea typeface="굴림체" panose="020B0609000101010101" pitchFamily="49" charset="-127"/>
              </a:rPr>
              <a:t>	</a:t>
            </a:r>
            <a:r>
              <a:rPr lang="ko-KR" altLang="en-US" sz="1200" b="1" dirty="0" smtClean="0">
                <a:latin typeface="굴림체" panose="020B0609000101010101" pitchFamily="49" charset="-127"/>
                <a:ea typeface="굴림체" panose="020B0609000101010101" pitchFamily="49" charset="-127"/>
              </a:rPr>
              <a:t>나</a:t>
            </a:r>
            <a:r>
              <a:rPr lang="en-US" altLang="ko-KR" sz="1200" b="1" dirty="0" smtClean="0">
                <a:latin typeface="굴림체" panose="020B0609000101010101" pitchFamily="49" charset="-127"/>
                <a:ea typeface="굴림체" panose="020B0609000101010101" pitchFamily="49" charset="-127"/>
              </a:rPr>
              <a:t>. </a:t>
            </a:r>
            <a:r>
              <a:rPr lang="ko-KR" altLang="en-US" sz="1200" b="1" dirty="0" smtClean="0">
                <a:latin typeface="굴림체" panose="020B0609000101010101" pitchFamily="49" charset="-127"/>
                <a:ea typeface="굴림체" panose="020B0609000101010101" pitchFamily="49" charset="-127"/>
              </a:rPr>
              <a:t>최고의 </a:t>
            </a:r>
            <a:r>
              <a:rPr lang="ko-KR" altLang="en-US" sz="1200" b="1" dirty="0" err="1">
                <a:latin typeface="굴림체" panose="020B0609000101010101" pitchFamily="49" charset="-127"/>
                <a:ea typeface="굴림체" panose="020B0609000101010101" pitchFamily="49" charset="-127"/>
              </a:rPr>
              <a:t>스왑</a:t>
            </a:r>
            <a:r>
              <a:rPr lang="ko-KR" altLang="en-US" sz="1200" b="1" dirty="0">
                <a:latin typeface="굴림체" panose="020B0609000101010101" pitchFamily="49" charset="-127"/>
                <a:ea typeface="굴림체" panose="020B0609000101010101" pitchFamily="49" charset="-127"/>
              </a:rPr>
              <a:t> 수행 </a:t>
            </a:r>
            <a:r>
              <a:rPr lang="en-US" altLang="ko-KR" sz="1200" b="1" dirty="0" err="1" smtClean="0">
                <a:latin typeface="굴림체" panose="020B0609000101010101" pitchFamily="49" charset="-127"/>
                <a:ea typeface="굴림체" panose="020B0609000101010101" pitchFamily="49" charset="-127"/>
              </a:rPr>
              <a:t>M_best</a:t>
            </a:r>
            <a:r>
              <a:rPr lang="ko-KR" altLang="en-US" sz="1200" b="1" dirty="0" smtClean="0">
                <a:latin typeface="굴림체" panose="020B0609000101010101" pitchFamily="49" charset="-127"/>
                <a:ea typeface="굴림체" panose="020B0609000101010101" pitchFamily="49" charset="-127"/>
              </a:rPr>
              <a:t>과 </a:t>
            </a:r>
            <a:r>
              <a:rPr lang="en-US" altLang="ko-KR" sz="1200" b="1" dirty="0" err="1" smtClean="0">
                <a:latin typeface="굴림체" panose="020B0609000101010101" pitchFamily="49" charset="-127"/>
                <a:ea typeface="굴림체" panose="020B0609000101010101" pitchFamily="49" charset="-127"/>
              </a:rPr>
              <a:t>O_best</a:t>
            </a:r>
            <a:r>
              <a:rPr lang="en-US" altLang="ko-KR" sz="1200" b="1" dirty="0" smtClean="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비용 함수가 감소하는 경우</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그렇지 않으면 알고리즘이 종료됩니다</a:t>
            </a:r>
            <a:r>
              <a:rPr lang="en-US" altLang="ko-KR" sz="1200" b="1" dirty="0" smtClean="0">
                <a:latin typeface="굴림체" panose="020B0609000101010101" pitchFamily="49" charset="-127"/>
                <a:ea typeface="굴림체" panose="020B0609000101010101" pitchFamily="49" charset="-127"/>
              </a:rPr>
              <a:t>.</a:t>
            </a:r>
          </a:p>
          <a:p>
            <a:endParaRPr lang="en-US" altLang="ko-KR" sz="1200" b="1" dirty="0">
              <a:latin typeface="굴림체" panose="020B0609000101010101" pitchFamily="49" charset="-127"/>
              <a:ea typeface="굴림체" panose="020B0609000101010101" pitchFamily="49" charset="-127"/>
            </a:endParaRPr>
          </a:p>
          <a:p>
            <a:r>
              <a:rPr lang="en-US" altLang="ko-KR" sz="1200" b="1" dirty="0">
                <a:latin typeface="굴림체" panose="020B0609000101010101" pitchFamily="49" charset="-127"/>
                <a:ea typeface="굴림체" panose="020B0609000101010101" pitchFamily="49" charset="-127"/>
              </a:rPr>
              <a:t>(3)</a:t>
            </a:r>
            <a:r>
              <a:rPr lang="ko-KR" altLang="en-US" sz="1200" b="1" dirty="0">
                <a:latin typeface="굴림체" panose="020B0609000101010101" pitchFamily="49" charset="-127"/>
                <a:ea typeface="굴림체" panose="020B0609000101010101" pitchFamily="49" charset="-127"/>
              </a:rPr>
              <a:t>의 반복 당 원래 </a:t>
            </a:r>
            <a:r>
              <a:rPr lang="en-US" altLang="ko-KR" sz="1200" b="1" dirty="0">
                <a:latin typeface="굴림체" panose="020B0609000101010101" pitchFamily="49" charset="-127"/>
                <a:ea typeface="굴림체" panose="020B0609000101010101" pitchFamily="49" charset="-127"/>
              </a:rPr>
              <a:t>PAM </a:t>
            </a:r>
            <a:r>
              <a:rPr lang="ko-KR" altLang="en-US" sz="1200" b="1" dirty="0">
                <a:latin typeface="굴림체" panose="020B0609000101010101" pitchFamily="49" charset="-127"/>
                <a:ea typeface="굴림체" panose="020B0609000101010101" pitchFamily="49" charset="-127"/>
              </a:rPr>
              <a:t>알고리즘의 런타임 복잡성은 다음과 같습니다</a:t>
            </a:r>
            <a:r>
              <a:rPr lang="en-US" altLang="ko-KR" sz="1200" b="1" dirty="0">
                <a:latin typeface="굴림체" panose="020B0609000101010101" pitchFamily="49" charset="-127"/>
                <a:ea typeface="굴림체" panose="020B0609000101010101" pitchFamily="49" charset="-127"/>
              </a:rPr>
              <a:t>. </a:t>
            </a:r>
            <a:r>
              <a:rPr lang="en-US" altLang="ko-KR" sz="1200" b="1" dirty="0" err="1" smtClean="0">
                <a:latin typeface="굴림체" panose="020B0609000101010101" pitchFamily="49" charset="-127"/>
                <a:ea typeface="굴림체" panose="020B0609000101010101" pitchFamily="49" charset="-127"/>
              </a:rPr>
              <a:t>displaystyle</a:t>
            </a:r>
            <a:r>
              <a:rPr lang="en-US" altLang="ko-KR" sz="1200" b="1" dirty="0" smtClean="0">
                <a:latin typeface="굴림체" panose="020B0609000101010101" pitchFamily="49" charset="-127"/>
                <a:ea typeface="굴림체" panose="020B0609000101010101" pitchFamily="49" charset="-127"/>
              </a:rPr>
              <a:t> </a:t>
            </a:r>
            <a:r>
              <a:rPr lang="en-US" altLang="ko-KR" sz="1200" b="1" dirty="0">
                <a:latin typeface="굴림체" panose="020B0609000101010101" pitchFamily="49" charset="-127"/>
                <a:ea typeface="굴림체" panose="020B0609000101010101" pitchFamily="49" charset="-127"/>
              </a:rPr>
              <a:t>O (k (</a:t>
            </a:r>
            <a:r>
              <a:rPr lang="en-US" altLang="ko-KR" sz="1200" b="1" dirty="0" err="1">
                <a:latin typeface="굴림체" panose="020B0609000101010101" pitchFamily="49" charset="-127"/>
                <a:ea typeface="굴림체" panose="020B0609000101010101" pitchFamily="49" charset="-127"/>
              </a:rPr>
              <a:t>nk</a:t>
            </a:r>
            <a:r>
              <a:rPr lang="en-US" altLang="ko-KR" sz="1200" b="1" dirty="0">
                <a:latin typeface="굴림체" panose="020B0609000101010101" pitchFamily="49" charset="-127"/>
                <a:ea typeface="굴림체" panose="020B0609000101010101" pitchFamily="49" charset="-127"/>
              </a:rPr>
              <a:t>) ^ {2})}, </a:t>
            </a:r>
            <a:r>
              <a:rPr lang="ko-KR" altLang="en-US" sz="1200" b="1" dirty="0">
                <a:latin typeface="굴림체" panose="020B0609000101010101" pitchFamily="49" charset="-127"/>
                <a:ea typeface="굴림체" panose="020B0609000101010101" pitchFamily="49" charset="-127"/>
              </a:rPr>
              <a:t>비용의 변화 만 계산합니다</a:t>
            </a:r>
            <a:r>
              <a:rPr lang="en-US" altLang="ko-KR" sz="1200" b="1" dirty="0">
                <a:latin typeface="굴림체" panose="020B0609000101010101" pitchFamily="49" charset="-127"/>
                <a:ea typeface="굴림체" panose="020B0609000101010101" pitchFamily="49" charset="-127"/>
              </a:rPr>
              <a:t>. </a:t>
            </a:r>
            <a:r>
              <a:rPr lang="ko-KR" altLang="en-US" sz="1200" b="1" dirty="0">
                <a:latin typeface="굴림체" panose="020B0609000101010101" pitchFamily="49" charset="-127"/>
                <a:ea typeface="굴림체" panose="020B0609000101010101" pitchFamily="49" charset="-127"/>
              </a:rPr>
              <a:t>매번 전체 비용 함수를 재 계산하는 순진한 </a:t>
            </a:r>
            <a:r>
              <a:rPr lang="ko-KR" altLang="en-US" sz="1200" b="1" dirty="0" smtClean="0">
                <a:latin typeface="굴림체" panose="020B0609000101010101" pitchFamily="49" charset="-127"/>
                <a:ea typeface="굴림체" panose="020B0609000101010101" pitchFamily="49" charset="-127"/>
              </a:rPr>
              <a:t>구현은 </a:t>
            </a:r>
            <a:r>
              <a:rPr lang="en-US" altLang="ko-KR" sz="1200" b="1" dirty="0" err="1" smtClean="0">
                <a:latin typeface="굴림체" panose="020B0609000101010101" pitchFamily="49" charset="-127"/>
                <a:ea typeface="굴림체" panose="020B0609000101010101" pitchFamily="49" charset="-127"/>
              </a:rPr>
              <a:t>displaystyle</a:t>
            </a:r>
            <a:r>
              <a:rPr lang="en-US" altLang="ko-KR" sz="1200" b="1" dirty="0" smtClean="0">
                <a:latin typeface="굴림체" panose="020B0609000101010101" pitchFamily="49" charset="-127"/>
                <a:ea typeface="굴림체" panose="020B0609000101010101" pitchFamily="49" charset="-127"/>
              </a:rPr>
              <a:t> </a:t>
            </a:r>
            <a:r>
              <a:rPr lang="en-US" altLang="ko-KR" sz="1200" b="1" dirty="0">
                <a:latin typeface="굴림체" panose="020B0609000101010101" pitchFamily="49" charset="-127"/>
                <a:ea typeface="굴림체" panose="020B0609000101010101" pitchFamily="49" charset="-127"/>
              </a:rPr>
              <a:t>O (n ^ {2} k ^ {2})}. </a:t>
            </a:r>
            <a:r>
              <a:rPr lang="ko-KR" altLang="en-US" sz="1200" b="1" dirty="0">
                <a:latin typeface="굴림체" panose="020B0609000101010101" pitchFamily="49" charset="-127"/>
                <a:ea typeface="굴림체" panose="020B0609000101010101" pitchFamily="49" charset="-127"/>
              </a:rPr>
              <a:t>이 런타임을 다음으로 더 줄일 수 있습니다</a:t>
            </a:r>
            <a:r>
              <a:rPr lang="en-US" altLang="ko-KR" sz="1200" b="1" dirty="0">
                <a:latin typeface="굴림체" panose="020B0609000101010101" pitchFamily="49" charset="-127"/>
                <a:ea typeface="굴림체" panose="020B0609000101010101" pitchFamily="49" charset="-127"/>
              </a:rPr>
              <a:t>.{\ </a:t>
            </a:r>
            <a:r>
              <a:rPr lang="en-US" altLang="ko-KR" sz="1200" b="1" dirty="0" err="1">
                <a:latin typeface="굴림체" panose="020B0609000101010101" pitchFamily="49" charset="-127"/>
                <a:ea typeface="굴림체" panose="020B0609000101010101" pitchFamily="49" charset="-127"/>
              </a:rPr>
              <a:t>displaystyle</a:t>
            </a:r>
            <a:r>
              <a:rPr lang="en-US" altLang="ko-KR" sz="1200" b="1" dirty="0">
                <a:latin typeface="굴림체" panose="020B0609000101010101" pitchFamily="49" charset="-127"/>
                <a:ea typeface="굴림체" panose="020B0609000101010101" pitchFamily="49" charset="-127"/>
              </a:rPr>
              <a:t> O (n ^ {2})}O (n ^ {2}), </a:t>
            </a:r>
            <a:r>
              <a:rPr lang="ko-KR" altLang="en-US" sz="1200" b="1" dirty="0">
                <a:latin typeface="굴림체" panose="020B0609000101010101" pitchFamily="49" charset="-127"/>
                <a:ea typeface="굴림체" panose="020B0609000101010101" pitchFamily="49" charset="-127"/>
              </a:rPr>
              <a:t>계산을 공유하거나 피할 수 있도록 비용 변화를 세 부분으로 분할합니다</a:t>
            </a:r>
            <a:r>
              <a:rPr lang="en-US" altLang="ko-KR" sz="1200" b="1" dirty="0">
                <a:latin typeface="굴림체" panose="020B0609000101010101" pitchFamily="49" charset="-127"/>
                <a:ea typeface="굴림체" panose="020B0609000101010101" pitchFamily="49" charset="-127"/>
              </a:rPr>
              <a:t>. [1]</a:t>
            </a:r>
          </a:p>
          <a:p>
            <a:endParaRPr lang="en-US" altLang="ko-KR" dirty="0"/>
          </a:p>
        </p:txBody>
      </p:sp>
    </p:spTree>
    <p:extLst>
      <p:ext uri="{BB962C8B-B14F-4D97-AF65-F5344CB8AC3E}">
        <p14:creationId xmlns:p14="http://schemas.microsoft.com/office/powerpoint/2010/main" val="3687102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슬라이드 번호 개체 틀 4"/>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
        <p:nvSpPr>
          <p:cNvPr id="12" name="직사각형 11"/>
          <p:cNvSpPr/>
          <p:nvPr/>
        </p:nvSpPr>
        <p:spPr>
          <a:xfrm>
            <a:off x="212944" y="1025179"/>
            <a:ext cx="8893478" cy="4185761"/>
          </a:xfrm>
          <a:prstGeom prst="rect">
            <a:avLst/>
          </a:prstGeom>
        </p:spPr>
        <p:txBody>
          <a:bodyPr wrap="square">
            <a:spAutoFit/>
          </a:bodyPr>
          <a:lstStyle/>
          <a:p>
            <a:r>
              <a:rPr lang="ko-KR" altLang="en-US" sz="1400" b="1" dirty="0" smtClean="0">
                <a:latin typeface="굴림체" panose="020B0609000101010101" pitchFamily="49" charset="-127"/>
                <a:ea typeface="굴림체" panose="020B0609000101010101" pitchFamily="49" charset="-127"/>
              </a:rPr>
              <a:t>위키피디아 내용</a:t>
            </a:r>
            <a:endParaRPr lang="en-US" altLang="ko-KR" sz="1400" b="1" dirty="0" smtClean="0">
              <a:latin typeface="굴림체" panose="020B0609000101010101" pitchFamily="49" charset="-127"/>
              <a:ea typeface="굴림체" panose="020B0609000101010101" pitchFamily="49" charset="-127"/>
            </a:endParaRPr>
          </a:p>
          <a:p>
            <a:endParaRPr lang="en-US" altLang="ko-KR" sz="1400" b="1" dirty="0">
              <a:latin typeface="굴림체" panose="020B0609000101010101" pitchFamily="49" charset="-127"/>
              <a:ea typeface="굴림체" panose="020B0609000101010101" pitchFamily="49" charset="-127"/>
            </a:endParaRPr>
          </a:p>
          <a:p>
            <a:r>
              <a:rPr lang="ko-KR" altLang="en-US" sz="1400" b="1" dirty="0">
                <a:latin typeface="굴림체" panose="020B0609000101010101" pitchFamily="49" charset="-127"/>
                <a:ea typeface="굴림체" panose="020B0609000101010101" pitchFamily="49" charset="-127"/>
              </a:rPr>
              <a:t>다음 </a:t>
            </a:r>
            <a:r>
              <a:rPr lang="en-US" altLang="ko-KR" sz="1400" b="1" dirty="0" err="1">
                <a:latin typeface="굴림체" panose="020B0609000101010101" pitchFamily="49" charset="-127"/>
                <a:ea typeface="굴림체" panose="020B0609000101010101" pitchFamily="49" charset="-127"/>
              </a:rPr>
              <a:t>Voronoi</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반복 방법을 포함하여 </a:t>
            </a:r>
            <a:r>
              <a:rPr lang="en-US" altLang="ko-KR" sz="1400" b="1" dirty="0">
                <a:latin typeface="굴림체" panose="020B0609000101010101" pitchFamily="49" charset="-127"/>
                <a:ea typeface="굴림체" panose="020B0609000101010101" pitchFamily="49" charset="-127"/>
              </a:rPr>
              <a:t>PAM </a:t>
            </a:r>
            <a:r>
              <a:rPr lang="ko-KR" altLang="en-US" sz="1400" b="1" dirty="0">
                <a:latin typeface="굴림체" panose="020B0609000101010101" pitchFamily="49" charset="-127"/>
                <a:ea typeface="굴림체" panose="020B0609000101010101" pitchFamily="49" charset="-127"/>
              </a:rPr>
              <a:t>이외의 알고리즘도 문헌에서 제안되었습니다 </a:t>
            </a:r>
            <a:r>
              <a:rPr lang="en-US" altLang="ko-KR" sz="1400" b="1" dirty="0">
                <a:latin typeface="굴림체" panose="020B0609000101010101" pitchFamily="49" charset="-127"/>
                <a:ea typeface="굴림체" panose="020B0609000101010101" pitchFamily="49" charset="-127"/>
              </a:rPr>
              <a:t>. [2] [3] [4]</a:t>
            </a:r>
          </a:p>
          <a:p>
            <a:endParaRPr lang="en-US" altLang="ko-KR" sz="1400" b="1" dirty="0">
              <a:latin typeface="굴림체" panose="020B0609000101010101" pitchFamily="49" charset="-127"/>
              <a:ea typeface="굴림체" panose="020B0609000101010101" pitchFamily="49" charset="-127"/>
            </a:endParaRPr>
          </a:p>
          <a:p>
            <a:r>
              <a:rPr lang="en-US" altLang="ko-KR" sz="1400" b="1" dirty="0" smtClean="0">
                <a:latin typeface="굴림체" panose="020B0609000101010101" pitchFamily="49" charset="-127"/>
                <a:ea typeface="굴림체" panose="020B0609000101010101" pitchFamily="49" charset="-127"/>
              </a:rPr>
              <a:t>	1. </a:t>
            </a:r>
            <a:r>
              <a:rPr lang="ko-KR" altLang="en-US" sz="1400" b="1" dirty="0" smtClean="0">
                <a:latin typeface="굴림체" panose="020B0609000101010101" pitchFamily="49" charset="-127"/>
                <a:ea typeface="굴림체" panose="020B0609000101010101" pitchFamily="49" charset="-127"/>
              </a:rPr>
              <a:t>무작위로 </a:t>
            </a:r>
            <a:r>
              <a:rPr lang="ko-KR" altLang="en-US" sz="1400" b="1" dirty="0">
                <a:latin typeface="굴림체" panose="020B0609000101010101" pitchFamily="49" charset="-127"/>
                <a:ea typeface="굴림체" panose="020B0609000101010101" pitchFamily="49" charset="-127"/>
              </a:rPr>
              <a:t>초기 </a:t>
            </a:r>
            <a:r>
              <a:rPr lang="en-US" altLang="ko-KR" sz="1400" b="1" dirty="0" err="1">
                <a:latin typeface="굴림체" panose="020B0609000101010101" pitchFamily="49" charset="-127"/>
                <a:ea typeface="굴림체" panose="020B0609000101010101" pitchFamily="49" charset="-127"/>
              </a:rPr>
              <a:t>medoids</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선택</a:t>
            </a:r>
          </a:p>
          <a:p>
            <a:r>
              <a:rPr lang="en-US" altLang="ko-KR" sz="1400" b="1" dirty="0" smtClean="0">
                <a:latin typeface="굴림체" panose="020B0609000101010101" pitchFamily="49" charset="-127"/>
                <a:ea typeface="굴림체" panose="020B0609000101010101" pitchFamily="49" charset="-127"/>
              </a:rPr>
              <a:t>	2. </a:t>
            </a:r>
            <a:r>
              <a:rPr lang="ko-KR" altLang="en-US" sz="1400" b="1" dirty="0" smtClean="0">
                <a:latin typeface="굴림체" panose="020B0609000101010101" pitchFamily="49" charset="-127"/>
                <a:ea typeface="굴림체" panose="020B0609000101010101" pitchFamily="49" charset="-127"/>
              </a:rPr>
              <a:t>비용이 </a:t>
            </a:r>
            <a:r>
              <a:rPr lang="ko-KR" altLang="en-US" sz="1400" b="1" dirty="0">
                <a:latin typeface="굴림체" panose="020B0609000101010101" pitchFamily="49" charset="-127"/>
                <a:ea typeface="굴림체" panose="020B0609000101010101" pitchFamily="49" charset="-127"/>
              </a:rPr>
              <a:t>감소하는 동안 반복 </a:t>
            </a:r>
            <a:r>
              <a:rPr lang="en-US" altLang="ko-KR" sz="1400" b="1" dirty="0">
                <a:latin typeface="굴림체" panose="020B0609000101010101" pitchFamily="49" charset="-127"/>
                <a:ea typeface="굴림체" panose="020B0609000101010101" pitchFamily="49" charset="-127"/>
              </a:rPr>
              <a:t>:</a:t>
            </a:r>
          </a:p>
          <a:p>
            <a:r>
              <a:rPr lang="en-US" altLang="ko-KR" sz="1400" b="1" dirty="0" smtClean="0">
                <a:latin typeface="굴림체" panose="020B0609000101010101" pitchFamily="49" charset="-127"/>
                <a:ea typeface="굴림체" panose="020B0609000101010101" pitchFamily="49" charset="-127"/>
              </a:rPr>
              <a:t>		2.1 </a:t>
            </a:r>
            <a:r>
              <a:rPr lang="ko-KR" altLang="en-US" sz="1400" b="1" dirty="0" smtClean="0">
                <a:latin typeface="굴림체" panose="020B0609000101010101" pitchFamily="49" charset="-127"/>
                <a:ea typeface="굴림체" panose="020B0609000101010101" pitchFamily="49" charset="-127"/>
              </a:rPr>
              <a:t>각 </a:t>
            </a:r>
            <a:r>
              <a:rPr lang="ko-KR" altLang="en-US" sz="1400" b="1" dirty="0">
                <a:latin typeface="굴림체" panose="020B0609000101010101" pitchFamily="49" charset="-127"/>
                <a:ea typeface="굴림체" panose="020B0609000101010101" pitchFamily="49" charset="-127"/>
              </a:rPr>
              <a:t>성단에서 성단 내 거리의 합을 최소화하는 점을 </a:t>
            </a:r>
            <a:r>
              <a:rPr lang="en-US" altLang="ko-KR" sz="1400" b="1" dirty="0" err="1">
                <a:latin typeface="굴림체" panose="020B0609000101010101" pitchFamily="49" charset="-127"/>
                <a:ea typeface="굴림체" panose="020B0609000101010101" pitchFamily="49" charset="-127"/>
              </a:rPr>
              <a:t>medoid</a:t>
            </a:r>
            <a:r>
              <a:rPr lang="ko-KR" altLang="en-US" sz="1400" b="1" dirty="0">
                <a:latin typeface="굴림체" panose="020B0609000101010101" pitchFamily="49" charset="-127"/>
                <a:ea typeface="굴림체" panose="020B0609000101010101" pitchFamily="49" charset="-127"/>
              </a:rPr>
              <a:t>로 만듭니다</a:t>
            </a:r>
            <a:r>
              <a:rPr lang="en-US" altLang="ko-KR" sz="1400" b="1" dirty="0">
                <a:latin typeface="굴림체" panose="020B0609000101010101" pitchFamily="49" charset="-127"/>
                <a:ea typeface="굴림체" panose="020B0609000101010101" pitchFamily="49" charset="-127"/>
              </a:rPr>
              <a:t>.</a:t>
            </a:r>
          </a:p>
          <a:p>
            <a:r>
              <a:rPr lang="en-US" altLang="ko-KR" sz="1400" b="1" dirty="0" smtClean="0">
                <a:latin typeface="굴림체" panose="020B0609000101010101" pitchFamily="49" charset="-127"/>
                <a:ea typeface="굴림체" panose="020B0609000101010101" pitchFamily="49" charset="-127"/>
              </a:rPr>
              <a:t>		2.2 </a:t>
            </a:r>
            <a:r>
              <a:rPr lang="ko-KR" altLang="en-US" sz="1400" b="1" dirty="0" smtClean="0">
                <a:latin typeface="굴림체" panose="020B0609000101010101" pitchFamily="49" charset="-127"/>
                <a:ea typeface="굴림체" panose="020B0609000101010101" pitchFamily="49" charset="-127"/>
              </a:rPr>
              <a:t>이전 </a:t>
            </a:r>
            <a:r>
              <a:rPr lang="ko-KR" altLang="en-US" sz="1400" b="1" dirty="0">
                <a:latin typeface="굴림체" panose="020B0609000101010101" pitchFamily="49" charset="-127"/>
                <a:ea typeface="굴림체" panose="020B0609000101010101" pitchFamily="49" charset="-127"/>
              </a:rPr>
              <a:t>단계에서 결정된 가장 가까운 </a:t>
            </a:r>
            <a:r>
              <a:rPr lang="en-US" altLang="ko-KR" sz="1400" b="1" dirty="0" err="1">
                <a:latin typeface="굴림체" panose="020B0609000101010101" pitchFamily="49" charset="-127"/>
                <a:ea typeface="굴림체" panose="020B0609000101010101" pitchFamily="49" charset="-127"/>
              </a:rPr>
              <a:t>medoid</a:t>
            </a:r>
            <a:r>
              <a:rPr lang="ko-KR" altLang="en-US" sz="1400" b="1" dirty="0">
                <a:latin typeface="굴림체" panose="020B0609000101010101" pitchFamily="49" charset="-127"/>
                <a:ea typeface="굴림체" panose="020B0609000101010101" pitchFamily="49" charset="-127"/>
              </a:rPr>
              <a:t>에 의해 정의 된 클러스터에 각 </a:t>
            </a:r>
            <a:r>
              <a:rPr lang="en-US" altLang="ko-KR" sz="1400" b="1" dirty="0" smtClean="0">
                <a:latin typeface="굴림체" panose="020B0609000101010101" pitchFamily="49" charset="-127"/>
                <a:ea typeface="굴림체" panose="020B0609000101010101" pitchFamily="49" charset="-127"/>
              </a:rPr>
              <a:t>		    </a:t>
            </a:r>
            <a:r>
              <a:rPr lang="ko-KR" altLang="en-US" sz="1400" b="1" dirty="0" smtClean="0">
                <a:latin typeface="굴림체" panose="020B0609000101010101" pitchFamily="49" charset="-127"/>
                <a:ea typeface="굴림체" panose="020B0609000101010101" pitchFamily="49" charset="-127"/>
              </a:rPr>
              <a:t>지점을 </a:t>
            </a:r>
            <a:r>
              <a:rPr lang="ko-KR" altLang="en-US" sz="1400" b="1" dirty="0">
                <a:latin typeface="굴림체" panose="020B0609000101010101" pitchFamily="49" charset="-127"/>
                <a:ea typeface="굴림체" panose="020B0609000101010101" pitchFamily="49" charset="-127"/>
              </a:rPr>
              <a:t>다시 할당합니다</a:t>
            </a:r>
            <a:r>
              <a:rPr lang="en-US" altLang="ko-KR" sz="1400" b="1" dirty="0">
                <a:latin typeface="굴림체" panose="020B0609000101010101" pitchFamily="49" charset="-127"/>
                <a:ea typeface="굴림체" panose="020B0609000101010101" pitchFamily="49" charset="-127"/>
              </a:rPr>
              <a:t>.</a:t>
            </a:r>
          </a:p>
          <a:p>
            <a:endParaRPr lang="en-US" altLang="ko-KR" sz="1400" b="1" dirty="0" smtClean="0">
              <a:latin typeface="굴림체" panose="020B0609000101010101" pitchFamily="49" charset="-127"/>
              <a:ea typeface="굴림체" panose="020B0609000101010101" pitchFamily="49" charset="-127"/>
            </a:endParaRPr>
          </a:p>
          <a:p>
            <a:r>
              <a:rPr lang="ko-KR" altLang="en-US" sz="1400" b="1" dirty="0" smtClean="0">
                <a:latin typeface="굴림체" panose="020B0609000101010101" pitchFamily="49" charset="-127"/>
                <a:ea typeface="굴림체" panose="020B0609000101010101" pitchFamily="49" charset="-127"/>
              </a:rPr>
              <a:t>그러나 </a:t>
            </a:r>
            <a:r>
              <a:rPr lang="en-US" altLang="ko-KR" sz="1400" b="1" dirty="0">
                <a:latin typeface="굴림체" panose="020B0609000101010101" pitchFamily="49" charset="-127"/>
                <a:ea typeface="굴림체" panose="020B0609000101010101" pitchFamily="49" charset="-127"/>
              </a:rPr>
              <a:t>k -means-style </a:t>
            </a:r>
            <a:r>
              <a:rPr lang="en-US" altLang="ko-KR" sz="1400" b="1" dirty="0" err="1">
                <a:latin typeface="굴림체" panose="020B0609000101010101" pitchFamily="49" charset="-127"/>
                <a:ea typeface="굴림체" panose="020B0609000101010101" pitchFamily="49" charset="-127"/>
              </a:rPr>
              <a:t>Voronoi</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반복은 평균을 변경하는 동안 다른 클러스터에 점을 재 할당 할 수 없으므로 더 작은 검색 공간 만 탐색하므로 더 나쁜 결과를 찾습니다</a:t>
            </a:r>
            <a:r>
              <a:rPr lang="en-US" altLang="ko-KR" sz="1400" b="1" dirty="0">
                <a:latin typeface="굴림체" panose="020B0609000101010101" pitchFamily="49" charset="-127"/>
                <a:ea typeface="굴림체" panose="020B0609000101010101" pitchFamily="49" charset="-127"/>
              </a:rPr>
              <a:t>. [1] [5]</a:t>
            </a:r>
          </a:p>
          <a:p>
            <a:endParaRPr lang="en-US" altLang="ko-KR" sz="1400" b="1" dirty="0">
              <a:latin typeface="굴림체" panose="020B0609000101010101" pitchFamily="49" charset="-127"/>
              <a:ea typeface="굴림체" panose="020B0609000101010101" pitchFamily="49" charset="-127"/>
            </a:endParaRPr>
          </a:p>
          <a:p>
            <a:endParaRPr lang="en-US" altLang="ko-KR" sz="1400" b="1" dirty="0" smtClean="0">
              <a:latin typeface="굴림체" panose="020B0609000101010101" pitchFamily="49" charset="-127"/>
              <a:ea typeface="굴림체" panose="020B0609000101010101" pitchFamily="49" charset="-127"/>
            </a:endParaRPr>
          </a:p>
          <a:p>
            <a:endParaRPr lang="en-US" altLang="ko-KR" sz="1400" b="1" dirty="0">
              <a:latin typeface="굴림체" panose="020B0609000101010101" pitchFamily="49" charset="-127"/>
              <a:ea typeface="굴림체" panose="020B0609000101010101" pitchFamily="49" charset="-127"/>
            </a:endParaRPr>
          </a:p>
          <a:p>
            <a:r>
              <a:rPr lang="en-US" altLang="ko-KR" sz="1400" b="1" dirty="0" smtClean="0">
                <a:latin typeface="굴림체" panose="020B0609000101010101" pitchFamily="49" charset="-127"/>
                <a:ea typeface="굴림체" panose="020B0609000101010101" pitchFamily="49" charset="-127"/>
              </a:rPr>
              <a:t>CLARA </a:t>
            </a:r>
            <a:r>
              <a:rPr lang="ko-KR" altLang="en-US" sz="1400" b="1" dirty="0">
                <a:latin typeface="굴림체" panose="020B0609000101010101" pitchFamily="49" charset="-127"/>
                <a:ea typeface="굴림체" panose="020B0609000101010101" pitchFamily="49" charset="-127"/>
              </a:rPr>
              <a:t>및 </a:t>
            </a:r>
            <a:r>
              <a:rPr lang="en-US" altLang="ko-KR" sz="1400" b="1" dirty="0">
                <a:latin typeface="굴림체" panose="020B0609000101010101" pitchFamily="49" charset="-127"/>
                <a:ea typeface="굴림체" panose="020B0609000101010101" pitchFamily="49" charset="-127"/>
              </a:rPr>
              <a:t>CLARANS</a:t>
            </a:r>
            <a:r>
              <a:rPr lang="ko-KR" altLang="en-US" sz="1400" b="1" dirty="0">
                <a:latin typeface="굴림체" panose="020B0609000101010101" pitchFamily="49" charset="-127"/>
                <a:ea typeface="굴림체" panose="020B0609000101010101" pitchFamily="49" charset="-127"/>
              </a:rPr>
              <a:t>와 같은 다른 근사 알고리즘은 런타임에 대한 최적 성을 거래합니다</a:t>
            </a:r>
            <a:r>
              <a:rPr lang="en-US" altLang="ko-KR" sz="1400" b="1" dirty="0">
                <a:latin typeface="굴림체" panose="020B0609000101010101" pitchFamily="49" charset="-127"/>
                <a:ea typeface="굴림체" panose="020B0609000101010101" pitchFamily="49" charset="-127"/>
              </a:rPr>
              <a:t>. </a:t>
            </a:r>
            <a:endParaRPr lang="en-US" altLang="ko-KR" sz="1400" b="1" dirty="0" smtClean="0">
              <a:latin typeface="굴림체" panose="020B0609000101010101" pitchFamily="49" charset="-127"/>
              <a:ea typeface="굴림체" panose="020B0609000101010101" pitchFamily="49" charset="-127"/>
            </a:endParaRPr>
          </a:p>
          <a:p>
            <a:r>
              <a:rPr lang="en-US" altLang="ko-KR" sz="1400" b="1" dirty="0" smtClean="0">
                <a:latin typeface="굴림체" panose="020B0609000101010101" pitchFamily="49" charset="-127"/>
                <a:ea typeface="굴림체" panose="020B0609000101010101" pitchFamily="49" charset="-127"/>
              </a:rPr>
              <a:t>CLARA</a:t>
            </a:r>
            <a:r>
              <a:rPr lang="ko-KR" altLang="en-US" sz="1400" b="1" dirty="0">
                <a:latin typeface="굴림체" panose="020B0609000101010101" pitchFamily="49" charset="-127"/>
                <a:ea typeface="굴림체" panose="020B0609000101010101" pitchFamily="49" charset="-127"/>
              </a:rPr>
              <a:t>는 여러 서브 샘플에 </a:t>
            </a:r>
            <a:r>
              <a:rPr lang="en-US" altLang="ko-KR" sz="1400" b="1" dirty="0">
                <a:latin typeface="굴림체" panose="020B0609000101010101" pitchFamily="49" charset="-127"/>
                <a:ea typeface="굴림체" panose="020B0609000101010101" pitchFamily="49" charset="-127"/>
              </a:rPr>
              <a:t>PAM</a:t>
            </a:r>
            <a:r>
              <a:rPr lang="ko-KR" altLang="en-US" sz="1400" b="1" dirty="0">
                <a:latin typeface="굴림체" panose="020B0609000101010101" pitchFamily="49" charset="-127"/>
                <a:ea typeface="굴림체" panose="020B0609000101010101" pitchFamily="49" charset="-127"/>
              </a:rPr>
              <a:t>을 적용하여 최상의 결과를 유지합니다</a:t>
            </a:r>
            <a:r>
              <a:rPr lang="en-US" altLang="ko-KR" sz="1400" b="1" dirty="0">
                <a:latin typeface="굴림체" panose="020B0609000101010101" pitchFamily="49" charset="-127"/>
                <a:ea typeface="굴림체" panose="020B0609000101010101" pitchFamily="49" charset="-127"/>
              </a:rPr>
              <a:t>. </a:t>
            </a:r>
            <a:endParaRPr lang="en-US" altLang="ko-KR" sz="1400" b="1" dirty="0" smtClean="0">
              <a:latin typeface="굴림체" panose="020B0609000101010101" pitchFamily="49" charset="-127"/>
              <a:ea typeface="굴림체" panose="020B0609000101010101" pitchFamily="49" charset="-127"/>
            </a:endParaRPr>
          </a:p>
          <a:p>
            <a:r>
              <a:rPr lang="en-US" altLang="ko-KR" sz="1400" b="1" dirty="0" smtClean="0">
                <a:latin typeface="굴림체" panose="020B0609000101010101" pitchFamily="49" charset="-127"/>
                <a:ea typeface="굴림체" panose="020B0609000101010101" pitchFamily="49" charset="-127"/>
              </a:rPr>
              <a:t>CLARANS</a:t>
            </a:r>
            <a:r>
              <a:rPr lang="ko-KR" altLang="en-US" sz="1400" b="1" dirty="0">
                <a:latin typeface="굴림체" panose="020B0609000101010101" pitchFamily="49" charset="-127"/>
                <a:ea typeface="굴림체" panose="020B0609000101010101" pitchFamily="49" charset="-127"/>
              </a:rPr>
              <a:t>는 전체 데이터 세트에 대해 작업하지만 샘플링을 사용하여 중도 및 비 중도의 가능한 </a:t>
            </a:r>
            <a:r>
              <a:rPr lang="ko-KR" altLang="en-US" sz="1400" b="1" dirty="0" err="1">
                <a:latin typeface="굴림체" panose="020B0609000101010101" pitchFamily="49" charset="-127"/>
                <a:ea typeface="굴림체" panose="020B0609000101010101" pitchFamily="49" charset="-127"/>
              </a:rPr>
              <a:t>스왑의</a:t>
            </a:r>
            <a:r>
              <a:rPr lang="ko-KR" altLang="en-US" sz="1400" b="1" dirty="0">
                <a:latin typeface="굴림체" panose="020B0609000101010101" pitchFamily="49" charset="-127"/>
                <a:ea typeface="굴림체" panose="020B0609000101010101" pitchFamily="49" charset="-127"/>
              </a:rPr>
              <a:t> 하위 집합 만 탐색합니다</a:t>
            </a:r>
            <a:r>
              <a:rPr lang="en-US" altLang="ko-KR" sz="1400" b="1" dirty="0">
                <a:latin typeface="굴림체" panose="020B0609000101010101" pitchFamily="49" charset="-127"/>
                <a:ea typeface="굴림체" panose="020B0609000101010101" pitchFamily="49" charset="-127"/>
              </a:rPr>
              <a:t>.</a:t>
            </a:r>
          </a:p>
        </p:txBody>
      </p:sp>
    </p:spTree>
    <p:extLst>
      <p:ext uri="{BB962C8B-B14F-4D97-AF65-F5344CB8AC3E}">
        <p14:creationId xmlns:p14="http://schemas.microsoft.com/office/powerpoint/2010/main" val="4011897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슬라이드 번호 개체 틀 4"/>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
        <p:nvSpPr>
          <p:cNvPr id="6" name="직사각형 5"/>
          <p:cNvSpPr/>
          <p:nvPr/>
        </p:nvSpPr>
        <p:spPr>
          <a:xfrm>
            <a:off x="150311" y="877934"/>
            <a:ext cx="8943584" cy="5539978"/>
          </a:xfrm>
          <a:prstGeom prst="rect">
            <a:avLst/>
          </a:prstGeom>
        </p:spPr>
        <p:txBody>
          <a:bodyPr wrap="square">
            <a:spAutoFit/>
          </a:bodyPr>
          <a:lstStyle/>
          <a:p>
            <a:pPr marL="285750" indent="-285750">
              <a:buFont typeface="Arial" panose="020B0604020202020204" pitchFamily="34" charset="0"/>
              <a:buChar char="•"/>
            </a:pPr>
            <a:r>
              <a:rPr lang="ko-KR" altLang="en-US" b="1" dirty="0">
                <a:latin typeface="Algerian" panose="04020705040A02060702" pitchFamily="82" charset="0"/>
                <a:ea typeface="굴림체" panose="020B0609000101010101" pitchFamily="49" charset="-127"/>
              </a:rPr>
              <a:t>소프트웨어 </a:t>
            </a:r>
            <a:endParaRPr lang="en-US" altLang="ko-KR" b="1" dirty="0" smtClean="0">
              <a:latin typeface="Algerian" panose="04020705040A02060702" pitchFamily="82" charset="0"/>
              <a:ea typeface="굴림체" panose="020B0609000101010101" pitchFamily="49" charset="-127"/>
            </a:endParaRPr>
          </a:p>
          <a:p>
            <a:endParaRPr lang="ko-KR" altLang="en-US"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ELKI</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에는 </a:t>
            </a:r>
            <a:r>
              <a:rPr lang="en-US" altLang="ko-KR" sz="1400" b="1" dirty="0" err="1">
                <a:latin typeface="굴림체" panose="020B0609000101010101" pitchFamily="49" charset="-127"/>
                <a:ea typeface="굴림체" panose="020B0609000101010101" pitchFamily="49" charset="-127"/>
              </a:rPr>
              <a:t>Voronoi</a:t>
            </a:r>
            <a:r>
              <a:rPr lang="en-US" altLang="ko-KR" sz="1400" b="1" dirty="0">
                <a:latin typeface="굴림체" panose="020B0609000101010101" pitchFamily="49" charset="-127"/>
                <a:ea typeface="굴림체" panose="020B0609000101010101" pitchFamily="49" charset="-127"/>
              </a:rPr>
              <a:t>-iteration k - </a:t>
            </a:r>
            <a:r>
              <a:rPr lang="en-US" altLang="ko-KR" sz="1400" b="1" dirty="0" err="1">
                <a:latin typeface="굴림체" panose="020B0609000101010101" pitchFamily="49" charset="-127"/>
                <a:ea typeface="굴림체" panose="020B0609000101010101" pitchFamily="49" charset="-127"/>
              </a:rPr>
              <a:t>medoids</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원래 </a:t>
            </a:r>
            <a:r>
              <a:rPr lang="en-US" altLang="ko-KR" sz="1400" b="1" dirty="0">
                <a:latin typeface="굴림체" panose="020B0609000101010101" pitchFamily="49" charset="-127"/>
                <a:ea typeface="굴림체" panose="020B0609000101010101" pitchFamily="49" charset="-127"/>
              </a:rPr>
              <a:t>PAM </a:t>
            </a:r>
            <a:r>
              <a:rPr lang="ko-KR" altLang="en-US" sz="1400" b="1" dirty="0">
                <a:latin typeface="굴림체" panose="020B0609000101010101" pitchFamily="49" charset="-127"/>
                <a:ea typeface="굴림체" panose="020B0609000101010101" pitchFamily="49" charset="-127"/>
              </a:rPr>
              <a:t>알고리즘</a:t>
            </a:r>
            <a:r>
              <a:rPr lang="en-US" altLang="ko-KR" sz="1400" b="1" dirty="0">
                <a:latin typeface="굴림체" panose="020B0609000101010101" pitchFamily="49" charset="-127"/>
                <a:ea typeface="굴림체" panose="020B0609000101010101" pitchFamily="49" charset="-127"/>
              </a:rPr>
              <a:t>, Reynolds</a:t>
            </a:r>
            <a:r>
              <a:rPr lang="ko-KR" altLang="en-US" sz="1400" b="1" dirty="0">
                <a:latin typeface="굴림체" panose="020B0609000101010101" pitchFamily="49" charset="-127"/>
                <a:ea typeface="굴림체" panose="020B0609000101010101" pitchFamily="49" charset="-127"/>
              </a:rPr>
              <a:t>의 개선 사항</a:t>
            </a:r>
            <a:r>
              <a:rPr lang="en-US" altLang="ko-KR" sz="1400" b="1" dirty="0">
                <a:latin typeface="굴림체" panose="020B0609000101010101" pitchFamily="49" charset="-127"/>
                <a:ea typeface="굴림체" panose="020B0609000101010101" pitchFamily="49" charset="-127"/>
              </a:rPr>
              <a:t>, O (n²) </a:t>
            </a:r>
            <a:r>
              <a:rPr lang="en-US" altLang="ko-KR" sz="1400" b="1" dirty="0" err="1">
                <a:latin typeface="굴림체" panose="020B0609000101010101" pitchFamily="49" charset="-127"/>
                <a:ea typeface="굴림체" panose="020B0609000101010101" pitchFamily="49" charset="-127"/>
              </a:rPr>
              <a:t>FastPAM</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알고리즘</a:t>
            </a:r>
            <a:r>
              <a:rPr lang="en-US" altLang="ko-KR" sz="1400" b="1" dirty="0">
                <a:latin typeface="굴림체" panose="020B0609000101010101" pitchFamily="49" charset="-127"/>
                <a:ea typeface="굴림체" panose="020B0609000101010101" pitchFamily="49" charset="-127"/>
              </a:rPr>
              <a:t>, CLARA, CLARANS, </a:t>
            </a:r>
            <a:r>
              <a:rPr lang="en-US" altLang="ko-KR" sz="1400" b="1" dirty="0" err="1">
                <a:latin typeface="굴림체" panose="020B0609000101010101" pitchFamily="49" charset="-127"/>
                <a:ea typeface="굴림체" panose="020B0609000101010101" pitchFamily="49" charset="-127"/>
              </a:rPr>
              <a:t>FastCLARA</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및 </a:t>
            </a:r>
            <a:r>
              <a:rPr lang="en-US" altLang="ko-KR" sz="1400" b="1" dirty="0" err="1">
                <a:latin typeface="굴림체" panose="020B0609000101010101" pitchFamily="49" charset="-127"/>
                <a:ea typeface="굴림체" panose="020B0609000101010101" pitchFamily="49" charset="-127"/>
              </a:rPr>
              <a:t>FastCLARANS</a:t>
            </a:r>
            <a:r>
              <a:rPr lang="ko-KR" altLang="en-US" sz="1400" b="1" dirty="0">
                <a:latin typeface="굴림체" panose="020B0609000101010101" pitchFamily="49" charset="-127"/>
                <a:ea typeface="굴림체" panose="020B0609000101010101" pitchFamily="49" charset="-127"/>
              </a:rPr>
              <a:t>를 포함한 여러 </a:t>
            </a:r>
            <a:r>
              <a:rPr lang="en-US" altLang="ko-KR" sz="1400" b="1" dirty="0">
                <a:latin typeface="굴림체" panose="020B0609000101010101" pitchFamily="49" charset="-127"/>
                <a:ea typeface="굴림체" panose="020B0609000101010101" pitchFamily="49" charset="-127"/>
              </a:rPr>
              <a:t>k- </a:t>
            </a:r>
            <a:r>
              <a:rPr lang="en-US" altLang="ko-KR" sz="1400" b="1" dirty="0" err="1">
                <a:latin typeface="굴림체" panose="020B0609000101010101" pitchFamily="49" charset="-127"/>
                <a:ea typeface="굴림체" panose="020B0609000101010101" pitchFamily="49" charset="-127"/>
              </a:rPr>
              <a:t>medoid</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변형이 포함되어 있습니다</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ko-KR" altLang="en-US" sz="1400" b="1" dirty="0">
                <a:solidFill>
                  <a:srgbClr val="0B5ED7"/>
                </a:solidFill>
                <a:latin typeface="굴림체" panose="020B0609000101010101" pitchFamily="49" charset="-127"/>
                <a:ea typeface="굴림체" panose="020B0609000101010101" pitchFamily="49" charset="-127"/>
              </a:rPr>
              <a:t>줄리아</a:t>
            </a:r>
            <a:r>
              <a:rPr lang="ko-KR" altLang="en-US" sz="1400" b="1" dirty="0">
                <a:latin typeface="굴림체" panose="020B0609000101010101" pitchFamily="49" charset="-127"/>
                <a:ea typeface="굴림체" panose="020B0609000101010101" pitchFamily="49" charset="-127"/>
              </a:rPr>
              <a:t> 포함 </a:t>
            </a:r>
            <a:r>
              <a:rPr lang="en-US" altLang="ko-KR" sz="1400" b="1" dirty="0">
                <a:latin typeface="굴림체" panose="020B0609000101010101" pitchFamily="49" charset="-127"/>
                <a:ea typeface="굴림체" panose="020B0609000101010101" pitchFamily="49" charset="-127"/>
              </a:rPr>
              <a:t>K </a:t>
            </a:r>
            <a:r>
              <a:rPr lang="ko-KR" altLang="en-US" sz="1400" b="1" dirty="0">
                <a:latin typeface="굴림체" panose="020B0609000101010101" pitchFamily="49" charset="-127"/>
                <a:ea typeface="굴림체" panose="020B0609000101010101" pitchFamily="49" charset="-127"/>
              </a:rPr>
              <a:t>에서 </a:t>
            </a:r>
            <a:r>
              <a:rPr lang="en-US" altLang="ko-KR" sz="1400" b="1" dirty="0">
                <a:latin typeface="굴림체" panose="020B0609000101010101" pitchFamily="49" charset="-127"/>
                <a:ea typeface="굴림체" panose="020B0609000101010101" pitchFamily="49" charset="-127"/>
              </a:rPr>
              <a:t>K-</a:t>
            </a:r>
            <a:r>
              <a:rPr lang="ko-KR" altLang="en-US" sz="1400" b="1" dirty="0">
                <a:latin typeface="굴림체" panose="020B0609000101010101" pitchFamily="49" charset="-127"/>
                <a:ea typeface="굴림체" panose="020B0609000101010101" pitchFamily="49" charset="-127"/>
              </a:rPr>
              <a:t>수단 스타일의 알고리즘 </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더 빨리</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하지만 훨씬 더 나쁜 결과 품질</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의 </a:t>
            </a:r>
            <a:r>
              <a:rPr lang="en-US" altLang="ko-KR" sz="1400" b="1" dirty="0">
                <a:latin typeface="굴림체" panose="020B0609000101010101" pitchFamily="49" charset="-127"/>
                <a:ea typeface="굴림체" panose="020B0609000101010101" pitchFamily="49" charset="-127"/>
              </a:rPr>
              <a:t>-</a:t>
            </a:r>
            <a:r>
              <a:rPr lang="en-US" altLang="ko-KR" sz="1400" b="1" dirty="0" err="1">
                <a:latin typeface="굴림체" panose="020B0609000101010101" pitchFamily="49" charset="-127"/>
                <a:ea typeface="굴림체" panose="020B0609000101010101" pitchFamily="49" charset="-127"/>
              </a:rPr>
              <a:t>medoid</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구현 </a:t>
            </a:r>
            <a:r>
              <a:rPr lang="en-US" altLang="ko-KR" sz="1400" b="1" dirty="0" err="1">
                <a:latin typeface="굴림체" panose="020B0609000101010101" pitchFamily="49" charset="-127"/>
                <a:ea typeface="굴림체" panose="020B0609000101010101" pitchFamily="49" charset="-127"/>
              </a:rPr>
              <a:t>JuliaStats</a:t>
            </a:r>
            <a:r>
              <a:rPr lang="en-US" altLang="ko-KR" sz="1400" b="1" dirty="0">
                <a:latin typeface="굴림체" panose="020B0609000101010101" pitchFamily="49" charset="-127"/>
                <a:ea typeface="굴림체" panose="020B0609000101010101" pitchFamily="49" charset="-127"/>
              </a:rPr>
              <a:t> / </a:t>
            </a:r>
            <a:r>
              <a:rPr lang="en-US" altLang="ko-KR" sz="1400" b="1" dirty="0" err="1">
                <a:latin typeface="굴림체" panose="020B0609000101010101" pitchFamily="49" charset="-127"/>
                <a:ea typeface="굴림체" panose="020B0609000101010101" pitchFamily="49" charset="-127"/>
              </a:rPr>
              <a:t>Clustering.jl</a:t>
            </a:r>
            <a:r>
              <a:rPr lang="ko-KR" altLang="en-US" sz="1400" b="1" dirty="0">
                <a:latin typeface="굴림체" panose="020B0609000101010101" pitchFamily="49" charset="-127"/>
                <a:ea typeface="굴림체" panose="020B0609000101010101" pitchFamily="49" charset="-127"/>
              </a:rPr>
              <a:t>의 패키지를</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KNIME</a:t>
            </a:r>
            <a:r>
              <a:rPr lang="ko-KR" altLang="en-US" sz="1400" b="1" dirty="0">
                <a:latin typeface="굴림체" panose="020B0609000101010101" pitchFamily="49" charset="-127"/>
                <a:ea typeface="굴림체" panose="020B0609000101010101" pitchFamily="49" charset="-127"/>
              </a:rPr>
              <a:t>는 포함 </a:t>
            </a:r>
            <a:r>
              <a:rPr lang="en-US" altLang="ko-KR" sz="1400" b="1" dirty="0">
                <a:latin typeface="굴림체" panose="020B0609000101010101" pitchFamily="49" charset="-127"/>
                <a:ea typeface="굴림체" panose="020B0609000101010101" pitchFamily="49" charset="-127"/>
              </a:rPr>
              <a:t>K </a:t>
            </a:r>
            <a:r>
              <a:rPr lang="ko-KR" altLang="en-US" sz="1400" b="1" dirty="0">
                <a:latin typeface="굴림체" panose="020B0609000101010101" pitchFamily="49" charset="-127"/>
                <a:ea typeface="굴림체" panose="020B0609000101010101" pitchFamily="49" charset="-127"/>
              </a:rPr>
              <a:t>효율적인 행렬의 거리를 측정하는 </a:t>
            </a:r>
            <a:r>
              <a:rPr lang="ko-KR" altLang="en-US" sz="1400" b="1" dirty="0" err="1">
                <a:latin typeface="굴림체" panose="020B0609000101010101" pitchFamily="49" charset="-127"/>
                <a:ea typeface="굴림체" panose="020B0609000101010101" pitchFamily="49" charset="-127"/>
              </a:rPr>
              <a:t>다양한지지</a:t>
            </a:r>
            <a:r>
              <a:rPr lang="ko-KR" altLang="en-US" sz="1400" b="1" dirty="0">
                <a:latin typeface="굴림체" panose="020B0609000101010101" pitchFamily="49" charset="-127"/>
                <a:ea typeface="굴림체" panose="020B0609000101010101" pitchFamily="49" charset="-127"/>
              </a:rPr>
              <a:t> </a:t>
            </a:r>
            <a:r>
              <a:rPr lang="en-US" altLang="ko-KR" sz="1400" b="1" dirty="0">
                <a:latin typeface="굴림체" panose="020B0609000101010101" pitchFamily="49" charset="-127"/>
                <a:ea typeface="굴림체" panose="020B0609000101010101" pitchFamily="49" charset="-127"/>
              </a:rPr>
              <a:t>-</a:t>
            </a:r>
            <a:r>
              <a:rPr lang="en-US" altLang="ko-KR" sz="1400" b="1" dirty="0" err="1">
                <a:latin typeface="굴림체" panose="020B0609000101010101" pitchFamily="49" charset="-127"/>
                <a:ea typeface="굴림체" panose="020B0609000101010101" pitchFamily="49" charset="-127"/>
              </a:rPr>
              <a:t>medoid</a:t>
            </a: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구현뿐만</a:t>
            </a:r>
            <a:r>
              <a:rPr lang="ko-KR" altLang="en-US" sz="1400" b="1" dirty="0">
                <a:latin typeface="굴림체" panose="020B0609000101010101" pitchFamily="49" charset="-127"/>
                <a:ea typeface="굴림체" panose="020B0609000101010101" pitchFamily="49" charset="-127"/>
              </a:rPr>
              <a:t> 아니라</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천연 </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및 집적 타사</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의 개수 </a:t>
            </a:r>
            <a:r>
              <a:rPr lang="en-US" altLang="ko-KR" sz="1400" b="1" dirty="0">
                <a:latin typeface="굴림체" panose="020B0609000101010101" pitchFamily="49" charset="-127"/>
                <a:ea typeface="굴림체" panose="020B0609000101010101" pitchFamily="49" charset="-127"/>
              </a:rPr>
              <a:t>, k</a:t>
            </a:r>
            <a:r>
              <a:rPr lang="ko-KR" altLang="en-US" sz="1400" b="1" dirty="0">
                <a:latin typeface="굴림체" panose="020B0609000101010101" pitchFamily="49" charset="-127"/>
                <a:ea typeface="굴림체" panose="020B0609000101010101" pitchFamily="49" charset="-127"/>
              </a:rPr>
              <a:t>는 구현을 </a:t>
            </a:r>
            <a:r>
              <a:rPr lang="en-US" altLang="ko-KR" sz="1400" b="1" dirty="0" smtClean="0">
                <a:latin typeface="굴림체" panose="020B0609000101010101" pitchFamily="49" charset="-127"/>
                <a:ea typeface="굴림체" panose="020B0609000101010101" pitchFamily="49" charset="-127"/>
              </a:rPr>
              <a:t>–means</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Python</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은 </a:t>
            </a:r>
            <a:r>
              <a:rPr lang="en-US" altLang="ko-KR" sz="1400" b="1" dirty="0">
                <a:latin typeface="굴림체" panose="020B0609000101010101" pitchFamily="49" charset="-127"/>
                <a:ea typeface="굴림체" panose="020B0609000101010101" pitchFamily="49" charset="-127"/>
              </a:rPr>
              <a:t>"</a:t>
            </a:r>
            <a:r>
              <a:rPr lang="en-US" altLang="ko-KR" sz="1400" b="1" dirty="0" err="1">
                <a:latin typeface="굴림체" panose="020B0609000101010101" pitchFamily="49" charset="-127"/>
                <a:ea typeface="굴림체" panose="020B0609000101010101" pitchFamily="49" charset="-127"/>
              </a:rPr>
              <a:t>kmedoids</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패키지에 </a:t>
            </a:r>
            <a:r>
              <a:rPr lang="en-US" altLang="ko-KR" sz="1400" b="1" dirty="0" err="1">
                <a:latin typeface="굴림체" panose="020B0609000101010101" pitchFamily="49" charset="-127"/>
                <a:ea typeface="굴림체" panose="020B0609000101010101" pitchFamily="49" charset="-127"/>
              </a:rPr>
              <a:t>FasterPAM</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및 기타 변형을 포함합니다</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추가 구현은 다른 많은 패키지에서 찾을 수 있습니다</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R </a:t>
            </a:r>
            <a:r>
              <a:rPr lang="ko-KR" altLang="en-US" sz="1400" b="1" dirty="0">
                <a:latin typeface="굴림체" panose="020B0609000101010101" pitchFamily="49" charset="-127"/>
                <a:ea typeface="굴림체" panose="020B0609000101010101" pitchFamily="49" charset="-127"/>
              </a:rPr>
              <a:t>에는 </a:t>
            </a:r>
            <a:r>
              <a:rPr lang="en-US" altLang="ko-KR" sz="1400" b="1" dirty="0" err="1">
                <a:latin typeface="굴림체" panose="020B0609000101010101" pitchFamily="49" charset="-127"/>
                <a:ea typeface="굴림체" panose="020B0609000101010101" pitchFamily="49" charset="-127"/>
              </a:rPr>
              <a:t>pamonce</a:t>
            </a:r>
            <a:r>
              <a:rPr lang="en-US" altLang="ko-KR" sz="1400" b="1" dirty="0">
                <a:latin typeface="굴림체" panose="020B0609000101010101" pitchFamily="49" charset="-127"/>
                <a:ea typeface="굴림체" panose="020B0609000101010101" pitchFamily="49" charset="-127"/>
              </a:rPr>
              <a:t> = 5 </a:t>
            </a:r>
            <a:r>
              <a:rPr lang="ko-KR" altLang="en-US" sz="1400" b="1" dirty="0">
                <a:latin typeface="굴림체" panose="020B0609000101010101" pitchFamily="49" charset="-127"/>
                <a:ea typeface="굴림체" panose="020B0609000101010101" pitchFamily="49" charset="-127"/>
              </a:rPr>
              <a:t>옵션을 통한 </a:t>
            </a:r>
            <a:r>
              <a:rPr lang="en-US" altLang="ko-KR" sz="1400" b="1" dirty="0" err="1">
                <a:latin typeface="굴림체" panose="020B0609000101010101" pitchFamily="49" charset="-127"/>
                <a:ea typeface="굴림체" panose="020B0609000101010101" pitchFamily="49" charset="-127"/>
              </a:rPr>
              <a:t>FastPAM</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개선 사항 중 일부를 포함하여 </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클러스터</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패키지에 </a:t>
            </a:r>
            <a:r>
              <a:rPr lang="en-US" altLang="ko-KR" sz="1400" b="1" dirty="0">
                <a:latin typeface="굴림체" panose="020B0609000101010101" pitchFamily="49" charset="-127"/>
                <a:ea typeface="굴림체" panose="020B0609000101010101" pitchFamily="49" charset="-127"/>
              </a:rPr>
              <a:t>PAM</a:t>
            </a:r>
            <a:r>
              <a:rPr lang="ko-KR" altLang="en-US" sz="1400" b="1" dirty="0">
                <a:latin typeface="굴림체" panose="020B0609000101010101" pitchFamily="49" charset="-127"/>
                <a:ea typeface="굴림체" panose="020B0609000101010101" pitchFamily="49" charset="-127"/>
              </a:rPr>
              <a:t>이 포함되어 있습니다</a:t>
            </a:r>
            <a:r>
              <a:rPr lang="en-US" altLang="ko-KR" sz="1400" b="1" dirty="0">
                <a:latin typeface="굴림체" panose="020B0609000101010101" pitchFamily="49" charset="-127"/>
                <a:ea typeface="굴림체" panose="020B0609000101010101" pitchFamily="49" charset="-127"/>
              </a:rPr>
              <a:t>. "</a:t>
            </a:r>
            <a:r>
              <a:rPr lang="en-US" altLang="ko-KR" sz="1400" b="1" dirty="0" err="1">
                <a:latin typeface="굴림체" panose="020B0609000101010101" pitchFamily="49" charset="-127"/>
                <a:ea typeface="굴림체" panose="020B0609000101010101" pitchFamily="49" charset="-127"/>
              </a:rPr>
              <a:t>fastkmedoids</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패키지도 있습니다</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err="1">
                <a:solidFill>
                  <a:srgbClr val="0B5ED7"/>
                </a:solidFill>
                <a:latin typeface="굴림체" panose="020B0609000101010101" pitchFamily="49" charset="-127"/>
                <a:ea typeface="굴림체" panose="020B0609000101010101" pitchFamily="49" charset="-127"/>
              </a:rPr>
              <a:t>RapidMiner</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에는 </a:t>
            </a:r>
            <a:r>
              <a:rPr lang="en-US" altLang="ko-KR" sz="1400" b="1" dirty="0" err="1">
                <a:latin typeface="굴림체" panose="020B0609000101010101" pitchFamily="49" charset="-127"/>
                <a:ea typeface="굴림체" panose="020B0609000101010101" pitchFamily="49" charset="-127"/>
              </a:rPr>
              <a:t>KMedoids</a:t>
            </a:r>
            <a:r>
              <a:rPr lang="ko-KR" altLang="en-US" sz="1400" b="1" dirty="0">
                <a:latin typeface="굴림체" panose="020B0609000101010101" pitchFamily="49" charset="-127"/>
                <a:ea typeface="굴림체" panose="020B0609000101010101" pitchFamily="49" charset="-127"/>
              </a:rPr>
              <a:t>라는 연산자가 있지만 </a:t>
            </a:r>
            <a:r>
              <a:rPr lang="en-US" altLang="ko-KR" sz="1400" b="1" dirty="0" err="1">
                <a:latin typeface="굴림체" panose="020B0609000101010101" pitchFamily="49" charset="-127"/>
                <a:ea typeface="굴림체" panose="020B0609000101010101" pitchFamily="49" charset="-127"/>
              </a:rPr>
              <a:t>KMedoids</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알고리즘을 올바르게 구현 하지 않습니다 </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대신</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평균을 가장 가까운 데이터 포인트 </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종형이 아님</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로 대체하는 </a:t>
            </a:r>
            <a:r>
              <a:rPr lang="en-US" altLang="ko-KR" sz="1400" b="1" dirty="0">
                <a:latin typeface="굴림체" panose="020B0609000101010101" pitchFamily="49" charset="-127"/>
                <a:ea typeface="굴림체" panose="020B0609000101010101" pitchFamily="49" charset="-127"/>
              </a:rPr>
              <a:t>k- </a:t>
            </a:r>
            <a:r>
              <a:rPr lang="ko-KR" altLang="en-US" sz="1400" b="1" dirty="0">
                <a:latin typeface="굴림체" panose="020B0609000101010101" pitchFamily="49" charset="-127"/>
                <a:ea typeface="굴림체" panose="020B0609000101010101" pitchFamily="49" charset="-127"/>
              </a:rPr>
              <a:t>평균 변형입니다</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Rust</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에는 </a:t>
            </a:r>
            <a:r>
              <a:rPr lang="en-US" altLang="ko-KR" sz="1400" b="1" dirty="0" err="1">
                <a:latin typeface="굴림체" panose="020B0609000101010101" pitchFamily="49" charset="-127"/>
                <a:ea typeface="굴림체" panose="020B0609000101010101" pitchFamily="49" charset="-127"/>
              </a:rPr>
              <a:t>FasterPAM</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변형도 포함하는 </a:t>
            </a:r>
            <a:r>
              <a:rPr lang="en-US" altLang="ko-KR" sz="1400" b="1" dirty="0">
                <a:latin typeface="굴림체" panose="020B0609000101010101" pitchFamily="49" charset="-127"/>
                <a:ea typeface="굴림체" panose="020B0609000101010101" pitchFamily="49" charset="-127"/>
              </a:rPr>
              <a:t>"</a:t>
            </a:r>
            <a:r>
              <a:rPr lang="en-US" altLang="ko-KR" sz="1400" b="1" dirty="0" err="1">
                <a:latin typeface="굴림체" panose="020B0609000101010101" pitchFamily="49" charset="-127"/>
                <a:ea typeface="굴림체" panose="020B0609000101010101" pitchFamily="49" charset="-127"/>
              </a:rPr>
              <a:t>kmedoids</a:t>
            </a:r>
            <a:r>
              <a:rPr lang="en-US" altLang="ko-KR" sz="1400" b="1" dirty="0">
                <a:latin typeface="굴림체" panose="020B0609000101010101" pitchFamily="49" charset="-127"/>
                <a:ea typeface="굴림체" panose="020B0609000101010101" pitchFamily="49" charset="-127"/>
              </a:rPr>
              <a:t>"</a:t>
            </a:r>
            <a:r>
              <a:rPr lang="ko-KR" altLang="en-US" sz="1400" b="1" dirty="0">
                <a:latin typeface="굴림체" panose="020B0609000101010101" pitchFamily="49" charset="-127"/>
                <a:ea typeface="굴림체" panose="020B0609000101010101" pitchFamily="49" charset="-127"/>
              </a:rPr>
              <a:t>상자가 있습니다</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solidFill>
                  <a:srgbClr val="0B5ED7"/>
                </a:solidFill>
                <a:latin typeface="굴림체" panose="020B0609000101010101" pitchFamily="49" charset="-127"/>
                <a:ea typeface="굴림체" panose="020B0609000101010101" pitchFamily="49" charset="-127"/>
              </a:rPr>
              <a:t>MATLAB</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은 </a:t>
            </a:r>
            <a:r>
              <a:rPr lang="en-US" altLang="ko-KR" sz="1400" b="1" dirty="0">
                <a:latin typeface="굴림체" panose="020B0609000101010101" pitchFamily="49" charset="-127"/>
                <a:ea typeface="굴림체" panose="020B0609000101010101" pitchFamily="49" charset="-127"/>
              </a:rPr>
              <a:t>PAM, CLARA </a:t>
            </a:r>
            <a:r>
              <a:rPr lang="ko-KR" altLang="en-US" sz="1400" b="1" dirty="0">
                <a:latin typeface="굴림체" panose="020B0609000101010101" pitchFamily="49" charset="-127"/>
                <a:ea typeface="굴림체" panose="020B0609000101010101" pitchFamily="49" charset="-127"/>
              </a:rPr>
              <a:t>및 두 개의 다른 알고리즘을 구현하여 </a:t>
            </a:r>
            <a:r>
              <a:rPr lang="en-US" altLang="ko-KR" sz="1400" b="1" dirty="0">
                <a:latin typeface="굴림체" panose="020B0609000101010101" pitchFamily="49" charset="-127"/>
                <a:ea typeface="굴림체" panose="020B0609000101010101" pitchFamily="49" charset="-127"/>
              </a:rPr>
              <a:t>k -</a:t>
            </a:r>
            <a:r>
              <a:rPr lang="en-US" altLang="ko-KR" sz="1400" b="1" dirty="0" err="1">
                <a:latin typeface="굴림체" panose="020B0609000101010101" pitchFamily="49" charset="-127"/>
                <a:ea typeface="굴림체" panose="020B0609000101010101" pitchFamily="49" charset="-127"/>
              </a:rPr>
              <a:t>medoid</a:t>
            </a: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클러스터링</a:t>
            </a:r>
            <a:r>
              <a:rPr lang="ko-KR" altLang="en-US" sz="1400" b="1" dirty="0">
                <a:latin typeface="굴림체" panose="020B0609000101010101" pitchFamily="49" charset="-127"/>
                <a:ea typeface="굴림체" panose="020B0609000101010101" pitchFamily="49" charset="-127"/>
              </a:rPr>
              <a:t> 문제 를 해결합니다 </a:t>
            </a:r>
            <a:r>
              <a:rPr lang="en-US" altLang="ko-KR" sz="1400" b="1" dirty="0">
                <a:latin typeface="굴림체" panose="020B0609000101010101" pitchFamily="49" charset="-127"/>
                <a:ea typeface="굴림체" panose="020B0609000101010101" pitchFamily="49" charset="-127"/>
              </a:rPr>
              <a:t>.</a:t>
            </a:r>
            <a:endParaRPr lang="ko-KR" altLang="en-US" sz="1400" b="1" dirty="0">
              <a:latin typeface="굴림체" panose="020B0609000101010101" pitchFamily="49" charset="-127"/>
              <a:ea typeface="굴림체" panose="020B0609000101010101" pitchFamily="49" charset="-127"/>
            </a:endParaRPr>
          </a:p>
        </p:txBody>
      </p:sp>
    </p:spTree>
    <p:extLst>
      <p:ext uri="{BB962C8B-B14F-4D97-AF65-F5344CB8AC3E}">
        <p14:creationId xmlns:p14="http://schemas.microsoft.com/office/powerpoint/2010/main" val="2677477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슬라이드 번호 개체 틀 4"/>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6" name="직사각형 5"/>
          <p:cNvSpPr/>
          <p:nvPr/>
        </p:nvSpPr>
        <p:spPr>
          <a:xfrm>
            <a:off x="317700" y="1110319"/>
            <a:ext cx="8575714" cy="4955203"/>
          </a:xfrm>
          <a:prstGeom prst="rect">
            <a:avLst/>
          </a:prstGeom>
        </p:spPr>
        <p:txBody>
          <a:bodyPr wrap="square">
            <a:spAutoFit/>
          </a:bodyPr>
          <a:lstStyle/>
          <a:p>
            <a:pPr marL="285750" indent="-285750">
              <a:buFont typeface="Arial" panose="020B0604020202020204" pitchFamily="34" charset="0"/>
              <a:buChar char="•"/>
            </a:pPr>
            <a:r>
              <a:rPr lang="ko-KR" altLang="en-US" b="1" dirty="0"/>
              <a:t>참고 문헌 </a:t>
            </a:r>
            <a:endParaRPr lang="en-US" altLang="ko-KR" b="1" dirty="0" smtClean="0"/>
          </a:p>
          <a:p>
            <a:pPr marL="285750" indent="-285750">
              <a:buFont typeface="Arial" panose="020B0604020202020204" pitchFamily="34" charset="0"/>
              <a:buChar char="•"/>
            </a:pPr>
            <a:endParaRPr lang="ko-KR" altLang="en-US" b="1" dirty="0"/>
          </a:p>
          <a:p>
            <a:pPr marL="285750" indent="-285750">
              <a:buFont typeface="Arial" panose="020B0604020202020204" pitchFamily="34" charset="0"/>
              <a:buChar char="•"/>
            </a:pPr>
            <a:r>
              <a:rPr lang="ko-KR" altLang="en-US" sz="1400" b="1" dirty="0">
                <a:latin typeface="굴림체" panose="020B0609000101010101" pitchFamily="49" charset="-127"/>
                <a:ea typeface="굴림체" panose="020B0609000101010101" pitchFamily="49" charset="-127"/>
              </a:rPr>
              <a:t> 슈베르트</a:t>
            </a: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에리히</a:t>
            </a:r>
            <a:r>
              <a:rPr lang="en-US" altLang="ko-KR" sz="1400" b="1" dirty="0">
                <a:latin typeface="굴림체" panose="020B0609000101010101" pitchFamily="49" charset="-127"/>
                <a:ea typeface="굴림체" panose="020B0609000101010101" pitchFamily="49" charset="-127"/>
              </a:rPr>
              <a:t>; </a:t>
            </a:r>
            <a:r>
              <a:rPr lang="en-US" altLang="ko-KR" sz="1400" b="1" dirty="0" err="1">
                <a:latin typeface="굴림체" panose="020B0609000101010101" pitchFamily="49" charset="-127"/>
                <a:ea typeface="굴림체" panose="020B0609000101010101" pitchFamily="49" charset="-127"/>
              </a:rPr>
              <a:t>Rousseeuw</a:t>
            </a:r>
            <a:r>
              <a:rPr lang="en-US" altLang="ko-KR" sz="1400" b="1" dirty="0">
                <a:latin typeface="굴림체" panose="020B0609000101010101" pitchFamily="49" charset="-127"/>
                <a:ea typeface="굴림체" panose="020B0609000101010101" pitchFamily="49" charset="-127"/>
              </a:rPr>
              <a:t>, Peter J. (2019), Amato, Giuseppe; </a:t>
            </a:r>
            <a:r>
              <a:rPr lang="en-US" altLang="ko-KR" sz="1400" b="1" dirty="0" err="1">
                <a:latin typeface="굴림체" panose="020B0609000101010101" pitchFamily="49" charset="-127"/>
                <a:ea typeface="굴림체" panose="020B0609000101010101" pitchFamily="49" charset="-127"/>
              </a:rPr>
              <a:t>Gennaro</a:t>
            </a:r>
            <a:r>
              <a:rPr lang="en-US" altLang="ko-KR" sz="1400" b="1" dirty="0">
                <a:latin typeface="굴림체" panose="020B0609000101010101" pitchFamily="49" charset="-127"/>
                <a:ea typeface="굴림체" panose="020B0609000101010101" pitchFamily="49" charset="-127"/>
              </a:rPr>
              <a:t>, Claudio; </a:t>
            </a:r>
            <a:r>
              <a:rPr lang="en-US" altLang="ko-KR" sz="1400" b="1" dirty="0" err="1">
                <a:latin typeface="굴림체" panose="020B0609000101010101" pitchFamily="49" charset="-127"/>
                <a:ea typeface="굴림체" panose="020B0609000101010101" pitchFamily="49" charset="-127"/>
              </a:rPr>
              <a:t>Oria</a:t>
            </a:r>
            <a:r>
              <a:rPr lang="en-US" altLang="ko-KR" sz="1400" b="1" dirty="0">
                <a:latin typeface="굴림체" panose="020B0609000101010101" pitchFamily="49" charset="-127"/>
                <a:ea typeface="굴림체" panose="020B0609000101010101" pitchFamily="49" charset="-127"/>
              </a:rPr>
              <a:t>, Vincent; </a:t>
            </a:r>
            <a:r>
              <a:rPr lang="en-US" altLang="ko-KR" sz="1400" b="1" dirty="0" err="1">
                <a:latin typeface="굴림체" panose="020B0609000101010101" pitchFamily="49" charset="-127"/>
                <a:ea typeface="굴림체" panose="020B0609000101010101" pitchFamily="49" charset="-127"/>
              </a:rPr>
              <a:t>Radovanović</a:t>
            </a:r>
            <a:r>
              <a:rPr lang="en-US" altLang="ko-KR" sz="1400" b="1" dirty="0">
                <a:latin typeface="굴림체" panose="020B0609000101010101" pitchFamily="49" charset="-127"/>
                <a:ea typeface="굴림체" panose="020B0609000101010101" pitchFamily="49" charset="-127"/>
              </a:rPr>
              <a:t>, </a:t>
            </a:r>
            <a:r>
              <a:rPr lang="en-US" altLang="ko-KR" sz="1400" b="1" dirty="0" err="1">
                <a:latin typeface="굴림체" panose="020B0609000101010101" pitchFamily="49" charset="-127"/>
                <a:ea typeface="굴림체" panose="020B0609000101010101" pitchFamily="49" charset="-127"/>
              </a:rPr>
              <a:t>Miloš</a:t>
            </a:r>
            <a:r>
              <a:rPr lang="en-US" altLang="ko-KR" sz="1400" b="1" dirty="0">
                <a:latin typeface="굴림체" panose="020B0609000101010101" pitchFamily="49" charset="-127"/>
                <a:ea typeface="굴림체" panose="020B0609000101010101" pitchFamily="49" charset="-127"/>
              </a:rPr>
              <a:t> (eds.), "Faster k-</a:t>
            </a:r>
            <a:r>
              <a:rPr lang="en-US" altLang="ko-KR" sz="1400" b="1" dirty="0" err="1">
                <a:latin typeface="굴림체" panose="020B0609000101010101" pitchFamily="49" charset="-127"/>
                <a:ea typeface="굴림체" panose="020B0609000101010101" pitchFamily="49" charset="-127"/>
              </a:rPr>
              <a:t>Medoids</a:t>
            </a:r>
            <a:r>
              <a:rPr lang="en-US" altLang="ko-KR" sz="1400" b="1" dirty="0">
                <a:latin typeface="굴림체" panose="020B0609000101010101" pitchFamily="49" charset="-127"/>
                <a:ea typeface="굴림체" panose="020B0609000101010101" pitchFamily="49" charset="-127"/>
              </a:rPr>
              <a:t> Clustering : Improving the PAM, CLARA, and CLARANS Algorithms",</a:t>
            </a:r>
            <a:r>
              <a:rPr lang="ko-KR" altLang="en-US" sz="1400" b="1" dirty="0">
                <a:latin typeface="굴림체" panose="020B0609000101010101" pitchFamily="49" charset="-127"/>
                <a:ea typeface="굴림체" panose="020B0609000101010101" pitchFamily="49" charset="-127"/>
              </a:rPr>
              <a:t>유사성 검색 및 응용</a:t>
            </a:r>
            <a:r>
              <a:rPr lang="en-US" altLang="ko-KR" sz="1400" b="1" dirty="0">
                <a:latin typeface="굴림체" panose="020B0609000101010101" pitchFamily="49" charset="-127"/>
                <a:ea typeface="굴림체" panose="020B0609000101010101" pitchFamily="49" charset="-127"/>
              </a:rPr>
              <a:t>, Springer International Publishing,11807, pp. 171–187,arXiv: 1810.05691 ,doi:10.1007 / 978-3-030-32047-8_16,ISBN </a:t>
            </a:r>
            <a:r>
              <a:rPr lang="en-US" altLang="ko-KR" sz="1400" b="1" dirty="0" smtClean="0">
                <a:latin typeface="굴림체" panose="020B0609000101010101" pitchFamily="49" charset="-127"/>
                <a:ea typeface="굴림체" panose="020B0609000101010101" pitchFamily="49" charset="-127"/>
              </a:rPr>
              <a:t>9783030320461</a:t>
            </a:r>
          </a:p>
          <a:p>
            <a:pPr marL="285750" indent="-285750">
              <a:buFont typeface="Arial" panose="020B0604020202020204" pitchFamily="34" charset="0"/>
              <a:buChar char="•"/>
            </a:pPr>
            <a:endParaRPr lang="en-US" altLang="ko-KR" sz="1400" b="1" dirty="0" smtClean="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latin typeface="굴림체" panose="020B0609000101010101" pitchFamily="49" charset="-127"/>
                <a:ea typeface="굴림체" panose="020B0609000101010101" pitchFamily="49" charset="-127"/>
              </a:rPr>
              <a:t> </a:t>
            </a:r>
            <a:r>
              <a:rPr lang="en-US" altLang="ko-KR" sz="1400" b="1" dirty="0" err="1">
                <a:latin typeface="굴림체" panose="020B0609000101010101" pitchFamily="49" charset="-127"/>
                <a:ea typeface="굴림체" panose="020B0609000101010101" pitchFamily="49" charset="-127"/>
              </a:rPr>
              <a:t>Maranzana</a:t>
            </a:r>
            <a:r>
              <a:rPr lang="en-US" altLang="ko-KR" sz="1400" b="1" dirty="0">
                <a:latin typeface="굴림체" panose="020B0609000101010101" pitchFamily="49" charset="-127"/>
                <a:ea typeface="굴림체" panose="020B0609000101010101" pitchFamily="49" charset="-127"/>
              </a:rPr>
              <a:t>, FE (1963). "</a:t>
            </a:r>
            <a:r>
              <a:rPr lang="ko-KR" altLang="en-US" sz="1400" b="1" dirty="0">
                <a:latin typeface="굴림체" panose="020B0609000101010101" pitchFamily="49" charset="-127"/>
                <a:ea typeface="굴림체" panose="020B0609000101010101" pitchFamily="49" charset="-127"/>
              </a:rPr>
              <a:t>운송 비용을 최소화하기위한 공급 지점의 위치</a:t>
            </a:r>
            <a:r>
              <a:rPr lang="en-US" altLang="ko-KR" sz="1400" b="1" dirty="0">
                <a:latin typeface="굴림체" panose="020B0609000101010101" pitchFamily="49" charset="-127"/>
                <a:ea typeface="굴림체" panose="020B0609000101010101" pitchFamily="49" charset="-127"/>
              </a:rPr>
              <a:t>". IBM </a:t>
            </a:r>
            <a:r>
              <a:rPr lang="ko-KR" altLang="en-US" sz="1400" b="1" dirty="0">
                <a:latin typeface="굴림체" panose="020B0609000101010101" pitchFamily="49" charset="-127"/>
                <a:ea typeface="굴림체" panose="020B0609000101010101" pitchFamily="49" charset="-127"/>
              </a:rPr>
              <a:t>시스템 저널 </a:t>
            </a:r>
            <a:r>
              <a:rPr lang="en-US" altLang="ko-KR" sz="1400" b="1" dirty="0">
                <a:latin typeface="굴림체" panose="020B0609000101010101" pitchFamily="49" charset="-127"/>
                <a:ea typeface="굴림체" panose="020B0609000101010101" pitchFamily="49" charset="-127"/>
              </a:rPr>
              <a:t>. 2 (2) : 129–135. </a:t>
            </a:r>
            <a:endParaRPr lang="en-US" altLang="ko-KR" sz="1400" b="1" dirty="0" smtClean="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latin typeface="굴림체" panose="020B0609000101010101" pitchFamily="49" charset="-127"/>
                <a:ea typeface="굴림체" panose="020B0609000101010101" pitchFamily="49" charset="-127"/>
              </a:rPr>
              <a:t> T. Hastie, R. </a:t>
            </a:r>
            <a:r>
              <a:rPr lang="en-US" altLang="ko-KR" sz="1400" b="1" dirty="0" err="1">
                <a:latin typeface="굴림체" panose="020B0609000101010101" pitchFamily="49" charset="-127"/>
                <a:ea typeface="굴림체" panose="020B0609000101010101" pitchFamily="49" charset="-127"/>
              </a:rPr>
              <a:t>Tibshirani</a:t>
            </a:r>
            <a:r>
              <a:rPr lang="en-US" altLang="ko-KR" sz="1400" b="1" dirty="0">
                <a:latin typeface="굴림체" panose="020B0609000101010101" pitchFamily="49" charset="-127"/>
                <a:ea typeface="굴림체" panose="020B0609000101010101" pitchFamily="49" charset="-127"/>
              </a:rPr>
              <a:t>, J. Friedman. </a:t>
            </a:r>
            <a:r>
              <a:rPr lang="ko-KR" altLang="en-US" sz="1400" b="1" dirty="0">
                <a:latin typeface="굴림체" panose="020B0609000101010101" pitchFamily="49" charset="-127"/>
                <a:ea typeface="굴림체" panose="020B0609000101010101" pitchFamily="49" charset="-127"/>
              </a:rPr>
              <a:t>통계적 학습의 요소</a:t>
            </a:r>
            <a:r>
              <a:rPr lang="en-US" altLang="ko-KR" sz="1400" b="1" dirty="0">
                <a:latin typeface="굴림체" panose="020B0609000101010101" pitchFamily="49" charset="-127"/>
                <a:ea typeface="굴림체" panose="020B0609000101010101" pitchFamily="49" charset="-127"/>
              </a:rPr>
              <a:t>, Springer (2001), 468–469</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smtClean="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박해상</a:t>
            </a: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전치혁</a:t>
            </a:r>
            <a:r>
              <a:rPr lang="ko-KR" altLang="en-US" sz="1400" b="1" dirty="0">
                <a:latin typeface="굴림체" panose="020B0609000101010101" pitchFamily="49" charset="-127"/>
                <a:ea typeface="굴림체" panose="020B0609000101010101" pitchFamily="49" charset="-127"/>
              </a:rPr>
              <a:t> </a:t>
            </a:r>
            <a:r>
              <a:rPr lang="en-US" altLang="ko-KR" sz="1400" b="1" dirty="0">
                <a:latin typeface="굴림체" panose="020B0609000101010101" pitchFamily="49" charset="-127"/>
                <a:ea typeface="굴림체" panose="020B0609000101010101" pitchFamily="49" charset="-127"/>
              </a:rPr>
              <a:t>(2009). "K-</a:t>
            </a:r>
            <a:r>
              <a:rPr lang="en-US" altLang="ko-KR" sz="1400" b="1" dirty="0" err="1">
                <a:latin typeface="굴림체" panose="020B0609000101010101" pitchFamily="49" charset="-127"/>
                <a:ea typeface="굴림체" panose="020B0609000101010101" pitchFamily="49" charset="-127"/>
              </a:rPr>
              <a:t>medoids</a:t>
            </a:r>
            <a:r>
              <a:rPr lang="en-US" altLang="ko-KR" sz="1400" b="1" dirty="0">
                <a:latin typeface="굴림체" panose="020B0609000101010101" pitchFamily="49" charset="-127"/>
                <a:ea typeface="굴림체" panose="020B0609000101010101" pitchFamily="49" charset="-127"/>
              </a:rPr>
              <a:t> </a:t>
            </a:r>
            <a:r>
              <a:rPr lang="ko-KR" altLang="en-US" sz="1400" b="1" dirty="0" err="1">
                <a:latin typeface="굴림체" panose="020B0609000101010101" pitchFamily="49" charset="-127"/>
                <a:ea typeface="굴림체" panose="020B0609000101010101" pitchFamily="49" charset="-127"/>
              </a:rPr>
              <a:t>클러스터링을위한</a:t>
            </a:r>
            <a:r>
              <a:rPr lang="ko-KR" altLang="en-US" sz="1400" b="1" dirty="0">
                <a:latin typeface="굴림체" panose="020B0609000101010101" pitchFamily="49" charset="-127"/>
                <a:ea typeface="굴림체" panose="020B0609000101010101" pitchFamily="49" charset="-127"/>
              </a:rPr>
              <a:t> 간단하고 빠른 알고리즘</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응용 </a:t>
            </a:r>
            <a:r>
              <a:rPr lang="ko-KR" altLang="en-US" sz="1400" b="1" dirty="0" err="1">
                <a:latin typeface="굴림체" panose="020B0609000101010101" pitchFamily="49" charset="-127"/>
                <a:ea typeface="굴림체" panose="020B0609000101010101" pitchFamily="49" charset="-127"/>
              </a:rPr>
              <a:t>프로그램이있는</a:t>
            </a:r>
            <a:r>
              <a:rPr lang="ko-KR" altLang="en-US" sz="1400" b="1" dirty="0">
                <a:latin typeface="굴림체" panose="020B0609000101010101" pitchFamily="49" charset="-127"/>
                <a:ea typeface="굴림체" panose="020B0609000101010101" pitchFamily="49" charset="-127"/>
              </a:rPr>
              <a:t> 전문가 시스템 </a:t>
            </a:r>
            <a:r>
              <a:rPr lang="en-US" altLang="ko-KR" sz="1400" b="1" dirty="0">
                <a:latin typeface="굴림체" panose="020B0609000101010101" pitchFamily="49" charset="-127"/>
                <a:ea typeface="굴림체" panose="020B0609000101010101" pitchFamily="49" charset="-127"/>
              </a:rPr>
              <a:t>. 36 (2) : 3336–3341. </a:t>
            </a:r>
            <a:r>
              <a:rPr lang="ko-KR" altLang="en-US" sz="1400" b="1" dirty="0">
                <a:latin typeface="굴림체" panose="020B0609000101010101" pitchFamily="49" charset="-127"/>
                <a:ea typeface="굴림체" panose="020B0609000101010101" pitchFamily="49" charset="-127"/>
              </a:rPr>
              <a:t>도이 </a:t>
            </a:r>
            <a:r>
              <a:rPr lang="en-US" altLang="ko-KR" sz="1400" b="1" dirty="0">
                <a:latin typeface="굴림체" panose="020B0609000101010101" pitchFamily="49" charset="-127"/>
                <a:ea typeface="굴림체" panose="020B0609000101010101" pitchFamily="49" charset="-127"/>
              </a:rPr>
              <a:t>: 10.1016 / j.eswa.2008.01.039 </a:t>
            </a:r>
            <a:r>
              <a:rPr lang="en-US" altLang="ko-KR" sz="1400" b="1" dirty="0" smtClean="0">
                <a:latin typeface="굴림체" panose="020B0609000101010101" pitchFamily="49" charset="-127"/>
                <a:ea typeface="굴림체" panose="020B0609000101010101" pitchFamily="49" charset="-127"/>
              </a:rPr>
              <a:t>.</a:t>
            </a: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endParaRPr lang="en-US" altLang="ko-KR" sz="1400" b="1" dirty="0">
              <a:latin typeface="굴림체" panose="020B0609000101010101" pitchFamily="49" charset="-127"/>
              <a:ea typeface="굴림체" panose="020B0609000101010101" pitchFamily="49" charset="-127"/>
            </a:endParaRPr>
          </a:p>
          <a:p>
            <a:pPr marL="285750" indent="-285750">
              <a:buFont typeface="Arial" panose="020B0604020202020204" pitchFamily="34" charset="0"/>
              <a:buChar char="•"/>
            </a:pPr>
            <a:r>
              <a:rPr lang="en-US" altLang="ko-KR" sz="1400" b="1" dirty="0">
                <a:latin typeface="굴림체" panose="020B0609000101010101" pitchFamily="49" charset="-127"/>
                <a:ea typeface="굴림체" panose="020B0609000101010101" pitchFamily="49" charset="-127"/>
              </a:rPr>
              <a:t> </a:t>
            </a:r>
            <a:r>
              <a:rPr lang="en-US" altLang="ko-KR" sz="1400" b="1" dirty="0" err="1">
                <a:latin typeface="굴림체" panose="020B0609000101010101" pitchFamily="49" charset="-127"/>
                <a:ea typeface="굴림체" panose="020B0609000101010101" pitchFamily="49" charset="-127"/>
              </a:rPr>
              <a:t>Teitz</a:t>
            </a:r>
            <a:r>
              <a:rPr lang="en-US" altLang="ko-KR" sz="1400" b="1" dirty="0">
                <a:latin typeface="굴림체" panose="020B0609000101010101" pitchFamily="49" charset="-127"/>
                <a:ea typeface="굴림체" panose="020B0609000101010101" pitchFamily="49" charset="-127"/>
              </a:rPr>
              <a:t>, Michael B .; Bart, Polly (1968-10-01). "</a:t>
            </a:r>
            <a:r>
              <a:rPr lang="ko-KR" altLang="en-US" sz="1400" b="1" dirty="0">
                <a:latin typeface="굴림체" panose="020B0609000101010101" pitchFamily="49" charset="-127"/>
                <a:ea typeface="굴림체" panose="020B0609000101010101" pitchFamily="49" charset="-127"/>
              </a:rPr>
              <a:t>가중 그래프의 일반화 된 정점 중앙값을 추정하기위한 </a:t>
            </a:r>
            <a:r>
              <a:rPr lang="ko-KR" altLang="en-US" sz="1400" b="1" dirty="0" err="1">
                <a:latin typeface="굴림체" panose="020B0609000101010101" pitchFamily="49" charset="-127"/>
                <a:ea typeface="굴림체" panose="020B0609000101010101" pitchFamily="49" charset="-127"/>
              </a:rPr>
              <a:t>휴리스틱</a:t>
            </a:r>
            <a:r>
              <a:rPr lang="ko-KR" altLang="en-US" sz="1400" b="1" dirty="0">
                <a:latin typeface="굴림체" panose="020B0609000101010101" pitchFamily="49" charset="-127"/>
                <a:ea typeface="굴림체" panose="020B0609000101010101" pitchFamily="49" charset="-127"/>
              </a:rPr>
              <a:t> 방법</a:t>
            </a:r>
            <a:r>
              <a:rPr lang="en-US" altLang="ko-KR" sz="1400" b="1" dirty="0">
                <a:latin typeface="굴림체" panose="020B0609000101010101" pitchFamily="49" charset="-127"/>
                <a:ea typeface="굴림체" panose="020B0609000101010101" pitchFamily="49" charset="-127"/>
              </a:rPr>
              <a:t>". </a:t>
            </a:r>
            <a:r>
              <a:rPr lang="ko-KR" altLang="en-US" sz="1400" b="1" dirty="0">
                <a:latin typeface="굴림체" panose="020B0609000101010101" pitchFamily="49" charset="-127"/>
                <a:ea typeface="굴림체" panose="020B0609000101010101" pitchFamily="49" charset="-127"/>
              </a:rPr>
              <a:t>운영 연구 </a:t>
            </a:r>
            <a:r>
              <a:rPr lang="en-US" altLang="ko-KR" sz="1400" b="1" dirty="0">
                <a:latin typeface="굴림체" panose="020B0609000101010101" pitchFamily="49" charset="-127"/>
                <a:ea typeface="굴림체" panose="020B0609000101010101" pitchFamily="49" charset="-127"/>
              </a:rPr>
              <a:t>. 16 (5) : 955–961. </a:t>
            </a:r>
            <a:r>
              <a:rPr lang="en-US" altLang="ko-KR" sz="1400" b="1" dirty="0" err="1">
                <a:latin typeface="굴림체" panose="020B0609000101010101" pitchFamily="49" charset="-127"/>
                <a:ea typeface="굴림체" panose="020B0609000101010101" pitchFamily="49" charset="-127"/>
              </a:rPr>
              <a:t>doi</a:t>
            </a:r>
            <a:r>
              <a:rPr lang="en-US" altLang="ko-KR" sz="1400" b="1" dirty="0">
                <a:latin typeface="굴림체" panose="020B0609000101010101" pitchFamily="49" charset="-127"/>
                <a:ea typeface="굴림체" panose="020B0609000101010101" pitchFamily="49" charset="-127"/>
              </a:rPr>
              <a:t> : 10.1287 / opre.16.5.955 . ISSN 0030-364X . </a:t>
            </a:r>
            <a:endParaRPr lang="ko-KR" altLang="en-US" sz="1400" b="1" dirty="0">
              <a:latin typeface="굴림체" panose="020B0609000101010101" pitchFamily="49" charset="-127"/>
              <a:ea typeface="굴림체" panose="020B0609000101010101" pitchFamily="49" charset="-127"/>
            </a:endParaRPr>
          </a:p>
        </p:txBody>
      </p:sp>
    </p:spTree>
    <p:extLst>
      <p:ext uri="{BB962C8B-B14F-4D97-AF65-F5344CB8AC3E}">
        <p14:creationId xmlns:p14="http://schemas.microsoft.com/office/powerpoint/2010/main" val="1247623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dirty="0" smtClean="0">
                    <a:latin typeface="Times New Roman" pitchFamily="18" charset="0"/>
                    <a:cs typeface="Times New Roman" pitchFamily="18" charset="0"/>
                  </a:rPr>
                  <a:t>PAM algorithm is thus a procedure of iterative selection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and it is precisely stated in Algorithm 16.2.</a:t>
                </a:r>
              </a:p>
              <a:p>
                <a:pPr marL="0" indent="0" algn="just">
                  <a:buClr>
                    <a:srgbClr val="0B5ED7"/>
                  </a:buClr>
                  <a:buNone/>
                </a:pPr>
                <a:r>
                  <a:rPr lang="en-US" sz="2000" b="1" dirty="0">
                    <a:solidFill>
                      <a:srgbClr val="0B5ED7"/>
                    </a:solidFill>
                    <a:latin typeface="Times New Roman" pitchFamily="18" charset="0"/>
                    <a:cs typeface="Times New Roman" pitchFamily="18" charset="0"/>
                  </a:rPr>
                  <a:t>Algorithm </a:t>
                </a:r>
                <a:r>
                  <a:rPr lang="en-US" sz="2000" b="1" dirty="0" smtClean="0">
                    <a:solidFill>
                      <a:srgbClr val="0B5ED7"/>
                    </a:solidFill>
                    <a:latin typeface="Times New Roman" pitchFamily="18" charset="0"/>
                    <a:cs typeface="Times New Roman" pitchFamily="18" charset="0"/>
                  </a:rPr>
                  <a:t>16.2: PAM</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Input</a:t>
                </a:r>
                <a:r>
                  <a:rPr lang="en-US" sz="2000" dirty="0" smtClean="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the number of desired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Output</a:t>
                </a:r>
                <a:r>
                  <a:rPr lang="en-US" sz="2000" dirty="0" smtClean="0">
                    <a:latin typeface="Times New Roman" pitchFamily="18" charset="0"/>
                    <a:cs typeface="Times New Roman" pitchFamily="18" charset="0"/>
                  </a:rPr>
                  <a:t>: Set of k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Steps</a:t>
                </a:r>
                <a:r>
                  <a:rPr lang="en-US" sz="2000" dirty="0" smtClean="0">
                    <a:latin typeface="Times New Roman" pitchFamily="18" charset="0"/>
                    <a:cs typeface="Times New Roman" pitchFamily="18" charset="0"/>
                  </a:rPr>
                  <a:t>:</a:t>
                </a:r>
              </a:p>
              <a:p>
                <a:pPr marL="457200" indent="-457200" algn="just">
                  <a:buClr>
                    <a:srgbClr val="0B5ED7"/>
                  </a:buClr>
                  <a:buAutoNum type="arabicPeriod"/>
                </a:pPr>
                <a:r>
                  <a:rPr lang="en-US" sz="2000" dirty="0" smtClean="0">
                    <a:latin typeface="Times New Roman" pitchFamily="18" charset="0"/>
                    <a:cs typeface="Times New Roman" pitchFamily="18" charset="0"/>
                  </a:rPr>
                  <a:t>Arbitrarily select k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from D.</a:t>
                </a:r>
              </a:p>
              <a:p>
                <a:pPr marL="457200" indent="-457200" algn="just">
                  <a:buClr>
                    <a:srgbClr val="0B5ED7"/>
                  </a:buClr>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a:t>
                </a:r>
              </a:p>
              <a:p>
                <a:pPr marL="457200" indent="-457200" algn="just">
                  <a:buClr>
                    <a:srgbClr val="0B5ED7"/>
                  </a:buClr>
                  <a:buAutoNum type="arabicPeriod"/>
                </a:pPr>
                <a:r>
                  <a:rPr lang="en-US" sz="2000" b="1" dirty="0" smtClean="0">
                    <a:latin typeface="Times New Roman" pitchFamily="18" charset="0"/>
                    <a:cs typeface="Times New Roman" pitchFamily="18" charset="0"/>
                  </a:rPr>
                  <a:t>        For </a:t>
                </a:r>
                <a:r>
                  <a:rPr lang="en-US" sz="2000" dirty="0" smtClean="0">
                    <a:latin typeface="Times New Roman" pitchFamily="18" charset="0"/>
                    <a:cs typeface="Times New Roman" pitchFamily="18" charset="0"/>
                  </a:rPr>
                  <a:t>each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oMath>
                </a14:m>
                <a:r>
                  <a:rPr lang="en-US" sz="1800" b="1" dirty="0" smtClean="0">
                    <a:latin typeface="Times New Roman" pitchFamily="18" charset="0"/>
                    <a:cs typeface="Times New Roman" pitchFamily="18" charset="0"/>
                  </a:rPr>
                  <a:t> do</a:t>
                </a:r>
              </a:p>
              <a:p>
                <a:pPr marL="457200" indent="-457200" algn="just">
                  <a:buClr>
                    <a:srgbClr val="0B5ED7"/>
                  </a:buClr>
                  <a:buAutoNum type="arabicPeriod"/>
                </a:pPr>
                <a:r>
                  <a:rPr lang="en-US" sz="1800" dirty="0" smtClean="0">
                    <a:latin typeface="Times New Roman" pitchFamily="18" charset="0"/>
                    <a:cs typeface="Times New Roman" pitchFamily="18" charset="0"/>
                  </a:rPr>
                  <a:t>Let </a:t>
                </a:r>
                <a14:m>
                  <m:oMath xmlns:m="http://schemas.openxmlformats.org/officeDocument/2006/math">
                    <m:r>
                      <a:rPr lang="en-IN" sz="1800" b="0" i="1" smtClean="0">
                        <a:latin typeface="Cambria Math" panose="02040503050406030204" pitchFamily="18" charset="0"/>
                        <a:cs typeface="Times New Roman" pitchFamily="18" charset="0"/>
                      </a:rPr>
                      <m:t>𝑀</m:t>
                    </m:r>
                    <m:r>
                      <a:rPr lang="en-IN" sz="1800" b="0" i="1" smtClean="0">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2</m:t>
                        </m:r>
                      </m:sub>
                    </m:sSub>
                    <m:r>
                      <a:rPr lang="en-IN" sz="1800" b="0" i="1" smtClean="0">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−1 </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1"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𝑘</m:t>
                        </m:r>
                      </m:sub>
                    </m:sSub>
                    <m:r>
                      <a:rPr lang="en-IN" sz="1800" b="1"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//Set of current </a:t>
                </a:r>
                <a:r>
                  <a:rPr lang="en-US" sz="1800" dirty="0" err="1" smtClean="0">
                    <a:latin typeface="Times New Roman" pitchFamily="18" charset="0"/>
                    <a:cs typeface="Times New Roman" pitchFamily="18" charset="0"/>
                  </a:rPr>
                  <a:t>medoids</a:t>
                </a:r>
                <a:endParaRPr lang="en-US" sz="1800" dirty="0" smtClean="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IN" sz="1800" dirty="0" smtClean="0">
                    <a:cs typeface="Times New Roman" pitchFamily="18" charset="0"/>
                  </a:rPr>
                  <a:t> </a:t>
                </a:r>
                <a14:m>
                  <m:oMath xmlns:m="http://schemas.openxmlformats.org/officeDocument/2006/math">
                    <m:sSup>
                      <m:sSupPr>
                        <m:ctrlPr>
                          <a:rPr lang="en-IN" sz="1800" b="0" i="1" smtClean="0">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b="0" i="1" smtClean="0">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b="0" i="1" smtClean="0">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smtClean="0">
                    <a:latin typeface="Times New Roman" pitchFamily="18" charset="0"/>
                    <a:cs typeface="Times New Roman" pitchFamily="18" charset="0"/>
                  </a:rPr>
                  <a:t>    //set of </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but swap with non-</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Calculate </a:t>
                </a:r>
                <a14:m>
                  <m:oMath xmlns:m="http://schemas.openxmlformats.org/officeDocument/2006/math">
                    <m:r>
                      <a:rPr lang="en-IN" sz="1800" b="0" i="1" smtClean="0">
                        <a:solidFill>
                          <a:srgbClr val="0B5ED7"/>
                        </a:solidFill>
                        <a:latin typeface="Cambria Math" panose="02040503050406030204" pitchFamily="18" charset="0"/>
                        <a:cs typeface="Times New Roman" pitchFamily="18" charset="0"/>
                      </a:rPr>
                      <m:t>𝑐𝑜𝑠𝑡</m:t>
                    </m:r>
                    <m:d>
                      <m:dPr>
                        <m:ctrlPr>
                          <a:rPr lang="en-IN" sz="1800" i="1" smtClean="0">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b="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0" i="0"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e>
                    </m:d>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d>
                          <m:dPr>
                            <m:begChr m:val=""/>
                            <m:endChr m:val="|"/>
                            <m:ctrlPr>
                              <a:rPr lang="en-IN" sz="1800" i="1" smtClean="0">
                                <a:solidFill>
                                  <a:srgbClr val="0B5ED7"/>
                                </a:solidFill>
                                <a:latin typeface="Cambria Math" panose="02040503050406030204" pitchFamily="18" charset="0"/>
                                <a:cs typeface="Times New Roman" pitchFamily="18" charset="0"/>
                              </a:rPr>
                            </m:ctrlPr>
                          </m:dPr>
                          <m:e>
                            <m:r>
                              <a:rPr lang="en-IN" sz="1800" b="0" i="1" smtClean="0">
                                <a:solidFill>
                                  <a:srgbClr val="0B5ED7"/>
                                </a:solidFill>
                                <a:latin typeface="Cambria Math" panose="02040503050406030204" pitchFamily="18" charset="0"/>
                                <a:cs typeface="Times New Roman" pitchFamily="18" charset="0"/>
                              </a:rPr>
                              <m:t>𝑆𝐴𝐸</m:t>
                            </m:r>
                          </m:e>
                        </m:d>
                      </m:e>
                      <m:sub>
                        <m:r>
                          <a:rPr lang="en-IN" sz="1800" b="0" i="1" smtClean="0">
                            <a:solidFill>
                              <a:srgbClr val="0B5ED7"/>
                            </a:solidFill>
                            <a:latin typeface="Cambria Math" panose="02040503050406030204" pitchFamily="18" charset="0"/>
                            <a:cs typeface="Times New Roman" pitchFamily="18" charset="0"/>
                          </a:rPr>
                          <m:t>𝑀</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𝑆𝐴𝐸</m:t>
                        </m:r>
                      </m:e>
                      <m:sub>
                        <m:r>
                          <a:rPr lang="en-IN" sz="1800" b="0" i="1" smtClean="0">
                            <a:solidFill>
                              <a:srgbClr val="0B5ED7"/>
                            </a:solidFill>
                            <a:latin typeface="Cambria Math" panose="02040503050406030204" pitchFamily="18" charset="0"/>
                            <a:cs typeface="Times New Roman" pitchFamily="18" charset="0"/>
                          </a:rPr>
                          <m:t>𝑀</m:t>
                        </m:r>
                        <m:r>
                          <a:rPr lang="en-IN" sz="1800" b="0" i="1" smtClean="0">
                            <a:solidFill>
                              <a:srgbClr val="0B5ED7"/>
                            </a:solidFill>
                            <a:latin typeface="Cambria Math" panose="02040503050406030204" pitchFamily="18" charset="0"/>
                            <a:cs typeface="Times New Roman" pitchFamily="18" charset="0"/>
                          </a:rPr>
                          <m:t>′</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End</a:t>
                </a:r>
                <a:r>
                  <a:rPr lang="en-US" sz="1800" dirty="0" smtClean="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smtClean="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b="-137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b="1" dirty="0" smtClean="0">
                    <a:solidFill>
                      <a:srgbClr val="0B5ED7"/>
                    </a:solidFill>
                    <a:latin typeface="Times New Roman" pitchFamily="18" charset="0"/>
                    <a:cs typeface="Times New Roman" pitchFamily="18" charset="0"/>
                  </a:rPr>
                  <a:t>Algorithm 16.2: PAM</a:t>
                </a:r>
              </a:p>
              <a:p>
                <a:pPr marL="0" indent="0" algn="just">
                  <a:buClr>
                    <a:srgbClr val="0B5ED7"/>
                  </a:buClr>
                  <a:buNone/>
                </a:pPr>
                <a:endParaRPr lang="en-US" sz="1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for which the </a:t>
                </a:r>
                <a14:m>
                  <m:oMath xmlns:m="http://schemas.openxmlformats.org/officeDocument/2006/math">
                    <m:r>
                      <m:rPr>
                        <m:sty m:val="p"/>
                      </m:rPr>
                      <a:rPr lang="en-IN" sz="2000" b="0" i="0" smtClean="0">
                        <a:solidFill>
                          <a:srgbClr val="0B5ED7"/>
                        </a:solidFill>
                        <a:latin typeface="Cambria Math" panose="02040503050406030204" pitchFamily="18" charset="0"/>
                        <a:cs typeface="Times New Roman" pitchFamily="18" charset="0"/>
                      </a:rPr>
                      <m:t>cost</m:t>
                    </m:r>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oMath>
                </a14:m>
                <a:r>
                  <a:rPr lang="en-US" sz="2000" dirty="0" smtClean="0">
                    <a:latin typeface="Times New Roman" pitchFamily="18" charset="0"/>
                    <a:cs typeface="Times New Roman" pitchFamily="18" charset="0"/>
                  </a:rPr>
                  <a:t> and accordingly update the set </a:t>
                </a:r>
                <a:r>
                  <a:rPr lang="en-US" sz="2000" i="1" dirty="0" smtClean="0">
                    <a:solidFill>
                      <a:srgbClr val="0B5ED7"/>
                    </a:solidFill>
                    <a:latin typeface="Times New Roman" pitchFamily="18" charset="0"/>
                    <a:cs typeface="Times New Roman" pitchFamily="18" charset="0"/>
                  </a:rPr>
                  <a:t>M</a:t>
                </a:r>
                <a:r>
                  <a:rPr lang="en-US" sz="2000" i="1"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Return the cluster with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1800" dirty="0" smtClean="0">
                <a:latin typeface="Times New Roman" pitchFamily="18" charset="0"/>
                <a:cs typeface="Times New Roman" pitchFamily="18" charset="0"/>
              </a:rPr>
              <a:t>In this lecture, we shall cover the following clustering techniques only.</a:t>
            </a:r>
          </a:p>
          <a:p>
            <a:pPr lvl="2" algn="just"/>
            <a:r>
              <a:rPr lang="en-US" sz="1800" dirty="0" smtClean="0">
                <a:latin typeface="Times New Roman" pitchFamily="18" charset="0"/>
                <a:cs typeface="Times New Roman" pitchFamily="18" charset="0"/>
              </a:rPr>
              <a:t>Partitioning </a:t>
            </a:r>
          </a:p>
          <a:p>
            <a:pPr lvl="3" algn="just"/>
            <a:r>
              <a:rPr lang="en-US" sz="1800" dirty="0" smtClean="0">
                <a:latin typeface="Times New Roman" pitchFamily="18" charset="0"/>
                <a:cs typeface="Times New Roman" pitchFamily="18" charset="0"/>
              </a:rPr>
              <a:t>k-Means algorithm</a:t>
            </a:r>
          </a:p>
          <a:p>
            <a:pPr lvl="3" algn="just"/>
            <a:r>
              <a:rPr lang="en-US" sz="1800" dirty="0" smtClean="0">
                <a:latin typeface="Times New Roman" pitchFamily="18" charset="0"/>
                <a:cs typeface="Times New Roman" pitchFamily="18" charset="0"/>
              </a:rPr>
              <a:t>PAM (k-</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algorithm)</a:t>
            </a:r>
          </a:p>
          <a:p>
            <a:pPr lvl="3" algn="just"/>
            <a:endParaRPr lang="en-US" sz="800" dirty="0" smtClean="0">
              <a:latin typeface="Times New Roman" pitchFamily="18" charset="0"/>
              <a:cs typeface="Times New Roman" pitchFamily="18" charset="0"/>
            </a:endParaRPr>
          </a:p>
          <a:p>
            <a:pPr lvl="2" algn="just">
              <a:buClr>
                <a:srgbClr val="009DD9"/>
              </a:buClr>
            </a:pPr>
            <a:r>
              <a:rPr lang="en-US" sz="1800" dirty="0" smtClean="0">
                <a:solidFill>
                  <a:prstClr val="black"/>
                </a:solidFill>
                <a:latin typeface="Times New Roman" pitchFamily="18" charset="0"/>
                <a:cs typeface="Times New Roman" pitchFamily="18" charset="0"/>
              </a:rPr>
              <a:t>Hierarchical</a:t>
            </a:r>
          </a:p>
          <a:p>
            <a:pPr lvl="3" algn="just">
              <a:buClr>
                <a:srgbClr val="009DD9"/>
              </a:buClr>
            </a:pPr>
            <a:r>
              <a:rPr lang="en-US" sz="1800" dirty="0" smtClean="0">
                <a:solidFill>
                  <a:prstClr val="black"/>
                </a:solidFill>
                <a:latin typeface="Times New Roman" pitchFamily="18" charset="0"/>
                <a:cs typeface="Times New Roman" pitchFamily="18" charset="0"/>
              </a:rPr>
              <a:t>DIANA (divisive algorithm)</a:t>
            </a:r>
          </a:p>
          <a:p>
            <a:pPr lvl="3" algn="just">
              <a:buClr>
                <a:srgbClr val="009DD9"/>
              </a:buClr>
            </a:pPr>
            <a:r>
              <a:rPr lang="en-US" sz="1800" dirty="0" smtClean="0">
                <a:solidFill>
                  <a:prstClr val="black"/>
                </a:solidFill>
                <a:latin typeface="Times New Roman" pitchFamily="18" charset="0"/>
                <a:cs typeface="Times New Roman" pitchFamily="18" charset="0"/>
              </a:rPr>
              <a:t>AGNES </a:t>
            </a:r>
          </a:p>
          <a:p>
            <a:pPr lvl="3" algn="just">
              <a:buClr>
                <a:srgbClr val="009DD9"/>
              </a:buClr>
            </a:pPr>
            <a:r>
              <a:rPr lang="en-US" sz="1800" dirty="0" smtClean="0">
                <a:solidFill>
                  <a:prstClr val="black"/>
                </a:solidFill>
                <a:latin typeface="Times New Roman" pitchFamily="18" charset="0"/>
                <a:cs typeface="Times New Roman" pitchFamily="18" charset="0"/>
              </a:rPr>
              <a:t>ROCK</a:t>
            </a:r>
          </a:p>
          <a:p>
            <a:pPr lvl="3" algn="just">
              <a:buClr>
                <a:srgbClr val="009DD9"/>
              </a:buClr>
            </a:pPr>
            <a:endParaRPr lang="en-US" sz="800" dirty="0">
              <a:solidFill>
                <a:prstClr val="black"/>
              </a:solidFill>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Density </a:t>
            </a:r>
            <a:r>
              <a:rPr lang="en-US" sz="1800" dirty="0" smtClean="0">
                <a:solidFill>
                  <a:prstClr val="black"/>
                </a:solidFill>
                <a:latin typeface="Times New Roman" pitchFamily="18" charset="0"/>
                <a:cs typeface="Times New Roman" pitchFamily="18" charset="0"/>
              </a:rPr>
              <a:t>– Based</a:t>
            </a:r>
          </a:p>
          <a:p>
            <a:pPr lvl="3" algn="just">
              <a:buClr>
                <a:srgbClr val="009DD9"/>
              </a:buClr>
            </a:pPr>
            <a:r>
              <a:rPr lang="en-US" sz="1800" dirty="0" smtClean="0">
                <a:solidFill>
                  <a:prstClr val="black"/>
                </a:solidFill>
                <a:latin typeface="Times New Roman" pitchFamily="18" charset="0"/>
                <a:cs typeface="Times New Roman" pitchFamily="18" charset="0"/>
              </a:rPr>
              <a:t>DBSCAN</a:t>
            </a:r>
            <a:endParaRPr lang="en-US" sz="1800" dirty="0">
              <a:solidFill>
                <a:prstClr val="black"/>
              </a:solidFill>
              <a:latin typeface="Times New Roman" pitchFamily="18" charset="0"/>
              <a:cs typeface="Times New Roman" pitchFamily="18" charset="0"/>
            </a:endParaRPr>
          </a:p>
          <a:p>
            <a:pPr marL="978408" lvl="3" indent="0" algn="just">
              <a:buNone/>
            </a:pPr>
            <a:endParaRPr lang="en-US" sz="1400" dirty="0" smtClean="0">
              <a:latin typeface="Times New Roman" pitchFamily="18" charset="0"/>
              <a:cs typeface="Times New Roman" pitchFamily="18" charset="0"/>
            </a:endParaRPr>
          </a:p>
          <a:p>
            <a:pPr marL="393192" lvl="1" indent="0">
              <a:buNone/>
            </a:pPr>
            <a:endParaRPr lang="en-US" sz="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7" name="Rectangle 6"/>
          <p:cNvSpPr/>
          <p:nvPr/>
        </p:nvSpPr>
        <p:spPr>
          <a:xfrm>
            <a:off x="2495550" y="3960009"/>
            <a:ext cx="2809875"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Agglomerative</a:t>
            </a: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algorithm</a:t>
            </a:r>
            <a:r>
              <a:rPr lang="en-IN" sz="1400" dirty="0" smtClean="0">
                <a:solidFill>
                  <a:schemeClr val="tx1"/>
                </a:solidFill>
              </a:rPr>
              <a:t>)</a:t>
            </a:r>
            <a:endParaRPr lang="en-IN" sz="1400" dirty="0">
              <a:solidFill>
                <a:schemeClr val="tx1"/>
              </a:solidFill>
            </a:endParaRPr>
          </a:p>
        </p:txBody>
      </p:sp>
      <p:sp>
        <p:nvSpPr>
          <p:cNvPr id="8" name="Right Brace 7"/>
          <p:cNvSpPr/>
          <p:nvPr/>
        </p:nvSpPr>
        <p:spPr>
          <a:xfrm>
            <a:off x="2495550" y="3931439"/>
            <a:ext cx="190500" cy="35719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902375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C</a:t>
            </a:r>
            <a:r>
              <a:rPr lang="en-US" sz="4000" dirty="0" smtClean="0">
                <a:solidFill>
                  <a:srgbClr val="A50021"/>
                </a:solidFill>
                <a:latin typeface="Times New Roman" pitchFamily="18" charset="0"/>
                <a:cs typeface="Times New Roman" pitchFamily="18" charset="0"/>
              </a:rPr>
              <a:t>omments on PAM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Comparing k-Means with k-</a:t>
                </a:r>
                <a:r>
                  <a:rPr lang="en-IN" sz="2000" b="1" dirty="0" err="1" smtClean="0">
                    <a:solidFill>
                      <a:srgbClr val="0B5ED7"/>
                    </a:solidFill>
                    <a:latin typeface="Times New Roman" pitchFamily="18" charset="0"/>
                    <a:cs typeface="Times New Roman" pitchFamily="18" charset="0"/>
                  </a:rPr>
                  <a:t>Medoids</a:t>
                </a:r>
                <a:r>
                  <a:rPr lang="en-IN" sz="2000" b="1" dirty="0" smtClean="0">
                    <a:solidFill>
                      <a:srgbClr val="0B5ED7"/>
                    </a:solidFill>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Both algorithms needs to fix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the number of cluster prior to the algorithms. Also, </a:t>
                </a:r>
                <a:r>
                  <a:rPr lang="en-IN" sz="2000" dirty="0" err="1" smtClean="0">
                    <a:latin typeface="Times New Roman" pitchFamily="18" charset="0"/>
                    <a:cs typeface="Times New Roman" pitchFamily="18" charset="0"/>
                  </a:rPr>
                  <a:t>oth</a:t>
                </a:r>
                <a:r>
                  <a:rPr lang="en-IN" sz="2000" dirty="0" smtClean="0">
                    <a:latin typeface="Times New Roman" pitchFamily="18" charset="0"/>
                    <a:cs typeface="Times New Roman" pitchFamily="18" charset="0"/>
                  </a:rPr>
                  <a:t> algorithm arbitrarily choose the initial cluster centroids.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method is more robust than k-Means in the presence of outliers, because a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is less influenced by outliers than a mean.</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2.   Time complexity of PAM: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each iteration, PAM consider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pairs of object </a:t>
                </a:r>
                <a14:m>
                  <m:oMath xmlns:m="http://schemas.openxmlformats.org/officeDocument/2006/math">
                    <m:sSub>
                      <m:sSubPr>
                        <m:ctrlPr>
                          <a:rPr lang="en-IN" sz="2000" i="1" smtClean="0">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i="1">
                            <a:solidFill>
                              <a:schemeClr val="tx1"/>
                            </a:solidFill>
                            <a:latin typeface="Cambria Math" panose="02040503050406030204" pitchFamily="18" charset="0"/>
                            <a:cs typeface="Times New Roman" pitchFamily="18" charset="0"/>
                          </a:rPr>
                          <m:t>𝑖</m:t>
                        </m:r>
                      </m:sub>
                    </m:sSub>
                    <m:r>
                      <a:rPr lang="en-IN" sz="2000">
                        <a:solidFill>
                          <a:schemeClr val="tx1"/>
                        </a:solidFill>
                        <a:latin typeface="Cambria Math" panose="02040503050406030204" pitchFamily="18" charset="0"/>
                        <a:cs typeface="Times New Roman" pitchFamily="18" charset="0"/>
                      </a:rPr>
                      <m:t>,</m:t>
                    </m:r>
                  </m:oMath>
                </a14:m>
                <a:r>
                  <a:rPr lang="en-IN" sz="2000" dirty="0">
                    <a:solidFill>
                      <a:schemeClr val="tx1"/>
                    </a:solidFill>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latin typeface="Times New Roman" pitchFamily="18" charset="0"/>
                    <a:cs typeface="Times New Roman" pitchFamily="18" charset="0"/>
                  </a:rPr>
                  <a:t> for which a cost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𝑐𝑜𝑠𝑡</m:t>
                    </m:r>
                    <m:r>
                      <a:rPr lang="en-IN" sz="2000" b="0" i="1"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determines. </a:t>
                </a:r>
                <a:r>
                  <a:rPr lang="en-IN" sz="2000" dirty="0" smtClean="0">
                    <a:solidFill>
                      <a:schemeClr val="tx1"/>
                    </a:solidFill>
                    <a:latin typeface="Times New Roman" pitchFamily="18" charset="0"/>
                    <a:cs typeface="Times New Roman" pitchFamily="18" charset="0"/>
                  </a:rPr>
                  <a:t>Calculating the cost during each iteration requires that the cost be calculated for all other non-</a:t>
                </a:r>
                <a:r>
                  <a:rPr lang="en-IN" sz="2000" dirty="0" err="1" smtClean="0">
                    <a:solidFill>
                      <a:schemeClr val="tx1"/>
                    </a:solidFill>
                    <a:latin typeface="Times New Roman" pitchFamily="18" charset="0"/>
                    <a:cs typeface="Times New Roman" pitchFamily="18" charset="0"/>
                  </a:rPr>
                  <a:t>medoids</a:t>
                </a:r>
                <a:r>
                  <a:rPr lang="en-IN" sz="2000" dirty="0" smtClean="0">
                    <a:solidFill>
                      <a:schemeClr val="tx1"/>
                    </a:solidFill>
                    <a:latin typeface="Times New Roman" pitchFamily="18" charset="0"/>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solidFill>
                      <a:schemeClr val="tx1"/>
                    </a:solidFill>
                    <a:latin typeface="Times New Roman" pitchFamily="18" charset="0"/>
                    <a:cs typeface="Times New Roman" pitchFamily="18" charset="0"/>
                  </a:rPr>
                  <a:t>. There are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cs typeface="Times New Roman" pitchFamily="18" charset="0"/>
                      </a:rPr>
                      <m:t>−</m:t>
                    </m:r>
                    <m:r>
                      <a:rPr lang="en-IN" sz="2000" i="1">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 </m:t>
                    </m:r>
                  </m:oMath>
                </a14:m>
                <a:r>
                  <a:rPr lang="en-IN" sz="2000" dirty="0" smtClean="0">
                    <a:solidFill>
                      <a:schemeClr val="tx1"/>
                    </a:solidFill>
                    <a:latin typeface="Times New Roman" pitchFamily="18" charset="0"/>
                    <a:cs typeface="Times New Roman" pitchFamily="18" charset="0"/>
                  </a:rPr>
                  <a:t>of these. Thus, the total time complexity per iteration is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𝑘</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0" smtClean="0">
                        <a:solidFill>
                          <a:schemeClr val="tx1"/>
                        </a:solidFill>
                        <a:latin typeface="Cambria Math" panose="02040503050406030204" pitchFamily="18" charset="0"/>
                        <a:cs typeface="Times New Roman" pitchFamily="18" charset="0"/>
                      </a:rPr>
                      <m:t>.</m:t>
                    </m:r>
                  </m:oMath>
                </a14:m>
                <a:r>
                  <a:rPr lang="en-US" sz="2000" dirty="0" smtClean="0">
                    <a:solidFill>
                      <a:schemeClr val="tx1"/>
                    </a:solidFill>
                    <a:latin typeface="Times New Roman" pitchFamily="18" charset="0"/>
                    <a:cs typeface="Times New Roman" pitchFamily="18" charset="0"/>
                  </a:rPr>
                  <a:t> The total number of iterations may be quite large.</a:t>
                </a:r>
              </a:p>
              <a:p>
                <a:pPr algn="just">
                  <a:buClr>
                    <a:srgbClr val="0B5ED7"/>
                  </a:buClr>
                  <a:buFont typeface="Arial" panose="020B0604020202020204" pitchFamily="34" charset="0"/>
                  <a:buChar char="•"/>
                </a:pPr>
                <a:endParaRPr lang="en-US" sz="800" dirty="0" smtClean="0">
                  <a:solidFill>
                    <a:schemeClr val="tx1"/>
                  </a:solidFill>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3.   Applicability of PAM:</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PAM does not scale well to large database because of its computation complexity.</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0" indent="0" algn="just">
                  <a:buClr>
                    <a:srgbClr val="0B5ED7"/>
                  </a:buClr>
                  <a:buNone/>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p:spTree>
    <p:extLst>
      <p:ext uri="{BB962C8B-B14F-4D97-AF65-F5344CB8AC3E}">
        <p14:creationId xmlns:p14="http://schemas.microsoft.com/office/powerpoint/2010/main" val="1184355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Other variants of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1061049"/>
            <a:ext cx="8697431" cy="5141342"/>
          </a:xfrm>
        </p:spPr>
        <p:txBody>
          <a:bodyPr>
            <a:noAutofit/>
          </a:bodyPr>
          <a:lstStyle/>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some variants of PAM that are targeted mainly large datasets are </a:t>
            </a:r>
            <a:r>
              <a:rPr lang="en-US" sz="2000" dirty="0" smtClean="0">
                <a:solidFill>
                  <a:srgbClr val="0B5ED7"/>
                </a:solidFill>
                <a:latin typeface="Times New Roman" pitchFamily="18" charset="0"/>
                <a:cs typeface="Times New Roman" pitchFamily="18" charset="0"/>
              </a:rPr>
              <a:t>CLARA</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a:t>
            </a:r>
            <a:r>
              <a:rPr lang="en-US" sz="2000" dirty="0" err="1" smtClean="0">
                <a:solidFill>
                  <a:srgbClr val="0B5ED7"/>
                </a:solidFill>
                <a:latin typeface="Times New Roman" pitchFamily="18" charset="0"/>
                <a:cs typeface="Times New Roman" pitchFamily="18" charset="0"/>
              </a:rPr>
              <a:t>LARge</a:t>
            </a:r>
            <a:r>
              <a:rPr lang="en-US" sz="2000" dirty="0" smtClean="0">
                <a:solidFill>
                  <a:srgbClr val="0B5ED7"/>
                </a:solidFill>
                <a:latin typeface="Times New Roman" pitchFamily="18" charset="0"/>
                <a:cs typeface="Times New Roman" pitchFamily="18" charset="0"/>
              </a:rPr>
              <a:t> Applications) </a:t>
            </a:r>
            <a:r>
              <a:rPr lang="en-US" sz="2000" dirty="0" smtClean="0">
                <a:latin typeface="Times New Roman" pitchFamily="18" charset="0"/>
                <a:cs typeface="Times New Roman" pitchFamily="18" charset="0"/>
              </a:rPr>
              <a:t>and </a:t>
            </a:r>
            <a:r>
              <a:rPr lang="en-US" sz="2000" dirty="0" smtClean="0">
                <a:solidFill>
                  <a:srgbClr val="0B5ED7"/>
                </a:solidFill>
                <a:latin typeface="Times New Roman" pitchFamily="18" charset="0"/>
                <a:cs typeface="Times New Roman" pitchFamily="18" charset="0"/>
              </a:rPr>
              <a:t>CLARANS</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Large Applications based upon </a:t>
            </a:r>
            <a:r>
              <a:rPr lang="en-US" sz="2000" dirty="0" err="1" smtClean="0">
                <a:solidFill>
                  <a:srgbClr val="0B5ED7"/>
                </a:solidFill>
                <a:latin typeface="Times New Roman" pitchFamily="18" charset="0"/>
                <a:cs typeface="Times New Roman" pitchFamily="18" charset="0"/>
              </a:rPr>
              <a:t>RANdomized</a:t>
            </a:r>
            <a:r>
              <a:rPr lang="en-US" sz="2000" dirty="0" smtClean="0">
                <a:solidFill>
                  <a:srgbClr val="0B5ED7"/>
                </a:solidFill>
                <a:latin typeface="Times New Roman" pitchFamily="18" charset="0"/>
                <a:cs typeface="Times New Roman" pitchFamily="18" charset="0"/>
              </a:rPr>
              <a:t> Search)</a:t>
            </a:r>
            <a:r>
              <a:rPr lang="en-US" sz="2000" dirty="0" smtClean="0">
                <a:latin typeface="Times New Roman" pitchFamily="18" charset="0"/>
                <a:cs typeface="Times New Roman" pitchFamily="18" charset="0"/>
              </a:rPr>
              <a:t>, it is an improvement of CLARA.</a:t>
            </a:r>
            <a:endParaRPr lang="en-US" sz="2000" baseline="-25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US" sz="2000" baseline="-25000" dirty="0" smtClean="0">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References</a:t>
            </a:r>
            <a:r>
              <a:rPr lang="en-US" sz="2000" dirty="0" smtClean="0">
                <a:latin typeface="Times New Roman" pitchFamily="18" charset="0"/>
                <a:cs typeface="Times New Roman" pitchFamily="18" charset="0"/>
              </a:rPr>
              <a:t>:</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PAM and CLARA:</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L. </a:t>
            </a:r>
            <a:r>
              <a:rPr lang="en-US" sz="2000" dirty="0" err="1" smtClean="0">
                <a:latin typeface="Times New Roman" pitchFamily="18" charset="0"/>
                <a:cs typeface="Times New Roman" pitchFamily="18" charset="0"/>
              </a:rPr>
              <a:t>kaufman</a:t>
            </a:r>
            <a:r>
              <a:rPr lang="en-US" sz="2000" dirty="0" smtClean="0">
                <a:latin typeface="Times New Roman" pitchFamily="18" charset="0"/>
                <a:cs typeface="Times New Roman" pitchFamily="18" charset="0"/>
              </a:rPr>
              <a:t> and P. J. </a:t>
            </a:r>
            <a:r>
              <a:rPr lang="en-US" sz="2000" dirty="0" err="1" smtClean="0">
                <a:latin typeface="Times New Roman" pitchFamily="18" charset="0"/>
                <a:cs typeface="Times New Roman" pitchFamily="18" charset="0"/>
              </a:rPr>
              <a:t>Rousseew</a:t>
            </a:r>
            <a:r>
              <a:rPr lang="en-US" sz="2000" dirty="0" smtClean="0">
                <a:latin typeface="Times New Roman" pitchFamily="18" charset="0"/>
                <a:cs typeface="Times New Roman" pitchFamily="18" charset="0"/>
              </a:rPr>
              <a:t>, “Finding Groups in Data: An introduction to cluster analysis”, John and Wiley, 1990.</a:t>
            </a:r>
          </a:p>
          <a:p>
            <a:pPr algn="just">
              <a:buClr>
                <a:srgbClr val="0B5ED7"/>
              </a:buClr>
              <a:buFont typeface="Arial" panose="020B0604020202020204" pitchFamily="34" charset="0"/>
              <a:buChar char="•"/>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CLARANS: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R. Ng and J. Han, “Efficient and effective clustering method for spatial Data mining”, Proceeding very large databases [VLDB-94], 1994.</a:t>
            </a: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p:spTree>
    <p:extLst>
      <p:ext uri="{BB962C8B-B14F-4D97-AF65-F5344CB8AC3E}">
        <p14:creationId xmlns:p14="http://schemas.microsoft.com/office/powerpoint/2010/main" val="3627624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smtClean="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2" name="Rectangle 1"/>
          <p:cNvSpPr/>
          <p:nvPr/>
        </p:nvSpPr>
        <p:spPr>
          <a:xfrm>
            <a:off x="1122248" y="4788914"/>
            <a:ext cx="7381104" cy="646331"/>
          </a:xfrm>
          <a:prstGeom prst="rect">
            <a:avLst/>
          </a:prstGeom>
        </p:spPr>
        <p:txBody>
          <a:bodyPr wrap="square">
            <a:spAutoFit/>
          </a:bodyPr>
          <a:lstStyle/>
          <a:p>
            <a:pPr lvl="1" algn="ctr"/>
            <a:r>
              <a:rPr lang="en-IN" dirty="0" smtClean="0">
                <a:solidFill>
                  <a:srgbClr val="7CCA62">
                    <a:lumMod val="50000"/>
                  </a:srgbClr>
                </a:solidFill>
              </a:rPr>
              <a:t>You may post your question(s) at the “Discussion Forum” maintained in the course Web page!</a:t>
            </a:r>
            <a:endParaRPr lang="en-IN" dirty="0">
              <a:solidFill>
                <a:srgbClr val="7CCA62">
                  <a:lumMod val="50000"/>
                </a:srgbClr>
              </a:solidFill>
            </a:endParaRPr>
          </a:p>
        </p:txBody>
      </p:sp>
    </p:spTree>
    <p:extLst>
      <p:ext uri="{BB962C8B-B14F-4D97-AF65-F5344CB8AC3E}">
        <p14:creationId xmlns:p14="http://schemas.microsoft.com/office/powerpoint/2010/main" val="1693597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smtClean="0">
                <a:latin typeface="Times New Roman" pitchFamily="18" charset="0"/>
                <a:cs typeface="Times New Roman" pitchFamily="18" charset="0"/>
              </a:rPr>
              <a:t>k-Means clustering algorithm proposed by J. </a:t>
            </a:r>
            <a:r>
              <a:rPr lang="en-US" sz="2000" dirty="0" err="1" smtClean="0">
                <a:latin typeface="Times New Roman" pitchFamily="18" charset="0"/>
                <a:cs typeface="Times New Roman" pitchFamily="18" charset="0"/>
              </a:rPr>
              <a:t>Hartigan</a:t>
            </a:r>
            <a:r>
              <a:rPr lang="en-US" sz="2000" dirty="0" smtClean="0">
                <a:latin typeface="Times New Roman" pitchFamily="18" charset="0"/>
                <a:cs typeface="Times New Roman" pitchFamily="18" charset="0"/>
              </a:rPr>
              <a:t> and M. A. Wong [1979].</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Given a set of </a:t>
            </a:r>
            <a:r>
              <a:rPr lang="en-US" sz="2000" i="1" dirty="0" smtClean="0">
                <a:solidFill>
                  <a:srgbClr val="0B5ED7"/>
                </a:solidFill>
                <a:latin typeface="Times New Roman" pitchFamily="18" charset="0"/>
                <a:cs typeface="Times New Roman" pitchFamily="18" charset="0"/>
              </a:rPr>
              <a:t>n</a:t>
            </a:r>
            <a:r>
              <a:rPr lang="en-US" sz="2000" dirty="0" smtClean="0">
                <a:solidFill>
                  <a:srgbClr val="0B5ED7"/>
                </a:solidFill>
                <a:latin typeface="Times New Roman" pitchFamily="18" charset="0"/>
                <a:cs typeface="Times New Roman" pitchFamily="18" charset="0"/>
              </a:rPr>
              <a:t> distinct objects</a:t>
            </a:r>
            <a:r>
              <a:rPr lang="en-US" sz="2000" dirty="0" smtClean="0">
                <a:latin typeface="Times New Roman" pitchFamily="18" charset="0"/>
                <a:cs typeface="Times New Roman" pitchFamily="18" charset="0"/>
              </a:rPr>
              <a:t>, the k-Means clustering algorithm partitions the objects into </a:t>
            </a:r>
            <a:r>
              <a:rPr lang="en-US" sz="2000" i="1" dirty="0" smtClean="0">
                <a:solidFill>
                  <a:srgbClr val="0B5ED7"/>
                </a:solidFill>
                <a:latin typeface="Times New Roman" pitchFamily="18" charset="0"/>
                <a:cs typeface="Times New Roman" pitchFamily="18" charset="0"/>
              </a:rPr>
              <a:t>k</a:t>
            </a:r>
            <a:r>
              <a:rPr lang="en-US" sz="2000" dirty="0" smtClean="0">
                <a:solidFill>
                  <a:srgbClr val="0B5ED7"/>
                </a:solidFill>
                <a:latin typeface="Times New Roman" pitchFamily="18" charset="0"/>
                <a:cs typeface="Times New Roman" pitchFamily="18" charset="0"/>
              </a:rPr>
              <a:t> number of clusters </a:t>
            </a:r>
            <a:r>
              <a:rPr lang="en-US" sz="2000" dirty="0" smtClean="0">
                <a:latin typeface="Times New Roman" pitchFamily="18" charset="0"/>
                <a:cs typeface="Times New Roman" pitchFamily="18" charset="0"/>
              </a:rPr>
              <a:t>such that </a:t>
            </a:r>
            <a:r>
              <a:rPr lang="en-US" sz="2000" dirty="0" smtClean="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smtClean="0">
              <a:solidFill>
                <a:srgbClr val="0B5ED7"/>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algorithm, user has to specify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466214"/>
            <a:ext cx="8501751" cy="4300221"/>
          </a:xfrm>
        </p:spPr>
        <p:txBody>
          <a:bodyPr>
            <a:noAutofit/>
          </a:bodyPr>
          <a:lstStyle/>
          <a:p>
            <a:pPr marL="0" indent="0" algn="just">
              <a:buNone/>
            </a:pPr>
            <a:r>
              <a:rPr lang="en-US" sz="2000" dirty="0" smtClean="0">
                <a:latin typeface="Times New Roman" pitchFamily="18" charset="0"/>
                <a:cs typeface="Times New Roman" pitchFamily="18" charset="0"/>
              </a:rPr>
              <a:t>The algorithm can be stated as follows.</a:t>
            </a:r>
          </a:p>
          <a:p>
            <a:pPr algn="just"/>
            <a:r>
              <a:rPr lang="en-US" sz="2000" dirty="0" smtClean="0">
                <a:latin typeface="Times New Roman" pitchFamily="18" charset="0"/>
                <a:cs typeface="Times New Roman" pitchFamily="18" charset="0"/>
              </a:rPr>
              <a:t>First it selects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number of objects at random from the set of n objects. These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are treated as the </a:t>
            </a:r>
            <a:r>
              <a:rPr lang="en-US" sz="2000" dirty="0" smtClean="0">
                <a:solidFill>
                  <a:srgbClr val="0B5ED7"/>
                </a:solidFill>
                <a:latin typeface="Times New Roman" pitchFamily="18" charset="0"/>
                <a:cs typeface="Times New Roman" pitchFamily="18" charset="0"/>
              </a:rPr>
              <a:t>centroids or center of gravities </a:t>
            </a:r>
            <a:r>
              <a:rPr lang="en-US" sz="2000" dirty="0" smtClean="0">
                <a:latin typeface="Times New Roman" pitchFamily="18" charset="0"/>
                <a:cs typeface="Times New Roman" pitchFamily="18" charset="0"/>
              </a:rPr>
              <a:t>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each of the </a:t>
            </a:r>
            <a:r>
              <a:rPr lang="en-US" sz="2000" dirty="0" smtClean="0">
                <a:solidFill>
                  <a:srgbClr val="0B5ED7"/>
                </a:solidFill>
                <a:latin typeface="Times New Roman" pitchFamily="18" charset="0"/>
                <a:cs typeface="Times New Roman" pitchFamily="18" charset="0"/>
              </a:rPr>
              <a:t>remaining objects</a:t>
            </a:r>
            <a:r>
              <a:rPr lang="en-US" sz="2000" dirty="0" smtClean="0">
                <a:latin typeface="Times New Roman" pitchFamily="18" charset="0"/>
                <a:cs typeface="Times New Roman" pitchFamily="18" charset="0"/>
              </a:rPr>
              <a:t>, it is assigned to one of the </a:t>
            </a:r>
            <a:r>
              <a:rPr lang="en-US" sz="2000" dirty="0" smtClean="0">
                <a:solidFill>
                  <a:srgbClr val="0B5ED7"/>
                </a:solidFill>
                <a:latin typeface="Times New Roman" pitchFamily="18" charset="0"/>
                <a:cs typeface="Times New Roman" pitchFamily="18" charset="0"/>
              </a:rPr>
              <a:t>closest centroid</a:t>
            </a:r>
            <a:r>
              <a:rPr lang="en-US" sz="2000" dirty="0" smtClean="0">
                <a:latin typeface="Times New Roman" pitchFamily="18" charset="0"/>
                <a:cs typeface="Times New Roman" pitchFamily="18" charset="0"/>
              </a:rPr>
              <a:t>. Thus, it forms a </a:t>
            </a:r>
            <a:r>
              <a:rPr lang="en-US" sz="2000" dirty="0" smtClean="0">
                <a:solidFill>
                  <a:srgbClr val="0B5ED7"/>
                </a:solidFill>
                <a:latin typeface="Times New Roman" pitchFamily="18" charset="0"/>
                <a:cs typeface="Times New Roman" pitchFamily="18" charset="0"/>
              </a:rPr>
              <a:t>collection of objects assigned to each centroid </a:t>
            </a:r>
            <a:r>
              <a:rPr lang="en-US" sz="2000" dirty="0" smtClean="0">
                <a:latin typeface="Times New Roman" pitchFamily="18" charset="0"/>
                <a:cs typeface="Times New Roman" pitchFamily="18" charset="0"/>
              </a:rPr>
              <a:t>and is called a </a:t>
            </a:r>
            <a:r>
              <a:rPr lang="en-US" sz="2000" dirty="0" smtClean="0">
                <a:solidFill>
                  <a:srgbClr val="0B5ED7"/>
                </a:solidFill>
                <a:latin typeface="Times New Roman" pitchFamily="18" charset="0"/>
                <a:cs typeface="Times New Roman" pitchFamily="18" charset="0"/>
              </a:rPr>
              <a:t>cluster</a:t>
            </a:r>
            <a:r>
              <a:rPr lang="en-US" sz="2000" dirty="0" smtClean="0">
                <a:latin typeface="Times New Roman" pitchFamily="18" charset="0"/>
                <a:cs typeface="Times New Roman" pitchFamily="18" charset="0"/>
              </a:rPr>
              <a:t>.</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219773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9018" y="1066164"/>
            <a:ext cx="8501751" cy="5058411"/>
          </a:xfrm>
        </p:spPr>
        <p:txBody>
          <a:bodyPr>
            <a:noAutofit/>
          </a:bodyPr>
          <a:lstStyle/>
          <a:p>
            <a:pPr marL="0" indent="0">
              <a:buNone/>
            </a:pPr>
            <a:r>
              <a:rPr lang="en-US" sz="2000" b="1" dirty="0" smtClean="0">
                <a:solidFill>
                  <a:srgbClr val="0B5ED7"/>
                </a:solidFill>
                <a:latin typeface="Times New Roman" pitchFamily="18" charset="0"/>
                <a:cs typeface="Times New Roman" pitchFamily="18" charset="0"/>
              </a:rPr>
              <a:t>Algorithm 16.1: k-Means clustering</a:t>
            </a:r>
          </a:p>
          <a:p>
            <a:pPr marL="0" indent="0">
              <a:buNone/>
            </a:pPr>
            <a:endParaRPr lang="en-US" sz="800" b="1" dirty="0" smtClean="0">
              <a:solidFill>
                <a:srgbClr val="0B5ED7"/>
              </a:solidFill>
              <a:latin typeface="Times New Roman" pitchFamily="18" charset="0"/>
              <a:cs typeface="Times New Roman" pitchFamily="18" charset="0"/>
            </a:endParaRPr>
          </a:p>
          <a:p>
            <a:pPr marL="0" indent="0">
              <a:buNone/>
            </a:pPr>
            <a:r>
              <a:rPr lang="en-US" sz="2000" dirty="0" smtClean="0">
                <a:solidFill>
                  <a:srgbClr val="800000"/>
                </a:solidFill>
                <a:latin typeface="Times New Roman" pitchFamily="18" charset="0"/>
                <a:cs typeface="Times New Roman" pitchFamily="18" charset="0"/>
              </a:rPr>
              <a:t>Input:   </a:t>
            </a:r>
            <a:r>
              <a:rPr lang="en-US" sz="2000" dirty="0" smtClean="0">
                <a:latin typeface="Times New Roman" pitchFamily="18" charset="0"/>
                <a:cs typeface="Times New Roman" pitchFamily="18" charset="0"/>
              </a:rPr>
              <a:t>D is a dataset containing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objects,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the number of cluster</a:t>
            </a:r>
          </a:p>
          <a:p>
            <a:pPr marL="0" indent="0">
              <a:buNone/>
            </a:pPr>
            <a:r>
              <a:rPr lang="en-US" sz="2000" dirty="0" smtClean="0">
                <a:solidFill>
                  <a:srgbClr val="800000"/>
                </a:solidFill>
                <a:latin typeface="Times New Roman" pitchFamily="18" charset="0"/>
                <a:cs typeface="Times New Roman" pitchFamily="18" charset="0"/>
              </a:rPr>
              <a:t>Output:  </a:t>
            </a:r>
            <a:r>
              <a:rPr lang="en-US" sz="2000" dirty="0" smtClean="0">
                <a:latin typeface="Times New Roman" pitchFamily="18" charset="0"/>
                <a:cs typeface="Times New Roman" pitchFamily="18" charset="0"/>
              </a:rPr>
              <a:t>A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marL="0" indent="0">
              <a:buNone/>
            </a:pPr>
            <a:r>
              <a:rPr lang="en-US" sz="2000" dirty="0" smtClean="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smtClean="0">
                <a:latin typeface="Times New Roman" pitchFamily="18" charset="0"/>
                <a:cs typeface="Times New Roman" pitchFamily="18" charset="0"/>
              </a:rPr>
              <a:t>Randomly choose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dirty="0" smtClean="0">
              <a:latin typeface="Times New Roman" pitchFamily="18" charset="0"/>
              <a:cs typeface="Times New Roman" pitchFamily="18" charset="0"/>
            </a:endParaRPr>
          </a:p>
          <a:p>
            <a:pPr marL="457200" indent="-457200">
              <a:buClr>
                <a:srgbClr val="0B5ED7"/>
              </a:buClr>
              <a:buSzPct val="100000"/>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of the objects in D </a:t>
            </a:r>
            <a:r>
              <a:rPr lang="en-US" sz="2000" b="1" dirty="0" smtClean="0">
                <a:latin typeface="Times New Roman" pitchFamily="18" charset="0"/>
                <a:cs typeface="Times New Roman" pitchFamily="18" charset="0"/>
              </a:rPr>
              <a:t>do</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Compute </a:t>
            </a:r>
            <a:r>
              <a:rPr lang="en-US" sz="1800" dirty="0">
                <a:latin typeface="Times New Roman" pitchFamily="18" charset="0"/>
                <a:cs typeface="Times New Roman" pitchFamily="18" charset="0"/>
              </a:rPr>
              <a:t>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a:t>
            </a:r>
            <a:r>
              <a:rPr lang="en-US" sz="1800" dirty="0" smtClean="0">
                <a:latin typeface="Times New Roman" pitchFamily="18" charset="0"/>
                <a:cs typeface="Times New Roman" pitchFamily="18" charset="0"/>
              </a:rPr>
              <a:t>centroids </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Assign </a:t>
            </a:r>
            <a:r>
              <a:rPr lang="en-US" sz="1800" dirty="0">
                <a:latin typeface="Times New Roman" pitchFamily="18" charset="0"/>
                <a:cs typeface="Times New Roman" pitchFamily="18" charset="0"/>
              </a:rPr>
              <a:t>the current object to that cluster to which it is closest</a:t>
            </a:r>
            <a:r>
              <a:rPr lang="en-US" sz="1800" dirty="0" smtClean="0">
                <a:latin typeface="Times New Roman" pitchFamily="18" charset="0"/>
                <a:cs typeface="Times New Roman" pitchFamily="18" charset="0"/>
              </a:rPr>
              <a:t>.</a:t>
            </a:r>
          </a:p>
          <a:p>
            <a:pPr marL="1097280" lvl="2" indent="-457200">
              <a:buClr>
                <a:srgbClr val="0B5ED7"/>
              </a:buClr>
              <a:buSzPct val="100000"/>
              <a:buFont typeface="Arial" pitchFamily="34" charset="0"/>
              <a:buChar char="•"/>
            </a:pPr>
            <a:endParaRPr lang="en-US" sz="800" b="1" dirty="0" smtClean="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r>
              <a:rPr lang="en-US" sz="2000" dirty="0" smtClean="0">
                <a:latin typeface="Times New Roman" pitchFamily="18" charset="0"/>
                <a:cs typeface="Times New Roman" pitchFamily="18" charset="0"/>
              </a:rPr>
              <a:t>.</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a:t>
            </a:r>
            <a:r>
              <a:rPr lang="en-US" sz="2000" dirty="0" smtClean="0">
                <a:latin typeface="Times New Roman" pitchFamily="18" charset="0"/>
                <a:cs typeface="Times New Roman" pitchFamily="18" charset="0"/>
              </a:rPr>
              <a:t>2-3 </a:t>
            </a:r>
            <a:r>
              <a:rPr lang="en-US" sz="2000" dirty="0">
                <a:latin typeface="Times New Roman" pitchFamily="18" charset="0"/>
                <a:cs typeface="Times New Roman" pitchFamily="18" charset="0"/>
              </a:rPr>
              <a:t>until the convergence criterion is </a:t>
            </a:r>
            <a:r>
              <a:rPr lang="en-US" sz="2000" dirty="0" smtClean="0">
                <a:latin typeface="Times New Roman" pitchFamily="18" charset="0"/>
                <a:cs typeface="Times New Roman" pitchFamily="18" charset="0"/>
              </a:rPr>
              <a:t>satisfied</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18" y="1066164"/>
                <a:ext cx="8501751" cy="5134611"/>
              </a:xfrm>
            </p:spPr>
            <p:txBody>
              <a:bodyPr>
                <a:noAutofit/>
              </a:bodyPr>
              <a:lstStyle/>
              <a:p>
                <a:pPr marL="0" indent="0" algn="just">
                  <a:buNone/>
                </a:pPr>
                <a:r>
                  <a:rPr lang="en-US" sz="2000" b="1" dirty="0" smtClean="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smtClean="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IN" sz="2000" b="0" i="1" smtClean="0">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smtClean="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b="0" i="1" smtClean="0">
                            <a:solidFill>
                              <a:srgbClr val="0B5ED7"/>
                            </a:solidFill>
                            <a:latin typeface="Cambria Math"/>
                          </a:rPr>
                          <m:t>𝑖</m:t>
                        </m:r>
                      </m:sub>
                    </m:sSub>
                  </m:oMath>
                </a14:m>
                <a:r>
                  <a:rPr lang="en-US" sz="2000" dirty="0" smtClean="0">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Distance computation</a:t>
                </a:r>
                <a:r>
                  <a:rPr lang="en-US" sz="2000" dirty="0" smtClean="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1</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3</m:t>
                        </m:r>
                      </m:sub>
                    </m:sSub>
                  </m:oMath>
                </a14:m>
                <a:r>
                  <a:rPr lang="en-US" sz="2000" dirty="0" smtClean="0">
                    <a:latin typeface="Times New Roman" pitchFamily="18" charset="0"/>
                    <a:cs typeface="Times New Roman" pitchFamily="18" charset="0"/>
                  </a:rPr>
                  <a:t> or </a:t>
                </a:r>
                <a:r>
                  <a:rPr lang="en-US" sz="2000" dirty="0" smtClean="0">
                    <a:solidFill>
                      <a:srgbClr val="0B5ED7"/>
                    </a:solidFill>
                    <a:latin typeface="Times New Roman" pitchFamily="18" charset="0"/>
                    <a:cs typeface="Times New Roman" pitchFamily="18" charset="0"/>
                  </a:rPr>
                  <a:t>cosine similarity</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Minimum distance </a:t>
                </a:r>
                <a:r>
                  <a:rPr lang="en-US" sz="2000" dirty="0" smtClean="0">
                    <a:latin typeface="Times New Roman" pitchFamily="18" charset="0"/>
                    <a:cs typeface="Times New Roman" pitchFamily="18" charset="0"/>
                  </a:rPr>
                  <a:t>is the measure of closeness between an object and centroid.</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Mean Calculation</a:t>
                </a:r>
                <a:r>
                  <a:rPr lang="en-US" sz="2000" dirty="0" smtClean="0">
                    <a:latin typeface="Times New Roman" pitchFamily="18" charset="0"/>
                    <a:cs typeface="Times New Roman" pitchFamily="18" charset="0"/>
                  </a:rPr>
                  <a:t>: It is the mean value of each attribute values of all objects.</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Convergence criteria</a:t>
                </a:r>
                <a:r>
                  <a:rPr lang="en-US" sz="2000" dirty="0" smtClean="0">
                    <a:latin typeface="Times New Roman" pitchFamily="18" charset="0"/>
                    <a:cs typeface="Times New Roman" pitchFamily="18" charset="0"/>
                  </a:rPr>
                  <a:t>: Any one of the following are termination condition of the algorithm.</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18" y="1066164"/>
                <a:ext cx="8501751" cy="5134611"/>
              </a:xfrm>
              <a:blipFill rotWithShape="1">
                <a:blip r:embed="rId2"/>
                <a:stretch>
                  <a:fillRect l="-789" t="-594" r="-789" b="-11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9358</TotalTime>
  <Words>7054</Words>
  <Application>Microsoft Office PowerPoint</Application>
  <PresentationFormat>사용자 지정</PresentationFormat>
  <Paragraphs>1040</Paragraphs>
  <Slides>52</Slides>
  <Notes>0</Notes>
  <HiddenSlides>0</HiddenSlides>
  <MMClips>0</MMClips>
  <ScaleCrop>false</ScaleCrop>
  <HeadingPairs>
    <vt:vector size="6" baseType="variant">
      <vt:variant>
        <vt:lpstr>사용한 글꼴</vt:lpstr>
      </vt:variant>
      <vt:variant>
        <vt:i4>10</vt:i4>
      </vt:variant>
      <vt:variant>
        <vt:lpstr>테마</vt:lpstr>
      </vt:variant>
      <vt:variant>
        <vt:i4>3</vt:i4>
      </vt:variant>
      <vt:variant>
        <vt:lpstr>슬라이드 제목</vt:lpstr>
      </vt:variant>
      <vt:variant>
        <vt:i4>52</vt:i4>
      </vt:variant>
    </vt:vector>
  </HeadingPairs>
  <TitlesOfParts>
    <vt:vector size="65" baseType="lpstr">
      <vt:lpstr>HY신명조</vt:lpstr>
      <vt:lpstr>SimSun</vt:lpstr>
      <vt:lpstr>굴림체</vt:lpstr>
      <vt:lpstr>Algerian</vt:lpstr>
      <vt:lpstr>Arial</vt:lpstr>
      <vt:lpstr>Calibri</vt:lpstr>
      <vt:lpstr>Cambria Math</vt:lpstr>
      <vt:lpstr>Constantia</vt:lpstr>
      <vt:lpstr>Times New Roman</vt:lpstr>
      <vt:lpstr>Wingdings 2</vt:lpstr>
      <vt:lpstr>Flow</vt:lpstr>
      <vt:lpstr>1_Flow</vt:lpstr>
      <vt:lpstr>2_Flow</vt:lpstr>
      <vt:lpstr>Data Analytics (CS40003)</vt:lpstr>
      <vt:lpstr>Topics to be covered…</vt:lpstr>
      <vt:lpstr>Clustering techniques</vt:lpstr>
      <vt:lpstr>PowerPoint 프레젠테이션</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Different variants of k-means algorithm</vt:lpstr>
      <vt:lpstr>Different variants of k-means algorithm</vt:lpstr>
      <vt:lpstr>The k-Medoids algorithm</vt:lpstr>
      <vt:lpstr>The k-Medoids algorithm</vt:lpstr>
      <vt:lpstr>The k-Medoids algorithm</vt:lpstr>
      <vt:lpstr>PAM (Partitioning around Medoids)</vt:lpstr>
      <vt:lpstr>PAM (Partitioning around Medoids)</vt:lpstr>
      <vt:lpstr>PowerPoint 프레젠테이션</vt:lpstr>
      <vt:lpstr>PowerPoint 프레젠테이션</vt:lpstr>
      <vt:lpstr>PowerPoint 프레젠테이션</vt:lpstr>
      <vt:lpstr>PowerPoint 프레젠테이션</vt:lpstr>
      <vt:lpstr>PAM (Partitioning around Medoids)</vt:lpstr>
      <vt:lpstr>PAM (Partitioning around Medoids)</vt:lpstr>
      <vt:lpstr>Comments on PAM</vt:lpstr>
      <vt:lpstr>Other variants of k-Medoids algorithms</vt:lpstr>
      <vt:lpstr>PowerPoint 프레젠테이션</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CBNU</cp:lastModifiedBy>
  <cp:revision>973</cp:revision>
  <dcterms:created xsi:type="dcterms:W3CDTF">2016-07-28T11:27:44Z</dcterms:created>
  <dcterms:modified xsi:type="dcterms:W3CDTF">2021-05-31T08:00:54Z</dcterms:modified>
</cp:coreProperties>
</file>