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0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9" r:id="rId80"/>
    <p:sldId id="340" r:id="rId81"/>
    <p:sldId id="341" r:id="rId82"/>
    <p:sldId id="342" r:id="rId83"/>
    <p:sldId id="343" r:id="rId84"/>
    <p:sldId id="344" r:id="rId85"/>
    <p:sldId id="345" r:id="rId86"/>
    <p:sldId id="346" r:id="rId87"/>
    <p:sldId id="347" r:id="rId88"/>
    <p:sldId id="349" r:id="rId89"/>
    <p:sldId id="350" r:id="rId90"/>
    <p:sldId id="351" r:id="rId91"/>
    <p:sldId id="352" r:id="rId92"/>
    <p:sldId id="353" r:id="rId93"/>
    <p:sldId id="354" r:id="rId94"/>
    <p:sldId id="355" r:id="rId95"/>
    <p:sldId id="356" r:id="rId96"/>
    <p:sldId id="357" r:id="rId97"/>
    <p:sldId id="358" r:id="rId98"/>
    <p:sldId id="359" r:id="rId99"/>
    <p:sldId id="362" r:id="rId100"/>
    <p:sldId id="363" r:id="rId101"/>
    <p:sldId id="364" r:id="rId102"/>
    <p:sldId id="365" r:id="rId103"/>
    <p:sldId id="367" r:id="rId10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77" d="100"/>
          <a:sy n="77" d="100"/>
        </p:scale>
        <p:origin x="55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3.png"/></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74.emf"/><Relationship Id="rId1" Type="http://schemas.openxmlformats.org/officeDocument/2006/relationships/image" Target="../media/image73.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76.emf"/><Relationship Id="rId1" Type="http://schemas.openxmlformats.org/officeDocument/2006/relationships/image" Target="../media/image75.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image" Target="../media/image73.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78.emf"/><Relationship Id="rId1" Type="http://schemas.openxmlformats.org/officeDocument/2006/relationships/image" Target="../media/image7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A440A8-397D-4321-90D4-F30DF2C25899}" type="datetimeFigureOut">
              <a:rPr lang="en-IN" smtClean="0"/>
              <a:t>29-05-2021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9C9041-DE7D-4880-8F55-35CAB4D397A0}" type="slidenum">
              <a:rPr lang="en-IN" smtClean="0"/>
              <a:t>‹#›</a:t>
            </a:fld>
            <a:endParaRPr lang="en-IN"/>
          </a:p>
        </p:txBody>
      </p:sp>
    </p:spTree>
    <p:extLst>
      <p:ext uri="{BB962C8B-B14F-4D97-AF65-F5344CB8AC3E}">
        <p14:creationId xmlns:p14="http://schemas.microsoft.com/office/powerpoint/2010/main" val="3375789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bwMode="auto">
          <a:xfrm>
            <a:off x="463550" y="722313"/>
            <a:ext cx="6392863" cy="3597275"/>
          </a:xfrm>
          <a:solidFill>
            <a:srgbClr val="FFFFFF"/>
          </a:solidFill>
          <a:ln>
            <a:solidFill>
              <a:srgbClr val="000000"/>
            </a:solidFill>
            <a:miter lim="800000"/>
            <a:headEnd/>
            <a:tailEnd/>
          </a:ln>
        </p:spPr>
      </p:sp>
      <p:sp>
        <p:nvSpPr>
          <p:cNvPr id="118787" name="Rectangle 3"/>
          <p:cNvSpPr>
            <a:spLocks noGrp="1" noChangeArrowheads="1"/>
          </p:cNvSpPr>
          <p:nvPr>
            <p:ph type="body" idx="1"/>
          </p:nvPr>
        </p:nvSpPr>
        <p:spPr bwMode="auto">
          <a:xfrm>
            <a:off x="974725" y="4560888"/>
            <a:ext cx="5365750" cy="4318000"/>
          </a:xfrm>
          <a:solidFill>
            <a:srgbClr val="FFFFFF"/>
          </a:solidFill>
          <a:ln w="12700">
            <a:solidFill>
              <a:srgbClr val="000000"/>
            </a:solidFill>
            <a:miter lim="800000"/>
            <a:headEnd/>
            <a:tailEnd/>
          </a:ln>
        </p:spPr>
        <p:txBody>
          <a:bodyPr wrap="square" lIns="95007" tIns="47499" rIns="95007" bIns="47499" numCol="1" anchor="t" anchorCtr="0" compatLnSpc="1">
            <a:prstTxWarp prst="textNoShape">
              <a:avLst/>
            </a:prstTxWarp>
          </a:bodyPr>
          <a:lstStyle/>
          <a:p>
            <a:endParaRPr lang="en-US" altLang="en-US" smtClean="0">
              <a:latin typeface="Arial" pitchFamily="34" charset="0"/>
            </a:endParaRPr>
          </a:p>
        </p:txBody>
      </p:sp>
    </p:spTree>
    <p:extLst>
      <p:ext uri="{BB962C8B-B14F-4D97-AF65-F5344CB8AC3E}">
        <p14:creationId xmlns:p14="http://schemas.microsoft.com/office/powerpoint/2010/main" val="1411027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990" tIns="48495" rIns="96990" bIns="48495"/>
          <a:lstStyle>
            <a:lvl1pPr defTabSz="965200">
              <a:spcBef>
                <a:spcPct val="30000"/>
              </a:spcBef>
              <a:defRPr sz="1200">
                <a:solidFill>
                  <a:schemeClr val="tx1"/>
                </a:solidFill>
                <a:latin typeface="Arial" pitchFamily="34" charset="0"/>
              </a:defRPr>
            </a:lvl1pPr>
            <a:lvl2pPr marL="787400" indent="-301625" defTabSz="965200">
              <a:spcBef>
                <a:spcPct val="30000"/>
              </a:spcBef>
              <a:defRPr sz="1200">
                <a:solidFill>
                  <a:schemeClr val="tx1"/>
                </a:solidFill>
                <a:latin typeface="Arial" pitchFamily="34" charset="0"/>
              </a:defRPr>
            </a:lvl2pPr>
            <a:lvl3pPr marL="1211263" indent="-241300" defTabSz="965200">
              <a:spcBef>
                <a:spcPct val="30000"/>
              </a:spcBef>
              <a:defRPr sz="1200">
                <a:solidFill>
                  <a:schemeClr val="tx1"/>
                </a:solidFill>
                <a:latin typeface="Arial" pitchFamily="34" charset="0"/>
              </a:defRPr>
            </a:lvl3pPr>
            <a:lvl4pPr marL="1697038" indent="-241300" defTabSz="965200">
              <a:spcBef>
                <a:spcPct val="30000"/>
              </a:spcBef>
              <a:defRPr sz="1200">
                <a:solidFill>
                  <a:schemeClr val="tx1"/>
                </a:solidFill>
                <a:latin typeface="Arial" pitchFamily="34" charset="0"/>
              </a:defRPr>
            </a:lvl4pPr>
            <a:lvl5pPr marL="2181225" indent="-241300" defTabSz="965200">
              <a:spcBef>
                <a:spcPct val="30000"/>
              </a:spcBef>
              <a:defRPr sz="1200">
                <a:solidFill>
                  <a:schemeClr val="tx1"/>
                </a:solidFill>
                <a:latin typeface="Arial" pitchFamily="34" charset="0"/>
              </a:defRPr>
            </a:lvl5pPr>
            <a:lvl6pPr marL="2638425" indent="-241300" defTabSz="965200" eaLnBrk="0" fontAlgn="base" hangingPunct="0">
              <a:spcBef>
                <a:spcPct val="30000"/>
              </a:spcBef>
              <a:spcAft>
                <a:spcPct val="0"/>
              </a:spcAft>
              <a:defRPr sz="1200">
                <a:solidFill>
                  <a:schemeClr val="tx1"/>
                </a:solidFill>
                <a:latin typeface="Arial" pitchFamily="34" charset="0"/>
              </a:defRPr>
            </a:lvl6pPr>
            <a:lvl7pPr marL="3095625" indent="-241300" defTabSz="965200" eaLnBrk="0" fontAlgn="base" hangingPunct="0">
              <a:spcBef>
                <a:spcPct val="30000"/>
              </a:spcBef>
              <a:spcAft>
                <a:spcPct val="0"/>
              </a:spcAft>
              <a:defRPr sz="1200">
                <a:solidFill>
                  <a:schemeClr val="tx1"/>
                </a:solidFill>
                <a:latin typeface="Arial" pitchFamily="34" charset="0"/>
              </a:defRPr>
            </a:lvl7pPr>
            <a:lvl8pPr marL="3552825" indent="-241300" defTabSz="965200" eaLnBrk="0" fontAlgn="base" hangingPunct="0">
              <a:spcBef>
                <a:spcPct val="30000"/>
              </a:spcBef>
              <a:spcAft>
                <a:spcPct val="0"/>
              </a:spcAft>
              <a:defRPr sz="1200">
                <a:solidFill>
                  <a:schemeClr val="tx1"/>
                </a:solidFill>
                <a:latin typeface="Arial" pitchFamily="34" charset="0"/>
              </a:defRPr>
            </a:lvl8pPr>
            <a:lvl9pPr marL="4010025" indent="-241300" defTabSz="965200" eaLnBrk="0" fontAlgn="base" hangingPunct="0">
              <a:spcBef>
                <a:spcPct val="30000"/>
              </a:spcBef>
              <a:spcAft>
                <a:spcPct val="0"/>
              </a:spcAft>
              <a:defRPr sz="1200">
                <a:solidFill>
                  <a:schemeClr val="tx1"/>
                </a:solidFill>
                <a:latin typeface="Arial" pitchFamily="34" charset="0"/>
              </a:defRPr>
            </a:lvl9pPr>
          </a:lstStyle>
          <a:p>
            <a:pPr algn="r">
              <a:spcBef>
                <a:spcPct val="0"/>
              </a:spcBef>
            </a:pPr>
            <a:fld id="{0909804F-8B2C-4442-B6B4-A580D8A7ED8B}" type="slidenum">
              <a:rPr lang="en-US" altLang="en-US" sz="1300">
                <a:latin typeface="Times New Roman" pitchFamily="18" charset="0"/>
              </a:rPr>
              <a:pPr algn="r">
                <a:spcBef>
                  <a:spcPct val="0"/>
                </a:spcBef>
              </a:pPr>
              <a:t>5</a:t>
            </a:fld>
            <a:endParaRPr lang="en-US" altLang="en-US" sz="1300">
              <a:latin typeface="Times New Roman" pitchFamily="18" charset="0"/>
            </a:endParaRPr>
          </a:p>
        </p:txBody>
      </p:sp>
    </p:spTree>
    <p:extLst>
      <p:ext uri="{BB962C8B-B14F-4D97-AF65-F5344CB8AC3E}">
        <p14:creationId xmlns:p14="http://schemas.microsoft.com/office/powerpoint/2010/main" val="1417952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990" tIns="48495" rIns="96990" bIns="48495"/>
          <a:lstStyle>
            <a:lvl1pPr defTabSz="965200">
              <a:spcBef>
                <a:spcPct val="30000"/>
              </a:spcBef>
              <a:defRPr sz="1200">
                <a:solidFill>
                  <a:schemeClr val="tx1"/>
                </a:solidFill>
                <a:latin typeface="Arial" pitchFamily="34" charset="0"/>
              </a:defRPr>
            </a:lvl1pPr>
            <a:lvl2pPr marL="787400" indent="-301625" defTabSz="965200">
              <a:spcBef>
                <a:spcPct val="30000"/>
              </a:spcBef>
              <a:defRPr sz="1200">
                <a:solidFill>
                  <a:schemeClr val="tx1"/>
                </a:solidFill>
                <a:latin typeface="Arial" pitchFamily="34" charset="0"/>
              </a:defRPr>
            </a:lvl2pPr>
            <a:lvl3pPr marL="1211263" indent="-241300" defTabSz="965200">
              <a:spcBef>
                <a:spcPct val="30000"/>
              </a:spcBef>
              <a:defRPr sz="1200">
                <a:solidFill>
                  <a:schemeClr val="tx1"/>
                </a:solidFill>
                <a:latin typeface="Arial" pitchFamily="34" charset="0"/>
              </a:defRPr>
            </a:lvl3pPr>
            <a:lvl4pPr marL="1697038" indent="-241300" defTabSz="965200">
              <a:spcBef>
                <a:spcPct val="30000"/>
              </a:spcBef>
              <a:defRPr sz="1200">
                <a:solidFill>
                  <a:schemeClr val="tx1"/>
                </a:solidFill>
                <a:latin typeface="Arial" pitchFamily="34" charset="0"/>
              </a:defRPr>
            </a:lvl4pPr>
            <a:lvl5pPr marL="2181225" indent="-241300" defTabSz="965200">
              <a:spcBef>
                <a:spcPct val="30000"/>
              </a:spcBef>
              <a:defRPr sz="1200">
                <a:solidFill>
                  <a:schemeClr val="tx1"/>
                </a:solidFill>
                <a:latin typeface="Arial" pitchFamily="34" charset="0"/>
              </a:defRPr>
            </a:lvl5pPr>
            <a:lvl6pPr marL="2638425" indent="-241300" defTabSz="965200" eaLnBrk="0" fontAlgn="base" hangingPunct="0">
              <a:spcBef>
                <a:spcPct val="30000"/>
              </a:spcBef>
              <a:spcAft>
                <a:spcPct val="0"/>
              </a:spcAft>
              <a:defRPr sz="1200">
                <a:solidFill>
                  <a:schemeClr val="tx1"/>
                </a:solidFill>
                <a:latin typeface="Arial" pitchFamily="34" charset="0"/>
              </a:defRPr>
            </a:lvl6pPr>
            <a:lvl7pPr marL="3095625" indent="-241300" defTabSz="965200" eaLnBrk="0" fontAlgn="base" hangingPunct="0">
              <a:spcBef>
                <a:spcPct val="30000"/>
              </a:spcBef>
              <a:spcAft>
                <a:spcPct val="0"/>
              </a:spcAft>
              <a:defRPr sz="1200">
                <a:solidFill>
                  <a:schemeClr val="tx1"/>
                </a:solidFill>
                <a:latin typeface="Arial" pitchFamily="34" charset="0"/>
              </a:defRPr>
            </a:lvl7pPr>
            <a:lvl8pPr marL="3552825" indent="-241300" defTabSz="965200" eaLnBrk="0" fontAlgn="base" hangingPunct="0">
              <a:spcBef>
                <a:spcPct val="30000"/>
              </a:spcBef>
              <a:spcAft>
                <a:spcPct val="0"/>
              </a:spcAft>
              <a:defRPr sz="1200">
                <a:solidFill>
                  <a:schemeClr val="tx1"/>
                </a:solidFill>
                <a:latin typeface="Arial" pitchFamily="34" charset="0"/>
              </a:defRPr>
            </a:lvl8pPr>
            <a:lvl9pPr marL="4010025" indent="-241300" defTabSz="965200" eaLnBrk="0" fontAlgn="base" hangingPunct="0">
              <a:spcBef>
                <a:spcPct val="30000"/>
              </a:spcBef>
              <a:spcAft>
                <a:spcPct val="0"/>
              </a:spcAft>
              <a:defRPr sz="1200">
                <a:solidFill>
                  <a:schemeClr val="tx1"/>
                </a:solidFill>
                <a:latin typeface="Arial" pitchFamily="34" charset="0"/>
              </a:defRPr>
            </a:lvl9pPr>
          </a:lstStyle>
          <a:p>
            <a:pPr algn="r">
              <a:spcBef>
                <a:spcPct val="0"/>
              </a:spcBef>
            </a:pPr>
            <a:fld id="{4EAEE13A-BB7A-4D16-B031-FA0AF223035A}" type="slidenum">
              <a:rPr lang="en-US" altLang="en-US" sz="1300">
                <a:latin typeface="Times New Roman" pitchFamily="18" charset="0"/>
              </a:rPr>
              <a:pPr algn="r">
                <a:spcBef>
                  <a:spcPct val="0"/>
                </a:spcBef>
              </a:pPr>
              <a:t>6</a:t>
            </a:fld>
            <a:endParaRPr lang="en-US" altLang="en-US" sz="1300">
              <a:latin typeface="Times New Roman" pitchFamily="18" charset="0"/>
            </a:endParaRPr>
          </a:p>
        </p:txBody>
      </p:sp>
    </p:spTree>
    <p:extLst>
      <p:ext uri="{BB962C8B-B14F-4D97-AF65-F5344CB8AC3E}">
        <p14:creationId xmlns:p14="http://schemas.microsoft.com/office/powerpoint/2010/main" val="4052367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990" tIns="48495" rIns="96990" bIns="48495"/>
          <a:lstStyle>
            <a:lvl1pPr defTabSz="965200">
              <a:spcBef>
                <a:spcPct val="30000"/>
              </a:spcBef>
              <a:defRPr sz="1200">
                <a:solidFill>
                  <a:schemeClr val="tx1"/>
                </a:solidFill>
                <a:latin typeface="Arial" pitchFamily="34" charset="0"/>
              </a:defRPr>
            </a:lvl1pPr>
            <a:lvl2pPr marL="787400" indent="-301625" defTabSz="965200">
              <a:spcBef>
                <a:spcPct val="30000"/>
              </a:spcBef>
              <a:defRPr sz="1200">
                <a:solidFill>
                  <a:schemeClr val="tx1"/>
                </a:solidFill>
                <a:latin typeface="Arial" pitchFamily="34" charset="0"/>
              </a:defRPr>
            </a:lvl2pPr>
            <a:lvl3pPr marL="1211263" indent="-241300" defTabSz="965200">
              <a:spcBef>
                <a:spcPct val="30000"/>
              </a:spcBef>
              <a:defRPr sz="1200">
                <a:solidFill>
                  <a:schemeClr val="tx1"/>
                </a:solidFill>
                <a:latin typeface="Arial" pitchFamily="34" charset="0"/>
              </a:defRPr>
            </a:lvl3pPr>
            <a:lvl4pPr marL="1697038" indent="-241300" defTabSz="965200">
              <a:spcBef>
                <a:spcPct val="30000"/>
              </a:spcBef>
              <a:defRPr sz="1200">
                <a:solidFill>
                  <a:schemeClr val="tx1"/>
                </a:solidFill>
                <a:latin typeface="Arial" pitchFamily="34" charset="0"/>
              </a:defRPr>
            </a:lvl4pPr>
            <a:lvl5pPr marL="2181225" indent="-241300" defTabSz="965200">
              <a:spcBef>
                <a:spcPct val="30000"/>
              </a:spcBef>
              <a:defRPr sz="1200">
                <a:solidFill>
                  <a:schemeClr val="tx1"/>
                </a:solidFill>
                <a:latin typeface="Arial" pitchFamily="34" charset="0"/>
              </a:defRPr>
            </a:lvl5pPr>
            <a:lvl6pPr marL="2638425" indent="-241300" defTabSz="965200" eaLnBrk="0" fontAlgn="base" hangingPunct="0">
              <a:spcBef>
                <a:spcPct val="30000"/>
              </a:spcBef>
              <a:spcAft>
                <a:spcPct val="0"/>
              </a:spcAft>
              <a:defRPr sz="1200">
                <a:solidFill>
                  <a:schemeClr val="tx1"/>
                </a:solidFill>
                <a:latin typeface="Arial" pitchFamily="34" charset="0"/>
              </a:defRPr>
            </a:lvl6pPr>
            <a:lvl7pPr marL="3095625" indent="-241300" defTabSz="965200" eaLnBrk="0" fontAlgn="base" hangingPunct="0">
              <a:spcBef>
                <a:spcPct val="30000"/>
              </a:spcBef>
              <a:spcAft>
                <a:spcPct val="0"/>
              </a:spcAft>
              <a:defRPr sz="1200">
                <a:solidFill>
                  <a:schemeClr val="tx1"/>
                </a:solidFill>
                <a:latin typeface="Arial" pitchFamily="34" charset="0"/>
              </a:defRPr>
            </a:lvl7pPr>
            <a:lvl8pPr marL="3552825" indent="-241300" defTabSz="965200" eaLnBrk="0" fontAlgn="base" hangingPunct="0">
              <a:spcBef>
                <a:spcPct val="30000"/>
              </a:spcBef>
              <a:spcAft>
                <a:spcPct val="0"/>
              </a:spcAft>
              <a:defRPr sz="1200">
                <a:solidFill>
                  <a:schemeClr val="tx1"/>
                </a:solidFill>
                <a:latin typeface="Arial" pitchFamily="34" charset="0"/>
              </a:defRPr>
            </a:lvl8pPr>
            <a:lvl9pPr marL="4010025" indent="-241300" defTabSz="965200" eaLnBrk="0" fontAlgn="base" hangingPunct="0">
              <a:spcBef>
                <a:spcPct val="30000"/>
              </a:spcBef>
              <a:spcAft>
                <a:spcPct val="0"/>
              </a:spcAft>
              <a:defRPr sz="1200">
                <a:solidFill>
                  <a:schemeClr val="tx1"/>
                </a:solidFill>
                <a:latin typeface="Arial" pitchFamily="34" charset="0"/>
              </a:defRPr>
            </a:lvl9pPr>
          </a:lstStyle>
          <a:p>
            <a:pPr algn="r">
              <a:spcBef>
                <a:spcPct val="0"/>
              </a:spcBef>
            </a:pPr>
            <a:fld id="{81842C9F-5DD4-44C4-A439-1471F51D0FE4}" type="slidenum">
              <a:rPr lang="en-US" altLang="en-US" sz="1300">
                <a:latin typeface="Times New Roman" pitchFamily="18" charset="0"/>
              </a:rPr>
              <a:pPr algn="r">
                <a:spcBef>
                  <a:spcPct val="0"/>
                </a:spcBef>
              </a:pPr>
              <a:t>10</a:t>
            </a:fld>
            <a:endParaRPr lang="en-US" altLang="en-US" sz="1300">
              <a:latin typeface="Times New Roman" pitchFamily="18" charset="0"/>
            </a:endParaRPr>
          </a:p>
        </p:txBody>
      </p:sp>
    </p:spTree>
    <p:extLst>
      <p:ext uri="{BB962C8B-B14F-4D97-AF65-F5344CB8AC3E}">
        <p14:creationId xmlns:p14="http://schemas.microsoft.com/office/powerpoint/2010/main" val="4044645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479B4621-89EC-4283-985D-23BA9A514A03}" type="slidenum">
              <a:rPr lang="en-US" altLang="en-US"/>
              <a:pPr/>
              <a:t>34</a:t>
            </a:fld>
            <a:endParaRPr lang="en-US" alt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16705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Tree>
    <p:extLst>
      <p:ext uri="{BB962C8B-B14F-4D97-AF65-F5344CB8AC3E}">
        <p14:creationId xmlns:p14="http://schemas.microsoft.com/office/powerpoint/2010/main" val="7608702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847098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58251" y="152400"/>
            <a:ext cx="2781300" cy="61722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08000" y="152400"/>
            <a:ext cx="8147051"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207031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548217" y="1143000"/>
            <a:ext cx="5444067"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6195484" y="1143000"/>
            <a:ext cx="5444067"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6195484" y="3810000"/>
            <a:ext cx="5444067"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109384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548217" y="1143000"/>
            <a:ext cx="5444067"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5484" y="1143000"/>
            <a:ext cx="5444067"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179280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4633958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398526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548217" y="1143000"/>
            <a:ext cx="5444067"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5484" y="1143000"/>
            <a:ext cx="5444067"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794276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4147058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3322396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1422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13087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N"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50361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152400"/>
            <a:ext cx="1104053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548218" y="1143000"/>
            <a:ext cx="11091333"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 Third Level</a:t>
            </a:r>
          </a:p>
        </p:txBody>
      </p:sp>
      <p:sp>
        <p:nvSpPr>
          <p:cNvPr id="1032" name="Rectangle 17"/>
          <p:cNvSpPr>
            <a:spLocks noChangeArrowheads="1"/>
          </p:cNvSpPr>
          <p:nvPr/>
        </p:nvSpPr>
        <p:spPr bwMode="auto">
          <a:xfrm>
            <a:off x="406400" y="838201"/>
            <a:ext cx="11379200" cy="74971"/>
          </a:xfrm>
          <a:prstGeom prst="rect">
            <a:avLst/>
          </a:prstGeom>
          <a:solidFill>
            <a:schemeClr val="bg2"/>
          </a:solidFill>
          <a:ln w="12700">
            <a:solidFill>
              <a:schemeClr val="tx1"/>
            </a:solidFill>
            <a:miter lim="800000"/>
            <a:headEnd/>
            <a:tailEnd/>
          </a:ln>
          <a:effectLst/>
          <a:extLst/>
        </p:spPr>
        <p:txBody>
          <a:bodyPr wrap="none" anchor="ct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defRPr/>
            </a:pPr>
            <a:endParaRPr lang="en-IN" altLang="en-US" sz="1400" smtClean="0"/>
          </a:p>
        </p:txBody>
      </p:sp>
      <p:sp>
        <p:nvSpPr>
          <p:cNvPr id="8" name="Rectangle 17"/>
          <p:cNvSpPr>
            <a:spLocks noChangeArrowheads="1"/>
          </p:cNvSpPr>
          <p:nvPr/>
        </p:nvSpPr>
        <p:spPr bwMode="auto">
          <a:xfrm>
            <a:off x="406400" y="6522630"/>
            <a:ext cx="11379200" cy="74971"/>
          </a:xfrm>
          <a:prstGeom prst="rect">
            <a:avLst/>
          </a:prstGeom>
          <a:solidFill>
            <a:schemeClr val="bg2"/>
          </a:solidFill>
          <a:ln w="12700">
            <a:solidFill>
              <a:schemeClr val="tx1"/>
            </a:solidFill>
            <a:miter lim="800000"/>
            <a:headEnd/>
            <a:tailEnd/>
          </a:ln>
          <a:effectLst/>
          <a:extLst/>
        </p:spPr>
        <p:txBody>
          <a:bodyPr wrap="none" anchor="ct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defRPr/>
            </a:pPr>
            <a:endParaRPr lang="en-IN" altLang="en-US" sz="1400" smtClean="0"/>
          </a:p>
        </p:txBody>
      </p:sp>
    </p:spTree>
    <p:extLst>
      <p:ext uri="{BB962C8B-B14F-4D97-AF65-F5344CB8AC3E}">
        <p14:creationId xmlns:p14="http://schemas.microsoft.com/office/powerpoint/2010/main" val="421347430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iming>
    <p:tnLst>
      <p:par>
        <p:cTn id="1" dur="indefinite" restart="never" nodeType="tmRoot"/>
      </p:par>
    </p:tnLst>
  </p:timing>
  <p:txStyles>
    <p:titleStyle>
      <a:lvl1pPr algn="l" rtl="0" eaLnBrk="1" fontAlgn="base" hangingPunct="1">
        <a:lnSpc>
          <a:spcPts val="3600"/>
        </a:lnSpc>
        <a:spcBef>
          <a:spcPct val="0"/>
        </a:spcBef>
        <a:spcAft>
          <a:spcPct val="0"/>
        </a:spcAft>
        <a:defRPr sz="3200" b="1">
          <a:solidFill>
            <a:schemeClr val="tx1"/>
          </a:solidFill>
          <a:latin typeface="+mj-lt"/>
          <a:ea typeface="+mj-ea"/>
          <a:cs typeface="+mj-cs"/>
        </a:defRPr>
      </a:lvl1pPr>
      <a:lvl2pPr algn="l" rtl="0" eaLnBrk="1" fontAlgn="base" hangingPunct="1">
        <a:lnSpc>
          <a:spcPts val="3600"/>
        </a:lnSpc>
        <a:spcBef>
          <a:spcPct val="0"/>
        </a:spcBef>
        <a:spcAft>
          <a:spcPct val="0"/>
        </a:spcAft>
        <a:defRPr sz="3200" b="1">
          <a:solidFill>
            <a:schemeClr val="tx1"/>
          </a:solidFill>
          <a:latin typeface="Tahoma" pitchFamily="34" charset="0"/>
        </a:defRPr>
      </a:lvl2pPr>
      <a:lvl3pPr algn="l" rtl="0" eaLnBrk="1" fontAlgn="base" hangingPunct="1">
        <a:lnSpc>
          <a:spcPts val="3600"/>
        </a:lnSpc>
        <a:spcBef>
          <a:spcPct val="0"/>
        </a:spcBef>
        <a:spcAft>
          <a:spcPct val="0"/>
        </a:spcAft>
        <a:defRPr sz="3200" b="1">
          <a:solidFill>
            <a:schemeClr val="tx1"/>
          </a:solidFill>
          <a:latin typeface="Tahoma" pitchFamily="34" charset="0"/>
        </a:defRPr>
      </a:lvl3pPr>
      <a:lvl4pPr algn="l" rtl="0" eaLnBrk="1" fontAlgn="base" hangingPunct="1">
        <a:lnSpc>
          <a:spcPts val="3600"/>
        </a:lnSpc>
        <a:spcBef>
          <a:spcPct val="0"/>
        </a:spcBef>
        <a:spcAft>
          <a:spcPct val="0"/>
        </a:spcAft>
        <a:defRPr sz="3200" b="1">
          <a:solidFill>
            <a:schemeClr val="tx1"/>
          </a:solidFill>
          <a:latin typeface="Tahoma" pitchFamily="34" charset="0"/>
        </a:defRPr>
      </a:lvl4pPr>
      <a:lvl5pPr algn="l" rtl="0" eaLnBrk="1" fontAlgn="base" hangingPunct="1">
        <a:lnSpc>
          <a:spcPts val="3600"/>
        </a:lnSpc>
        <a:spcBef>
          <a:spcPct val="0"/>
        </a:spcBef>
        <a:spcAft>
          <a:spcPct val="0"/>
        </a:spcAft>
        <a:defRPr sz="3200" b="1">
          <a:solidFill>
            <a:schemeClr val="tx1"/>
          </a:solidFill>
          <a:latin typeface="Tahoma" pitchFamily="34" charset="0"/>
        </a:defRPr>
      </a:lvl5pPr>
      <a:lvl6pPr marL="457200" algn="l" rtl="0" eaLnBrk="1" fontAlgn="base" hangingPunct="1">
        <a:lnSpc>
          <a:spcPts val="3600"/>
        </a:lnSpc>
        <a:spcBef>
          <a:spcPct val="0"/>
        </a:spcBef>
        <a:spcAft>
          <a:spcPct val="0"/>
        </a:spcAft>
        <a:defRPr sz="3200" b="1">
          <a:solidFill>
            <a:schemeClr val="tx1"/>
          </a:solidFill>
          <a:latin typeface="Tahoma" pitchFamily="34" charset="0"/>
        </a:defRPr>
      </a:lvl6pPr>
      <a:lvl7pPr marL="914400" algn="l" rtl="0" eaLnBrk="1" fontAlgn="base" hangingPunct="1">
        <a:lnSpc>
          <a:spcPts val="3600"/>
        </a:lnSpc>
        <a:spcBef>
          <a:spcPct val="0"/>
        </a:spcBef>
        <a:spcAft>
          <a:spcPct val="0"/>
        </a:spcAft>
        <a:defRPr sz="3200" b="1">
          <a:solidFill>
            <a:schemeClr val="tx1"/>
          </a:solidFill>
          <a:latin typeface="Tahoma" pitchFamily="34" charset="0"/>
        </a:defRPr>
      </a:lvl7pPr>
      <a:lvl8pPr marL="1371600" algn="l" rtl="0" eaLnBrk="1" fontAlgn="base" hangingPunct="1">
        <a:lnSpc>
          <a:spcPts val="3600"/>
        </a:lnSpc>
        <a:spcBef>
          <a:spcPct val="0"/>
        </a:spcBef>
        <a:spcAft>
          <a:spcPct val="0"/>
        </a:spcAft>
        <a:defRPr sz="3200" b="1">
          <a:solidFill>
            <a:schemeClr val="tx1"/>
          </a:solidFill>
          <a:latin typeface="Tahoma" pitchFamily="34" charset="0"/>
        </a:defRPr>
      </a:lvl8pPr>
      <a:lvl9pPr marL="1828800" algn="l" rtl="0" eaLnBrk="1" fontAlgn="base" hangingPunct="1">
        <a:lnSpc>
          <a:spcPts val="3600"/>
        </a:lnSpc>
        <a:spcBef>
          <a:spcPct val="0"/>
        </a:spcBef>
        <a:spcAft>
          <a:spcPct val="0"/>
        </a:spcAft>
        <a:defRPr sz="3200" b="1">
          <a:solidFill>
            <a:schemeClr val="tx1"/>
          </a:solidFill>
          <a:latin typeface="Tahoma" pitchFamily="34" charset="0"/>
        </a:defRPr>
      </a:lvl9pPr>
    </p:titleStyle>
    <p:bodyStyle>
      <a:lvl1pPr marL="292100" indent="-292100" algn="l" rtl="0" eaLnBrk="1" fontAlgn="base" hangingPunct="1">
        <a:spcBef>
          <a:spcPct val="10000"/>
        </a:spcBef>
        <a:spcAft>
          <a:spcPts val="400"/>
        </a:spcAft>
        <a:buClr>
          <a:srgbClr val="0C7B9C"/>
        </a:buClr>
        <a:buSzPct val="75000"/>
        <a:buFont typeface="Monotype Sorts" pitchFamily="2" charset="2"/>
        <a:buChar char="l"/>
        <a:defRPr sz="2800">
          <a:solidFill>
            <a:schemeClr val="tx1"/>
          </a:solidFill>
          <a:latin typeface="+mn-lt"/>
          <a:ea typeface="+mn-ea"/>
          <a:cs typeface="+mn-cs"/>
        </a:defRPr>
      </a:lvl1pPr>
      <a:lvl2pPr marL="800100" indent="-342900" algn="l" rtl="0" eaLnBrk="1" fontAlgn="base" hangingPunct="1">
        <a:spcBef>
          <a:spcPct val="10000"/>
        </a:spcBef>
        <a:spcAft>
          <a:spcPts val="400"/>
        </a:spcAft>
        <a:buClr>
          <a:srgbClr val="0C7B9C"/>
        </a:buClr>
        <a:buSzPct val="100000"/>
        <a:buFont typeface="Arial" pitchFamily="34" charset="0"/>
        <a:buChar char="–"/>
        <a:defRPr sz="2400">
          <a:solidFill>
            <a:schemeClr val="tx1"/>
          </a:solidFill>
          <a:latin typeface="+mn-lt"/>
        </a:defRPr>
      </a:lvl2pPr>
      <a:lvl3pPr marL="914400" algn="l" rtl="0" eaLnBrk="1" fontAlgn="base" hangingPunct="1">
        <a:spcBef>
          <a:spcPct val="10000"/>
        </a:spcBef>
        <a:spcAft>
          <a:spcPts val="400"/>
        </a:spcAft>
        <a:buClr>
          <a:srgbClr val="0C7B9C"/>
        </a:buClr>
        <a:buSzPct val="70000"/>
        <a:buFont typeface="Wingdings" pitchFamily="2" charset="2"/>
        <a:buChar char="u"/>
        <a:defRPr sz="2000">
          <a:solidFill>
            <a:schemeClr val="tx1"/>
          </a:solidFill>
          <a:latin typeface="+mn-lt"/>
        </a:defRPr>
      </a:lvl3pPr>
      <a:lvl4pPr marL="1600200" indent="-228600" algn="l" rtl="0" eaLnBrk="1" fontAlgn="base" hangingPunct="1">
        <a:spcBef>
          <a:spcPct val="20000"/>
        </a:spcBef>
        <a:spcAft>
          <a:spcPct val="0"/>
        </a:spcAft>
        <a:buSzPct val="100000"/>
        <a:buChar char="–"/>
        <a:defRPr sz="2000">
          <a:solidFill>
            <a:schemeClr val="tx1"/>
          </a:solidFill>
          <a:latin typeface="Times New Roman" pitchFamily="16" charset="0"/>
        </a:defRPr>
      </a:lvl4pPr>
      <a:lvl5pPr marL="2057400" indent="-228600" algn="l" rtl="0" eaLnBrk="1" fontAlgn="base" hangingPunct="1">
        <a:spcBef>
          <a:spcPct val="20000"/>
        </a:spcBef>
        <a:spcAft>
          <a:spcPct val="0"/>
        </a:spcAft>
        <a:buSzPct val="100000"/>
        <a:buChar char="•"/>
        <a:defRPr sz="2000">
          <a:solidFill>
            <a:schemeClr val="tx1"/>
          </a:solidFill>
          <a:latin typeface="Times New Roman" pitchFamily="16" charset="0"/>
        </a:defRPr>
      </a:lvl5pPr>
      <a:lvl6pPr marL="2514600" indent="-228600" algn="l" rtl="0" eaLnBrk="1" fontAlgn="base" hangingPunct="1">
        <a:spcBef>
          <a:spcPct val="20000"/>
        </a:spcBef>
        <a:spcAft>
          <a:spcPct val="0"/>
        </a:spcAft>
        <a:buSzPct val="100000"/>
        <a:buChar char="•"/>
        <a:defRPr sz="2000">
          <a:solidFill>
            <a:schemeClr val="tx1"/>
          </a:solidFill>
          <a:latin typeface="Times New Roman" pitchFamily="16" charset="0"/>
        </a:defRPr>
      </a:lvl6pPr>
      <a:lvl7pPr marL="2971800" indent="-228600" algn="l" rtl="0" eaLnBrk="1" fontAlgn="base" hangingPunct="1">
        <a:spcBef>
          <a:spcPct val="20000"/>
        </a:spcBef>
        <a:spcAft>
          <a:spcPct val="0"/>
        </a:spcAft>
        <a:buSzPct val="100000"/>
        <a:buChar char="•"/>
        <a:defRPr sz="2000">
          <a:solidFill>
            <a:schemeClr val="tx1"/>
          </a:solidFill>
          <a:latin typeface="Times New Roman" pitchFamily="16" charset="0"/>
        </a:defRPr>
      </a:lvl7pPr>
      <a:lvl8pPr marL="3429000" indent="-228600" algn="l" rtl="0" eaLnBrk="1" fontAlgn="base" hangingPunct="1">
        <a:spcBef>
          <a:spcPct val="20000"/>
        </a:spcBef>
        <a:spcAft>
          <a:spcPct val="0"/>
        </a:spcAft>
        <a:buSzPct val="100000"/>
        <a:buChar char="•"/>
        <a:defRPr sz="2000">
          <a:solidFill>
            <a:schemeClr val="tx1"/>
          </a:solidFill>
          <a:latin typeface="Times New Roman" pitchFamily="16" charset="0"/>
        </a:defRPr>
      </a:lvl8pPr>
      <a:lvl9pPr marL="3886200" indent="-228600" algn="l" rtl="0" eaLnBrk="1" fontAlgn="base" hangingPunct="1">
        <a:spcBef>
          <a:spcPct val="20000"/>
        </a:spcBef>
        <a:spcAft>
          <a:spcPct val="0"/>
        </a:spcAft>
        <a:buSzPct val="100000"/>
        <a:buChar char="•"/>
        <a:defRPr sz="2000">
          <a:solidFill>
            <a:schemeClr val="tx1"/>
          </a:solidFill>
          <a:latin typeface="Times New Roman" pitchFamily="16"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7.bin"/><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10.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14.bin"/><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5.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7.wmf"/><Relationship Id="rId5" Type="http://schemas.openxmlformats.org/officeDocument/2006/relationships/oleObject" Target="../embeddings/oleObject17.bin"/><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9.wmf"/><Relationship Id="rId5" Type="http://schemas.openxmlformats.org/officeDocument/2006/relationships/oleObject" Target="../embeddings/oleObject19.bin"/><Relationship Id="rId4" Type="http://schemas.openxmlformats.org/officeDocument/2006/relationships/image" Target="../media/image1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1.wmf"/></Relationships>
</file>

<file path=ppt/slides/_rels/slide33.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3.wmf"/><Relationship Id="rId5" Type="http://schemas.openxmlformats.org/officeDocument/2006/relationships/oleObject" Target="../embeddings/oleObject22.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24.bin"/></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9.wmf"/></Relationships>
</file>

<file path=ppt/slides/_rels/slide41.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slideLayout" Target="../slideLayouts/slideLayout2.xml"/><Relationship Id="rId4" Type="http://schemas.openxmlformats.org/officeDocument/2006/relationships/image" Target="../media/image32.wmf"/></Relationships>
</file>

<file path=ppt/slides/_rels/slide42.xml.rels><?xml version="1.0" encoding="UTF-8" standalone="yes"?>
<Relationships xmlns="http://schemas.openxmlformats.org/package/2006/relationships"><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slideLayout" Target="../slideLayouts/slideLayout2.xml"/><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slides/_rels/slide43.xml.rels><?xml version="1.0" encoding="UTF-8" standalone="yes"?>
<Relationships xmlns="http://schemas.openxmlformats.org/package/2006/relationships"><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slideLayout" Target="../slideLayouts/slideLayout2.xml"/><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slides/_rels/slide44.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slideLayout" Target="../slideLayouts/slideLayout2.xml"/><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slides/_rels/slide45.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slideLayout" Target="../slideLayouts/slideLayout2.xml"/><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slideLayout" Target="../slideLayouts/slideLayout2.xml"/><Relationship Id="rId5" Type="http://schemas.openxmlformats.org/officeDocument/2006/relationships/image" Target="../media/image48.wmf"/><Relationship Id="rId4" Type="http://schemas.openxmlformats.org/officeDocument/2006/relationships/image" Target="../media/image47.wmf"/></Relationships>
</file>

<file path=ppt/slides/_rels/slide48.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slideLayout" Target="../slideLayouts/slideLayout2.xml"/><Relationship Id="rId5" Type="http://schemas.openxmlformats.org/officeDocument/2006/relationships/image" Target="../media/image48.wmf"/><Relationship Id="rId4" Type="http://schemas.openxmlformats.org/officeDocument/2006/relationships/image" Target="../media/image47.wmf"/></Relationships>
</file>

<file path=ppt/slides/_rels/slide49.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slideLayout" Target="../slideLayouts/slideLayout2.xml"/><Relationship Id="rId5" Type="http://schemas.openxmlformats.org/officeDocument/2006/relationships/image" Target="../media/image52.wmf"/><Relationship Id="rId4" Type="http://schemas.openxmlformats.org/officeDocument/2006/relationships/image" Target="../media/image51.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slideLayout" Target="../slideLayouts/slideLayout2.xml"/><Relationship Id="rId5" Type="http://schemas.openxmlformats.org/officeDocument/2006/relationships/image" Target="../media/image52.wmf"/><Relationship Id="rId4" Type="http://schemas.openxmlformats.org/officeDocument/2006/relationships/image" Target="../media/image51.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53.png"/></Relationships>
</file>

<file path=ppt/slides/_rels/slide54.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63.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 Id="rId9" Type="http://schemas.openxmlformats.org/officeDocument/2006/relationships/image" Target="../media/image80.png"/></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9.bin"/><Relationship Id="rId7" Type="http://schemas.openxmlformats.org/officeDocument/2006/relationships/image" Target="../media/image83.png"/><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74.emf"/><Relationship Id="rId5" Type="http://schemas.openxmlformats.org/officeDocument/2006/relationships/oleObject" Target="../embeddings/oleObject30.bin"/><Relationship Id="rId4" Type="http://schemas.openxmlformats.org/officeDocument/2006/relationships/image" Target="../media/image73.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76.emf"/><Relationship Id="rId5" Type="http://schemas.openxmlformats.org/officeDocument/2006/relationships/oleObject" Target="../embeddings/oleObject32.bin"/><Relationship Id="rId4" Type="http://schemas.openxmlformats.org/officeDocument/2006/relationships/image" Target="../media/image75.e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77.emf"/><Relationship Id="rId5" Type="http://schemas.openxmlformats.org/officeDocument/2006/relationships/oleObject" Target="../embeddings/oleObject34.bin"/><Relationship Id="rId4" Type="http://schemas.openxmlformats.org/officeDocument/2006/relationships/image" Target="../media/image7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image" Target="../media/image78.emf"/><Relationship Id="rId5" Type="http://schemas.openxmlformats.org/officeDocument/2006/relationships/oleObject" Target="../embeddings/oleObject36.bin"/><Relationship Id="rId4" Type="http://schemas.openxmlformats.org/officeDocument/2006/relationships/image" Target="../media/image73.e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80.wmf"/><Relationship Id="rId5" Type="http://schemas.openxmlformats.org/officeDocument/2006/relationships/oleObject" Target="../embeddings/oleObject38.bin"/><Relationship Id="rId4" Type="http://schemas.openxmlformats.org/officeDocument/2006/relationships/image" Target="../media/image79.e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fontScale="90000"/>
          </a:bodyPr>
          <a:lstStyle/>
          <a:p>
            <a:pPr algn="ctr">
              <a:lnSpc>
                <a:spcPct val="150000"/>
              </a:lnSpc>
            </a:pPr>
            <a:r>
              <a:rPr lang="en-US" altLang="en-US" dirty="0" smtClean="0">
                <a:solidFill>
                  <a:srgbClr val="002060"/>
                </a:solidFill>
              </a:rPr>
              <a:t>Cluster Analysis: Basic Concepts </a:t>
            </a:r>
            <a:br>
              <a:rPr lang="en-US" altLang="en-US" dirty="0" smtClean="0">
                <a:solidFill>
                  <a:srgbClr val="002060"/>
                </a:solidFill>
              </a:rPr>
            </a:br>
            <a:r>
              <a:rPr lang="en-US" altLang="en-US" dirty="0" smtClean="0">
                <a:solidFill>
                  <a:srgbClr val="002060"/>
                </a:solidFill>
              </a:rPr>
              <a:t>and Algorithms</a:t>
            </a:r>
            <a:endParaRPr lang="en-US" altLang="en-US" sz="2800" dirty="0">
              <a:solidFill>
                <a:srgbClr val="002060"/>
              </a:solidFill>
            </a:endParaRPr>
          </a:p>
        </p:txBody>
      </p:sp>
      <p:sp>
        <p:nvSpPr>
          <p:cNvPr id="2051" name="Rectangle 3"/>
          <p:cNvSpPr>
            <a:spLocks noChangeArrowheads="1"/>
          </p:cNvSpPr>
          <p:nvPr/>
        </p:nvSpPr>
        <p:spPr bwMode="auto">
          <a:xfrm>
            <a:off x="2819400" y="4817705"/>
            <a:ext cx="624840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20000"/>
              </a:spcBef>
              <a:spcAft>
                <a:spcPct val="0"/>
              </a:spcAft>
              <a:buClr>
                <a:schemeClr val="folHlink"/>
              </a:buClr>
              <a:buSzPct val="60000"/>
              <a:buFont typeface="Wingdings" pitchFamily="2" charset="2"/>
              <a:buNone/>
              <a:defRPr/>
            </a:pPr>
            <a:r>
              <a:rPr lang="en-US" altLang="en-US" sz="3200" dirty="0">
                <a:solidFill>
                  <a:srgbClr val="002060"/>
                </a:solidFill>
              </a:rPr>
              <a:t>K. Ramachandra Murthy</a:t>
            </a:r>
          </a:p>
        </p:txBody>
      </p:sp>
    </p:spTree>
    <p:extLst>
      <p:ext uri="{BB962C8B-B14F-4D97-AF65-F5344CB8AC3E}">
        <p14:creationId xmlns:p14="http://schemas.microsoft.com/office/powerpoint/2010/main" val="6935496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846264" y="319088"/>
            <a:ext cx="7297737" cy="442912"/>
          </a:xfrm>
          <a:noFill/>
        </p:spPr>
        <p:txBody>
          <a:bodyPr vert="horz" lIns="92075" tIns="46038" rIns="92075" bIns="46038" rtlCol="0" anchor="ctr">
            <a:normAutofit fontScale="90000"/>
          </a:bodyPr>
          <a:lstStyle/>
          <a:p>
            <a:pPr eaLnBrk="1" hangingPunct="1"/>
            <a:r>
              <a:rPr lang="en-US" altLang="en-US" dirty="0" smtClean="0">
                <a:solidFill>
                  <a:srgbClr val="002060"/>
                </a:solidFill>
              </a:rPr>
              <a:t>Type of data in clustering analysis</a:t>
            </a:r>
          </a:p>
        </p:txBody>
      </p:sp>
      <p:sp>
        <p:nvSpPr>
          <p:cNvPr id="11267" name="Rectangle 3"/>
          <p:cNvSpPr>
            <a:spLocks noGrp="1" noChangeArrowheads="1"/>
          </p:cNvSpPr>
          <p:nvPr>
            <p:ph idx="1"/>
          </p:nvPr>
        </p:nvSpPr>
        <p:spPr>
          <a:xfrm>
            <a:off x="1984375" y="1219200"/>
            <a:ext cx="8223250" cy="4876800"/>
          </a:xfrm>
          <a:noFill/>
        </p:spPr>
        <p:txBody>
          <a:bodyPr vert="horz" lIns="92075" tIns="46038" rIns="92075" bIns="46038" rtlCol="0">
            <a:normAutofit/>
          </a:bodyPr>
          <a:lstStyle/>
          <a:p>
            <a:pPr eaLnBrk="1" hangingPunct="1">
              <a:lnSpc>
                <a:spcPct val="200000"/>
              </a:lnSpc>
            </a:pPr>
            <a:r>
              <a:rPr lang="en-US" altLang="en-US" sz="2400" u="sng" dirty="0"/>
              <a:t>Interval-scaled variables</a:t>
            </a:r>
          </a:p>
          <a:p>
            <a:pPr eaLnBrk="1" hangingPunct="1">
              <a:lnSpc>
                <a:spcPct val="200000"/>
              </a:lnSpc>
            </a:pPr>
            <a:r>
              <a:rPr lang="en-US" altLang="en-US" sz="2400" u="sng" dirty="0"/>
              <a:t>Binary variables</a:t>
            </a:r>
          </a:p>
          <a:p>
            <a:pPr eaLnBrk="1" hangingPunct="1">
              <a:lnSpc>
                <a:spcPct val="200000"/>
              </a:lnSpc>
            </a:pPr>
            <a:r>
              <a:rPr lang="en-US" altLang="en-US" sz="2400" u="sng" dirty="0"/>
              <a:t>Nominal, ordinal, and ratio variables</a:t>
            </a:r>
          </a:p>
          <a:p>
            <a:pPr eaLnBrk="1" hangingPunct="1">
              <a:lnSpc>
                <a:spcPct val="200000"/>
              </a:lnSpc>
            </a:pPr>
            <a:r>
              <a:rPr lang="en-US" altLang="en-US" sz="2400" u="sng" dirty="0"/>
              <a:t>Variables of mixed types</a:t>
            </a:r>
            <a:endParaRPr lang="en-US" altLang="en-US" sz="2400" dirty="0"/>
          </a:p>
        </p:txBody>
      </p:sp>
    </p:spTree>
    <p:extLst>
      <p:ext uri="{BB962C8B-B14F-4D97-AF65-F5344CB8AC3E}">
        <p14:creationId xmlns:p14="http://schemas.microsoft.com/office/powerpoint/2010/main" val="3291815990"/>
      </p:ext>
    </p:extLst>
  </p:cSld>
  <p:clrMapOvr>
    <a:masterClrMapping/>
  </p:clrMapOvr>
  <p:transition spd="slow"/>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04800"/>
            <a:ext cx="8280400" cy="533400"/>
          </a:xfrm>
        </p:spPr>
        <p:txBody>
          <a:bodyPr/>
          <a:lstStyle/>
          <a:p>
            <a:r>
              <a:rPr lang="en-IN" sz="2800" i="1" dirty="0">
                <a:solidFill>
                  <a:srgbClr val="002060"/>
                </a:solidFill>
              </a:rPr>
              <a:t>CLARA</a:t>
            </a:r>
            <a:r>
              <a:rPr lang="en-IN" sz="2800" dirty="0">
                <a:solidFill>
                  <a:srgbClr val="002060"/>
                </a:solidFill>
              </a:rPr>
              <a:t>: Different View</a:t>
            </a:r>
            <a:endParaRPr lang="en-IN" sz="2800" dirty="0"/>
          </a:p>
        </p:txBody>
      </p:sp>
      <p:grpSp>
        <p:nvGrpSpPr>
          <p:cNvPr id="3" name="Group 2"/>
          <p:cNvGrpSpPr/>
          <p:nvPr/>
        </p:nvGrpSpPr>
        <p:grpSpPr>
          <a:xfrm>
            <a:off x="6273314" y="2820325"/>
            <a:ext cx="796886" cy="648649"/>
            <a:chOff x="1475657" y="260070"/>
            <a:chExt cx="796886" cy="648649"/>
          </a:xfrm>
        </p:grpSpPr>
        <p:sp>
          <p:nvSpPr>
            <p:cNvPr id="4" name="Oval 3"/>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5" name="TextBox 4"/>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2</a:t>
              </a:r>
              <a:r>
                <a:rPr lang="en-IN" sz="1600" b="1" dirty="0"/>
                <a:t>}</a:t>
              </a:r>
            </a:p>
            <a:p>
              <a:pPr algn="ctr"/>
              <a:r>
                <a:rPr lang="en-IN" sz="1600" dirty="0"/>
                <a:t>E=19</a:t>
              </a:r>
            </a:p>
          </p:txBody>
        </p:sp>
      </p:grpSp>
      <p:grpSp>
        <p:nvGrpSpPr>
          <p:cNvPr id="6" name="Group 5"/>
          <p:cNvGrpSpPr/>
          <p:nvPr/>
        </p:nvGrpSpPr>
        <p:grpSpPr>
          <a:xfrm>
            <a:off x="7644503" y="2803017"/>
            <a:ext cx="796886" cy="648649"/>
            <a:chOff x="1475657" y="260070"/>
            <a:chExt cx="796886" cy="648649"/>
          </a:xfrm>
        </p:grpSpPr>
        <p:sp>
          <p:nvSpPr>
            <p:cNvPr id="7" name="Oval 6"/>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8" name="TextBox 7"/>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2</a:t>
              </a:r>
              <a:r>
                <a:rPr lang="en-IN" sz="1600" b="1" dirty="0"/>
                <a:t>}</a:t>
              </a:r>
            </a:p>
            <a:p>
              <a:pPr algn="ctr"/>
              <a:r>
                <a:rPr lang="en-IN" sz="1600" dirty="0"/>
                <a:t>E=33</a:t>
              </a:r>
            </a:p>
          </p:txBody>
        </p:sp>
      </p:grpSp>
      <p:grpSp>
        <p:nvGrpSpPr>
          <p:cNvPr id="9" name="Group 8"/>
          <p:cNvGrpSpPr/>
          <p:nvPr/>
        </p:nvGrpSpPr>
        <p:grpSpPr>
          <a:xfrm>
            <a:off x="8860730" y="2771081"/>
            <a:ext cx="796886" cy="648649"/>
            <a:chOff x="1475657" y="260070"/>
            <a:chExt cx="796886" cy="648649"/>
          </a:xfrm>
        </p:grpSpPr>
        <p:sp>
          <p:nvSpPr>
            <p:cNvPr id="10" name="Oval 9"/>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1" name="TextBox 10"/>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5</a:t>
              </a:r>
              <a:r>
                <a:rPr lang="en-IN" sz="1600" b="1" dirty="0"/>
                <a:t>,0</a:t>
              </a:r>
              <a:r>
                <a:rPr lang="en-IN" sz="1600" b="1" baseline="-25000" dirty="0"/>
                <a:t>2</a:t>
              </a:r>
              <a:r>
                <a:rPr lang="en-IN" sz="1600" b="1" dirty="0"/>
                <a:t>}</a:t>
              </a:r>
            </a:p>
            <a:p>
              <a:pPr algn="ctr"/>
              <a:r>
                <a:rPr lang="en-IN" sz="1600" dirty="0"/>
                <a:t>E=14</a:t>
              </a:r>
            </a:p>
          </p:txBody>
        </p:sp>
      </p:grpSp>
      <p:grpSp>
        <p:nvGrpSpPr>
          <p:cNvPr id="12" name="Group 11"/>
          <p:cNvGrpSpPr/>
          <p:nvPr/>
        </p:nvGrpSpPr>
        <p:grpSpPr>
          <a:xfrm>
            <a:off x="3146001" y="4943230"/>
            <a:ext cx="796886" cy="648649"/>
            <a:chOff x="1475657" y="260070"/>
            <a:chExt cx="796886" cy="648649"/>
          </a:xfrm>
        </p:grpSpPr>
        <p:sp>
          <p:nvSpPr>
            <p:cNvPr id="13" name="Oval 12"/>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4" name="TextBox 13"/>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4</a:t>
              </a:r>
              <a:r>
                <a:rPr lang="en-IN" sz="1600" b="1" dirty="0"/>
                <a:t>}</a:t>
              </a:r>
            </a:p>
            <a:p>
              <a:pPr algn="ctr"/>
              <a:r>
                <a:rPr lang="en-IN" sz="1600" dirty="0"/>
                <a:t>E=26</a:t>
              </a:r>
            </a:p>
          </p:txBody>
        </p:sp>
      </p:grpSp>
      <p:grpSp>
        <p:nvGrpSpPr>
          <p:cNvPr id="15" name="Group 14"/>
          <p:cNvGrpSpPr/>
          <p:nvPr/>
        </p:nvGrpSpPr>
        <p:grpSpPr>
          <a:xfrm>
            <a:off x="5339990" y="5218311"/>
            <a:ext cx="796886" cy="648649"/>
            <a:chOff x="1475657" y="260070"/>
            <a:chExt cx="796886" cy="648649"/>
          </a:xfrm>
        </p:grpSpPr>
        <p:sp>
          <p:nvSpPr>
            <p:cNvPr id="16" name="Oval 15"/>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7" name="TextBox 16"/>
            <p:cNvSpPr txBox="1"/>
            <p:nvPr/>
          </p:nvSpPr>
          <p:spPr>
            <a:xfrm>
              <a:off x="1488673"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5</a:t>
              </a:r>
              <a:r>
                <a:rPr lang="en-IN" sz="1600" b="1" dirty="0"/>
                <a:t>}</a:t>
              </a:r>
            </a:p>
            <a:p>
              <a:pPr algn="ctr"/>
              <a:r>
                <a:rPr lang="en-IN" sz="1600" dirty="0"/>
                <a:t>E=17</a:t>
              </a:r>
            </a:p>
          </p:txBody>
        </p:sp>
      </p:grpSp>
      <p:grpSp>
        <p:nvGrpSpPr>
          <p:cNvPr id="18" name="Group 17"/>
          <p:cNvGrpSpPr/>
          <p:nvPr/>
        </p:nvGrpSpPr>
        <p:grpSpPr>
          <a:xfrm>
            <a:off x="7472061" y="5215173"/>
            <a:ext cx="796886" cy="648649"/>
            <a:chOff x="1475657" y="260070"/>
            <a:chExt cx="796886" cy="648649"/>
          </a:xfrm>
        </p:grpSpPr>
        <p:sp>
          <p:nvSpPr>
            <p:cNvPr id="19" name="Oval 1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0" name="TextBox 1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5</a:t>
              </a:r>
              <a:r>
                <a:rPr lang="en-IN" sz="1600" b="1" dirty="0"/>
                <a:t>}</a:t>
              </a:r>
            </a:p>
            <a:p>
              <a:pPr algn="ctr"/>
              <a:r>
                <a:rPr lang="en-IN" sz="1600" dirty="0"/>
                <a:t>E=9</a:t>
              </a:r>
            </a:p>
          </p:txBody>
        </p:sp>
      </p:grpSp>
      <p:cxnSp>
        <p:nvCxnSpPr>
          <p:cNvPr id="21" name="Straight Connector 20"/>
          <p:cNvCxnSpPr>
            <a:stCxn id="4" idx="4"/>
          </p:cNvCxnSpPr>
          <p:nvPr/>
        </p:nvCxnSpPr>
        <p:spPr>
          <a:xfrm flipH="1">
            <a:off x="3942887" y="3468974"/>
            <a:ext cx="2728870" cy="1746199"/>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4" idx="4"/>
            <a:endCxn id="16" idx="0"/>
          </p:cNvCxnSpPr>
          <p:nvPr/>
        </p:nvCxnSpPr>
        <p:spPr>
          <a:xfrm flipH="1">
            <a:off x="5738433" y="3468974"/>
            <a:ext cx="933324" cy="1749337"/>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4" idx="4"/>
            <a:endCxn id="10" idx="4"/>
          </p:cNvCxnSpPr>
          <p:nvPr/>
        </p:nvCxnSpPr>
        <p:spPr>
          <a:xfrm rot="5400000" flipH="1" flipV="1">
            <a:off x="7940843" y="2150643"/>
            <a:ext cx="49244" cy="2587416"/>
          </a:xfrm>
          <a:prstGeom prst="curvedConnector3">
            <a:avLst>
              <a:gd name="adj1" fmla="val -673867"/>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 idx="2"/>
            <a:endCxn id="13" idx="6"/>
          </p:cNvCxnSpPr>
          <p:nvPr/>
        </p:nvCxnSpPr>
        <p:spPr>
          <a:xfrm flipH="1">
            <a:off x="3942887" y="3451666"/>
            <a:ext cx="4077070" cy="1815889"/>
          </a:xfrm>
          <a:prstGeom prst="line">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7" idx="4"/>
            <a:endCxn id="19" idx="0"/>
          </p:cNvCxnSpPr>
          <p:nvPr/>
        </p:nvCxnSpPr>
        <p:spPr>
          <a:xfrm flipH="1">
            <a:off x="7870504" y="3451666"/>
            <a:ext cx="172442" cy="176350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1" idx="2"/>
            <a:endCxn id="19" idx="7"/>
          </p:cNvCxnSpPr>
          <p:nvPr/>
        </p:nvCxnSpPr>
        <p:spPr>
          <a:xfrm flipH="1">
            <a:off x="8152246" y="3419730"/>
            <a:ext cx="1083938" cy="1890435"/>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13" idx="4"/>
            <a:endCxn id="16" idx="4"/>
          </p:cNvCxnSpPr>
          <p:nvPr/>
        </p:nvCxnSpPr>
        <p:spPr>
          <a:xfrm rot="16200000" flipH="1">
            <a:off x="4503899" y="4632424"/>
            <a:ext cx="275081" cy="2193989"/>
          </a:xfrm>
          <a:prstGeom prst="curvedConnector3">
            <a:avLst>
              <a:gd name="adj1" fmla="val 183103"/>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14" idx="2"/>
            <a:endCxn id="19" idx="4"/>
          </p:cNvCxnSpPr>
          <p:nvPr/>
        </p:nvCxnSpPr>
        <p:spPr>
          <a:xfrm rot="16200000" flipH="1">
            <a:off x="5560009" y="3553325"/>
            <a:ext cx="271943" cy="4349049"/>
          </a:xfrm>
          <a:prstGeom prst="curvedConnector3">
            <a:avLst>
              <a:gd name="adj1" fmla="val 276259"/>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17" idx="2"/>
            <a:endCxn id="19" idx="4"/>
          </p:cNvCxnSpPr>
          <p:nvPr/>
        </p:nvCxnSpPr>
        <p:spPr>
          <a:xfrm rot="5400000" flipH="1" flipV="1">
            <a:off x="6791405" y="4787861"/>
            <a:ext cx="3138" cy="2155059"/>
          </a:xfrm>
          <a:prstGeom prst="curvedConnector3">
            <a:avLst>
              <a:gd name="adj1" fmla="val -7284895"/>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Curved Connector 29"/>
          <p:cNvCxnSpPr/>
          <p:nvPr/>
        </p:nvCxnSpPr>
        <p:spPr>
          <a:xfrm rot="5400000" flipH="1" flipV="1">
            <a:off x="7348697" y="2774725"/>
            <a:ext cx="17308" cy="1371189"/>
          </a:xfrm>
          <a:prstGeom prst="curvedConnector3">
            <a:avLst>
              <a:gd name="adj1" fmla="val -1320777"/>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Curved Connector 30"/>
          <p:cNvCxnSpPr/>
          <p:nvPr/>
        </p:nvCxnSpPr>
        <p:spPr>
          <a:xfrm rot="5400000" flipH="1" flipV="1">
            <a:off x="8623597" y="2816089"/>
            <a:ext cx="31936" cy="1239216"/>
          </a:xfrm>
          <a:prstGeom prst="curvedConnector3">
            <a:avLst>
              <a:gd name="adj1" fmla="val -715807"/>
            </a:avLst>
          </a:prstGeom>
          <a:ln w="28575">
            <a:solidFill>
              <a:srgbClr val="1C5A6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043164" y="3419730"/>
            <a:ext cx="3193020" cy="1890435"/>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p:cNvSpPr txBox="1"/>
              <p:nvPr/>
            </p:nvSpPr>
            <p:spPr>
              <a:xfrm>
                <a:off x="1980374" y="2564645"/>
                <a:ext cx="2714461" cy="1754326"/>
              </a:xfrm>
              <a:prstGeom prst="rect">
                <a:avLst/>
              </a:prstGeom>
              <a:noFill/>
            </p:spPr>
            <p:txBody>
              <a:bodyPr wrap="none" rtlCol="0">
                <a:spAutoFit/>
              </a:bodyPr>
              <a:lstStyle/>
              <a:p>
                <a:pPr>
                  <a:lnSpc>
                    <a:spcPct val="150000"/>
                  </a:lnSpc>
                </a:pPr>
                <a:r>
                  <a:rPr lang="en-IN" dirty="0">
                    <a:solidFill>
                      <a:srgbClr val="1C5A61"/>
                    </a:solidFill>
                  </a:rPr>
                  <a:t>Dataset=</a:t>
                </a:r>
                <a14:m>
                  <m:oMath xmlns:m="http://schemas.openxmlformats.org/officeDocument/2006/math">
                    <m:d>
                      <m:dPr>
                        <m:begChr m:val="{"/>
                        <m:endChr m:val="}"/>
                        <m:ctrlPr>
                          <a:rPr lang="en-IN" i="1">
                            <a:solidFill>
                              <a:srgbClr val="1C5A61"/>
                            </a:solidFill>
                            <a:latin typeface="Cambria Math" panose="02040503050406030204" pitchFamily="18" charset="0"/>
                          </a:rPr>
                        </m:ctrlPr>
                      </m:dPr>
                      <m:e>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1</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2</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3</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4</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5</m:t>
                            </m:r>
                          </m:sub>
                        </m:sSub>
                      </m:e>
                    </m:d>
                  </m:oMath>
                </a14:m>
                <a:endParaRPr lang="en-IN" dirty="0">
                  <a:solidFill>
                    <a:srgbClr val="1C5A61"/>
                  </a:solidFill>
                </a:endParaRPr>
              </a:p>
              <a:p>
                <a:pPr>
                  <a:lnSpc>
                    <a:spcPct val="150000"/>
                  </a:lnSpc>
                </a:pPr>
                <a:r>
                  <a:rPr lang="en-IN" dirty="0">
                    <a:solidFill>
                      <a:srgbClr val="1C5A61"/>
                    </a:solidFill>
                  </a:rPr>
                  <a:t>Sample=</a:t>
                </a:r>
                <a14:m>
                  <m:oMath xmlns:m="http://schemas.openxmlformats.org/officeDocument/2006/math">
                    <m:d>
                      <m:dPr>
                        <m:begChr m:val="{"/>
                        <m:endChr m:val="}"/>
                        <m:ctrlPr>
                          <a:rPr lang="en-IN" i="1">
                            <a:solidFill>
                              <a:srgbClr val="1C5A61"/>
                            </a:solidFill>
                            <a:latin typeface="Cambria Math" panose="02040503050406030204" pitchFamily="18" charset="0"/>
                          </a:rPr>
                        </m:ctrlPr>
                      </m:dPr>
                      <m:e>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panose="02040503050406030204" pitchFamily="18" charset="0"/>
                              </a:rPr>
                              <m:t>1</m:t>
                            </m:r>
                          </m:sub>
                        </m:sSub>
                        <m:sSub>
                          <m:sSubPr>
                            <m:ctrlPr>
                              <a:rPr lang="en-IN" i="1">
                                <a:solidFill>
                                  <a:srgbClr val="1C5A61"/>
                                </a:solidFill>
                                <a:latin typeface="Cambria Math" panose="02040503050406030204" pitchFamily="18" charset="0"/>
                              </a:rPr>
                            </m:ctrlPr>
                          </m:sSubPr>
                          <m:e>
                            <m:r>
                              <a:rPr lang="en-IN" i="1">
                                <a:solidFill>
                                  <a:srgbClr val="1C5A61"/>
                                </a:solidFill>
                                <a:latin typeface="Cambria Math" panose="02040503050406030204" pitchFamily="18" charset="0"/>
                              </a:rPr>
                              <m:t>, </m:t>
                            </m:r>
                            <m:r>
                              <a:rPr lang="en-IN" i="1">
                                <a:solidFill>
                                  <a:srgbClr val="1C5A61"/>
                                </a:solidFill>
                                <a:latin typeface="Cambria Math"/>
                              </a:rPr>
                              <m:t>0</m:t>
                            </m:r>
                          </m:e>
                          <m:sub>
                            <m:r>
                              <a:rPr lang="en-IN" i="1">
                                <a:solidFill>
                                  <a:srgbClr val="1C5A61"/>
                                </a:solidFill>
                                <a:latin typeface="Cambria Math"/>
                              </a:rPr>
                              <m:t>2</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4</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5</m:t>
                            </m:r>
                          </m:sub>
                        </m:sSub>
                      </m:e>
                    </m:d>
                  </m:oMath>
                </a14:m>
                <a:endParaRPr lang="en-IN" dirty="0">
                  <a:solidFill>
                    <a:srgbClr val="1C5A61"/>
                  </a:solidFill>
                </a:endParaRPr>
              </a:p>
              <a:p>
                <a:pPr>
                  <a:lnSpc>
                    <a:spcPct val="150000"/>
                  </a:lnSpc>
                </a:pPr>
                <a:r>
                  <a:rPr lang="en-IN" dirty="0">
                    <a:solidFill>
                      <a:srgbClr val="1C5A61"/>
                    </a:solidFill>
                  </a:rPr>
                  <a:t>No. of patterns (n) = 5</a:t>
                </a:r>
              </a:p>
              <a:p>
                <a:pPr>
                  <a:lnSpc>
                    <a:spcPct val="150000"/>
                  </a:lnSpc>
                </a:pPr>
                <a:r>
                  <a:rPr lang="en-IN" dirty="0">
                    <a:solidFill>
                      <a:srgbClr val="1C5A61"/>
                    </a:solidFill>
                  </a:rPr>
                  <a:t>No. of clusters (k) =2</a:t>
                </a:r>
              </a:p>
            </p:txBody>
          </p:sp>
        </mc:Choice>
        <mc:Fallback xmlns="">
          <p:sp>
            <p:nvSpPr>
              <p:cNvPr id="33" name="TextBox 32"/>
              <p:cNvSpPr txBox="1">
                <a:spLocks noRot="1" noChangeAspect="1" noMove="1" noResize="1" noEditPoints="1" noAdjustHandles="1" noChangeArrowheads="1" noChangeShapeType="1" noTextEdit="1"/>
              </p:cNvSpPr>
              <p:nvPr/>
            </p:nvSpPr>
            <p:spPr>
              <a:xfrm>
                <a:off x="1980374" y="2564645"/>
                <a:ext cx="2714461" cy="1754326"/>
              </a:xfrm>
              <a:prstGeom prst="rect">
                <a:avLst/>
              </a:prstGeom>
              <a:blipFill rotWithShape="0">
                <a:blip r:embed="rId2"/>
                <a:stretch>
                  <a:fillRect l="-2022" b="-2091"/>
                </a:stretch>
              </a:blipFill>
            </p:spPr>
            <p:txBody>
              <a:bodyPr/>
              <a:lstStyle/>
              <a:p>
                <a:r>
                  <a:rPr lang="en-IN">
                    <a:noFill/>
                  </a:rPr>
                  <a:t> </a:t>
                </a:r>
              </a:p>
            </p:txBody>
          </p:sp>
        </mc:Fallback>
      </mc:AlternateContent>
      <p:cxnSp>
        <p:nvCxnSpPr>
          <p:cNvPr id="34" name="Straight Arrow Connector 33"/>
          <p:cNvCxnSpPr/>
          <p:nvPr/>
        </p:nvCxnSpPr>
        <p:spPr>
          <a:xfrm>
            <a:off x="7357351" y="2447488"/>
            <a:ext cx="287152" cy="6005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601612" y="2132881"/>
            <a:ext cx="1584088" cy="369332"/>
          </a:xfrm>
          <a:prstGeom prst="rect">
            <a:avLst/>
          </a:prstGeom>
          <a:noFill/>
        </p:spPr>
        <p:txBody>
          <a:bodyPr wrap="none" rtlCol="0">
            <a:spAutoFit/>
          </a:bodyPr>
          <a:lstStyle/>
          <a:p>
            <a:r>
              <a:rPr lang="en-IN" dirty="0"/>
              <a:t>Initial </a:t>
            </a:r>
            <a:r>
              <a:rPr lang="en-IN" dirty="0" err="1"/>
              <a:t>Medoids</a:t>
            </a:r>
            <a:endParaRPr lang="en-IN" dirty="0"/>
          </a:p>
        </p:txBody>
      </p:sp>
      <p:sp>
        <p:nvSpPr>
          <p:cNvPr id="37" name="TextBox 36"/>
          <p:cNvSpPr txBox="1"/>
          <p:nvPr/>
        </p:nvSpPr>
        <p:spPr>
          <a:xfrm>
            <a:off x="2443032" y="1239758"/>
            <a:ext cx="5594930" cy="461665"/>
          </a:xfrm>
          <a:prstGeom prst="rect">
            <a:avLst/>
          </a:prstGeom>
          <a:noFill/>
        </p:spPr>
        <p:txBody>
          <a:bodyPr wrap="none" rtlCol="0">
            <a:spAutoFit/>
          </a:bodyPr>
          <a:lstStyle/>
          <a:p>
            <a:r>
              <a:rPr lang="en-IN" sz="2400" dirty="0">
                <a:solidFill>
                  <a:srgbClr val="A40000"/>
                </a:solidFill>
              </a:rPr>
              <a:t>This graph is a sub-graph of the PAM graph.</a:t>
            </a:r>
          </a:p>
        </p:txBody>
      </p:sp>
    </p:spTree>
    <p:extLst>
      <p:ext uri="{BB962C8B-B14F-4D97-AF65-F5344CB8AC3E}">
        <p14:creationId xmlns:p14="http://schemas.microsoft.com/office/powerpoint/2010/main" val="80726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04800"/>
            <a:ext cx="8280400" cy="533400"/>
          </a:xfrm>
        </p:spPr>
        <p:txBody>
          <a:bodyPr/>
          <a:lstStyle/>
          <a:p>
            <a:r>
              <a:rPr lang="en-IN" sz="2800" i="1" dirty="0">
                <a:solidFill>
                  <a:srgbClr val="002060"/>
                </a:solidFill>
              </a:rPr>
              <a:t>CLARA</a:t>
            </a:r>
            <a:r>
              <a:rPr lang="en-IN" sz="2800" dirty="0">
                <a:solidFill>
                  <a:srgbClr val="002060"/>
                </a:solidFill>
              </a:rPr>
              <a:t>: Different View</a:t>
            </a:r>
            <a:endParaRPr lang="en-IN" sz="2800" dirty="0"/>
          </a:p>
        </p:txBody>
      </p:sp>
      <p:grpSp>
        <p:nvGrpSpPr>
          <p:cNvPr id="7" name="Group 6"/>
          <p:cNvGrpSpPr/>
          <p:nvPr/>
        </p:nvGrpSpPr>
        <p:grpSpPr>
          <a:xfrm>
            <a:off x="5362979" y="1143001"/>
            <a:ext cx="796886" cy="648649"/>
            <a:chOff x="1475657" y="260070"/>
            <a:chExt cx="796886" cy="648649"/>
          </a:xfrm>
        </p:grpSpPr>
        <p:sp>
          <p:nvSpPr>
            <p:cNvPr id="4" name="Oval 3"/>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6" name="TextBox 5"/>
            <p:cNvSpPr txBox="1"/>
            <p:nvPr/>
          </p:nvSpPr>
          <p:spPr>
            <a:xfrm>
              <a:off x="1488672" y="323944"/>
              <a:ext cx="724877" cy="584775"/>
            </a:xfrm>
            <a:prstGeom prst="rect">
              <a:avLst/>
            </a:prstGeom>
            <a:noFill/>
          </p:spPr>
          <p:txBody>
            <a:bodyPr wrap="none" rtlCol="0">
              <a:spAutoFit/>
            </a:bodyPr>
            <a:lstStyle/>
            <a:p>
              <a:pPr algn="ctr"/>
              <a:r>
                <a:rPr lang="en-IN" sz="1600" b="1" dirty="0"/>
                <a:t>{0</a:t>
              </a:r>
              <a:r>
                <a:rPr lang="en-IN" sz="1600" baseline="-25000" dirty="0"/>
                <a:t>2</a:t>
              </a:r>
              <a:r>
                <a:rPr lang="en-IN" sz="1600" b="1" dirty="0"/>
                <a:t>,0</a:t>
              </a:r>
              <a:r>
                <a:rPr lang="en-IN" sz="1600" baseline="-25000" dirty="0"/>
                <a:t>3</a:t>
              </a:r>
              <a:r>
                <a:rPr lang="en-IN" sz="1600" b="1" dirty="0"/>
                <a:t>}</a:t>
              </a:r>
            </a:p>
            <a:p>
              <a:pPr algn="ctr"/>
              <a:r>
                <a:rPr lang="en-IN" sz="1600" dirty="0"/>
                <a:t>E=20</a:t>
              </a:r>
            </a:p>
          </p:txBody>
        </p:sp>
      </p:grpSp>
      <p:grpSp>
        <p:nvGrpSpPr>
          <p:cNvPr id="8" name="Group 7"/>
          <p:cNvGrpSpPr/>
          <p:nvPr/>
        </p:nvGrpSpPr>
        <p:grpSpPr>
          <a:xfrm>
            <a:off x="2465816" y="2860081"/>
            <a:ext cx="796886" cy="648649"/>
            <a:chOff x="1475657" y="260070"/>
            <a:chExt cx="796886" cy="648649"/>
          </a:xfrm>
        </p:grpSpPr>
        <p:sp>
          <p:nvSpPr>
            <p:cNvPr id="9" name="Oval 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0" name="TextBox 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1</a:t>
              </a:r>
              <a:r>
                <a:rPr lang="en-IN" sz="1600" b="1" dirty="0"/>
                <a:t>}</a:t>
              </a:r>
            </a:p>
            <a:p>
              <a:pPr algn="ctr"/>
              <a:r>
                <a:rPr lang="en-IN" sz="1600" dirty="0"/>
                <a:t>E=30</a:t>
              </a:r>
            </a:p>
          </p:txBody>
        </p:sp>
      </p:grpSp>
      <p:grpSp>
        <p:nvGrpSpPr>
          <p:cNvPr id="11" name="Group 10"/>
          <p:cNvGrpSpPr/>
          <p:nvPr/>
        </p:nvGrpSpPr>
        <p:grpSpPr>
          <a:xfrm>
            <a:off x="3759863" y="2842773"/>
            <a:ext cx="796886" cy="648649"/>
            <a:chOff x="1475657" y="260070"/>
            <a:chExt cx="796886" cy="648649"/>
          </a:xfrm>
        </p:grpSpPr>
        <p:sp>
          <p:nvSpPr>
            <p:cNvPr id="12" name="Oval 1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3" name="TextBox 1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4</a:t>
              </a:r>
              <a:r>
                <a:rPr lang="en-IN" sz="1600" b="1" dirty="0"/>
                <a:t>}</a:t>
              </a:r>
            </a:p>
            <a:p>
              <a:pPr algn="ctr"/>
              <a:r>
                <a:rPr lang="en-IN" sz="1600" dirty="0"/>
                <a:t>E=10</a:t>
              </a:r>
            </a:p>
          </p:txBody>
        </p:sp>
      </p:grpSp>
      <p:grpSp>
        <p:nvGrpSpPr>
          <p:cNvPr id="14" name="Group 13"/>
          <p:cNvGrpSpPr/>
          <p:nvPr/>
        </p:nvGrpSpPr>
        <p:grpSpPr>
          <a:xfrm>
            <a:off x="5017603" y="2810837"/>
            <a:ext cx="796886" cy="648649"/>
            <a:chOff x="1475657" y="260070"/>
            <a:chExt cx="796886" cy="648649"/>
          </a:xfrm>
        </p:grpSpPr>
        <p:sp>
          <p:nvSpPr>
            <p:cNvPr id="15" name="Oval 1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6" name="TextBox 1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5</a:t>
              </a:r>
              <a:r>
                <a:rPr lang="en-IN" sz="1600" b="1" dirty="0"/>
                <a:t>}</a:t>
              </a:r>
            </a:p>
            <a:p>
              <a:pPr algn="ctr"/>
              <a:r>
                <a:rPr lang="en-IN" sz="1600" dirty="0"/>
                <a:t>E=12</a:t>
              </a:r>
            </a:p>
          </p:txBody>
        </p:sp>
      </p:grpSp>
      <p:grpSp>
        <p:nvGrpSpPr>
          <p:cNvPr id="18" name="Group 17"/>
          <p:cNvGrpSpPr/>
          <p:nvPr/>
        </p:nvGrpSpPr>
        <p:grpSpPr>
          <a:xfrm>
            <a:off x="6273314" y="2820325"/>
            <a:ext cx="796886" cy="648649"/>
            <a:chOff x="1475657" y="260070"/>
            <a:chExt cx="796886" cy="648649"/>
          </a:xfrm>
        </p:grpSpPr>
        <p:sp>
          <p:nvSpPr>
            <p:cNvPr id="19" name="Oval 1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0" name="TextBox 1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2</a:t>
              </a:r>
              <a:r>
                <a:rPr lang="en-IN" sz="1600" b="1" dirty="0"/>
                <a:t>}</a:t>
              </a:r>
            </a:p>
            <a:p>
              <a:pPr algn="ctr"/>
              <a:r>
                <a:rPr lang="en-IN" sz="1600" dirty="0"/>
                <a:t>E=19</a:t>
              </a:r>
            </a:p>
          </p:txBody>
        </p:sp>
      </p:grpSp>
      <p:grpSp>
        <p:nvGrpSpPr>
          <p:cNvPr id="21" name="Group 20"/>
          <p:cNvGrpSpPr/>
          <p:nvPr/>
        </p:nvGrpSpPr>
        <p:grpSpPr>
          <a:xfrm>
            <a:off x="7644503" y="2803017"/>
            <a:ext cx="796886" cy="648649"/>
            <a:chOff x="1475657" y="260070"/>
            <a:chExt cx="796886" cy="648649"/>
          </a:xfrm>
        </p:grpSpPr>
        <p:sp>
          <p:nvSpPr>
            <p:cNvPr id="22" name="Oval 2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3" name="TextBox 2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2</a:t>
              </a:r>
              <a:r>
                <a:rPr lang="en-IN" sz="1600" b="1" dirty="0"/>
                <a:t>}</a:t>
              </a:r>
            </a:p>
            <a:p>
              <a:pPr algn="ctr"/>
              <a:r>
                <a:rPr lang="en-IN" sz="1600" dirty="0"/>
                <a:t>E=33</a:t>
              </a:r>
            </a:p>
          </p:txBody>
        </p:sp>
      </p:grpSp>
      <p:grpSp>
        <p:nvGrpSpPr>
          <p:cNvPr id="24" name="Group 23"/>
          <p:cNvGrpSpPr/>
          <p:nvPr/>
        </p:nvGrpSpPr>
        <p:grpSpPr>
          <a:xfrm>
            <a:off x="8860730" y="2771081"/>
            <a:ext cx="796886" cy="648649"/>
            <a:chOff x="1475657" y="260070"/>
            <a:chExt cx="796886" cy="648649"/>
          </a:xfrm>
        </p:grpSpPr>
        <p:sp>
          <p:nvSpPr>
            <p:cNvPr id="25" name="Oval 2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6" name="TextBox 2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5</a:t>
              </a:r>
              <a:r>
                <a:rPr lang="en-IN" sz="1600" b="1" dirty="0"/>
                <a:t>,0</a:t>
              </a:r>
              <a:r>
                <a:rPr lang="en-IN" sz="1600" b="1" baseline="-25000" dirty="0"/>
                <a:t>2</a:t>
              </a:r>
              <a:r>
                <a:rPr lang="en-IN" sz="1600" b="1" dirty="0"/>
                <a:t>}</a:t>
              </a:r>
            </a:p>
            <a:p>
              <a:pPr algn="ctr"/>
              <a:r>
                <a:rPr lang="en-IN" sz="1600" dirty="0"/>
                <a:t>E=14</a:t>
              </a:r>
            </a:p>
          </p:txBody>
        </p:sp>
      </p:grpSp>
      <p:grpSp>
        <p:nvGrpSpPr>
          <p:cNvPr id="27" name="Group 26"/>
          <p:cNvGrpSpPr/>
          <p:nvPr/>
        </p:nvGrpSpPr>
        <p:grpSpPr>
          <a:xfrm>
            <a:off x="3146001" y="4943230"/>
            <a:ext cx="796886" cy="648649"/>
            <a:chOff x="1475657" y="260070"/>
            <a:chExt cx="796886" cy="648649"/>
          </a:xfrm>
        </p:grpSpPr>
        <p:sp>
          <p:nvSpPr>
            <p:cNvPr id="28" name="Oval 27"/>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9" name="TextBox 28"/>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4</a:t>
              </a:r>
              <a:r>
                <a:rPr lang="en-IN" sz="1600" b="1" dirty="0"/>
                <a:t>}</a:t>
              </a:r>
            </a:p>
            <a:p>
              <a:pPr algn="ctr"/>
              <a:r>
                <a:rPr lang="en-IN" sz="1600" dirty="0"/>
                <a:t>E=26</a:t>
              </a:r>
            </a:p>
          </p:txBody>
        </p:sp>
      </p:grpSp>
      <p:grpSp>
        <p:nvGrpSpPr>
          <p:cNvPr id="30" name="Group 29"/>
          <p:cNvGrpSpPr/>
          <p:nvPr/>
        </p:nvGrpSpPr>
        <p:grpSpPr>
          <a:xfrm>
            <a:off x="5339990" y="5218311"/>
            <a:ext cx="796886" cy="648649"/>
            <a:chOff x="1475657" y="260070"/>
            <a:chExt cx="796886" cy="648649"/>
          </a:xfrm>
        </p:grpSpPr>
        <p:sp>
          <p:nvSpPr>
            <p:cNvPr id="31" name="Oval 30"/>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32" name="TextBox 31"/>
            <p:cNvSpPr txBox="1"/>
            <p:nvPr/>
          </p:nvSpPr>
          <p:spPr>
            <a:xfrm>
              <a:off x="1488673"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5</a:t>
              </a:r>
              <a:r>
                <a:rPr lang="en-IN" sz="1600" b="1" dirty="0"/>
                <a:t>}</a:t>
              </a:r>
            </a:p>
            <a:p>
              <a:pPr algn="ctr"/>
              <a:r>
                <a:rPr lang="en-IN" sz="1600" dirty="0"/>
                <a:t>E=17</a:t>
              </a:r>
            </a:p>
          </p:txBody>
        </p:sp>
      </p:grpSp>
      <p:cxnSp>
        <p:nvCxnSpPr>
          <p:cNvPr id="37" name="Straight Connector 36"/>
          <p:cNvCxnSpPr>
            <a:endCxn id="9" idx="7"/>
          </p:cNvCxnSpPr>
          <p:nvPr/>
        </p:nvCxnSpPr>
        <p:spPr>
          <a:xfrm flipH="1">
            <a:off x="3146002" y="1683928"/>
            <a:ext cx="2330427" cy="127114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12" idx="7"/>
          </p:cNvCxnSpPr>
          <p:nvPr/>
        </p:nvCxnSpPr>
        <p:spPr>
          <a:xfrm flipH="1">
            <a:off x="4440048" y="1791650"/>
            <a:ext cx="1151896" cy="114611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4" idx="4"/>
            <a:endCxn id="15" idx="0"/>
          </p:cNvCxnSpPr>
          <p:nvPr/>
        </p:nvCxnSpPr>
        <p:spPr>
          <a:xfrm flipH="1">
            <a:off x="5416046" y="1791650"/>
            <a:ext cx="345376" cy="10191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19" idx="0"/>
          </p:cNvCxnSpPr>
          <p:nvPr/>
        </p:nvCxnSpPr>
        <p:spPr>
          <a:xfrm>
            <a:off x="5874871" y="1791650"/>
            <a:ext cx="796886" cy="102867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966732" y="1736026"/>
            <a:ext cx="1703840" cy="121904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 idx="5"/>
          </p:cNvCxnSpPr>
          <p:nvPr/>
        </p:nvCxnSpPr>
        <p:spPr>
          <a:xfrm>
            <a:off x="6043164" y="1696658"/>
            <a:ext cx="2984638" cy="117805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9" idx="4"/>
            <a:endCxn id="12" idx="4"/>
          </p:cNvCxnSpPr>
          <p:nvPr/>
        </p:nvCxnSpPr>
        <p:spPr>
          <a:xfrm rot="5400000" flipH="1" flipV="1">
            <a:off x="3502628" y="2853052"/>
            <a:ext cx="17308" cy="1294047"/>
          </a:xfrm>
          <a:prstGeom prst="curvedConnector3">
            <a:avLst>
              <a:gd name="adj1" fmla="val -1320777"/>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Curved Connector 65"/>
          <p:cNvCxnSpPr>
            <a:stCxn id="9" idx="4"/>
            <a:endCxn id="15" idx="4"/>
          </p:cNvCxnSpPr>
          <p:nvPr/>
        </p:nvCxnSpPr>
        <p:spPr>
          <a:xfrm rot="5400000" flipH="1" flipV="1">
            <a:off x="4115530" y="2208214"/>
            <a:ext cx="49244" cy="2551787"/>
          </a:xfrm>
          <a:prstGeom prst="curvedConnector3">
            <a:avLst>
              <a:gd name="adj1" fmla="val -823617"/>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9" name="Curved Connector 68"/>
          <p:cNvCxnSpPr>
            <a:stCxn id="9" idx="4"/>
            <a:endCxn id="19" idx="4"/>
          </p:cNvCxnSpPr>
          <p:nvPr/>
        </p:nvCxnSpPr>
        <p:spPr>
          <a:xfrm rot="5400000" flipH="1" flipV="1">
            <a:off x="4748130" y="1585102"/>
            <a:ext cx="39756" cy="3807498"/>
          </a:xfrm>
          <a:prstGeom prst="curvedConnector3">
            <a:avLst>
              <a:gd name="adj1" fmla="val -1502440"/>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824417" y="3491422"/>
            <a:ext cx="2667779" cy="179685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9" idx="4"/>
            <a:endCxn id="28" idx="1"/>
          </p:cNvCxnSpPr>
          <p:nvPr/>
        </p:nvCxnSpPr>
        <p:spPr>
          <a:xfrm>
            <a:off x="2864260" y="3508729"/>
            <a:ext cx="398443" cy="152949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7472061" y="5215173"/>
            <a:ext cx="796886" cy="648649"/>
            <a:chOff x="1475657" y="260070"/>
            <a:chExt cx="796886" cy="648649"/>
          </a:xfrm>
        </p:grpSpPr>
        <p:sp>
          <p:nvSpPr>
            <p:cNvPr id="43" name="Oval 42"/>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44" name="TextBox 43"/>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5</a:t>
              </a:r>
              <a:r>
                <a:rPr lang="en-IN" sz="1600" b="1" dirty="0"/>
                <a:t>}</a:t>
              </a:r>
            </a:p>
            <a:p>
              <a:pPr algn="ctr"/>
              <a:r>
                <a:rPr lang="en-IN" sz="1600" dirty="0"/>
                <a:t>E=9</a:t>
              </a:r>
            </a:p>
          </p:txBody>
        </p:sp>
      </p:grpSp>
      <p:cxnSp>
        <p:nvCxnSpPr>
          <p:cNvPr id="33" name="Curved Connector 32"/>
          <p:cNvCxnSpPr>
            <a:stCxn id="13" idx="2"/>
            <a:endCxn id="15" idx="4"/>
          </p:cNvCxnSpPr>
          <p:nvPr/>
        </p:nvCxnSpPr>
        <p:spPr>
          <a:xfrm rot="5400000" flipH="1" flipV="1">
            <a:off x="4759713" y="2835089"/>
            <a:ext cx="31936" cy="1280729"/>
          </a:xfrm>
          <a:prstGeom prst="curvedConnector3">
            <a:avLst>
              <a:gd name="adj1" fmla="val -715807"/>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2" idx="4"/>
            <a:endCxn id="22" idx="4"/>
          </p:cNvCxnSpPr>
          <p:nvPr/>
        </p:nvCxnSpPr>
        <p:spPr>
          <a:xfrm rot="5400000" flipH="1" flipV="1">
            <a:off x="6080748" y="1529223"/>
            <a:ext cx="39756" cy="3884640"/>
          </a:xfrm>
          <a:prstGeom prst="curvedConnector3">
            <a:avLst>
              <a:gd name="adj1" fmla="val -1354050"/>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3" idx="2"/>
            <a:endCxn id="28" idx="0"/>
          </p:cNvCxnSpPr>
          <p:nvPr/>
        </p:nvCxnSpPr>
        <p:spPr>
          <a:xfrm flipH="1">
            <a:off x="3544445" y="3491421"/>
            <a:ext cx="590873" cy="145180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2" idx="4"/>
          </p:cNvCxnSpPr>
          <p:nvPr/>
        </p:nvCxnSpPr>
        <p:spPr>
          <a:xfrm>
            <a:off x="4158306" y="3491421"/>
            <a:ext cx="3326770" cy="19022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Curved Connector 57"/>
          <p:cNvCxnSpPr>
            <a:stCxn id="16" idx="2"/>
            <a:endCxn id="25" idx="4"/>
          </p:cNvCxnSpPr>
          <p:nvPr/>
        </p:nvCxnSpPr>
        <p:spPr>
          <a:xfrm rot="5400000" flipH="1" flipV="1">
            <a:off x="7306237" y="1506549"/>
            <a:ext cx="39756" cy="3866116"/>
          </a:xfrm>
          <a:prstGeom prst="curvedConnector3">
            <a:avLst>
              <a:gd name="adj1" fmla="val -1316953"/>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6" idx="2"/>
            <a:endCxn id="31" idx="0"/>
          </p:cNvCxnSpPr>
          <p:nvPr/>
        </p:nvCxnSpPr>
        <p:spPr>
          <a:xfrm>
            <a:off x="5393057" y="3459486"/>
            <a:ext cx="345376" cy="175882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6" idx="2"/>
          </p:cNvCxnSpPr>
          <p:nvPr/>
        </p:nvCxnSpPr>
        <p:spPr>
          <a:xfrm>
            <a:off x="5393058" y="3459485"/>
            <a:ext cx="2277515" cy="180806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19" idx="4"/>
          </p:cNvCxnSpPr>
          <p:nvPr/>
        </p:nvCxnSpPr>
        <p:spPr>
          <a:xfrm flipH="1">
            <a:off x="3942887" y="3468974"/>
            <a:ext cx="2728870" cy="1746199"/>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9" idx="4"/>
            <a:endCxn id="31" idx="0"/>
          </p:cNvCxnSpPr>
          <p:nvPr/>
        </p:nvCxnSpPr>
        <p:spPr>
          <a:xfrm flipH="1">
            <a:off x="5738433" y="3468974"/>
            <a:ext cx="933324" cy="1749337"/>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3" name="Curved Connector 72"/>
          <p:cNvCxnSpPr>
            <a:stCxn id="19" idx="4"/>
            <a:endCxn id="22" idx="4"/>
          </p:cNvCxnSpPr>
          <p:nvPr/>
        </p:nvCxnSpPr>
        <p:spPr>
          <a:xfrm rot="5400000" flipH="1" flipV="1">
            <a:off x="7348697" y="2774725"/>
            <a:ext cx="17308" cy="1371189"/>
          </a:xfrm>
          <a:prstGeom prst="curvedConnector3">
            <a:avLst>
              <a:gd name="adj1" fmla="val -1320777"/>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6" name="Curved Connector 75"/>
          <p:cNvCxnSpPr>
            <a:stCxn id="19" idx="4"/>
            <a:endCxn id="25" idx="4"/>
          </p:cNvCxnSpPr>
          <p:nvPr/>
        </p:nvCxnSpPr>
        <p:spPr>
          <a:xfrm rot="5400000" flipH="1" flipV="1">
            <a:off x="7940843" y="2150643"/>
            <a:ext cx="49244" cy="2587416"/>
          </a:xfrm>
          <a:prstGeom prst="curvedConnector3">
            <a:avLst>
              <a:gd name="adj1" fmla="val -673867"/>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9" name="Curved Connector 78"/>
          <p:cNvCxnSpPr>
            <a:stCxn id="23" idx="2"/>
            <a:endCxn id="25" idx="4"/>
          </p:cNvCxnSpPr>
          <p:nvPr/>
        </p:nvCxnSpPr>
        <p:spPr>
          <a:xfrm rot="5400000" flipH="1" flipV="1">
            <a:off x="8623597" y="2816089"/>
            <a:ext cx="31936" cy="1239216"/>
          </a:xfrm>
          <a:prstGeom prst="curvedConnector3">
            <a:avLst>
              <a:gd name="adj1" fmla="val -715807"/>
            </a:avLst>
          </a:prstGeom>
          <a:ln w="28575">
            <a:solidFill>
              <a:srgbClr val="1C5A6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23" idx="2"/>
            <a:endCxn id="28" idx="6"/>
          </p:cNvCxnSpPr>
          <p:nvPr/>
        </p:nvCxnSpPr>
        <p:spPr>
          <a:xfrm flipH="1">
            <a:off x="3942887" y="3451666"/>
            <a:ext cx="4077070" cy="1815889"/>
          </a:xfrm>
          <a:prstGeom prst="line">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22" idx="4"/>
            <a:endCxn id="43" idx="0"/>
          </p:cNvCxnSpPr>
          <p:nvPr/>
        </p:nvCxnSpPr>
        <p:spPr>
          <a:xfrm flipH="1">
            <a:off x="7870504" y="3451666"/>
            <a:ext cx="172442" cy="176350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26" idx="2"/>
            <a:endCxn id="43" idx="7"/>
          </p:cNvCxnSpPr>
          <p:nvPr/>
        </p:nvCxnSpPr>
        <p:spPr>
          <a:xfrm flipH="1">
            <a:off x="8152246" y="3419730"/>
            <a:ext cx="1083938" cy="1890435"/>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26" idx="2"/>
          </p:cNvCxnSpPr>
          <p:nvPr/>
        </p:nvCxnSpPr>
        <p:spPr>
          <a:xfrm flipH="1">
            <a:off x="6043164" y="3419730"/>
            <a:ext cx="3193020" cy="1890435"/>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28" idx="4"/>
            <a:endCxn id="31" idx="4"/>
          </p:cNvCxnSpPr>
          <p:nvPr/>
        </p:nvCxnSpPr>
        <p:spPr>
          <a:xfrm rot="16200000" flipH="1">
            <a:off x="4503899" y="4632424"/>
            <a:ext cx="275081" cy="2193989"/>
          </a:xfrm>
          <a:prstGeom prst="curvedConnector3">
            <a:avLst>
              <a:gd name="adj1" fmla="val 183103"/>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2" name="Curved Connector 91"/>
          <p:cNvCxnSpPr>
            <a:stCxn id="29" idx="2"/>
            <a:endCxn id="43" idx="4"/>
          </p:cNvCxnSpPr>
          <p:nvPr/>
        </p:nvCxnSpPr>
        <p:spPr>
          <a:xfrm rot="16200000" flipH="1">
            <a:off x="5560009" y="3553325"/>
            <a:ext cx="271943" cy="4349049"/>
          </a:xfrm>
          <a:prstGeom prst="curvedConnector3">
            <a:avLst>
              <a:gd name="adj1" fmla="val 276259"/>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5" name="Curved Connector 94"/>
          <p:cNvCxnSpPr>
            <a:stCxn id="32" idx="2"/>
            <a:endCxn id="43" idx="4"/>
          </p:cNvCxnSpPr>
          <p:nvPr/>
        </p:nvCxnSpPr>
        <p:spPr>
          <a:xfrm rot="5400000" flipH="1" flipV="1">
            <a:off x="6791405" y="4787861"/>
            <a:ext cx="3138" cy="2155059"/>
          </a:xfrm>
          <a:prstGeom prst="curvedConnector3">
            <a:avLst>
              <a:gd name="adj1" fmla="val -7284895"/>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4747057" y="1467325"/>
            <a:ext cx="615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346774" y="1310878"/>
            <a:ext cx="1584088" cy="369332"/>
          </a:xfrm>
          <a:prstGeom prst="rect">
            <a:avLst/>
          </a:prstGeom>
          <a:noFill/>
        </p:spPr>
        <p:txBody>
          <a:bodyPr wrap="none" rtlCol="0">
            <a:spAutoFit/>
          </a:bodyPr>
          <a:lstStyle/>
          <a:p>
            <a:r>
              <a:rPr lang="en-IN" dirty="0"/>
              <a:t>Initial </a:t>
            </a:r>
            <a:r>
              <a:rPr lang="en-IN" dirty="0" err="1"/>
              <a:t>Medoids</a:t>
            </a:r>
            <a:endParaRPr lang="en-IN" dirty="0"/>
          </a:p>
        </p:txBody>
      </p:sp>
      <mc:AlternateContent xmlns:mc="http://schemas.openxmlformats.org/markup-compatibility/2006" xmlns:a14="http://schemas.microsoft.com/office/drawing/2010/main">
        <mc:Choice Requires="a14">
          <p:sp>
            <p:nvSpPr>
              <p:cNvPr id="68" name="TextBox 67"/>
              <p:cNvSpPr txBox="1"/>
              <p:nvPr/>
            </p:nvSpPr>
            <p:spPr>
              <a:xfrm>
                <a:off x="8305801" y="1117218"/>
                <a:ext cx="2714461" cy="1754326"/>
              </a:xfrm>
              <a:prstGeom prst="rect">
                <a:avLst/>
              </a:prstGeom>
              <a:noFill/>
            </p:spPr>
            <p:txBody>
              <a:bodyPr wrap="none" rtlCol="0">
                <a:spAutoFit/>
              </a:bodyPr>
              <a:lstStyle/>
              <a:p>
                <a:pPr>
                  <a:lnSpc>
                    <a:spcPct val="150000"/>
                  </a:lnSpc>
                </a:pPr>
                <a:r>
                  <a:rPr lang="en-IN" dirty="0">
                    <a:solidFill>
                      <a:srgbClr val="1C5A61"/>
                    </a:solidFill>
                  </a:rPr>
                  <a:t>Dataset=</a:t>
                </a:r>
                <a14:m>
                  <m:oMath xmlns:m="http://schemas.openxmlformats.org/officeDocument/2006/math">
                    <m:d>
                      <m:dPr>
                        <m:begChr m:val="{"/>
                        <m:endChr m:val="}"/>
                        <m:ctrlPr>
                          <a:rPr lang="en-IN" i="1">
                            <a:solidFill>
                              <a:srgbClr val="1C5A61"/>
                            </a:solidFill>
                            <a:latin typeface="Cambria Math" panose="02040503050406030204" pitchFamily="18" charset="0"/>
                          </a:rPr>
                        </m:ctrlPr>
                      </m:dPr>
                      <m:e>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1</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2</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3</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4</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5</m:t>
                            </m:r>
                          </m:sub>
                        </m:sSub>
                      </m:e>
                    </m:d>
                  </m:oMath>
                </a14:m>
                <a:endParaRPr lang="en-IN" dirty="0">
                  <a:solidFill>
                    <a:srgbClr val="1C5A61"/>
                  </a:solidFill>
                </a:endParaRPr>
              </a:p>
              <a:p>
                <a:pPr>
                  <a:lnSpc>
                    <a:spcPct val="150000"/>
                  </a:lnSpc>
                </a:pPr>
                <a:r>
                  <a:rPr lang="en-IN" dirty="0">
                    <a:solidFill>
                      <a:srgbClr val="1C5A61"/>
                    </a:solidFill>
                  </a:rPr>
                  <a:t>Sample=</a:t>
                </a:r>
                <a14:m>
                  <m:oMath xmlns:m="http://schemas.openxmlformats.org/officeDocument/2006/math">
                    <m:d>
                      <m:dPr>
                        <m:begChr m:val="{"/>
                        <m:endChr m:val="}"/>
                        <m:ctrlPr>
                          <a:rPr lang="en-IN" i="1">
                            <a:solidFill>
                              <a:srgbClr val="1C5A61"/>
                            </a:solidFill>
                            <a:latin typeface="Cambria Math" panose="02040503050406030204" pitchFamily="18" charset="0"/>
                          </a:rPr>
                        </m:ctrlPr>
                      </m:dPr>
                      <m:e>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panose="02040503050406030204" pitchFamily="18" charset="0"/>
                              </a:rPr>
                              <m:t>1</m:t>
                            </m:r>
                          </m:sub>
                        </m:sSub>
                        <m:sSub>
                          <m:sSubPr>
                            <m:ctrlPr>
                              <a:rPr lang="en-IN" i="1">
                                <a:solidFill>
                                  <a:srgbClr val="1C5A61"/>
                                </a:solidFill>
                                <a:latin typeface="Cambria Math" panose="02040503050406030204" pitchFamily="18" charset="0"/>
                              </a:rPr>
                            </m:ctrlPr>
                          </m:sSubPr>
                          <m:e>
                            <m:r>
                              <a:rPr lang="en-IN" i="1">
                                <a:solidFill>
                                  <a:srgbClr val="1C5A61"/>
                                </a:solidFill>
                                <a:latin typeface="Cambria Math" panose="02040503050406030204" pitchFamily="18" charset="0"/>
                              </a:rPr>
                              <m:t>, </m:t>
                            </m:r>
                            <m:r>
                              <a:rPr lang="en-IN" i="1">
                                <a:solidFill>
                                  <a:srgbClr val="1C5A61"/>
                                </a:solidFill>
                                <a:latin typeface="Cambria Math"/>
                              </a:rPr>
                              <m:t>0</m:t>
                            </m:r>
                          </m:e>
                          <m:sub>
                            <m:r>
                              <a:rPr lang="en-IN" i="1">
                                <a:solidFill>
                                  <a:srgbClr val="1C5A61"/>
                                </a:solidFill>
                                <a:latin typeface="Cambria Math"/>
                              </a:rPr>
                              <m:t>2</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4</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5</m:t>
                            </m:r>
                          </m:sub>
                        </m:sSub>
                      </m:e>
                    </m:d>
                  </m:oMath>
                </a14:m>
                <a:endParaRPr lang="en-IN" dirty="0">
                  <a:solidFill>
                    <a:srgbClr val="1C5A61"/>
                  </a:solidFill>
                </a:endParaRPr>
              </a:p>
              <a:p>
                <a:pPr>
                  <a:lnSpc>
                    <a:spcPct val="150000"/>
                  </a:lnSpc>
                </a:pPr>
                <a:r>
                  <a:rPr lang="en-IN" dirty="0">
                    <a:solidFill>
                      <a:srgbClr val="1C5A61"/>
                    </a:solidFill>
                  </a:rPr>
                  <a:t>No. of patterns (n) = 5</a:t>
                </a:r>
              </a:p>
              <a:p>
                <a:pPr>
                  <a:lnSpc>
                    <a:spcPct val="150000"/>
                  </a:lnSpc>
                </a:pPr>
                <a:r>
                  <a:rPr lang="en-IN" dirty="0">
                    <a:solidFill>
                      <a:srgbClr val="1C5A61"/>
                    </a:solidFill>
                  </a:rPr>
                  <a:t>No. of clusters (k) =2</a:t>
                </a:r>
              </a:p>
            </p:txBody>
          </p:sp>
        </mc:Choice>
        <mc:Fallback xmlns="">
          <p:sp>
            <p:nvSpPr>
              <p:cNvPr id="68" name="TextBox 67"/>
              <p:cNvSpPr txBox="1">
                <a:spLocks noRot="1" noChangeAspect="1" noMove="1" noResize="1" noEditPoints="1" noAdjustHandles="1" noChangeArrowheads="1" noChangeShapeType="1" noTextEdit="1"/>
              </p:cNvSpPr>
              <p:nvPr/>
            </p:nvSpPr>
            <p:spPr>
              <a:xfrm>
                <a:off x="8305801" y="1117218"/>
                <a:ext cx="2714461" cy="1754326"/>
              </a:xfrm>
              <a:prstGeom prst="rect">
                <a:avLst/>
              </a:prstGeom>
              <a:blipFill rotWithShape="0">
                <a:blip r:embed="rId2"/>
                <a:stretch>
                  <a:fillRect l="-2022" b="-1736"/>
                </a:stretch>
              </a:blipFill>
            </p:spPr>
            <p:txBody>
              <a:bodyPr/>
              <a:lstStyle/>
              <a:p>
                <a:r>
                  <a:rPr lang="en-IN">
                    <a:noFill/>
                  </a:rPr>
                  <a:t> </a:t>
                </a:r>
              </a:p>
            </p:txBody>
          </p:sp>
        </mc:Fallback>
      </mc:AlternateContent>
    </p:spTree>
    <p:extLst>
      <p:ext uri="{BB962C8B-B14F-4D97-AF65-F5344CB8AC3E}">
        <p14:creationId xmlns:p14="http://schemas.microsoft.com/office/powerpoint/2010/main" val="369035251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05000" y="304800"/>
            <a:ext cx="8280400" cy="533400"/>
          </a:xfrm>
        </p:spPr>
        <p:txBody>
          <a:bodyPr/>
          <a:lstStyle/>
          <a:p>
            <a:r>
              <a:rPr lang="en-IN" sz="2800" i="1" dirty="0">
                <a:solidFill>
                  <a:srgbClr val="002060"/>
                </a:solidFill>
              </a:rPr>
              <a:t>CLARANS</a:t>
            </a:r>
            <a:endParaRPr lang="en-IN" sz="2800" dirty="0"/>
          </a:p>
        </p:txBody>
      </p:sp>
      <p:sp>
        <p:nvSpPr>
          <p:cNvPr id="5" name="TextBox 4"/>
          <p:cNvSpPr txBox="1"/>
          <p:nvPr/>
        </p:nvSpPr>
        <p:spPr>
          <a:xfrm>
            <a:off x="2743200" y="3429001"/>
            <a:ext cx="7137400" cy="954107"/>
          </a:xfrm>
          <a:prstGeom prst="rect">
            <a:avLst/>
          </a:prstGeom>
          <a:noFill/>
        </p:spPr>
        <p:txBody>
          <a:bodyPr wrap="square" rtlCol="0">
            <a:spAutoFit/>
          </a:bodyPr>
          <a:lstStyle/>
          <a:p>
            <a:pPr algn="ctr"/>
            <a:r>
              <a:rPr lang="en-IN" sz="2800" dirty="0">
                <a:solidFill>
                  <a:srgbClr val="CC3300"/>
                </a:solidFill>
              </a:rPr>
              <a:t>Goal is to search in the graph for a node with minimum cost</a:t>
            </a:r>
          </a:p>
        </p:txBody>
      </p:sp>
      <p:sp>
        <p:nvSpPr>
          <p:cNvPr id="6" name="object 16"/>
          <p:cNvSpPr txBox="1"/>
          <p:nvPr/>
        </p:nvSpPr>
        <p:spPr>
          <a:xfrm>
            <a:off x="2286000" y="1676400"/>
            <a:ext cx="7848600" cy="1295400"/>
          </a:xfrm>
          <a:prstGeom prst="rect">
            <a:avLst/>
          </a:prstGeom>
        </p:spPr>
        <p:txBody>
          <a:bodyPr wrap="square" lIns="0" tIns="0" rIns="0" bIns="0" rtlCol="0">
            <a:noAutofit/>
          </a:bodyPr>
          <a:lstStyle/>
          <a:p>
            <a:pPr marL="355600" marR="34290" indent="-342900" algn="just">
              <a:lnSpc>
                <a:spcPct val="150000"/>
              </a:lnSpc>
              <a:spcBef>
                <a:spcPts val="9"/>
              </a:spcBef>
              <a:buFont typeface="Arial" panose="020B0604020202020204" pitchFamily="34" charset="0"/>
              <a:buChar char="•"/>
            </a:pPr>
            <a:r>
              <a:rPr sz="2400" baseline="-1510" dirty="0">
                <a:cs typeface="Century Gothic"/>
              </a:rPr>
              <a:t>Does not confine the search to a localized area</a:t>
            </a:r>
            <a:endParaRPr lang="en-IN" sz="2400" baseline="-1510" dirty="0">
              <a:cs typeface="Century Gothic"/>
            </a:endParaRPr>
          </a:p>
          <a:p>
            <a:pPr marL="355600" marR="34290" indent="-342900" algn="just">
              <a:lnSpc>
                <a:spcPct val="150000"/>
              </a:lnSpc>
              <a:spcBef>
                <a:spcPts val="9"/>
              </a:spcBef>
              <a:buFont typeface="Arial" panose="020B0604020202020204" pitchFamily="34" charset="0"/>
              <a:buChar char="•"/>
            </a:pPr>
            <a:r>
              <a:rPr sz="2400" baseline="-1510" dirty="0">
                <a:cs typeface="Century Gothic"/>
              </a:rPr>
              <a:t>Stops the search </a:t>
            </a:r>
            <a:r>
              <a:rPr sz="2400" spc="4" baseline="-1510" dirty="0">
                <a:cs typeface="Century Gothic"/>
              </a:rPr>
              <a:t> </a:t>
            </a:r>
            <a:r>
              <a:rPr sz="2400" baseline="-1510" dirty="0">
                <a:cs typeface="Century Gothic"/>
              </a:rPr>
              <a:t>when a local minimum is found</a:t>
            </a:r>
            <a:endParaRPr lang="en-IN" sz="2400" baseline="-1510" dirty="0">
              <a:cs typeface="Century Gothic"/>
            </a:endParaRPr>
          </a:p>
          <a:p>
            <a:pPr marL="355600" indent="-342900" algn="just">
              <a:buFont typeface="Arial" panose="020B0604020202020204" pitchFamily="34" charset="0"/>
              <a:buChar char="•"/>
            </a:pPr>
            <a:r>
              <a:rPr lang="en-IN" sz="2400" baseline="-1510" dirty="0">
                <a:cs typeface="Century Gothic"/>
              </a:rPr>
              <a:t>Finds several local optimums and output the clustering with the</a:t>
            </a:r>
            <a:r>
              <a:rPr lang="en-IN" sz="2400" spc="4" baseline="-1510" dirty="0">
                <a:cs typeface="Century Gothic"/>
              </a:rPr>
              <a:t> </a:t>
            </a:r>
            <a:r>
              <a:rPr lang="en-IN" sz="2400" baseline="-1510" dirty="0">
                <a:cs typeface="Century Gothic"/>
              </a:rPr>
              <a:t>best local optimum</a:t>
            </a:r>
            <a:endParaRPr lang="en-IN" sz="2400" dirty="0">
              <a:cs typeface="Century Gothic"/>
            </a:endParaRPr>
          </a:p>
        </p:txBody>
      </p:sp>
    </p:spTree>
    <p:extLst>
      <p:ext uri="{BB962C8B-B14F-4D97-AF65-F5344CB8AC3E}">
        <p14:creationId xmlns:p14="http://schemas.microsoft.com/office/powerpoint/2010/main" val="307447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28800" y="228600"/>
            <a:ext cx="8280400" cy="533400"/>
          </a:xfrm>
        </p:spPr>
        <p:txBody>
          <a:bodyPr/>
          <a:lstStyle/>
          <a:p>
            <a:r>
              <a:rPr lang="en-IN" sz="2800" i="1" dirty="0">
                <a:solidFill>
                  <a:srgbClr val="002060"/>
                </a:solidFill>
              </a:rPr>
              <a:t>CLARANS</a:t>
            </a:r>
            <a:r>
              <a:rPr lang="en-IN" sz="2800" dirty="0">
                <a:solidFill>
                  <a:srgbClr val="002060"/>
                </a:solidFill>
              </a:rPr>
              <a:t> Properties</a:t>
            </a:r>
          </a:p>
        </p:txBody>
      </p:sp>
      <p:sp>
        <p:nvSpPr>
          <p:cNvPr id="4" name="Content Placeholder 3"/>
          <p:cNvSpPr>
            <a:spLocks noGrp="1"/>
          </p:cNvSpPr>
          <p:nvPr>
            <p:ph idx="1"/>
          </p:nvPr>
        </p:nvSpPr>
        <p:spPr/>
        <p:txBody>
          <a:bodyPr/>
          <a:lstStyle/>
          <a:p>
            <a:pPr algn="just">
              <a:lnSpc>
                <a:spcPct val="150000"/>
              </a:lnSpc>
            </a:pPr>
            <a:r>
              <a:rPr lang="en-IN" sz="2400" b="1" dirty="0"/>
              <a:t>Advantages</a:t>
            </a:r>
          </a:p>
          <a:p>
            <a:pPr lvl="1" algn="just">
              <a:lnSpc>
                <a:spcPct val="150000"/>
              </a:lnSpc>
            </a:pPr>
            <a:r>
              <a:rPr lang="en-IN" sz="1800" dirty="0"/>
              <a:t>Experiments show that CLARANS is more effective than both PAM </a:t>
            </a:r>
            <a:r>
              <a:rPr lang="en-IN" dirty="0" smtClean="0"/>
              <a:t>and </a:t>
            </a:r>
            <a:r>
              <a:rPr lang="en-IN" dirty="0"/>
              <a:t>CLARA</a:t>
            </a:r>
          </a:p>
          <a:p>
            <a:pPr lvl="1" algn="just">
              <a:lnSpc>
                <a:spcPct val="150000"/>
              </a:lnSpc>
            </a:pPr>
            <a:r>
              <a:rPr lang="en-IN" sz="1800" dirty="0"/>
              <a:t> Handles outliers</a:t>
            </a:r>
          </a:p>
          <a:p>
            <a:pPr algn="just">
              <a:lnSpc>
                <a:spcPct val="150000"/>
              </a:lnSpc>
            </a:pPr>
            <a:r>
              <a:rPr lang="en-IN" sz="2400" dirty="0"/>
              <a:t> </a:t>
            </a:r>
            <a:r>
              <a:rPr lang="en-IN" sz="2400" b="1" dirty="0"/>
              <a:t>Disadvantages </a:t>
            </a:r>
          </a:p>
          <a:p>
            <a:pPr lvl="1" algn="just">
              <a:lnSpc>
                <a:spcPct val="150000"/>
              </a:lnSpc>
            </a:pPr>
            <a:r>
              <a:rPr lang="en-IN" sz="1800" dirty="0"/>
              <a:t>The computational complexity of CLARANS is </a:t>
            </a:r>
            <a:r>
              <a:rPr lang="en-IN" sz="1800" b="1" dirty="0"/>
              <a:t>O(n</a:t>
            </a:r>
            <a:r>
              <a:rPr lang="en-IN" sz="1800" b="1" baseline="30000" dirty="0"/>
              <a:t>2</a:t>
            </a:r>
            <a:r>
              <a:rPr lang="en-IN" sz="1800" b="1" dirty="0"/>
              <a:t>), where n is the </a:t>
            </a:r>
            <a:r>
              <a:rPr lang="en-IN" sz="1800" dirty="0"/>
              <a:t>number of objects</a:t>
            </a:r>
          </a:p>
          <a:p>
            <a:pPr lvl="1" algn="just">
              <a:lnSpc>
                <a:spcPct val="150000"/>
              </a:lnSpc>
            </a:pPr>
            <a:r>
              <a:rPr lang="en-IN" sz="1800" dirty="0"/>
              <a:t>The clustering quality depends on the sampling method</a:t>
            </a:r>
          </a:p>
        </p:txBody>
      </p:sp>
    </p:spTree>
    <p:extLst>
      <p:ext uri="{BB962C8B-B14F-4D97-AF65-F5344CB8AC3E}">
        <p14:creationId xmlns:p14="http://schemas.microsoft.com/office/powerpoint/2010/main" val="13573975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70064" y="319088"/>
            <a:ext cx="7297737" cy="442912"/>
          </a:xfrm>
          <a:noFill/>
        </p:spPr>
        <p:txBody>
          <a:bodyPr vert="horz" lIns="92075" tIns="46038" rIns="92075" bIns="46038" rtlCol="0" anchor="ctr">
            <a:normAutofit fontScale="90000"/>
          </a:bodyPr>
          <a:lstStyle/>
          <a:p>
            <a:pPr eaLnBrk="1" hangingPunct="1"/>
            <a:r>
              <a:rPr lang="en-US" altLang="en-US" smtClean="0">
                <a:solidFill>
                  <a:srgbClr val="002060"/>
                </a:solidFill>
              </a:rPr>
              <a:t>Interval-valued variables</a:t>
            </a:r>
          </a:p>
        </p:txBody>
      </p:sp>
      <p:sp>
        <p:nvSpPr>
          <p:cNvPr id="12291" name="Rectangle 3"/>
          <p:cNvSpPr>
            <a:spLocks noGrp="1" noChangeArrowheads="1"/>
          </p:cNvSpPr>
          <p:nvPr>
            <p:ph idx="1"/>
          </p:nvPr>
        </p:nvSpPr>
        <p:spPr>
          <a:xfrm>
            <a:off x="1905000" y="1219200"/>
            <a:ext cx="8305800" cy="4876800"/>
          </a:xfrm>
          <a:noFill/>
        </p:spPr>
        <p:txBody>
          <a:bodyPr vert="horz" lIns="92075" tIns="46038" rIns="92075" bIns="46038" rtlCol="0">
            <a:normAutofit/>
          </a:bodyPr>
          <a:lstStyle/>
          <a:p>
            <a:pPr algn="just" eaLnBrk="1" hangingPunct="1">
              <a:lnSpc>
                <a:spcPct val="140000"/>
              </a:lnSpc>
            </a:pPr>
            <a:r>
              <a:rPr lang="en-US" altLang="en-US" sz="2000" dirty="0"/>
              <a:t>Standardize data</a:t>
            </a:r>
          </a:p>
          <a:p>
            <a:pPr lvl="1" algn="just" eaLnBrk="1" hangingPunct="1">
              <a:lnSpc>
                <a:spcPct val="140000"/>
              </a:lnSpc>
            </a:pPr>
            <a:r>
              <a:rPr lang="en-US" altLang="en-US" sz="2000" dirty="0"/>
              <a:t>Calculate the mean absolute deviation:</a:t>
            </a:r>
          </a:p>
          <a:p>
            <a:pPr algn="just" eaLnBrk="1" hangingPunct="1">
              <a:lnSpc>
                <a:spcPct val="140000"/>
              </a:lnSpc>
            </a:pPr>
            <a:endParaRPr lang="en-US" altLang="en-US" sz="2000" dirty="0"/>
          </a:p>
          <a:p>
            <a:pPr lvl="1" algn="just" eaLnBrk="1" hangingPunct="1">
              <a:lnSpc>
                <a:spcPct val="140000"/>
              </a:lnSpc>
              <a:buFont typeface="Wingdings" pitchFamily="2" charset="2"/>
              <a:buNone/>
            </a:pPr>
            <a:r>
              <a:rPr lang="en-US" altLang="en-US" sz="2000" dirty="0"/>
              <a:t>      where</a:t>
            </a:r>
          </a:p>
          <a:p>
            <a:pPr lvl="1" algn="just" eaLnBrk="1" hangingPunct="1">
              <a:lnSpc>
                <a:spcPct val="140000"/>
              </a:lnSpc>
            </a:pPr>
            <a:r>
              <a:rPr lang="en-US" altLang="en-US" sz="2000" dirty="0"/>
              <a:t>Calculate the standardized measurement (</a:t>
            </a:r>
            <a:r>
              <a:rPr lang="en-US" altLang="en-US" sz="2000" i="1" dirty="0"/>
              <a:t>z-score</a:t>
            </a:r>
            <a:r>
              <a:rPr lang="en-US" altLang="en-US" sz="2000" dirty="0"/>
              <a:t>)</a:t>
            </a:r>
          </a:p>
          <a:p>
            <a:pPr algn="just" eaLnBrk="1" hangingPunct="1">
              <a:lnSpc>
                <a:spcPct val="140000"/>
              </a:lnSpc>
            </a:pPr>
            <a:endParaRPr lang="en-US" altLang="en-US" sz="2000" dirty="0"/>
          </a:p>
          <a:p>
            <a:pPr algn="just" eaLnBrk="1" hangingPunct="1">
              <a:lnSpc>
                <a:spcPct val="140000"/>
              </a:lnSpc>
            </a:pPr>
            <a:r>
              <a:rPr lang="en-US" altLang="en-US" sz="2000" dirty="0"/>
              <a:t>Using mean absolute deviation is more robust than using standard deviation </a:t>
            </a:r>
          </a:p>
        </p:txBody>
      </p:sp>
      <p:graphicFrame>
        <p:nvGraphicFramePr>
          <p:cNvPr id="12292" name="Object 4"/>
          <p:cNvGraphicFramePr>
            <a:graphicFrameLocks noChangeAspect="1"/>
          </p:cNvGraphicFramePr>
          <p:nvPr>
            <p:extLst/>
          </p:nvPr>
        </p:nvGraphicFramePr>
        <p:xfrm>
          <a:off x="3720419" y="2811236"/>
          <a:ext cx="2451100" cy="430213"/>
        </p:xfrm>
        <a:graphic>
          <a:graphicData uri="http://schemas.openxmlformats.org/presentationml/2006/ole">
            <mc:AlternateContent xmlns:mc="http://schemas.openxmlformats.org/markup-compatibility/2006">
              <mc:Choice xmlns:v="urn:schemas-microsoft-com:vml" Requires="v">
                <p:oleObj spid="_x0000_s2059" name="Equation" r:id="rId3" imgW="2451100" imgH="431800" progId="Equation.3">
                  <p:embed/>
                </p:oleObj>
              </mc:Choice>
              <mc:Fallback>
                <p:oleObj name="Equation" r:id="rId3" imgW="24511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0419" y="2811236"/>
                        <a:ext cx="245110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3" name="Object 5"/>
          <p:cNvGraphicFramePr>
            <a:graphicFrameLocks noChangeAspect="1"/>
          </p:cNvGraphicFramePr>
          <p:nvPr>
            <p:extLst/>
          </p:nvPr>
        </p:nvGraphicFramePr>
        <p:xfrm>
          <a:off x="3505200" y="2286001"/>
          <a:ext cx="4343400" cy="404813"/>
        </p:xfrm>
        <a:graphic>
          <a:graphicData uri="http://schemas.openxmlformats.org/presentationml/2006/ole">
            <mc:AlternateContent xmlns:mc="http://schemas.openxmlformats.org/markup-compatibility/2006">
              <mc:Choice xmlns:v="urn:schemas-microsoft-com:vml" Requires="v">
                <p:oleObj spid="_x0000_s2060" name="Equation" r:id="rId5" imgW="4343400" imgH="406400" progId="Equation.3">
                  <p:embed/>
                </p:oleObj>
              </mc:Choice>
              <mc:Fallback>
                <p:oleObj name="Equation" r:id="rId5" imgW="4343400" imgH="40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2286001"/>
                        <a:ext cx="434340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4" name="Object 6"/>
          <p:cNvGraphicFramePr>
            <a:graphicFrameLocks noChangeAspect="1"/>
          </p:cNvGraphicFramePr>
          <p:nvPr>
            <p:extLst/>
          </p:nvPr>
        </p:nvGraphicFramePr>
        <p:xfrm>
          <a:off x="4714081" y="3792084"/>
          <a:ext cx="1409700" cy="660400"/>
        </p:xfrm>
        <a:graphic>
          <a:graphicData uri="http://schemas.openxmlformats.org/presentationml/2006/ole">
            <mc:AlternateContent xmlns:mc="http://schemas.openxmlformats.org/markup-compatibility/2006">
              <mc:Choice xmlns:v="urn:schemas-microsoft-com:vml" Requires="v">
                <p:oleObj spid="_x0000_s2061" name="Equation" r:id="rId7" imgW="1409088" imgH="660113" progId="Equation.3">
                  <p:embed/>
                </p:oleObj>
              </mc:Choice>
              <mc:Fallback>
                <p:oleObj name="Equation" r:id="rId7" imgW="1409088" imgH="6601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4081" y="3792084"/>
                        <a:ext cx="14097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45149728"/>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828800" y="238125"/>
            <a:ext cx="8153400" cy="609600"/>
          </a:xfrm>
        </p:spPr>
        <p:txBody>
          <a:bodyPr/>
          <a:lstStyle/>
          <a:p>
            <a:pPr eaLnBrk="1" hangingPunct="1"/>
            <a:r>
              <a:rPr lang="en-US" altLang="en-US" sz="2800">
                <a:solidFill>
                  <a:srgbClr val="002060"/>
                </a:solidFill>
              </a:rPr>
              <a:t>Similarity and Dissimilarity Between Objects</a:t>
            </a:r>
          </a:p>
        </p:txBody>
      </p:sp>
      <p:sp>
        <p:nvSpPr>
          <p:cNvPr id="13315" name="Rectangle 3"/>
          <p:cNvSpPr>
            <a:spLocks noGrp="1" noChangeArrowheads="1"/>
          </p:cNvSpPr>
          <p:nvPr>
            <p:ph idx="1"/>
          </p:nvPr>
        </p:nvSpPr>
        <p:spPr>
          <a:xfrm>
            <a:off x="1905000" y="1295400"/>
            <a:ext cx="8229600" cy="4724400"/>
          </a:xfrm>
        </p:spPr>
        <p:txBody>
          <a:bodyPr/>
          <a:lstStyle/>
          <a:p>
            <a:pPr algn="just" eaLnBrk="1" hangingPunct="1">
              <a:lnSpc>
                <a:spcPct val="150000"/>
              </a:lnSpc>
            </a:pPr>
            <a:r>
              <a:rPr lang="en-US" altLang="en-US" sz="2000" u="sng" dirty="0"/>
              <a:t>Distances</a:t>
            </a:r>
            <a:r>
              <a:rPr lang="en-US" altLang="en-US" sz="2000" dirty="0"/>
              <a:t> are normally used to measure the </a:t>
            </a:r>
            <a:r>
              <a:rPr lang="en-US" altLang="en-US" sz="2000" u="sng" dirty="0"/>
              <a:t>similarity</a:t>
            </a:r>
            <a:r>
              <a:rPr lang="en-US" altLang="en-US" sz="2000" dirty="0"/>
              <a:t> or </a:t>
            </a:r>
            <a:r>
              <a:rPr lang="en-US" altLang="en-US" sz="2000" u="sng" dirty="0"/>
              <a:t>dissimilarity</a:t>
            </a:r>
            <a:r>
              <a:rPr lang="en-US" altLang="en-US" sz="2000" dirty="0"/>
              <a:t> between two data objects</a:t>
            </a:r>
          </a:p>
          <a:p>
            <a:pPr algn="just" eaLnBrk="1" hangingPunct="1">
              <a:lnSpc>
                <a:spcPct val="150000"/>
              </a:lnSpc>
            </a:pPr>
            <a:r>
              <a:rPr lang="en-US" altLang="en-US" sz="2000" dirty="0"/>
              <a:t>Some popular ones include: </a:t>
            </a:r>
            <a:r>
              <a:rPr lang="en-US" altLang="en-US" sz="2000" i="1" dirty="0" err="1">
                <a:solidFill>
                  <a:srgbClr val="A40000"/>
                </a:solidFill>
              </a:rPr>
              <a:t>Minkowski</a:t>
            </a:r>
            <a:r>
              <a:rPr lang="en-US" altLang="en-US" sz="2000" i="1" dirty="0">
                <a:solidFill>
                  <a:srgbClr val="A40000"/>
                </a:solidFill>
              </a:rPr>
              <a:t> distance</a:t>
            </a:r>
            <a:endParaRPr lang="en-US" altLang="en-US" sz="2000" dirty="0"/>
          </a:p>
          <a:p>
            <a:pPr algn="just" eaLnBrk="1" hangingPunct="1">
              <a:lnSpc>
                <a:spcPct val="150000"/>
              </a:lnSpc>
            </a:pPr>
            <a:endParaRPr lang="en-US" altLang="en-US" sz="2000" dirty="0"/>
          </a:p>
          <a:p>
            <a:pPr lvl="1" algn="just" eaLnBrk="1" hangingPunct="1">
              <a:lnSpc>
                <a:spcPct val="150000"/>
              </a:lnSpc>
              <a:buFont typeface="Wingdings" pitchFamily="2" charset="2"/>
              <a:buNone/>
            </a:pPr>
            <a:r>
              <a:rPr lang="en-US" altLang="en-US" sz="2000" dirty="0"/>
              <a:t>where  </a:t>
            </a:r>
            <a:r>
              <a:rPr lang="en-US" altLang="en-US" sz="2000" i="1" dirty="0" err="1"/>
              <a:t>i</a:t>
            </a:r>
            <a:r>
              <a:rPr lang="en-US" altLang="en-US" sz="2000" dirty="0"/>
              <a:t> = (</a:t>
            </a:r>
            <a:r>
              <a:rPr lang="en-US" altLang="en-US" sz="2000" i="1" dirty="0"/>
              <a:t>x</a:t>
            </a:r>
            <a:r>
              <a:rPr lang="en-US" altLang="en-US" sz="2000" baseline="-25000" dirty="0"/>
              <a:t>i1</a:t>
            </a:r>
            <a:r>
              <a:rPr lang="en-US" altLang="en-US" sz="2000" dirty="0"/>
              <a:t>, </a:t>
            </a:r>
            <a:r>
              <a:rPr lang="en-US" altLang="en-US" sz="2000" i="1" dirty="0"/>
              <a:t>x</a:t>
            </a:r>
            <a:r>
              <a:rPr lang="en-US" altLang="en-US" sz="2000" baseline="-25000" dirty="0"/>
              <a:t>i2</a:t>
            </a:r>
            <a:r>
              <a:rPr lang="en-US" altLang="en-US" sz="2000" dirty="0"/>
              <a:t>, …, </a:t>
            </a:r>
            <a:r>
              <a:rPr lang="en-US" altLang="en-US" sz="2000" i="1" dirty="0" err="1"/>
              <a:t>x</a:t>
            </a:r>
            <a:r>
              <a:rPr lang="en-US" altLang="en-US" sz="2000" baseline="-25000" dirty="0" err="1"/>
              <a:t>ip</a:t>
            </a:r>
            <a:r>
              <a:rPr lang="en-US" altLang="en-US" sz="2000" dirty="0"/>
              <a:t>) and</a:t>
            </a:r>
            <a:r>
              <a:rPr lang="en-US" altLang="en-US" sz="2000" i="1" dirty="0"/>
              <a:t> j</a:t>
            </a:r>
            <a:r>
              <a:rPr lang="en-US" altLang="en-US" sz="2000" dirty="0"/>
              <a:t> = (</a:t>
            </a:r>
            <a:r>
              <a:rPr lang="en-US" altLang="en-US" sz="2000" i="1" dirty="0"/>
              <a:t>x</a:t>
            </a:r>
            <a:r>
              <a:rPr lang="en-US" altLang="en-US" sz="2000" baseline="-25000" dirty="0"/>
              <a:t>j1</a:t>
            </a:r>
            <a:r>
              <a:rPr lang="en-US" altLang="en-US" sz="2000" dirty="0"/>
              <a:t>, </a:t>
            </a:r>
            <a:r>
              <a:rPr lang="en-US" altLang="en-US" sz="2000" i="1" dirty="0"/>
              <a:t>x</a:t>
            </a:r>
            <a:r>
              <a:rPr lang="en-US" altLang="en-US" sz="2000" baseline="-25000" dirty="0"/>
              <a:t>j2</a:t>
            </a:r>
            <a:r>
              <a:rPr lang="en-US" altLang="en-US" sz="2000" dirty="0"/>
              <a:t>, …, </a:t>
            </a:r>
            <a:r>
              <a:rPr lang="en-US" altLang="en-US" sz="2000" i="1" dirty="0" err="1"/>
              <a:t>x</a:t>
            </a:r>
            <a:r>
              <a:rPr lang="en-US" altLang="en-US" sz="2000" baseline="-25000" dirty="0" err="1"/>
              <a:t>jp</a:t>
            </a:r>
            <a:r>
              <a:rPr lang="en-US" altLang="en-US" sz="2000" dirty="0"/>
              <a:t>) are two</a:t>
            </a:r>
          </a:p>
          <a:p>
            <a:pPr lvl="1" algn="just" eaLnBrk="1" hangingPunct="1">
              <a:lnSpc>
                <a:spcPct val="150000"/>
              </a:lnSpc>
              <a:buFont typeface="Wingdings" pitchFamily="2" charset="2"/>
              <a:buNone/>
            </a:pPr>
            <a:r>
              <a:rPr lang="en-US" altLang="en-US" sz="2000" i="1" dirty="0"/>
              <a:t>p</a:t>
            </a:r>
            <a:r>
              <a:rPr lang="en-US" altLang="en-US" sz="2000" dirty="0"/>
              <a:t>-dimensional data objects, and </a:t>
            </a:r>
            <a:r>
              <a:rPr lang="en-US" altLang="en-US" sz="2000" i="1" dirty="0"/>
              <a:t>q</a:t>
            </a:r>
            <a:r>
              <a:rPr lang="en-US" altLang="en-US" sz="2000" dirty="0"/>
              <a:t> is a positive integer</a:t>
            </a:r>
          </a:p>
          <a:p>
            <a:pPr algn="just" eaLnBrk="1" hangingPunct="1">
              <a:lnSpc>
                <a:spcPct val="150000"/>
              </a:lnSpc>
            </a:pPr>
            <a:r>
              <a:rPr lang="en-US" altLang="en-US" sz="2000" dirty="0"/>
              <a:t>If </a:t>
            </a:r>
            <a:r>
              <a:rPr lang="en-US" altLang="en-US" sz="2000" i="1" dirty="0"/>
              <a:t>q</a:t>
            </a:r>
            <a:r>
              <a:rPr lang="en-US" altLang="en-US" sz="2000" dirty="0"/>
              <a:t> = </a:t>
            </a:r>
            <a:r>
              <a:rPr lang="en-US" altLang="en-US" sz="2000" i="1" dirty="0"/>
              <a:t>1</a:t>
            </a:r>
            <a:r>
              <a:rPr lang="en-US" altLang="en-US" sz="2000" dirty="0"/>
              <a:t>, </a:t>
            </a:r>
            <a:r>
              <a:rPr lang="en-US" altLang="en-US" sz="2000" i="1" dirty="0"/>
              <a:t>d</a:t>
            </a:r>
            <a:r>
              <a:rPr lang="en-US" altLang="en-US" sz="2000" dirty="0"/>
              <a:t> is </a:t>
            </a:r>
            <a:r>
              <a:rPr lang="en-US" altLang="en-US" sz="2000" dirty="0">
                <a:solidFill>
                  <a:srgbClr val="A40000"/>
                </a:solidFill>
              </a:rPr>
              <a:t>Manhattan distance</a:t>
            </a:r>
            <a:endParaRPr lang="en-US" altLang="en-US" sz="2000" i="1" dirty="0">
              <a:solidFill>
                <a:srgbClr val="A40000"/>
              </a:solidFill>
            </a:endParaRPr>
          </a:p>
          <a:p>
            <a:pPr algn="just" eaLnBrk="1" hangingPunct="1">
              <a:lnSpc>
                <a:spcPct val="150000"/>
              </a:lnSpc>
            </a:pPr>
            <a:endParaRPr lang="en-US" altLang="en-US" sz="2000" i="1" dirty="0"/>
          </a:p>
          <a:p>
            <a:pPr lvl="1" algn="just" eaLnBrk="1" hangingPunct="1">
              <a:lnSpc>
                <a:spcPct val="150000"/>
              </a:lnSpc>
              <a:buFont typeface="Wingdings" pitchFamily="2" charset="2"/>
              <a:buNone/>
            </a:pPr>
            <a:endParaRPr lang="en-US" altLang="en-US" sz="2000" dirty="0"/>
          </a:p>
        </p:txBody>
      </p:sp>
      <p:graphicFrame>
        <p:nvGraphicFramePr>
          <p:cNvPr id="13316" name="Object 1024"/>
          <p:cNvGraphicFramePr>
            <a:graphicFrameLocks noChangeAspect="1"/>
          </p:cNvGraphicFramePr>
          <p:nvPr>
            <p:extLst/>
          </p:nvPr>
        </p:nvGraphicFramePr>
        <p:xfrm>
          <a:off x="3962400" y="2819400"/>
          <a:ext cx="5334000" cy="634678"/>
        </p:xfrm>
        <a:graphic>
          <a:graphicData uri="http://schemas.openxmlformats.org/presentationml/2006/ole">
            <mc:AlternateContent xmlns:mc="http://schemas.openxmlformats.org/markup-compatibility/2006">
              <mc:Choice xmlns:v="urn:schemas-microsoft-com:vml" Requires="v">
                <p:oleObj spid="_x0000_s3080" name="Equation" r:id="rId3" imgW="5016240" imgH="596880" progId="Equation.3">
                  <p:embed/>
                </p:oleObj>
              </mc:Choice>
              <mc:Fallback>
                <p:oleObj name="Equation" r:id="rId3" imgW="5016240" imgH="596880" progId="Equation.3">
                  <p:embed/>
                  <p:pic>
                    <p:nvPicPr>
                      <p:cNvPr id="0" name=""/>
                      <p:cNvPicPr>
                        <a:picLocks noChangeAspect="1" noChangeArrowheads="1"/>
                      </p:cNvPicPr>
                      <p:nvPr/>
                    </p:nvPicPr>
                    <p:blipFill>
                      <a:blip r:embed="rId4"/>
                      <a:srcRect/>
                      <a:stretch>
                        <a:fillRect/>
                      </a:stretch>
                    </p:blipFill>
                    <p:spPr bwMode="auto">
                      <a:xfrm>
                        <a:off x="3962400" y="2819400"/>
                        <a:ext cx="5334000" cy="634678"/>
                      </a:xfrm>
                      <a:prstGeom prst="rect">
                        <a:avLst/>
                      </a:prstGeom>
                      <a:noFill/>
                      <a:ln>
                        <a:noFill/>
                      </a:ln>
                      <a:effectLst/>
                      <a:extLst/>
                    </p:spPr>
                  </p:pic>
                </p:oleObj>
              </mc:Fallback>
            </mc:AlternateContent>
          </a:graphicData>
        </a:graphic>
      </p:graphicFrame>
      <p:graphicFrame>
        <p:nvGraphicFramePr>
          <p:cNvPr id="13317" name="Object 1025"/>
          <p:cNvGraphicFramePr>
            <a:graphicFrameLocks noChangeAspect="1"/>
          </p:cNvGraphicFramePr>
          <p:nvPr>
            <p:extLst/>
          </p:nvPr>
        </p:nvGraphicFramePr>
        <p:xfrm>
          <a:off x="3962401" y="5105400"/>
          <a:ext cx="4038600" cy="487808"/>
        </p:xfrm>
        <a:graphic>
          <a:graphicData uri="http://schemas.openxmlformats.org/presentationml/2006/ole">
            <mc:AlternateContent xmlns:mc="http://schemas.openxmlformats.org/markup-compatibility/2006">
              <mc:Choice xmlns:v="urn:schemas-microsoft-com:vml" Requires="v">
                <p:oleObj spid="_x0000_s3081" name="Equation" r:id="rId5" imgW="4292600" imgH="431800" progId="Equation.3">
                  <p:embed/>
                </p:oleObj>
              </mc:Choice>
              <mc:Fallback>
                <p:oleObj name="Equation" r:id="rId5" imgW="42926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1" y="5105400"/>
                        <a:ext cx="4038600" cy="48780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938641689"/>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752600" y="228600"/>
            <a:ext cx="8610600" cy="609600"/>
          </a:xfrm>
        </p:spPr>
        <p:txBody>
          <a:bodyPr/>
          <a:lstStyle/>
          <a:p>
            <a:pPr eaLnBrk="1" hangingPunct="1"/>
            <a:r>
              <a:rPr lang="en-US" altLang="en-US" sz="2800">
                <a:solidFill>
                  <a:srgbClr val="002060"/>
                </a:solidFill>
              </a:rPr>
              <a:t>Similarity and Dissimilarity Between Objects</a:t>
            </a:r>
            <a:endParaRPr lang="en-US" altLang="en-US" sz="2800"/>
          </a:p>
        </p:txBody>
      </p:sp>
      <p:sp>
        <p:nvSpPr>
          <p:cNvPr id="14339" name="Rectangle 3"/>
          <p:cNvSpPr>
            <a:spLocks noGrp="1" noChangeArrowheads="1"/>
          </p:cNvSpPr>
          <p:nvPr>
            <p:ph idx="1"/>
          </p:nvPr>
        </p:nvSpPr>
        <p:spPr>
          <a:xfrm>
            <a:off x="2057400" y="1295400"/>
            <a:ext cx="8458200" cy="4953000"/>
          </a:xfrm>
        </p:spPr>
        <p:txBody>
          <a:bodyPr/>
          <a:lstStyle/>
          <a:p>
            <a:pPr algn="just" eaLnBrk="1" hangingPunct="1">
              <a:lnSpc>
                <a:spcPct val="150000"/>
              </a:lnSpc>
            </a:pPr>
            <a:r>
              <a:rPr lang="en-US" altLang="en-US" sz="2000" i="1" dirty="0"/>
              <a:t>If q</a:t>
            </a:r>
            <a:r>
              <a:rPr lang="en-US" altLang="en-US" sz="2000" dirty="0"/>
              <a:t> = </a:t>
            </a:r>
            <a:r>
              <a:rPr lang="en-US" altLang="en-US" sz="2000" i="1" dirty="0"/>
              <a:t>2</a:t>
            </a:r>
            <a:r>
              <a:rPr lang="en-US" altLang="en-US" sz="2000" dirty="0"/>
              <a:t>,</a:t>
            </a:r>
            <a:r>
              <a:rPr lang="en-US" altLang="en-US" sz="2000" i="1" dirty="0"/>
              <a:t> d </a:t>
            </a:r>
            <a:r>
              <a:rPr lang="en-US" altLang="en-US" sz="2000" dirty="0"/>
              <a:t>is </a:t>
            </a:r>
            <a:r>
              <a:rPr lang="en-US" altLang="en-US" sz="2000" dirty="0">
                <a:solidFill>
                  <a:srgbClr val="A40000"/>
                </a:solidFill>
              </a:rPr>
              <a:t>Euclidean distance</a:t>
            </a:r>
            <a:endParaRPr lang="en-US" altLang="en-US" sz="2000" dirty="0"/>
          </a:p>
          <a:p>
            <a:pPr algn="just" eaLnBrk="1" hangingPunct="1">
              <a:lnSpc>
                <a:spcPct val="150000"/>
              </a:lnSpc>
            </a:pPr>
            <a:endParaRPr lang="en-US" altLang="en-US" sz="2000" dirty="0"/>
          </a:p>
          <a:p>
            <a:pPr lvl="1" algn="just" eaLnBrk="1" hangingPunct="1">
              <a:lnSpc>
                <a:spcPct val="150000"/>
              </a:lnSpc>
            </a:pPr>
            <a:r>
              <a:rPr lang="en-US" altLang="en-US" sz="2000" dirty="0"/>
              <a:t>Properties</a:t>
            </a:r>
          </a:p>
          <a:p>
            <a:pPr lvl="2" algn="just" eaLnBrk="1" hangingPunct="1">
              <a:lnSpc>
                <a:spcPct val="150000"/>
              </a:lnSpc>
            </a:pPr>
            <a:r>
              <a:rPr lang="en-US" altLang="en-US" sz="1800" i="1" dirty="0"/>
              <a:t>d(</a:t>
            </a:r>
            <a:r>
              <a:rPr lang="en-US" altLang="en-US" sz="1800" i="1" dirty="0" err="1"/>
              <a:t>i,j</a:t>
            </a:r>
            <a:r>
              <a:rPr lang="en-US" altLang="en-US" sz="1800" i="1" dirty="0"/>
              <a:t>)</a:t>
            </a:r>
            <a:r>
              <a:rPr lang="en-US" altLang="en-US" sz="1800" dirty="0"/>
              <a:t> </a:t>
            </a:r>
            <a:r>
              <a:rPr lang="en-US" altLang="en-US" sz="1800" dirty="0">
                <a:sym typeface="Symbol" pitchFamily="18" charset="2"/>
              </a:rPr>
              <a:t> 0</a:t>
            </a:r>
            <a:endParaRPr lang="en-US" altLang="en-US" sz="1800" dirty="0"/>
          </a:p>
          <a:p>
            <a:pPr lvl="2" algn="just" eaLnBrk="1" hangingPunct="1">
              <a:lnSpc>
                <a:spcPct val="150000"/>
              </a:lnSpc>
            </a:pPr>
            <a:r>
              <a:rPr lang="en-US" altLang="en-US" sz="1800" i="1" dirty="0"/>
              <a:t>d(</a:t>
            </a:r>
            <a:r>
              <a:rPr lang="en-US" altLang="en-US" sz="1800" i="1" dirty="0" err="1"/>
              <a:t>i,i</a:t>
            </a:r>
            <a:r>
              <a:rPr lang="en-US" altLang="en-US" sz="1800" i="1" dirty="0"/>
              <a:t>)</a:t>
            </a:r>
            <a:r>
              <a:rPr lang="en-US" altLang="en-US" sz="1800" dirty="0"/>
              <a:t> </a:t>
            </a:r>
            <a:r>
              <a:rPr lang="en-US" altLang="en-US" sz="1800" dirty="0">
                <a:sym typeface="Symbol" pitchFamily="18" charset="2"/>
              </a:rPr>
              <a:t>= 0</a:t>
            </a:r>
            <a:endParaRPr lang="en-US" altLang="en-US" sz="1800" dirty="0"/>
          </a:p>
          <a:p>
            <a:pPr lvl="2" algn="just" eaLnBrk="1" hangingPunct="1">
              <a:lnSpc>
                <a:spcPct val="150000"/>
              </a:lnSpc>
            </a:pPr>
            <a:r>
              <a:rPr lang="en-US" altLang="en-US" sz="1800" i="1" dirty="0"/>
              <a:t>d(</a:t>
            </a:r>
            <a:r>
              <a:rPr lang="en-US" altLang="en-US" sz="1800" i="1" dirty="0" err="1"/>
              <a:t>i,j</a:t>
            </a:r>
            <a:r>
              <a:rPr lang="en-US" altLang="en-US" sz="1800" i="1" dirty="0"/>
              <a:t>)</a:t>
            </a:r>
            <a:r>
              <a:rPr lang="en-US" altLang="en-US" sz="1800" dirty="0"/>
              <a:t> </a:t>
            </a:r>
            <a:r>
              <a:rPr lang="en-US" altLang="en-US" sz="1800" dirty="0">
                <a:sym typeface="Symbol" pitchFamily="18" charset="2"/>
              </a:rPr>
              <a:t>= </a:t>
            </a:r>
            <a:r>
              <a:rPr lang="en-US" altLang="en-US" sz="1800" i="1" dirty="0"/>
              <a:t>d(</a:t>
            </a:r>
            <a:r>
              <a:rPr lang="en-US" altLang="en-US" sz="1800" i="1" dirty="0" err="1"/>
              <a:t>j,i</a:t>
            </a:r>
            <a:r>
              <a:rPr lang="en-US" altLang="en-US" sz="1800" i="1" dirty="0"/>
              <a:t>)</a:t>
            </a:r>
            <a:endParaRPr lang="en-US" altLang="en-US" sz="1800" dirty="0"/>
          </a:p>
          <a:p>
            <a:pPr lvl="2" algn="just" eaLnBrk="1" hangingPunct="1">
              <a:lnSpc>
                <a:spcPct val="150000"/>
              </a:lnSpc>
            </a:pPr>
            <a:r>
              <a:rPr lang="en-US" altLang="en-US" sz="1800" i="1" dirty="0"/>
              <a:t>d(</a:t>
            </a:r>
            <a:r>
              <a:rPr lang="en-US" altLang="en-US" sz="1800" i="1" dirty="0" err="1"/>
              <a:t>i,j</a:t>
            </a:r>
            <a:r>
              <a:rPr lang="en-US" altLang="en-US" sz="1800" i="1" dirty="0"/>
              <a:t>)</a:t>
            </a:r>
            <a:r>
              <a:rPr lang="en-US" altLang="en-US" sz="1800" dirty="0"/>
              <a:t> </a:t>
            </a:r>
            <a:r>
              <a:rPr lang="en-US" altLang="en-US" sz="1800" dirty="0">
                <a:sym typeface="Symbol" pitchFamily="18" charset="2"/>
              </a:rPr>
              <a:t> </a:t>
            </a:r>
            <a:r>
              <a:rPr lang="en-US" altLang="en-US" sz="1800" i="1" dirty="0"/>
              <a:t>d(</a:t>
            </a:r>
            <a:r>
              <a:rPr lang="en-US" altLang="en-US" sz="1800" i="1" dirty="0" err="1"/>
              <a:t>i,k</a:t>
            </a:r>
            <a:r>
              <a:rPr lang="en-US" altLang="en-US" sz="1800" i="1" dirty="0"/>
              <a:t>)</a:t>
            </a:r>
            <a:r>
              <a:rPr lang="en-US" altLang="en-US" sz="1800" dirty="0"/>
              <a:t> </a:t>
            </a:r>
            <a:r>
              <a:rPr lang="en-US" altLang="en-US" sz="1800" dirty="0">
                <a:sym typeface="Symbol" pitchFamily="18" charset="2"/>
              </a:rPr>
              <a:t>+ </a:t>
            </a:r>
            <a:r>
              <a:rPr lang="en-US" altLang="en-US" sz="1800" i="1" dirty="0"/>
              <a:t>d(</a:t>
            </a:r>
            <a:r>
              <a:rPr lang="en-US" altLang="en-US" sz="1800" i="1" dirty="0" err="1"/>
              <a:t>k,j</a:t>
            </a:r>
            <a:r>
              <a:rPr lang="en-US" altLang="en-US" sz="1800" i="1" dirty="0"/>
              <a:t>)</a:t>
            </a:r>
            <a:endParaRPr lang="en-US" altLang="en-US" sz="1800" dirty="0">
              <a:sym typeface="Symbol" pitchFamily="18" charset="2"/>
            </a:endParaRPr>
          </a:p>
          <a:p>
            <a:pPr algn="just" eaLnBrk="1" hangingPunct="1">
              <a:lnSpc>
                <a:spcPct val="150000"/>
              </a:lnSpc>
            </a:pPr>
            <a:r>
              <a:rPr lang="en-US" altLang="en-US" sz="2000" dirty="0"/>
              <a:t>Also, one can use weighted distance, parametric Pearson product moment correlation, or other dissimilarity measures</a:t>
            </a:r>
          </a:p>
        </p:txBody>
      </p:sp>
      <p:graphicFrame>
        <p:nvGraphicFramePr>
          <p:cNvPr id="14340" name="Object 4"/>
          <p:cNvGraphicFramePr>
            <a:graphicFrameLocks noChangeAspect="1"/>
          </p:cNvGraphicFramePr>
          <p:nvPr>
            <p:extLst/>
          </p:nvPr>
        </p:nvGraphicFramePr>
        <p:xfrm>
          <a:off x="3581400" y="1906052"/>
          <a:ext cx="5400648" cy="608548"/>
        </p:xfrm>
        <a:graphic>
          <a:graphicData uri="http://schemas.openxmlformats.org/presentationml/2006/ole">
            <mc:AlternateContent xmlns:mc="http://schemas.openxmlformats.org/markup-compatibility/2006">
              <mc:Choice xmlns:v="urn:schemas-microsoft-com:vml" Requires="v">
                <p:oleObj spid="_x0000_s4101" name="Equation" r:id="rId3" imgW="5168900" imgH="584200" progId="Equation.3">
                  <p:embed/>
                </p:oleObj>
              </mc:Choice>
              <mc:Fallback>
                <p:oleObj name="Equation" r:id="rId3" imgW="5168900" imgH="584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1906052"/>
                        <a:ext cx="5400648" cy="608548"/>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919731584"/>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905000" y="304800"/>
            <a:ext cx="8280400" cy="533400"/>
          </a:xfrm>
          <a:noFill/>
        </p:spPr>
        <p:txBody>
          <a:bodyPr vert="horz" lIns="92075" tIns="46038" rIns="92075" bIns="46038" rtlCol="0" anchor="ctr">
            <a:normAutofit fontScale="90000"/>
          </a:bodyPr>
          <a:lstStyle/>
          <a:p>
            <a:pPr eaLnBrk="1" hangingPunct="1"/>
            <a:r>
              <a:rPr lang="en-US" altLang="en-US" smtClean="0">
                <a:solidFill>
                  <a:srgbClr val="002060"/>
                </a:solidFill>
              </a:rPr>
              <a:t>Binary Variables</a:t>
            </a:r>
          </a:p>
        </p:txBody>
      </p:sp>
      <p:sp>
        <p:nvSpPr>
          <p:cNvPr id="16390" name="Rectangle 3"/>
          <p:cNvSpPr>
            <a:spLocks noGrp="1" noChangeArrowheads="1"/>
          </p:cNvSpPr>
          <p:nvPr>
            <p:ph type="body" sz="half" idx="1"/>
          </p:nvPr>
        </p:nvSpPr>
        <p:spPr>
          <a:xfrm>
            <a:off x="1905000" y="990600"/>
            <a:ext cx="4495800" cy="5715000"/>
          </a:xfrm>
        </p:spPr>
        <p:txBody>
          <a:bodyPr vert="horz" lIns="92075" tIns="46038" rIns="92075" bIns="46038" rtlCol="0">
            <a:normAutofit/>
          </a:bodyPr>
          <a:lstStyle/>
          <a:p>
            <a:pPr eaLnBrk="1" hangingPunct="1">
              <a:lnSpc>
                <a:spcPct val="200000"/>
              </a:lnSpc>
              <a:defRPr/>
            </a:pPr>
            <a:endParaRPr lang="en-US" altLang="en-US" sz="1800" dirty="0"/>
          </a:p>
          <a:p>
            <a:pPr eaLnBrk="1" hangingPunct="1">
              <a:lnSpc>
                <a:spcPct val="200000"/>
              </a:lnSpc>
              <a:defRPr/>
            </a:pPr>
            <a:r>
              <a:rPr lang="en-US" altLang="en-US" sz="1800" dirty="0"/>
              <a:t>A contingency table for </a:t>
            </a:r>
          </a:p>
          <a:p>
            <a:pPr marL="0" indent="0">
              <a:lnSpc>
                <a:spcPct val="200000"/>
              </a:lnSpc>
              <a:buNone/>
              <a:defRPr/>
            </a:pPr>
            <a:r>
              <a:rPr lang="en-US" altLang="en-US" sz="1800" dirty="0"/>
              <a:t>    binary data</a:t>
            </a:r>
          </a:p>
          <a:p>
            <a:pPr eaLnBrk="1" hangingPunct="1">
              <a:lnSpc>
                <a:spcPct val="200000"/>
              </a:lnSpc>
              <a:defRPr/>
            </a:pPr>
            <a:endParaRPr lang="en-US" altLang="en-US" sz="400" dirty="0"/>
          </a:p>
          <a:p>
            <a:pPr eaLnBrk="1" hangingPunct="1">
              <a:lnSpc>
                <a:spcPct val="200000"/>
              </a:lnSpc>
              <a:defRPr/>
            </a:pPr>
            <a:r>
              <a:rPr lang="en-US" altLang="en-US" sz="1800" dirty="0"/>
              <a:t>Distance measure for symmetric binary variables: </a:t>
            </a:r>
          </a:p>
          <a:p>
            <a:pPr eaLnBrk="1" hangingPunct="1">
              <a:lnSpc>
                <a:spcPct val="200000"/>
              </a:lnSpc>
              <a:defRPr/>
            </a:pPr>
            <a:r>
              <a:rPr lang="en-US" altLang="en-US" sz="1800" dirty="0"/>
              <a:t>Distance measure for asymmetric binary variables: </a:t>
            </a:r>
          </a:p>
          <a:p>
            <a:pPr eaLnBrk="1" hangingPunct="1">
              <a:lnSpc>
                <a:spcPct val="200000"/>
              </a:lnSpc>
              <a:defRPr/>
            </a:pPr>
            <a:r>
              <a:rPr lang="en-US" altLang="en-US" sz="1800" dirty="0" err="1"/>
              <a:t>Jaccard</a:t>
            </a:r>
            <a:r>
              <a:rPr lang="en-US" altLang="en-US" sz="1800" dirty="0"/>
              <a:t> coefficient (</a:t>
            </a:r>
            <a:r>
              <a:rPr lang="en-US" altLang="en-US" sz="1800" i="1" dirty="0">
                <a:solidFill>
                  <a:srgbClr val="C00000"/>
                </a:solidFill>
              </a:rPr>
              <a:t>similarity</a:t>
            </a:r>
            <a:r>
              <a:rPr lang="en-US" altLang="en-US" sz="1800" dirty="0">
                <a:solidFill>
                  <a:srgbClr val="C00000"/>
                </a:solidFill>
              </a:rPr>
              <a:t> </a:t>
            </a:r>
            <a:r>
              <a:rPr lang="en-US" altLang="en-US" sz="1800" dirty="0"/>
              <a:t>measure for </a:t>
            </a:r>
            <a:r>
              <a:rPr lang="en-US" altLang="en-US" sz="1800" i="1" dirty="0"/>
              <a:t>asymmetric </a:t>
            </a:r>
            <a:r>
              <a:rPr lang="en-US" altLang="en-US" sz="1800" dirty="0"/>
              <a:t>binary variables): </a:t>
            </a:r>
          </a:p>
        </p:txBody>
      </p:sp>
      <p:graphicFrame>
        <p:nvGraphicFramePr>
          <p:cNvPr id="15368" name="Object 13"/>
          <p:cNvGraphicFramePr>
            <a:graphicFrameLocks noGrp="1" noChangeAspect="1"/>
          </p:cNvGraphicFramePr>
          <p:nvPr>
            <p:ph sz="half" idx="2"/>
          </p:nvPr>
        </p:nvGraphicFramePr>
        <p:xfrm>
          <a:off x="6711950" y="5788025"/>
          <a:ext cx="3490913" cy="612775"/>
        </p:xfrm>
        <a:graphic>
          <a:graphicData uri="http://schemas.openxmlformats.org/presentationml/2006/ole">
            <mc:AlternateContent xmlns:mc="http://schemas.openxmlformats.org/markup-compatibility/2006">
              <mc:Choice xmlns:v="urn:schemas-microsoft-com:vml" Requires="v">
                <p:oleObj spid="_x0000_s5134" name="Equation" r:id="rId3" imgW="2387600" imgH="419100" progId="Equation.3">
                  <p:embed/>
                </p:oleObj>
              </mc:Choice>
              <mc:Fallback>
                <p:oleObj name="Equation" r:id="rId3" imgW="23876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1950" y="5788025"/>
                        <a:ext cx="3490913"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4" name="Object 4"/>
          <p:cNvGraphicFramePr>
            <a:graphicFrameLocks noChangeAspect="1"/>
          </p:cNvGraphicFramePr>
          <p:nvPr/>
        </p:nvGraphicFramePr>
        <p:xfrm>
          <a:off x="6477000" y="3200401"/>
          <a:ext cx="3810000" cy="695325"/>
        </p:xfrm>
        <a:graphic>
          <a:graphicData uri="http://schemas.openxmlformats.org/presentationml/2006/ole">
            <mc:AlternateContent xmlns:mc="http://schemas.openxmlformats.org/markup-compatibility/2006">
              <mc:Choice xmlns:v="urn:schemas-microsoft-com:vml" Requires="v">
                <p:oleObj spid="_x0000_s5135" name="Equation" r:id="rId5" imgW="2044700" imgH="482600" progId="Equation.3">
                  <p:embed/>
                </p:oleObj>
              </mc:Choice>
              <mc:Fallback>
                <p:oleObj name="Equation" r:id="rId5" imgW="2044700" imgH="482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3200401"/>
                        <a:ext cx="3810000" cy="695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5" name="Object 6"/>
          <p:cNvGraphicFramePr>
            <a:graphicFrameLocks noChangeAspect="1"/>
          </p:cNvGraphicFramePr>
          <p:nvPr/>
        </p:nvGraphicFramePr>
        <p:xfrm>
          <a:off x="6477000" y="4321176"/>
          <a:ext cx="3505200" cy="708025"/>
        </p:xfrm>
        <a:graphic>
          <a:graphicData uri="http://schemas.openxmlformats.org/presentationml/2006/ole">
            <mc:AlternateContent xmlns:mc="http://schemas.openxmlformats.org/markup-compatibility/2006">
              <mc:Choice xmlns:v="urn:schemas-microsoft-com:vml" Requires="v">
                <p:oleObj spid="_x0000_s5136" name="Equation" r:id="rId7" imgW="1701800" imgH="482600" progId="Equation.3">
                  <p:embed/>
                </p:oleObj>
              </mc:Choice>
              <mc:Fallback>
                <p:oleObj name="Equation" r:id="rId7" imgW="1701800" imgH="482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7000" y="4321176"/>
                        <a:ext cx="3505200"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6" name="Line 7"/>
          <p:cNvSpPr>
            <a:spLocks noChangeShapeType="1"/>
          </p:cNvSpPr>
          <p:nvPr/>
        </p:nvSpPr>
        <p:spPr bwMode="auto">
          <a:xfrm>
            <a:off x="6400800" y="1524000"/>
            <a:ext cx="388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15367" name="Group 11"/>
          <p:cNvGrpSpPr>
            <a:grpSpLocks/>
          </p:cNvGrpSpPr>
          <p:nvPr/>
        </p:nvGrpSpPr>
        <p:grpSpPr bwMode="auto">
          <a:xfrm>
            <a:off x="6172200" y="928688"/>
            <a:ext cx="3810000" cy="2119312"/>
            <a:chOff x="1248" y="1257"/>
            <a:chExt cx="2400" cy="1335"/>
          </a:xfrm>
        </p:grpSpPr>
        <p:graphicFrame>
          <p:nvGraphicFramePr>
            <p:cNvPr id="15369" name="Object 5"/>
            <p:cNvGraphicFramePr>
              <a:graphicFrameLocks noChangeAspect="1"/>
            </p:cNvGraphicFramePr>
            <p:nvPr/>
          </p:nvGraphicFramePr>
          <p:xfrm>
            <a:off x="1824" y="1440"/>
            <a:ext cx="1824" cy="1040"/>
          </p:xfrm>
          <a:graphic>
            <a:graphicData uri="http://schemas.openxmlformats.org/presentationml/2006/ole">
              <mc:AlternateContent xmlns:mc="http://schemas.openxmlformats.org/markup-compatibility/2006">
                <mc:Choice xmlns:v="urn:schemas-microsoft-com:vml" Requires="v">
                  <p:oleObj spid="_x0000_s5137" name="Equation" r:id="rId9" imgW="2540000" imgH="1447800" progId="Equation.3">
                    <p:embed/>
                  </p:oleObj>
                </mc:Choice>
                <mc:Fallback>
                  <p:oleObj name="Equation" r:id="rId9" imgW="2540000" imgH="1447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4" y="1440"/>
                          <a:ext cx="1824" cy="1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0" name="Line 8"/>
            <p:cNvSpPr>
              <a:spLocks noChangeShapeType="1"/>
            </p:cNvSpPr>
            <p:nvPr/>
          </p:nvSpPr>
          <p:spPr bwMode="auto">
            <a:xfrm>
              <a:off x="2160" y="1344"/>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5371" name="Text Box 9"/>
            <p:cNvSpPr txBox="1">
              <a:spLocks noChangeArrowheads="1"/>
            </p:cNvSpPr>
            <p:nvPr/>
          </p:nvSpPr>
          <p:spPr bwMode="auto">
            <a:xfrm>
              <a:off x="1248" y="1833"/>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latin typeface="Times New Roman" pitchFamily="18" charset="0"/>
                </a:rPr>
                <a:t>Object </a:t>
              </a:r>
              <a:r>
                <a:rPr lang="en-US" altLang="en-US" sz="1800" i="1">
                  <a:latin typeface="Times New Roman" pitchFamily="18" charset="0"/>
                </a:rPr>
                <a:t>i</a:t>
              </a:r>
              <a:endParaRPr lang="en-US" altLang="en-US" sz="1800">
                <a:latin typeface="Times New Roman" pitchFamily="18" charset="0"/>
              </a:endParaRPr>
            </a:p>
          </p:txBody>
        </p:sp>
        <p:sp>
          <p:nvSpPr>
            <p:cNvPr id="15372" name="Text Box 10"/>
            <p:cNvSpPr txBox="1">
              <a:spLocks noChangeArrowheads="1"/>
            </p:cNvSpPr>
            <p:nvPr/>
          </p:nvSpPr>
          <p:spPr bwMode="auto">
            <a:xfrm>
              <a:off x="2400" y="1257"/>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latin typeface="Times New Roman" pitchFamily="18" charset="0"/>
                </a:rPr>
                <a:t>Object  </a:t>
              </a:r>
              <a:r>
                <a:rPr lang="en-US" altLang="en-US" sz="1800" i="1">
                  <a:latin typeface="Times New Roman" pitchFamily="18" charset="0"/>
                </a:rPr>
                <a:t>j</a:t>
              </a:r>
            </a:p>
          </p:txBody>
        </p:sp>
      </p:grpSp>
    </p:spTree>
    <p:extLst>
      <p:ext uri="{BB962C8B-B14F-4D97-AF65-F5344CB8AC3E}">
        <p14:creationId xmlns:p14="http://schemas.microsoft.com/office/powerpoint/2010/main" val="2445055193"/>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828800" y="228600"/>
            <a:ext cx="8631238" cy="609600"/>
          </a:xfrm>
        </p:spPr>
        <p:txBody>
          <a:bodyPr>
            <a:normAutofit/>
          </a:bodyPr>
          <a:lstStyle/>
          <a:p>
            <a:pPr eaLnBrk="1" hangingPunct="1"/>
            <a:r>
              <a:rPr lang="en-US" altLang="en-US" smtClean="0">
                <a:solidFill>
                  <a:srgbClr val="002060"/>
                </a:solidFill>
              </a:rPr>
              <a:t>Dissimilarity between Binary Variables</a:t>
            </a:r>
          </a:p>
        </p:txBody>
      </p:sp>
      <p:sp>
        <p:nvSpPr>
          <p:cNvPr id="16387" name="Rectangle 3"/>
          <p:cNvSpPr>
            <a:spLocks noGrp="1" noChangeArrowheads="1"/>
          </p:cNvSpPr>
          <p:nvPr>
            <p:ph idx="1"/>
          </p:nvPr>
        </p:nvSpPr>
        <p:spPr>
          <a:xfrm>
            <a:off x="1905000" y="1219200"/>
            <a:ext cx="8382000" cy="4876800"/>
          </a:xfrm>
        </p:spPr>
        <p:txBody>
          <a:bodyPr/>
          <a:lstStyle/>
          <a:p>
            <a:pPr eaLnBrk="1" hangingPunct="1"/>
            <a:r>
              <a:rPr lang="en-US" altLang="en-US" sz="2400" dirty="0"/>
              <a:t>Example</a:t>
            </a:r>
          </a:p>
          <a:p>
            <a:pPr eaLnBrk="1" hangingPunct="1"/>
            <a:endParaRPr lang="en-US" altLang="en-US" sz="2400" dirty="0"/>
          </a:p>
          <a:p>
            <a:pPr eaLnBrk="1" hangingPunct="1"/>
            <a:endParaRPr lang="en-US" altLang="en-US" sz="2400" dirty="0"/>
          </a:p>
          <a:p>
            <a:pPr lvl="1" eaLnBrk="1" hangingPunct="1"/>
            <a:endParaRPr lang="en-US" altLang="en-US" dirty="0" smtClean="0"/>
          </a:p>
          <a:p>
            <a:pPr lvl="1" eaLnBrk="1" hangingPunct="1"/>
            <a:endParaRPr lang="en-US" altLang="en-US" sz="2000" dirty="0"/>
          </a:p>
          <a:p>
            <a:pPr lvl="1" eaLnBrk="1" hangingPunct="1"/>
            <a:r>
              <a:rPr lang="en-US" altLang="en-US" sz="2000" dirty="0"/>
              <a:t>gender is a symmetric attribute</a:t>
            </a:r>
          </a:p>
          <a:p>
            <a:pPr lvl="1" eaLnBrk="1" hangingPunct="1"/>
            <a:r>
              <a:rPr lang="en-US" altLang="en-US" sz="2000" dirty="0"/>
              <a:t>the remaining attributes are asymmetric binary</a:t>
            </a:r>
          </a:p>
          <a:p>
            <a:pPr lvl="1" eaLnBrk="1" hangingPunct="1"/>
            <a:r>
              <a:rPr lang="en-US" altLang="en-US" sz="2000" dirty="0"/>
              <a:t>let the values Y and P be set to 1, and the value N be set to 0</a:t>
            </a:r>
          </a:p>
        </p:txBody>
      </p:sp>
      <p:graphicFrame>
        <p:nvGraphicFramePr>
          <p:cNvPr id="16388" name="Object 4"/>
          <p:cNvGraphicFramePr>
            <a:graphicFrameLocks noChangeAspect="1"/>
          </p:cNvGraphicFramePr>
          <p:nvPr/>
        </p:nvGraphicFramePr>
        <p:xfrm>
          <a:off x="2667001" y="1752600"/>
          <a:ext cx="6932613" cy="1600200"/>
        </p:xfrm>
        <a:graphic>
          <a:graphicData uri="http://schemas.openxmlformats.org/presentationml/2006/ole">
            <mc:AlternateContent xmlns:mc="http://schemas.openxmlformats.org/markup-compatibility/2006">
              <mc:Choice xmlns:v="urn:schemas-microsoft-com:vml" Requires="v">
                <p:oleObj spid="_x0000_s6152" name="Document" r:id="rId3" imgW="6819900" imgH="1475232" progId="Word.Document.8">
                  <p:embed/>
                </p:oleObj>
              </mc:Choice>
              <mc:Fallback>
                <p:oleObj name="Document" r:id="rId3" imgW="6819900" imgH="1475232"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1" y="1752600"/>
                        <a:ext cx="6932613"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9" name="Object 5"/>
          <p:cNvGraphicFramePr>
            <a:graphicFrameLocks noChangeAspect="1"/>
          </p:cNvGraphicFramePr>
          <p:nvPr/>
        </p:nvGraphicFramePr>
        <p:xfrm>
          <a:off x="3352800" y="4632326"/>
          <a:ext cx="4191000" cy="1692275"/>
        </p:xfrm>
        <a:graphic>
          <a:graphicData uri="http://schemas.openxmlformats.org/presentationml/2006/ole">
            <mc:AlternateContent xmlns:mc="http://schemas.openxmlformats.org/markup-compatibility/2006">
              <mc:Choice xmlns:v="urn:schemas-microsoft-com:vml" Requires="v">
                <p:oleObj spid="_x0000_s6153" name="Equation" r:id="rId5" imgW="2019300" imgH="1219200" progId="Equation.3">
                  <p:embed/>
                </p:oleObj>
              </mc:Choice>
              <mc:Fallback>
                <p:oleObj name="Equation" r:id="rId5" imgW="2019300" imgH="1219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4632326"/>
                        <a:ext cx="4191000" cy="169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58402336"/>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828800" y="152400"/>
            <a:ext cx="7297738" cy="782638"/>
          </a:xfrm>
          <a:noFill/>
        </p:spPr>
        <p:txBody>
          <a:bodyPr vert="horz" lIns="92075" tIns="46038" rIns="92075" bIns="46038" rtlCol="0" anchor="ctr">
            <a:normAutofit/>
          </a:bodyPr>
          <a:lstStyle/>
          <a:p>
            <a:pPr eaLnBrk="1" hangingPunct="1"/>
            <a:r>
              <a:rPr lang="en-US" altLang="en-US" smtClean="0">
                <a:solidFill>
                  <a:srgbClr val="002060"/>
                </a:solidFill>
              </a:rPr>
              <a:t>Nominal Variables</a:t>
            </a:r>
          </a:p>
        </p:txBody>
      </p:sp>
      <p:sp>
        <p:nvSpPr>
          <p:cNvPr id="17411" name="Rectangle 3"/>
          <p:cNvSpPr>
            <a:spLocks noGrp="1" noChangeArrowheads="1"/>
          </p:cNvSpPr>
          <p:nvPr>
            <p:ph idx="1"/>
          </p:nvPr>
        </p:nvSpPr>
        <p:spPr>
          <a:xfrm>
            <a:off x="1905000" y="1371600"/>
            <a:ext cx="8458200" cy="4419600"/>
          </a:xfrm>
          <a:noFill/>
        </p:spPr>
        <p:txBody>
          <a:bodyPr vert="horz" lIns="92075" tIns="46038" rIns="92075" bIns="46038" rtlCol="0">
            <a:normAutofit/>
          </a:bodyPr>
          <a:lstStyle/>
          <a:p>
            <a:pPr algn="just" eaLnBrk="1" hangingPunct="1">
              <a:lnSpc>
                <a:spcPct val="150000"/>
              </a:lnSpc>
            </a:pPr>
            <a:r>
              <a:rPr lang="en-US" altLang="en-US" sz="2000" dirty="0"/>
              <a:t>A generalization of the binary variable in that it can take more than 2 states, e.g., red, yellow, blue, green</a:t>
            </a:r>
          </a:p>
          <a:p>
            <a:pPr algn="just" eaLnBrk="1" hangingPunct="1">
              <a:lnSpc>
                <a:spcPct val="150000"/>
              </a:lnSpc>
            </a:pPr>
            <a:r>
              <a:rPr lang="en-US" altLang="en-US" sz="2000" dirty="0"/>
              <a:t>Method 1: Simple matching</a:t>
            </a:r>
            <a:endParaRPr lang="en-US" altLang="en-US" sz="2000" i="1" dirty="0"/>
          </a:p>
          <a:p>
            <a:pPr lvl="1" algn="just" eaLnBrk="1" hangingPunct="1">
              <a:lnSpc>
                <a:spcPct val="150000"/>
              </a:lnSpc>
            </a:pPr>
            <a:r>
              <a:rPr lang="en-US" altLang="en-US" sz="2000" i="1" dirty="0"/>
              <a:t>m</a:t>
            </a:r>
            <a:r>
              <a:rPr lang="en-US" altLang="en-US" sz="2000" dirty="0"/>
              <a:t>: # of matches,</a:t>
            </a:r>
            <a:r>
              <a:rPr lang="en-US" altLang="en-US" sz="2000" i="1" dirty="0"/>
              <a:t> p</a:t>
            </a:r>
            <a:r>
              <a:rPr lang="en-US" altLang="en-US" sz="2000" dirty="0"/>
              <a:t>: total # of variables</a:t>
            </a:r>
          </a:p>
          <a:p>
            <a:pPr algn="just" eaLnBrk="1" hangingPunct="1">
              <a:lnSpc>
                <a:spcPct val="150000"/>
              </a:lnSpc>
            </a:pPr>
            <a:endParaRPr lang="en-US" altLang="en-US" sz="2000" dirty="0"/>
          </a:p>
          <a:p>
            <a:pPr algn="just" eaLnBrk="1" hangingPunct="1">
              <a:lnSpc>
                <a:spcPct val="150000"/>
              </a:lnSpc>
            </a:pPr>
            <a:endParaRPr lang="en-US" altLang="en-US" sz="2000" dirty="0"/>
          </a:p>
          <a:p>
            <a:pPr algn="just" eaLnBrk="1" hangingPunct="1">
              <a:lnSpc>
                <a:spcPct val="150000"/>
              </a:lnSpc>
            </a:pPr>
            <a:r>
              <a:rPr lang="en-US" altLang="en-US" sz="2000" dirty="0"/>
              <a:t>Method 2: use a large number of binary variables</a:t>
            </a:r>
          </a:p>
          <a:p>
            <a:pPr lvl="1" algn="just" eaLnBrk="1" hangingPunct="1">
              <a:lnSpc>
                <a:spcPct val="150000"/>
              </a:lnSpc>
            </a:pPr>
            <a:r>
              <a:rPr lang="en-US" altLang="en-US" sz="2000" dirty="0"/>
              <a:t>creating a new binary variable for each of the </a:t>
            </a:r>
            <a:r>
              <a:rPr lang="en-US" altLang="en-US" sz="2000" i="1" dirty="0"/>
              <a:t>M</a:t>
            </a:r>
            <a:r>
              <a:rPr lang="en-US" altLang="en-US" sz="2000" dirty="0"/>
              <a:t> nominal states</a:t>
            </a:r>
          </a:p>
        </p:txBody>
      </p:sp>
      <p:graphicFrame>
        <p:nvGraphicFramePr>
          <p:cNvPr id="17412" name="Object 0"/>
          <p:cNvGraphicFramePr>
            <a:graphicFrameLocks noChangeAspect="1"/>
          </p:cNvGraphicFramePr>
          <p:nvPr>
            <p:extLst/>
          </p:nvPr>
        </p:nvGraphicFramePr>
        <p:xfrm>
          <a:off x="4648200" y="3733800"/>
          <a:ext cx="2133600" cy="533400"/>
        </p:xfrm>
        <a:graphic>
          <a:graphicData uri="http://schemas.openxmlformats.org/presentationml/2006/ole">
            <mc:AlternateContent xmlns:mc="http://schemas.openxmlformats.org/markup-compatibility/2006">
              <mc:Choice xmlns:v="urn:schemas-microsoft-com:vml" Requires="v">
                <p:oleObj spid="_x0000_s7173" name="Equation" r:id="rId3" imgW="1384300" imgH="469900" progId="Equation.3">
                  <p:embed/>
                </p:oleObj>
              </mc:Choice>
              <mc:Fallback>
                <p:oleObj name="Equation" r:id="rId3" imgW="1384300" imgH="469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3733800"/>
                        <a:ext cx="2133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15131641"/>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828800" y="228600"/>
            <a:ext cx="6553200" cy="630238"/>
          </a:xfrm>
          <a:noFill/>
        </p:spPr>
        <p:txBody>
          <a:bodyPr vert="horz" lIns="92075" tIns="46038" rIns="92075" bIns="46038" rtlCol="0" anchor="ctr">
            <a:normAutofit/>
          </a:bodyPr>
          <a:lstStyle/>
          <a:p>
            <a:pPr eaLnBrk="1" hangingPunct="1"/>
            <a:r>
              <a:rPr lang="en-US" altLang="en-US" smtClean="0">
                <a:solidFill>
                  <a:srgbClr val="002060"/>
                </a:solidFill>
              </a:rPr>
              <a:t>Ordinal Variables</a:t>
            </a:r>
          </a:p>
        </p:txBody>
      </p:sp>
      <p:sp>
        <p:nvSpPr>
          <p:cNvPr id="18435" name="Rectangle 3"/>
          <p:cNvSpPr>
            <a:spLocks noGrp="1" noChangeArrowheads="1"/>
          </p:cNvSpPr>
          <p:nvPr>
            <p:ph idx="1"/>
          </p:nvPr>
        </p:nvSpPr>
        <p:spPr>
          <a:xfrm>
            <a:off x="1905000" y="1295400"/>
            <a:ext cx="8458200" cy="4648200"/>
          </a:xfrm>
          <a:noFill/>
        </p:spPr>
        <p:txBody>
          <a:bodyPr vert="horz" lIns="92075" tIns="46038" rIns="92075" bIns="46038" rtlCol="0">
            <a:normAutofit fontScale="92500"/>
          </a:bodyPr>
          <a:lstStyle/>
          <a:p>
            <a:pPr algn="just" eaLnBrk="1" hangingPunct="1">
              <a:lnSpc>
                <a:spcPct val="150000"/>
              </a:lnSpc>
            </a:pPr>
            <a:r>
              <a:rPr lang="en-US" altLang="en-US" sz="2000" dirty="0"/>
              <a:t>An ordinal variable can be discrete or continuous</a:t>
            </a:r>
          </a:p>
          <a:p>
            <a:pPr algn="just" eaLnBrk="1" hangingPunct="1">
              <a:lnSpc>
                <a:spcPct val="150000"/>
              </a:lnSpc>
            </a:pPr>
            <a:r>
              <a:rPr lang="en-US" altLang="en-US" sz="2000" dirty="0"/>
              <a:t>Order is important, e.g., rank</a:t>
            </a:r>
          </a:p>
          <a:p>
            <a:pPr algn="just" eaLnBrk="1" hangingPunct="1">
              <a:lnSpc>
                <a:spcPct val="150000"/>
              </a:lnSpc>
            </a:pPr>
            <a:r>
              <a:rPr lang="en-US" altLang="en-US" sz="2000" dirty="0"/>
              <a:t>Can be treated like interval-scaled </a:t>
            </a:r>
          </a:p>
          <a:p>
            <a:pPr lvl="1" algn="just" eaLnBrk="1" hangingPunct="1">
              <a:lnSpc>
                <a:spcPct val="150000"/>
              </a:lnSpc>
            </a:pPr>
            <a:r>
              <a:rPr lang="en-US" altLang="en-US" sz="2000" dirty="0"/>
              <a:t>replace </a:t>
            </a:r>
            <a:r>
              <a:rPr lang="en-US" altLang="en-US" sz="2000" i="1" dirty="0" err="1"/>
              <a:t>x</a:t>
            </a:r>
            <a:r>
              <a:rPr lang="en-US" altLang="en-US" sz="2000" i="1" baseline="-25000" dirty="0" err="1"/>
              <a:t>if</a:t>
            </a:r>
            <a:r>
              <a:rPr lang="en-US" altLang="en-US" sz="2000" baseline="-25000" dirty="0"/>
              <a:t> </a:t>
            </a:r>
            <a:r>
              <a:rPr lang="en-US" altLang="en-US" sz="2000" dirty="0"/>
              <a:t> by their rank </a:t>
            </a:r>
          </a:p>
          <a:p>
            <a:pPr lvl="1" algn="just" eaLnBrk="1" hangingPunct="1">
              <a:lnSpc>
                <a:spcPct val="150000"/>
              </a:lnSpc>
            </a:pPr>
            <a:r>
              <a:rPr lang="en-US" altLang="en-US" sz="2000" dirty="0"/>
              <a:t>map the range of each variable onto [0, 1] by replacing</a:t>
            </a:r>
            <a:r>
              <a:rPr lang="en-US" altLang="en-US" sz="2000" i="1" dirty="0"/>
              <a:t> </a:t>
            </a:r>
            <a:r>
              <a:rPr lang="en-US" altLang="en-US" sz="2000" i="1" dirty="0" err="1"/>
              <a:t>i</a:t>
            </a:r>
            <a:r>
              <a:rPr lang="en-US" altLang="en-US" sz="2000" dirty="0" err="1"/>
              <a:t>-th</a:t>
            </a:r>
            <a:r>
              <a:rPr lang="en-US" altLang="en-US" sz="2000" dirty="0"/>
              <a:t> object in the </a:t>
            </a:r>
            <a:r>
              <a:rPr lang="en-US" altLang="en-US" sz="2000" i="1" dirty="0"/>
              <a:t>f</a:t>
            </a:r>
            <a:r>
              <a:rPr lang="en-US" altLang="en-US" sz="2000" dirty="0"/>
              <a:t>-</a:t>
            </a:r>
            <a:r>
              <a:rPr lang="en-US" altLang="en-US" sz="2000" dirty="0" err="1"/>
              <a:t>th</a:t>
            </a:r>
            <a:r>
              <a:rPr lang="en-US" altLang="en-US" sz="2000" dirty="0"/>
              <a:t> variable by</a:t>
            </a:r>
          </a:p>
          <a:p>
            <a:pPr lvl="1" algn="just" eaLnBrk="1" hangingPunct="1">
              <a:lnSpc>
                <a:spcPct val="150000"/>
              </a:lnSpc>
            </a:pPr>
            <a:endParaRPr lang="en-US" altLang="en-US" sz="2000" dirty="0"/>
          </a:p>
          <a:p>
            <a:pPr lvl="1" algn="just" eaLnBrk="1" hangingPunct="1">
              <a:lnSpc>
                <a:spcPct val="150000"/>
              </a:lnSpc>
            </a:pPr>
            <a:endParaRPr lang="en-US" altLang="en-US" sz="2000" dirty="0"/>
          </a:p>
          <a:p>
            <a:pPr lvl="1" algn="just" eaLnBrk="1" hangingPunct="1">
              <a:lnSpc>
                <a:spcPct val="150000"/>
              </a:lnSpc>
            </a:pPr>
            <a:r>
              <a:rPr lang="en-US" altLang="en-US" sz="2000" dirty="0"/>
              <a:t>compute the dissimilarity using methods for interval-scaled variables</a:t>
            </a:r>
          </a:p>
        </p:txBody>
      </p:sp>
      <p:graphicFrame>
        <p:nvGraphicFramePr>
          <p:cNvPr id="18436" name="Object 1024"/>
          <p:cNvGraphicFramePr>
            <a:graphicFrameLocks noChangeAspect="1"/>
          </p:cNvGraphicFramePr>
          <p:nvPr>
            <p:extLst/>
          </p:nvPr>
        </p:nvGraphicFramePr>
        <p:xfrm>
          <a:off x="4800600" y="4572000"/>
          <a:ext cx="2438400" cy="812800"/>
        </p:xfrm>
        <a:graphic>
          <a:graphicData uri="http://schemas.openxmlformats.org/presentationml/2006/ole">
            <mc:AlternateContent xmlns:mc="http://schemas.openxmlformats.org/markup-compatibility/2006">
              <mc:Choice xmlns:v="urn:schemas-microsoft-com:vml" Requires="v">
                <p:oleObj spid="_x0000_s8200" name="Equation" r:id="rId3" imgW="1168400" imgH="711200" progId="Equation.3">
                  <p:embed/>
                </p:oleObj>
              </mc:Choice>
              <mc:Fallback>
                <p:oleObj name="Equation" r:id="rId3" imgW="1168400" imgH="71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4572000"/>
                        <a:ext cx="24384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7" name="Object 1025"/>
          <p:cNvGraphicFramePr>
            <a:graphicFrameLocks noChangeAspect="1"/>
          </p:cNvGraphicFramePr>
          <p:nvPr>
            <p:extLst/>
          </p:nvPr>
        </p:nvGraphicFramePr>
        <p:xfrm>
          <a:off x="5410200" y="3048000"/>
          <a:ext cx="1981200" cy="397094"/>
        </p:xfrm>
        <a:graphic>
          <a:graphicData uri="http://schemas.openxmlformats.org/presentationml/2006/ole">
            <mc:AlternateContent xmlns:mc="http://schemas.openxmlformats.org/markup-compatibility/2006">
              <mc:Choice xmlns:v="urn:schemas-microsoft-com:vml" Requires="v">
                <p:oleObj spid="_x0000_s8201" name="Equation" r:id="rId5" imgW="1397000" imgH="368300" progId="Equation.3">
                  <p:embed/>
                </p:oleObj>
              </mc:Choice>
              <mc:Fallback>
                <p:oleObj name="Equation" r:id="rId5" imgW="1397000" imgH="368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3048000"/>
                        <a:ext cx="1981200" cy="39709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830002015"/>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817688" y="207964"/>
            <a:ext cx="6792912" cy="782637"/>
          </a:xfrm>
          <a:noFill/>
        </p:spPr>
        <p:txBody>
          <a:bodyPr vert="horz" lIns="92075" tIns="46038" rIns="92075" bIns="46038" rtlCol="0" anchor="ctr">
            <a:normAutofit/>
          </a:bodyPr>
          <a:lstStyle/>
          <a:p>
            <a:pPr eaLnBrk="1" hangingPunct="1"/>
            <a:r>
              <a:rPr lang="en-US" altLang="en-US" smtClean="0">
                <a:solidFill>
                  <a:srgbClr val="002060"/>
                </a:solidFill>
              </a:rPr>
              <a:t>Ratio-Scaled Variables</a:t>
            </a:r>
          </a:p>
        </p:txBody>
      </p:sp>
      <p:sp>
        <p:nvSpPr>
          <p:cNvPr id="19459" name="Rectangle 3"/>
          <p:cNvSpPr>
            <a:spLocks noGrp="1" noChangeArrowheads="1"/>
          </p:cNvSpPr>
          <p:nvPr>
            <p:ph idx="1"/>
          </p:nvPr>
        </p:nvSpPr>
        <p:spPr>
          <a:xfrm>
            <a:off x="1905000" y="1295400"/>
            <a:ext cx="8458200" cy="4724400"/>
          </a:xfrm>
          <a:noFill/>
        </p:spPr>
        <p:txBody>
          <a:bodyPr vert="horz" lIns="92075" tIns="46038" rIns="92075" bIns="46038" rtlCol="0">
            <a:normAutofit/>
          </a:bodyPr>
          <a:lstStyle/>
          <a:p>
            <a:pPr algn="just" eaLnBrk="1" hangingPunct="1">
              <a:lnSpc>
                <a:spcPct val="150000"/>
              </a:lnSpc>
            </a:pPr>
            <a:r>
              <a:rPr lang="en-US" altLang="en-US" sz="2000" u="sng" dirty="0"/>
              <a:t>Ratio-scaled variable</a:t>
            </a:r>
            <a:r>
              <a:rPr lang="en-US" altLang="en-US" sz="2000" dirty="0"/>
              <a:t>: a positive measurement on a nonlinear scale, approximately at exponential scale, such as </a:t>
            </a:r>
            <a:r>
              <a:rPr lang="en-US" altLang="en-US" sz="2000" i="1" dirty="0" err="1"/>
              <a:t>Ae</a:t>
            </a:r>
            <a:r>
              <a:rPr lang="en-US" altLang="en-US" sz="2000" i="1" baseline="30000" dirty="0" err="1"/>
              <a:t>Bt</a:t>
            </a:r>
            <a:r>
              <a:rPr lang="en-US" altLang="en-US" sz="2000" dirty="0"/>
              <a:t> or </a:t>
            </a:r>
            <a:r>
              <a:rPr lang="en-US" altLang="en-US" sz="2000" i="1" dirty="0"/>
              <a:t>Ae</a:t>
            </a:r>
            <a:r>
              <a:rPr lang="en-US" altLang="en-US" sz="2000" i="1" baseline="30000" dirty="0"/>
              <a:t>-</a:t>
            </a:r>
            <a:r>
              <a:rPr lang="en-US" altLang="en-US" sz="2000" i="1" baseline="30000" dirty="0" err="1"/>
              <a:t>Bt</a:t>
            </a:r>
            <a:r>
              <a:rPr lang="en-US" altLang="en-US" sz="2000" dirty="0"/>
              <a:t> </a:t>
            </a:r>
          </a:p>
          <a:p>
            <a:pPr algn="just" eaLnBrk="1" hangingPunct="1">
              <a:lnSpc>
                <a:spcPct val="150000"/>
              </a:lnSpc>
            </a:pPr>
            <a:r>
              <a:rPr lang="en-US" altLang="en-US" sz="2000" u="sng" dirty="0"/>
              <a:t>Methods</a:t>
            </a:r>
            <a:r>
              <a:rPr lang="en-US" altLang="en-US" sz="2000" dirty="0"/>
              <a:t>:</a:t>
            </a:r>
          </a:p>
          <a:p>
            <a:pPr lvl="1" algn="just" eaLnBrk="1" hangingPunct="1">
              <a:lnSpc>
                <a:spcPct val="150000"/>
              </a:lnSpc>
            </a:pPr>
            <a:r>
              <a:rPr lang="en-US" altLang="en-US" sz="2000" dirty="0"/>
              <a:t>treat them like interval-scaled variables—</a:t>
            </a:r>
            <a:r>
              <a:rPr lang="en-US" altLang="en-US" sz="2000" i="1" dirty="0">
                <a:solidFill>
                  <a:srgbClr val="C00000"/>
                </a:solidFill>
              </a:rPr>
              <a:t>not a good choice!</a:t>
            </a:r>
            <a:r>
              <a:rPr lang="en-US" altLang="en-US" sz="2000" i="1" dirty="0">
                <a:solidFill>
                  <a:schemeClr val="hlink"/>
                </a:solidFill>
              </a:rPr>
              <a:t> </a:t>
            </a:r>
            <a:r>
              <a:rPr lang="en-US" altLang="en-US" sz="2000" dirty="0"/>
              <a:t>(why?—the scale can be distorted)</a:t>
            </a:r>
            <a:endParaRPr lang="en-US" altLang="en-US" sz="2000" dirty="0">
              <a:solidFill>
                <a:schemeClr val="hlink"/>
              </a:solidFill>
            </a:endParaRPr>
          </a:p>
          <a:p>
            <a:pPr lvl="1" algn="just" eaLnBrk="1" hangingPunct="1">
              <a:lnSpc>
                <a:spcPct val="150000"/>
              </a:lnSpc>
            </a:pPr>
            <a:r>
              <a:rPr lang="en-US" altLang="en-US" sz="2000" dirty="0"/>
              <a:t>apply logarithmic transformation</a:t>
            </a:r>
          </a:p>
          <a:p>
            <a:pPr algn="just" eaLnBrk="1" hangingPunct="1">
              <a:lnSpc>
                <a:spcPct val="150000"/>
              </a:lnSpc>
              <a:buFont typeface="Wingdings" pitchFamily="2" charset="2"/>
              <a:buNone/>
            </a:pPr>
            <a:r>
              <a:rPr lang="en-US" altLang="en-US" sz="2000" i="1" dirty="0"/>
              <a:t>				</a:t>
            </a:r>
            <a:r>
              <a:rPr lang="en-US" altLang="en-US" sz="2000" i="1" dirty="0" err="1"/>
              <a:t>y</a:t>
            </a:r>
            <a:r>
              <a:rPr lang="en-US" altLang="en-US" sz="2000" i="1" baseline="-25000" dirty="0" err="1"/>
              <a:t>if</a:t>
            </a:r>
            <a:r>
              <a:rPr lang="en-US" altLang="en-US" sz="2000" i="1" baseline="-25000" dirty="0"/>
              <a:t> </a:t>
            </a:r>
            <a:r>
              <a:rPr lang="en-US" altLang="en-US" sz="2000" dirty="0"/>
              <a:t>=</a:t>
            </a:r>
            <a:r>
              <a:rPr lang="en-US" altLang="en-US" sz="2000" i="1" dirty="0"/>
              <a:t> log(</a:t>
            </a:r>
            <a:r>
              <a:rPr lang="en-US" altLang="en-US" sz="2000" i="1" dirty="0" err="1"/>
              <a:t>x</a:t>
            </a:r>
            <a:r>
              <a:rPr lang="en-US" altLang="en-US" sz="2000" i="1" baseline="-25000" dirty="0" err="1"/>
              <a:t>if</a:t>
            </a:r>
            <a:r>
              <a:rPr lang="en-US" altLang="en-US" sz="2000" i="1" dirty="0"/>
              <a:t>)</a:t>
            </a:r>
          </a:p>
          <a:p>
            <a:pPr lvl="1" algn="just" eaLnBrk="1" hangingPunct="1">
              <a:lnSpc>
                <a:spcPct val="150000"/>
              </a:lnSpc>
            </a:pPr>
            <a:r>
              <a:rPr lang="en-US" altLang="en-US" sz="2000" dirty="0"/>
              <a:t>treat them as continuous ordinal data treat their rank as interval-scaled</a:t>
            </a:r>
          </a:p>
        </p:txBody>
      </p:sp>
    </p:spTree>
    <p:extLst>
      <p:ext uri="{BB962C8B-B14F-4D97-AF65-F5344CB8AC3E}">
        <p14:creationId xmlns:p14="http://schemas.microsoft.com/office/powerpoint/2010/main" val="3203934704"/>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817688" y="228600"/>
            <a:ext cx="6945312" cy="685800"/>
          </a:xfrm>
          <a:noFill/>
        </p:spPr>
        <p:txBody>
          <a:bodyPr vert="horz" lIns="92075" tIns="46038" rIns="92075" bIns="46038" rtlCol="0" anchor="ctr">
            <a:normAutofit/>
          </a:bodyPr>
          <a:lstStyle/>
          <a:p>
            <a:pPr eaLnBrk="1" hangingPunct="1"/>
            <a:r>
              <a:rPr lang="en-US" altLang="en-US" smtClean="0">
                <a:solidFill>
                  <a:srgbClr val="002060"/>
                </a:solidFill>
              </a:rPr>
              <a:t>Variables of Mixed Types</a:t>
            </a:r>
          </a:p>
        </p:txBody>
      </p:sp>
      <p:sp>
        <p:nvSpPr>
          <p:cNvPr id="20483" name="Rectangle 3"/>
          <p:cNvSpPr>
            <a:spLocks noGrp="1" noChangeArrowheads="1"/>
          </p:cNvSpPr>
          <p:nvPr>
            <p:ph idx="1"/>
          </p:nvPr>
        </p:nvSpPr>
        <p:spPr>
          <a:xfrm>
            <a:off x="1981200" y="1066800"/>
            <a:ext cx="8229600" cy="5181600"/>
          </a:xfrm>
          <a:noFill/>
        </p:spPr>
        <p:txBody>
          <a:bodyPr vert="horz" lIns="92075" tIns="46038" rIns="92075" bIns="46038" rtlCol="0">
            <a:normAutofit/>
          </a:bodyPr>
          <a:lstStyle/>
          <a:p>
            <a:pPr algn="just" eaLnBrk="1" hangingPunct="1">
              <a:lnSpc>
                <a:spcPct val="150000"/>
              </a:lnSpc>
            </a:pPr>
            <a:r>
              <a:rPr lang="en-US" altLang="en-US" sz="1800" dirty="0"/>
              <a:t>A database may contain all the six types of variables</a:t>
            </a:r>
          </a:p>
          <a:p>
            <a:pPr lvl="1" algn="just" eaLnBrk="1" hangingPunct="1">
              <a:lnSpc>
                <a:spcPct val="150000"/>
              </a:lnSpc>
            </a:pPr>
            <a:r>
              <a:rPr lang="en-US" altLang="en-US" sz="1800" dirty="0"/>
              <a:t>symmetric binary, asymmetric binary, nominal, ordinal, interval and ratio</a:t>
            </a:r>
          </a:p>
          <a:p>
            <a:pPr algn="just" eaLnBrk="1" hangingPunct="1">
              <a:lnSpc>
                <a:spcPct val="150000"/>
              </a:lnSpc>
            </a:pPr>
            <a:r>
              <a:rPr lang="en-US" altLang="en-US" sz="1800" dirty="0"/>
              <a:t>One may use a weighted formula to combine their effects</a:t>
            </a:r>
          </a:p>
          <a:p>
            <a:pPr algn="just" eaLnBrk="1" hangingPunct="1">
              <a:lnSpc>
                <a:spcPct val="150000"/>
              </a:lnSpc>
            </a:pPr>
            <a:endParaRPr lang="en-US" altLang="en-US" sz="1800" dirty="0"/>
          </a:p>
          <a:p>
            <a:pPr lvl="1" algn="just" eaLnBrk="1" hangingPunct="1">
              <a:lnSpc>
                <a:spcPct val="150000"/>
              </a:lnSpc>
            </a:pPr>
            <a:r>
              <a:rPr lang="en-US" altLang="en-US" sz="1800" i="1" dirty="0"/>
              <a:t>f</a:t>
            </a:r>
            <a:r>
              <a:rPr lang="en-US" altLang="en-US" sz="1800" dirty="0"/>
              <a:t>  is binary or nominal:</a:t>
            </a:r>
          </a:p>
          <a:p>
            <a:pPr lvl="2" algn="just" eaLnBrk="1" hangingPunct="1">
              <a:lnSpc>
                <a:spcPct val="150000"/>
              </a:lnSpc>
              <a:buFont typeface="Wingdings" pitchFamily="2" charset="2"/>
              <a:buNone/>
            </a:pPr>
            <a:r>
              <a:rPr lang="en-US" altLang="en-US" sz="1600" dirty="0" err="1">
                <a:cs typeface="Tahoma" pitchFamily="34" charset="0"/>
              </a:rPr>
              <a:t>d</a:t>
            </a:r>
            <a:r>
              <a:rPr lang="en-US" altLang="en-US" sz="1600" baseline="-25000" dirty="0" err="1"/>
              <a:t>ij</a:t>
            </a:r>
            <a:r>
              <a:rPr lang="en-US" altLang="en-US" sz="1600" baseline="30000" dirty="0"/>
              <a:t>(f)</a:t>
            </a:r>
            <a:r>
              <a:rPr lang="en-US" altLang="en-US" sz="1600" dirty="0"/>
              <a:t> = 0  if </a:t>
            </a:r>
            <a:r>
              <a:rPr lang="en-US" altLang="en-US" sz="1600" dirty="0" err="1"/>
              <a:t>x</a:t>
            </a:r>
            <a:r>
              <a:rPr lang="en-US" altLang="en-US" sz="1600" baseline="-25000" dirty="0" err="1"/>
              <a:t>if</a:t>
            </a:r>
            <a:r>
              <a:rPr lang="en-US" altLang="en-US" sz="1600" baseline="-25000" dirty="0"/>
              <a:t> </a:t>
            </a:r>
            <a:r>
              <a:rPr lang="en-US" altLang="en-US" sz="1600" dirty="0"/>
              <a:t>= </a:t>
            </a:r>
            <a:r>
              <a:rPr lang="en-US" altLang="en-US" sz="1600" dirty="0" err="1"/>
              <a:t>x</a:t>
            </a:r>
            <a:r>
              <a:rPr lang="en-US" altLang="en-US" sz="1600" baseline="-25000" dirty="0" err="1"/>
              <a:t>jf</a:t>
            </a:r>
            <a:r>
              <a:rPr lang="en-US" altLang="en-US" sz="1600" dirty="0"/>
              <a:t> , or </a:t>
            </a:r>
            <a:r>
              <a:rPr lang="en-US" altLang="en-US" sz="1600" dirty="0" err="1">
                <a:cs typeface="Tahoma" pitchFamily="34" charset="0"/>
              </a:rPr>
              <a:t>d</a:t>
            </a:r>
            <a:r>
              <a:rPr lang="en-US" altLang="en-US" sz="1600" baseline="-25000" dirty="0" err="1"/>
              <a:t>ij</a:t>
            </a:r>
            <a:r>
              <a:rPr lang="en-US" altLang="en-US" sz="1600" baseline="30000" dirty="0"/>
              <a:t>(f)</a:t>
            </a:r>
            <a:r>
              <a:rPr lang="en-US" altLang="en-US" sz="1600" dirty="0"/>
              <a:t> = 1 otherwise</a:t>
            </a:r>
          </a:p>
          <a:p>
            <a:pPr lvl="1" algn="just" eaLnBrk="1" hangingPunct="1">
              <a:lnSpc>
                <a:spcPct val="150000"/>
              </a:lnSpc>
            </a:pPr>
            <a:r>
              <a:rPr lang="en-US" altLang="en-US" sz="1800" i="1" dirty="0"/>
              <a:t>f</a:t>
            </a:r>
            <a:r>
              <a:rPr lang="en-US" altLang="en-US" sz="1800" dirty="0"/>
              <a:t>  is interval-based: use the normalized distance</a:t>
            </a:r>
          </a:p>
          <a:p>
            <a:pPr lvl="1" algn="just" eaLnBrk="1" hangingPunct="1">
              <a:lnSpc>
                <a:spcPct val="150000"/>
              </a:lnSpc>
            </a:pPr>
            <a:r>
              <a:rPr lang="en-US" altLang="en-US" sz="1800" i="1" dirty="0"/>
              <a:t>f</a:t>
            </a:r>
            <a:r>
              <a:rPr lang="en-US" altLang="en-US" sz="1800" dirty="0"/>
              <a:t>  is ordinal or ratio-scaled</a:t>
            </a:r>
          </a:p>
          <a:p>
            <a:pPr lvl="2" algn="just" eaLnBrk="1" hangingPunct="1">
              <a:lnSpc>
                <a:spcPct val="150000"/>
              </a:lnSpc>
            </a:pPr>
            <a:r>
              <a:rPr lang="en-US" altLang="en-US" sz="1600" dirty="0"/>
              <a:t>compute ranks </a:t>
            </a:r>
            <a:r>
              <a:rPr lang="en-US" altLang="en-US" sz="1600" dirty="0" err="1"/>
              <a:t>r</a:t>
            </a:r>
            <a:r>
              <a:rPr lang="en-US" altLang="en-US" sz="1600" baseline="-25000" dirty="0" err="1"/>
              <a:t>if</a:t>
            </a:r>
            <a:r>
              <a:rPr lang="en-US" altLang="en-US" sz="1600" dirty="0"/>
              <a:t> and  </a:t>
            </a:r>
          </a:p>
          <a:p>
            <a:pPr lvl="2" algn="just" eaLnBrk="1" hangingPunct="1">
              <a:lnSpc>
                <a:spcPct val="150000"/>
              </a:lnSpc>
            </a:pPr>
            <a:r>
              <a:rPr lang="en-US" altLang="en-US" sz="1600" dirty="0"/>
              <a:t>and treat </a:t>
            </a:r>
            <a:r>
              <a:rPr lang="en-US" altLang="en-US" sz="1600" dirty="0" err="1"/>
              <a:t>z</a:t>
            </a:r>
            <a:r>
              <a:rPr lang="en-US" altLang="en-US" sz="1600" baseline="-25000" dirty="0" err="1"/>
              <a:t>if</a:t>
            </a:r>
            <a:r>
              <a:rPr lang="en-US" altLang="en-US" sz="1600" dirty="0"/>
              <a:t> as interval-scaled</a:t>
            </a:r>
          </a:p>
        </p:txBody>
      </p:sp>
      <p:graphicFrame>
        <p:nvGraphicFramePr>
          <p:cNvPr id="20484" name="Object 4"/>
          <p:cNvGraphicFramePr>
            <a:graphicFrameLocks noChangeAspect="1"/>
          </p:cNvGraphicFramePr>
          <p:nvPr>
            <p:extLst/>
          </p:nvPr>
        </p:nvGraphicFramePr>
        <p:xfrm>
          <a:off x="4800601" y="2971800"/>
          <a:ext cx="3352800" cy="713904"/>
        </p:xfrm>
        <a:graphic>
          <a:graphicData uri="http://schemas.openxmlformats.org/presentationml/2006/ole">
            <mc:AlternateContent xmlns:mc="http://schemas.openxmlformats.org/markup-compatibility/2006">
              <mc:Choice xmlns:v="urn:schemas-microsoft-com:vml" Requires="v">
                <p:oleObj spid="_x0000_s9224" name="Equation" r:id="rId3" imgW="2108200" imgH="736600" progId="Equation.3">
                  <p:embed/>
                </p:oleObj>
              </mc:Choice>
              <mc:Fallback>
                <p:oleObj name="Equation" r:id="rId3" imgW="2108200" imgH="736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1" y="2971800"/>
                        <a:ext cx="3352800" cy="713904"/>
                      </a:xfrm>
                      <a:prstGeom prst="rect">
                        <a:avLst/>
                      </a:prstGeom>
                      <a:noFill/>
                      <a:ln>
                        <a:noFill/>
                      </a:ln>
                      <a:effectLst/>
                      <a:extLst/>
                    </p:spPr>
                  </p:pic>
                </p:oleObj>
              </mc:Fallback>
            </mc:AlternateContent>
          </a:graphicData>
        </a:graphic>
      </p:graphicFrame>
      <p:graphicFrame>
        <p:nvGraphicFramePr>
          <p:cNvPr id="20485" name="Object 6"/>
          <p:cNvGraphicFramePr>
            <a:graphicFrameLocks noChangeAspect="1"/>
          </p:cNvGraphicFramePr>
          <p:nvPr>
            <p:extLst/>
          </p:nvPr>
        </p:nvGraphicFramePr>
        <p:xfrm>
          <a:off x="5130801" y="5314237"/>
          <a:ext cx="1371600" cy="552935"/>
        </p:xfrm>
        <a:graphic>
          <a:graphicData uri="http://schemas.openxmlformats.org/presentationml/2006/ole">
            <mc:AlternateContent xmlns:mc="http://schemas.openxmlformats.org/markup-compatibility/2006">
              <mc:Choice xmlns:v="urn:schemas-microsoft-com:vml" Requires="v">
                <p:oleObj spid="_x0000_s9225" name="Equation" r:id="rId5" imgW="1002865" imgH="533169" progId="Equation.3">
                  <p:embed/>
                </p:oleObj>
              </mc:Choice>
              <mc:Fallback>
                <p:oleObj name="Equation" r:id="rId5" imgW="1002865" imgH="53316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0801" y="5314237"/>
                        <a:ext cx="1371600" cy="55293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761222823"/>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0" y="304800"/>
            <a:ext cx="8280400" cy="533400"/>
          </a:xfrm>
        </p:spPr>
        <p:txBody>
          <a:bodyPr>
            <a:normAutofit fontScale="90000"/>
          </a:bodyPr>
          <a:lstStyle/>
          <a:p>
            <a:r>
              <a:rPr lang="en-IN" altLang="en-US" smtClean="0">
                <a:solidFill>
                  <a:srgbClr val="002060"/>
                </a:solidFill>
              </a:rPr>
              <a:t>Outline</a:t>
            </a:r>
          </a:p>
        </p:txBody>
      </p:sp>
      <p:sp>
        <p:nvSpPr>
          <p:cNvPr id="3075" name="Content Placeholder 2"/>
          <p:cNvSpPr>
            <a:spLocks noGrp="1"/>
          </p:cNvSpPr>
          <p:nvPr>
            <p:ph idx="1"/>
          </p:nvPr>
        </p:nvSpPr>
        <p:spPr/>
        <p:txBody>
          <a:bodyPr>
            <a:normAutofit/>
          </a:bodyPr>
          <a:lstStyle/>
          <a:p>
            <a:pPr algn="just"/>
            <a:r>
              <a:rPr lang="en-IN" altLang="en-US" sz="2000" dirty="0"/>
              <a:t>Introduction</a:t>
            </a:r>
          </a:p>
          <a:p>
            <a:pPr algn="just"/>
            <a:r>
              <a:rPr lang="en-IN" altLang="en-US" sz="2000" dirty="0"/>
              <a:t>Types of data in cluster analysis</a:t>
            </a:r>
          </a:p>
          <a:p>
            <a:pPr algn="just"/>
            <a:r>
              <a:rPr lang="en-IN" altLang="en-US" sz="2000" dirty="0"/>
              <a:t>Types of clusters</a:t>
            </a:r>
          </a:p>
          <a:p>
            <a:pPr algn="just"/>
            <a:r>
              <a:rPr lang="en-IN" altLang="en-US" sz="2000" dirty="0"/>
              <a:t>Clustering Techniques</a:t>
            </a:r>
          </a:p>
          <a:p>
            <a:pPr lvl="1" algn="just"/>
            <a:r>
              <a:rPr lang="en-US" altLang="en-US" sz="1800" dirty="0"/>
              <a:t>Partitional </a:t>
            </a:r>
          </a:p>
          <a:p>
            <a:pPr marL="1257300" lvl="2" indent="-342900" algn="just"/>
            <a:r>
              <a:rPr lang="en-IN" altLang="en-US" sz="1600" dirty="0"/>
              <a:t>K-Means</a:t>
            </a:r>
          </a:p>
          <a:p>
            <a:pPr marL="1257300" lvl="2" indent="-342900" algn="just"/>
            <a:r>
              <a:rPr lang="en-IN" altLang="en-US" sz="1600" dirty="0"/>
              <a:t>Bisecting K-Means</a:t>
            </a:r>
          </a:p>
          <a:p>
            <a:pPr marL="1257300" lvl="2" indent="-342900" algn="just"/>
            <a:r>
              <a:rPr lang="en-IN" altLang="en-US" sz="1600" dirty="0"/>
              <a:t>K-</a:t>
            </a:r>
            <a:r>
              <a:rPr lang="en-IN" altLang="en-US" sz="1600" dirty="0" err="1"/>
              <a:t>Medoids</a:t>
            </a:r>
            <a:endParaRPr lang="en-IN" altLang="en-US" sz="1600" dirty="0"/>
          </a:p>
          <a:p>
            <a:pPr marL="1257300" lvl="2" indent="-342900" algn="just"/>
            <a:r>
              <a:rPr lang="en-US" altLang="en-US" sz="1600" dirty="0"/>
              <a:t>CLARA</a:t>
            </a:r>
            <a:endParaRPr lang="en-IN" altLang="en-US" sz="1600" dirty="0"/>
          </a:p>
          <a:p>
            <a:pPr marL="1257300" lvl="2" indent="-342900" algn="just"/>
            <a:r>
              <a:rPr lang="en-US" altLang="en-US" sz="1600" dirty="0"/>
              <a:t>CLARANS</a:t>
            </a:r>
            <a:endParaRPr lang="en-IN" altLang="en-US" sz="1600" dirty="0"/>
          </a:p>
          <a:p>
            <a:pPr lvl="1" algn="just"/>
            <a:r>
              <a:rPr lang="en-IN" altLang="en-US" sz="1800" dirty="0"/>
              <a:t>Hierarchical</a:t>
            </a:r>
          </a:p>
          <a:p>
            <a:pPr marL="1257300" lvl="2" indent="-342900" algn="just"/>
            <a:r>
              <a:rPr lang="en-US" altLang="en-US" sz="1600" dirty="0"/>
              <a:t>Agglomerative</a:t>
            </a:r>
            <a:endParaRPr lang="en-IN" altLang="en-US" sz="1600" dirty="0"/>
          </a:p>
          <a:p>
            <a:pPr marL="1257300" lvl="2" indent="-342900" algn="just"/>
            <a:r>
              <a:rPr lang="en-IN" altLang="en-US" sz="1600" dirty="0"/>
              <a:t>Divisive</a:t>
            </a:r>
          </a:p>
          <a:p>
            <a:pPr lvl="1" algn="just"/>
            <a:r>
              <a:rPr lang="en-IN" altLang="en-US" sz="1800" dirty="0"/>
              <a:t>Density</a:t>
            </a:r>
          </a:p>
          <a:p>
            <a:pPr marL="1257300" lvl="2" indent="-342900" algn="just"/>
            <a:r>
              <a:rPr lang="en-IN" altLang="en-US" sz="1600" dirty="0"/>
              <a:t>DBSCAN</a:t>
            </a:r>
          </a:p>
        </p:txBody>
      </p:sp>
    </p:spTree>
    <p:extLst>
      <p:ext uri="{BB962C8B-B14F-4D97-AF65-F5344CB8AC3E}">
        <p14:creationId xmlns:p14="http://schemas.microsoft.com/office/powerpoint/2010/main" val="33328259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828800" y="304800"/>
            <a:ext cx="6781800" cy="630238"/>
          </a:xfrm>
          <a:noFill/>
        </p:spPr>
        <p:txBody>
          <a:bodyPr vert="horz" lIns="92075" tIns="46038" rIns="92075" bIns="46038" rtlCol="0" anchor="ctr">
            <a:normAutofit/>
          </a:bodyPr>
          <a:lstStyle/>
          <a:p>
            <a:pPr eaLnBrk="1" hangingPunct="1"/>
            <a:r>
              <a:rPr lang="en-US" altLang="en-US" smtClean="0">
                <a:solidFill>
                  <a:srgbClr val="002060"/>
                </a:solidFill>
              </a:rPr>
              <a:t>Vector Objects</a:t>
            </a:r>
          </a:p>
        </p:txBody>
      </p:sp>
      <p:sp>
        <p:nvSpPr>
          <p:cNvPr id="22534" name="Rectangle 3"/>
          <p:cNvSpPr>
            <a:spLocks noGrp="1" noRot="1" noChangeAspect="1" noMove="1" noResize="1" noEditPoints="1" noAdjustHandles="1" noChangeArrowheads="1" noChangeShapeType="1" noTextEdit="1"/>
          </p:cNvSpPr>
          <p:nvPr>
            <p:ph idx="1"/>
          </p:nvPr>
        </p:nvSpPr>
        <p:spPr>
          <a:xfrm>
            <a:off x="1828800" y="1219200"/>
            <a:ext cx="8458200" cy="4953000"/>
          </a:xfrm>
          <a:blipFill rotWithShape="1">
            <a:blip r:embed="rId2"/>
            <a:stretch>
              <a:fillRect l="-648" t="-1107" b="-3321"/>
            </a:stretch>
          </a:blipFill>
          <a:extLst/>
        </p:spPr>
        <p:txBody>
          <a:bodyPr/>
          <a:lstStyle/>
          <a:p>
            <a:pPr>
              <a:defRPr/>
            </a:pPr>
            <a:r>
              <a:rPr lang="en-IN">
                <a:noFill/>
              </a:rPr>
              <a:t> </a:t>
            </a:r>
          </a:p>
        </p:txBody>
      </p:sp>
    </p:spTree>
    <p:extLst>
      <p:ext uri="{BB962C8B-B14F-4D97-AF65-F5344CB8AC3E}">
        <p14:creationId xmlns:p14="http://schemas.microsoft.com/office/powerpoint/2010/main" val="3517648535"/>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33600" y="3048000"/>
            <a:ext cx="7772400" cy="609600"/>
          </a:xfrm>
        </p:spPr>
        <p:txBody>
          <a:bodyPr>
            <a:normAutofit/>
          </a:bodyPr>
          <a:lstStyle/>
          <a:p>
            <a:pPr algn="ctr">
              <a:defRPr/>
            </a:pPr>
            <a:r>
              <a:rPr lang="en-IN" dirty="0" smtClean="0">
                <a:solidFill>
                  <a:srgbClr val="002060"/>
                </a:solidFill>
              </a:rPr>
              <a:t>Types of clusters</a:t>
            </a:r>
            <a:endParaRPr lang="en-IN" dirty="0">
              <a:solidFill>
                <a:srgbClr val="002060"/>
              </a:solidFill>
            </a:endParaRPr>
          </a:p>
        </p:txBody>
      </p:sp>
    </p:spTree>
    <p:extLst>
      <p:ext uri="{BB962C8B-B14F-4D97-AF65-F5344CB8AC3E}">
        <p14:creationId xmlns:p14="http://schemas.microsoft.com/office/powerpoint/2010/main" val="41082938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title"/>
          </p:nvPr>
        </p:nvSpPr>
        <p:spPr/>
        <p:txBody>
          <a:bodyPr/>
          <a:lstStyle/>
          <a:p>
            <a:r>
              <a:rPr lang="en-US" altLang="en-US" smtClean="0">
                <a:solidFill>
                  <a:srgbClr val="002060"/>
                </a:solidFill>
              </a:rPr>
              <a:t>Types of Clusters</a:t>
            </a:r>
          </a:p>
        </p:txBody>
      </p:sp>
      <p:sp>
        <p:nvSpPr>
          <p:cNvPr id="23555" name="Rectangle 1027"/>
          <p:cNvSpPr>
            <a:spLocks noGrp="1" noChangeArrowheads="1"/>
          </p:cNvSpPr>
          <p:nvPr>
            <p:ph idx="1"/>
          </p:nvPr>
        </p:nvSpPr>
        <p:spPr/>
        <p:txBody>
          <a:bodyPr>
            <a:normAutofit/>
          </a:bodyPr>
          <a:lstStyle/>
          <a:p>
            <a:r>
              <a:rPr lang="en-US" altLang="en-US" sz="2400" dirty="0"/>
              <a:t>Well-separated clusters</a:t>
            </a:r>
          </a:p>
          <a:p>
            <a:endParaRPr lang="en-US" altLang="en-US" sz="2400" dirty="0"/>
          </a:p>
          <a:p>
            <a:r>
              <a:rPr lang="en-US" altLang="en-US" sz="2400" dirty="0"/>
              <a:t>Center-based clusters</a:t>
            </a:r>
          </a:p>
          <a:p>
            <a:endParaRPr lang="en-US" altLang="en-US" sz="2400" dirty="0"/>
          </a:p>
          <a:p>
            <a:r>
              <a:rPr lang="en-US" altLang="en-US" sz="2400" dirty="0"/>
              <a:t>Contiguous clusters</a:t>
            </a:r>
          </a:p>
          <a:p>
            <a:endParaRPr lang="en-US" altLang="en-US" sz="2400" dirty="0"/>
          </a:p>
          <a:p>
            <a:r>
              <a:rPr lang="en-US" altLang="en-US" sz="2400" dirty="0"/>
              <a:t>Density-based clusters</a:t>
            </a:r>
          </a:p>
          <a:p>
            <a:endParaRPr lang="en-US" altLang="en-US" sz="2400" dirty="0"/>
          </a:p>
          <a:p>
            <a:r>
              <a:rPr lang="en-US" altLang="en-US" sz="2400" dirty="0"/>
              <a:t>Property or Conceptual</a:t>
            </a:r>
          </a:p>
          <a:p>
            <a:endParaRPr lang="en-US" altLang="en-US" sz="2400" dirty="0"/>
          </a:p>
          <a:p>
            <a:r>
              <a:rPr lang="en-US" altLang="en-US" sz="2400" dirty="0"/>
              <a:t>Described by an Objective Function</a:t>
            </a:r>
          </a:p>
        </p:txBody>
      </p:sp>
    </p:spTree>
    <p:extLst>
      <p:ext uri="{BB962C8B-B14F-4D97-AF65-F5344CB8AC3E}">
        <p14:creationId xmlns:p14="http://schemas.microsoft.com/office/powerpoint/2010/main" val="18010426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905000" y="152400"/>
            <a:ext cx="8280400" cy="552450"/>
          </a:xfrm>
        </p:spPr>
        <p:txBody>
          <a:bodyPr/>
          <a:lstStyle/>
          <a:p>
            <a:r>
              <a:rPr lang="en-US" altLang="en-US" sz="2800">
                <a:solidFill>
                  <a:srgbClr val="002060"/>
                </a:solidFill>
              </a:rPr>
              <a:t>Types of Clusters: Well-Separated</a:t>
            </a:r>
          </a:p>
        </p:txBody>
      </p:sp>
      <p:sp>
        <p:nvSpPr>
          <p:cNvPr id="24579" name="Rectangle 3"/>
          <p:cNvSpPr>
            <a:spLocks noGrp="1" noChangeArrowheads="1"/>
          </p:cNvSpPr>
          <p:nvPr>
            <p:ph idx="1"/>
          </p:nvPr>
        </p:nvSpPr>
        <p:spPr>
          <a:xfrm>
            <a:off x="2163763" y="1143000"/>
            <a:ext cx="8001000" cy="5106988"/>
          </a:xfrm>
        </p:spPr>
        <p:txBody>
          <a:bodyPr/>
          <a:lstStyle/>
          <a:p>
            <a:pPr marL="342900" indent="-342900">
              <a:spcBef>
                <a:spcPct val="20000"/>
              </a:spcBef>
              <a:spcAft>
                <a:spcPts val="1200"/>
              </a:spcAft>
            </a:pPr>
            <a:r>
              <a:rPr lang="en-US" altLang="en-US" sz="2400" dirty="0"/>
              <a:t>Well-Separated Clusters: </a:t>
            </a:r>
          </a:p>
          <a:p>
            <a:pPr marL="742950" lvl="1" indent="-285750" algn="just">
              <a:lnSpc>
                <a:spcPct val="150000"/>
              </a:lnSpc>
              <a:spcBef>
                <a:spcPct val="20000"/>
              </a:spcBef>
            </a:pPr>
            <a:r>
              <a:rPr lang="en-US" altLang="en-US" sz="2000" dirty="0"/>
              <a:t>A cluster is a set of points such that any point in a cluster is closer (or more similar) to every other point in the cluster than to any point not in the cluster. </a:t>
            </a:r>
          </a:p>
          <a:p>
            <a:pPr marL="342900" indent="-342900">
              <a:spcBef>
                <a:spcPct val="20000"/>
              </a:spcBef>
            </a:pPr>
            <a:endParaRPr lang="en-US" altLang="en-US" sz="2400" dirty="0"/>
          </a:p>
        </p:txBody>
      </p:sp>
      <p:sp>
        <p:nvSpPr>
          <p:cNvPr id="24580" name="Oval 4"/>
          <p:cNvSpPr>
            <a:spLocks noChangeAspect="1" noChangeArrowheads="1"/>
          </p:cNvSpPr>
          <p:nvPr/>
        </p:nvSpPr>
        <p:spPr bwMode="auto">
          <a:xfrm>
            <a:off x="2971800" y="4570413"/>
            <a:ext cx="1143000" cy="1143000"/>
          </a:xfrm>
          <a:prstGeom prst="ellipse">
            <a:avLst/>
          </a:prstGeom>
          <a:solidFill>
            <a:srgbClr val="00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4581" name="Oval 5"/>
          <p:cNvSpPr>
            <a:spLocks noChangeAspect="1" noChangeArrowheads="1"/>
          </p:cNvSpPr>
          <p:nvPr/>
        </p:nvSpPr>
        <p:spPr bwMode="auto">
          <a:xfrm>
            <a:off x="7086600" y="4495800"/>
            <a:ext cx="1143000" cy="1143000"/>
          </a:xfrm>
          <a:prstGeom prst="ellipse">
            <a:avLst/>
          </a:prstGeom>
          <a:solidFill>
            <a:srgbClr val="00FF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4582" name="Oval 6"/>
          <p:cNvSpPr>
            <a:spLocks noChangeAspect="1" noChangeArrowheads="1"/>
          </p:cNvSpPr>
          <p:nvPr/>
        </p:nvSpPr>
        <p:spPr bwMode="auto">
          <a:xfrm>
            <a:off x="5030788" y="3276600"/>
            <a:ext cx="1143000" cy="1143000"/>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4583" name="Text Box 7"/>
          <p:cNvSpPr txBox="1">
            <a:spLocks noChangeArrowheads="1"/>
          </p:cNvSpPr>
          <p:nvPr/>
        </p:nvSpPr>
        <p:spPr bwMode="auto">
          <a:xfrm>
            <a:off x="4191000" y="5957888"/>
            <a:ext cx="320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spcAft>
                <a:spcPct val="0"/>
              </a:spcAft>
              <a:buClrTx/>
              <a:buSzTx/>
              <a:buFontTx/>
              <a:buNone/>
            </a:pPr>
            <a:r>
              <a:rPr lang="en-US" altLang="en-US" sz="1800" dirty="0"/>
              <a:t>3 well-separated clusters</a:t>
            </a:r>
          </a:p>
        </p:txBody>
      </p:sp>
    </p:spTree>
    <p:extLst>
      <p:ext uri="{BB962C8B-B14F-4D97-AF65-F5344CB8AC3E}">
        <p14:creationId xmlns:p14="http://schemas.microsoft.com/office/powerpoint/2010/main" val="21552230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05000" y="152400"/>
            <a:ext cx="8280400" cy="552450"/>
          </a:xfrm>
        </p:spPr>
        <p:txBody>
          <a:bodyPr/>
          <a:lstStyle/>
          <a:p>
            <a:r>
              <a:rPr lang="en-US" altLang="en-US" sz="2800">
                <a:solidFill>
                  <a:srgbClr val="002060"/>
                </a:solidFill>
              </a:rPr>
              <a:t>Types of Clusters: Center-Based</a:t>
            </a:r>
          </a:p>
        </p:txBody>
      </p:sp>
      <p:sp>
        <p:nvSpPr>
          <p:cNvPr id="13315" name="Rectangle 3"/>
          <p:cNvSpPr>
            <a:spLocks noGrp="1" noChangeArrowheads="1"/>
          </p:cNvSpPr>
          <p:nvPr>
            <p:ph idx="1"/>
          </p:nvPr>
        </p:nvSpPr>
        <p:spPr>
          <a:xfrm>
            <a:off x="2163763" y="914400"/>
            <a:ext cx="8001000" cy="5106988"/>
          </a:xfrm>
        </p:spPr>
        <p:txBody>
          <a:bodyPr/>
          <a:lstStyle/>
          <a:p>
            <a:pPr marL="342900" indent="-342900">
              <a:lnSpc>
                <a:spcPct val="150000"/>
              </a:lnSpc>
              <a:spcBef>
                <a:spcPct val="20000"/>
              </a:spcBef>
            </a:pPr>
            <a:r>
              <a:rPr lang="en-US" altLang="en-US" sz="2400" dirty="0"/>
              <a:t>Center-based</a:t>
            </a:r>
          </a:p>
          <a:p>
            <a:pPr marL="742950" lvl="1" indent="-285750" algn="just">
              <a:lnSpc>
                <a:spcPct val="150000"/>
              </a:lnSpc>
              <a:spcBef>
                <a:spcPct val="20000"/>
              </a:spcBef>
            </a:pPr>
            <a:r>
              <a:rPr lang="en-US" altLang="en-US" sz="1800" dirty="0"/>
              <a:t>A cluster is a set of objects such that an object in a cluster is closer (more similar) to the “center” of a cluster, than to the center of any other cluster  </a:t>
            </a:r>
          </a:p>
          <a:p>
            <a:pPr marL="742950" lvl="1" indent="-285750" algn="just">
              <a:lnSpc>
                <a:spcPct val="150000"/>
              </a:lnSpc>
              <a:spcBef>
                <a:spcPct val="20000"/>
              </a:spcBef>
            </a:pPr>
            <a:r>
              <a:rPr lang="en-US" altLang="en-US" sz="1800" dirty="0"/>
              <a:t>The center of a cluster is often a </a:t>
            </a:r>
            <a:r>
              <a:rPr lang="en-US" altLang="en-US" sz="1800" dirty="0">
                <a:solidFill>
                  <a:srgbClr val="FF0000"/>
                </a:solidFill>
              </a:rPr>
              <a:t>centroid</a:t>
            </a:r>
            <a:r>
              <a:rPr lang="en-US" altLang="en-US" sz="1800" dirty="0"/>
              <a:t>, the average of all the points in the cluster, or a </a:t>
            </a:r>
            <a:r>
              <a:rPr lang="en-US" altLang="en-US" sz="1800" dirty="0" err="1">
                <a:solidFill>
                  <a:srgbClr val="FF0000"/>
                </a:solidFill>
              </a:rPr>
              <a:t>medoid</a:t>
            </a:r>
            <a:r>
              <a:rPr lang="en-US" altLang="en-US" sz="1800" dirty="0"/>
              <a:t>, the most “representative” point of a cluster </a:t>
            </a:r>
          </a:p>
        </p:txBody>
      </p:sp>
      <p:sp>
        <p:nvSpPr>
          <p:cNvPr id="25604" name="Oval 4"/>
          <p:cNvSpPr>
            <a:spLocks noChangeAspect="1" noChangeArrowheads="1"/>
          </p:cNvSpPr>
          <p:nvPr/>
        </p:nvSpPr>
        <p:spPr bwMode="auto">
          <a:xfrm>
            <a:off x="2667000" y="4191000"/>
            <a:ext cx="1371600" cy="1371600"/>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5605" name="Oval 5"/>
          <p:cNvSpPr>
            <a:spLocks noChangeAspect="1" noChangeArrowheads="1"/>
          </p:cNvSpPr>
          <p:nvPr/>
        </p:nvSpPr>
        <p:spPr bwMode="auto">
          <a:xfrm>
            <a:off x="4038600" y="4191000"/>
            <a:ext cx="1371600" cy="1371600"/>
          </a:xfrm>
          <a:prstGeom prst="ellipse">
            <a:avLst/>
          </a:prstGeom>
          <a:solidFill>
            <a:srgbClr val="33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5606" name="Oval 6"/>
          <p:cNvSpPr>
            <a:spLocks noChangeAspect="1" noChangeArrowheads="1"/>
          </p:cNvSpPr>
          <p:nvPr/>
        </p:nvSpPr>
        <p:spPr bwMode="auto">
          <a:xfrm>
            <a:off x="6846888" y="4329114"/>
            <a:ext cx="1166812" cy="1100137"/>
          </a:xfrm>
          <a:prstGeom prst="ellipse">
            <a:avLst/>
          </a:prstGeom>
          <a:solidFill>
            <a:srgbClr val="00FF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5607" name="Oval 7"/>
          <p:cNvSpPr>
            <a:spLocks noChangeAspect="1" noChangeArrowheads="1"/>
          </p:cNvSpPr>
          <p:nvPr/>
        </p:nvSpPr>
        <p:spPr bwMode="auto">
          <a:xfrm>
            <a:off x="8218488" y="4329114"/>
            <a:ext cx="1166812" cy="1100137"/>
          </a:xfrm>
          <a:prstGeom prst="ellipse">
            <a:avLst/>
          </a:prstGeom>
          <a:solidFill>
            <a:srgbClr val="FFCC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5608" name="Text Box 8"/>
          <p:cNvSpPr txBox="1">
            <a:spLocks noChangeArrowheads="1"/>
          </p:cNvSpPr>
          <p:nvPr/>
        </p:nvSpPr>
        <p:spPr bwMode="auto">
          <a:xfrm>
            <a:off x="4495800" y="5791201"/>
            <a:ext cx="320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4 center-based clusters</a:t>
            </a:r>
          </a:p>
        </p:txBody>
      </p:sp>
    </p:spTree>
    <p:extLst>
      <p:ext uri="{BB962C8B-B14F-4D97-AF65-F5344CB8AC3E}">
        <p14:creationId xmlns:p14="http://schemas.microsoft.com/office/powerpoint/2010/main" val="34168265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905000" y="152400"/>
            <a:ext cx="8280400" cy="552450"/>
          </a:xfrm>
        </p:spPr>
        <p:txBody>
          <a:bodyPr/>
          <a:lstStyle/>
          <a:p>
            <a:r>
              <a:rPr lang="en-US" altLang="en-US" sz="2800">
                <a:solidFill>
                  <a:srgbClr val="002060"/>
                </a:solidFill>
              </a:rPr>
              <a:t>Types of Clusters: Contiguity-Based</a:t>
            </a:r>
          </a:p>
        </p:txBody>
      </p:sp>
      <p:sp>
        <p:nvSpPr>
          <p:cNvPr id="26627" name="Rectangle 3"/>
          <p:cNvSpPr>
            <a:spLocks noGrp="1" noChangeArrowheads="1"/>
          </p:cNvSpPr>
          <p:nvPr>
            <p:ph idx="1"/>
          </p:nvPr>
        </p:nvSpPr>
        <p:spPr>
          <a:xfrm>
            <a:off x="2133600" y="1066800"/>
            <a:ext cx="8001000" cy="5106988"/>
          </a:xfrm>
        </p:spPr>
        <p:txBody>
          <a:bodyPr/>
          <a:lstStyle/>
          <a:p>
            <a:pPr marL="342900" indent="-342900">
              <a:spcBef>
                <a:spcPct val="20000"/>
              </a:spcBef>
              <a:spcAft>
                <a:spcPts val="1200"/>
              </a:spcAft>
            </a:pPr>
            <a:r>
              <a:rPr lang="en-US" altLang="en-US" sz="2400" dirty="0"/>
              <a:t>Contiguous Cluster (Nearest neighbor or Transitive)</a:t>
            </a:r>
          </a:p>
          <a:p>
            <a:pPr marL="742950" lvl="1" indent="-285750" algn="just">
              <a:lnSpc>
                <a:spcPct val="150000"/>
              </a:lnSpc>
              <a:spcBef>
                <a:spcPct val="20000"/>
              </a:spcBef>
            </a:pPr>
            <a:r>
              <a:rPr lang="en-US" altLang="en-US" sz="2000" dirty="0"/>
              <a:t>A cluster is a set of points such that a point in a cluster is closer (or more similar) to one or more other points in the cluster than to any point not in the cluster.</a:t>
            </a:r>
          </a:p>
          <a:p>
            <a:pPr marL="342900" indent="-342900">
              <a:spcBef>
                <a:spcPct val="20000"/>
              </a:spcBef>
            </a:pPr>
            <a:endParaRPr lang="en-US" altLang="en-US" sz="2400" dirty="0"/>
          </a:p>
        </p:txBody>
      </p:sp>
      <p:grpSp>
        <p:nvGrpSpPr>
          <p:cNvPr id="26628" name="Group 15"/>
          <p:cNvGrpSpPr>
            <a:grpSpLocks/>
          </p:cNvGrpSpPr>
          <p:nvPr/>
        </p:nvGrpSpPr>
        <p:grpSpPr bwMode="auto">
          <a:xfrm>
            <a:off x="1905000" y="3810000"/>
            <a:ext cx="8534400" cy="1219200"/>
            <a:chOff x="950" y="2544"/>
            <a:chExt cx="4106" cy="576"/>
          </a:xfrm>
        </p:grpSpPr>
        <p:sp>
          <p:nvSpPr>
            <p:cNvPr id="26630" name="Freeform 4" descr="Large grid"/>
            <p:cNvSpPr>
              <a:spLocks noChangeAspect="1"/>
            </p:cNvSpPr>
            <p:nvPr/>
          </p:nvSpPr>
          <p:spPr bwMode="auto">
            <a:xfrm>
              <a:off x="950" y="2552"/>
              <a:ext cx="267" cy="457"/>
            </a:xfrm>
            <a:custGeom>
              <a:avLst/>
              <a:gdLst>
                <a:gd name="T0" fmla="*/ 102 w 432"/>
                <a:gd name="T1" fmla="*/ 0 h 744"/>
                <a:gd name="T2" fmla="*/ 62 w 432"/>
                <a:gd name="T3" fmla="*/ 2 h 744"/>
                <a:gd name="T4" fmla="*/ 54 w 432"/>
                <a:gd name="T5" fmla="*/ 9 h 744"/>
                <a:gd name="T6" fmla="*/ 40 w 432"/>
                <a:gd name="T7" fmla="*/ 42 h 744"/>
                <a:gd name="T8" fmla="*/ 43 w 432"/>
                <a:gd name="T9" fmla="*/ 75 h 744"/>
                <a:gd name="T10" fmla="*/ 70 w 432"/>
                <a:gd name="T11" fmla="*/ 117 h 744"/>
                <a:gd name="T12" fmla="*/ 70 w 432"/>
                <a:gd name="T13" fmla="*/ 164 h 744"/>
                <a:gd name="T14" fmla="*/ 59 w 432"/>
                <a:gd name="T15" fmla="*/ 166 h 744"/>
                <a:gd name="T16" fmla="*/ 0 w 432"/>
                <a:gd name="T17" fmla="*/ 173 h 7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2" h="744">
                  <a:moveTo>
                    <a:pt x="432" y="0"/>
                  </a:moveTo>
                  <a:cubicBezTo>
                    <a:pt x="376" y="4"/>
                    <a:pt x="319" y="2"/>
                    <a:pt x="264" y="12"/>
                  </a:cubicBezTo>
                  <a:cubicBezTo>
                    <a:pt x="250" y="15"/>
                    <a:pt x="236" y="24"/>
                    <a:pt x="228" y="36"/>
                  </a:cubicBezTo>
                  <a:cubicBezTo>
                    <a:pt x="224" y="43"/>
                    <a:pt x="173" y="164"/>
                    <a:pt x="168" y="180"/>
                  </a:cubicBezTo>
                  <a:cubicBezTo>
                    <a:pt x="172" y="228"/>
                    <a:pt x="174" y="276"/>
                    <a:pt x="180" y="324"/>
                  </a:cubicBezTo>
                  <a:cubicBezTo>
                    <a:pt x="190" y="397"/>
                    <a:pt x="262" y="447"/>
                    <a:pt x="300" y="504"/>
                  </a:cubicBezTo>
                  <a:cubicBezTo>
                    <a:pt x="318" y="577"/>
                    <a:pt x="333" y="615"/>
                    <a:pt x="300" y="708"/>
                  </a:cubicBezTo>
                  <a:cubicBezTo>
                    <a:pt x="294" y="724"/>
                    <a:pt x="268" y="717"/>
                    <a:pt x="252" y="720"/>
                  </a:cubicBezTo>
                  <a:cubicBezTo>
                    <a:pt x="169" y="737"/>
                    <a:pt x="84" y="744"/>
                    <a:pt x="0" y="744"/>
                  </a:cubicBezTo>
                </a:path>
              </a:pathLst>
            </a:custGeom>
            <a:noFill/>
            <a:ln w="19050" cap="flat" cmpd="sng">
              <a:solidFill>
                <a:srgbClr val="99CC00"/>
              </a:solidFill>
              <a:prstDash val="lgDashDotDot"/>
              <a:round/>
              <a:headEnd/>
              <a:tailEnd/>
            </a:ln>
            <a:effectLst/>
            <a:extLst>
              <a:ext uri="{909E8E84-426E-40DD-AFC4-6F175D3DCCD1}">
                <a14:hiddenFill xmlns:a14="http://schemas.microsoft.com/office/drawing/2010/main">
                  <a:pattFill prst="lgGrid">
                    <a:fgClr>
                      <a:srgbClr val="000000"/>
                    </a:fgClr>
                    <a:bgClr>
                      <a:srgbClr val="FFFFFF"/>
                    </a:bgClr>
                  </a:patt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6631" name="Freeform 5" descr="Large grid"/>
            <p:cNvSpPr>
              <a:spLocks noChangeAspect="1"/>
            </p:cNvSpPr>
            <p:nvPr/>
          </p:nvSpPr>
          <p:spPr bwMode="auto">
            <a:xfrm>
              <a:off x="1061" y="2618"/>
              <a:ext cx="267" cy="459"/>
            </a:xfrm>
            <a:custGeom>
              <a:avLst/>
              <a:gdLst>
                <a:gd name="T0" fmla="*/ 102 w 432"/>
                <a:gd name="T1" fmla="*/ 0 h 744"/>
                <a:gd name="T2" fmla="*/ 62 w 432"/>
                <a:gd name="T3" fmla="*/ 2 h 744"/>
                <a:gd name="T4" fmla="*/ 54 w 432"/>
                <a:gd name="T5" fmla="*/ 9 h 744"/>
                <a:gd name="T6" fmla="*/ 40 w 432"/>
                <a:gd name="T7" fmla="*/ 42 h 744"/>
                <a:gd name="T8" fmla="*/ 43 w 432"/>
                <a:gd name="T9" fmla="*/ 76 h 744"/>
                <a:gd name="T10" fmla="*/ 70 w 432"/>
                <a:gd name="T11" fmla="*/ 118 h 744"/>
                <a:gd name="T12" fmla="*/ 70 w 432"/>
                <a:gd name="T13" fmla="*/ 167 h 744"/>
                <a:gd name="T14" fmla="*/ 59 w 432"/>
                <a:gd name="T15" fmla="*/ 169 h 744"/>
                <a:gd name="T16" fmla="*/ 0 w 432"/>
                <a:gd name="T17" fmla="*/ 175 h 7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2" h="744">
                  <a:moveTo>
                    <a:pt x="432" y="0"/>
                  </a:moveTo>
                  <a:cubicBezTo>
                    <a:pt x="376" y="4"/>
                    <a:pt x="319" y="2"/>
                    <a:pt x="264" y="12"/>
                  </a:cubicBezTo>
                  <a:cubicBezTo>
                    <a:pt x="250" y="15"/>
                    <a:pt x="236" y="24"/>
                    <a:pt x="228" y="36"/>
                  </a:cubicBezTo>
                  <a:cubicBezTo>
                    <a:pt x="224" y="43"/>
                    <a:pt x="173" y="164"/>
                    <a:pt x="168" y="180"/>
                  </a:cubicBezTo>
                  <a:cubicBezTo>
                    <a:pt x="172" y="228"/>
                    <a:pt x="174" y="276"/>
                    <a:pt x="180" y="324"/>
                  </a:cubicBezTo>
                  <a:cubicBezTo>
                    <a:pt x="190" y="397"/>
                    <a:pt x="262" y="447"/>
                    <a:pt x="300" y="504"/>
                  </a:cubicBezTo>
                  <a:cubicBezTo>
                    <a:pt x="318" y="577"/>
                    <a:pt x="333" y="615"/>
                    <a:pt x="300" y="708"/>
                  </a:cubicBezTo>
                  <a:cubicBezTo>
                    <a:pt x="294" y="724"/>
                    <a:pt x="268" y="717"/>
                    <a:pt x="252" y="720"/>
                  </a:cubicBezTo>
                  <a:cubicBezTo>
                    <a:pt x="169" y="737"/>
                    <a:pt x="84" y="744"/>
                    <a:pt x="0" y="744"/>
                  </a:cubicBezTo>
                </a:path>
              </a:pathLst>
            </a:custGeom>
            <a:noFill/>
            <a:ln w="19050" cap="rnd" cmpd="sng">
              <a:solidFill>
                <a:srgbClr val="000066"/>
              </a:solidFill>
              <a:prstDash val="sysDot"/>
              <a:round/>
              <a:headEnd/>
              <a:tailEnd/>
            </a:ln>
            <a:effectLst/>
            <a:extLst>
              <a:ext uri="{909E8E84-426E-40DD-AFC4-6F175D3DCCD1}">
                <a14:hiddenFill xmlns:a14="http://schemas.microsoft.com/office/drawing/2010/main">
                  <a:pattFill prst="lgGrid">
                    <a:fgClr>
                      <a:srgbClr val="000000"/>
                    </a:fgClr>
                    <a:bgClr>
                      <a:srgbClr val="FFFFFF"/>
                    </a:bgClr>
                  </a:patt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6632" name="Freeform 6" descr="Large grid"/>
            <p:cNvSpPr>
              <a:spLocks noChangeAspect="1"/>
            </p:cNvSpPr>
            <p:nvPr/>
          </p:nvSpPr>
          <p:spPr bwMode="auto">
            <a:xfrm>
              <a:off x="1195" y="2663"/>
              <a:ext cx="267" cy="457"/>
            </a:xfrm>
            <a:custGeom>
              <a:avLst/>
              <a:gdLst>
                <a:gd name="T0" fmla="*/ 102 w 432"/>
                <a:gd name="T1" fmla="*/ 0 h 744"/>
                <a:gd name="T2" fmla="*/ 62 w 432"/>
                <a:gd name="T3" fmla="*/ 2 h 744"/>
                <a:gd name="T4" fmla="*/ 54 w 432"/>
                <a:gd name="T5" fmla="*/ 9 h 744"/>
                <a:gd name="T6" fmla="*/ 40 w 432"/>
                <a:gd name="T7" fmla="*/ 42 h 744"/>
                <a:gd name="T8" fmla="*/ 43 w 432"/>
                <a:gd name="T9" fmla="*/ 75 h 744"/>
                <a:gd name="T10" fmla="*/ 70 w 432"/>
                <a:gd name="T11" fmla="*/ 117 h 744"/>
                <a:gd name="T12" fmla="*/ 70 w 432"/>
                <a:gd name="T13" fmla="*/ 164 h 744"/>
                <a:gd name="T14" fmla="*/ 59 w 432"/>
                <a:gd name="T15" fmla="*/ 166 h 744"/>
                <a:gd name="T16" fmla="*/ 0 w 432"/>
                <a:gd name="T17" fmla="*/ 173 h 7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2" h="744">
                  <a:moveTo>
                    <a:pt x="432" y="0"/>
                  </a:moveTo>
                  <a:cubicBezTo>
                    <a:pt x="376" y="4"/>
                    <a:pt x="319" y="2"/>
                    <a:pt x="264" y="12"/>
                  </a:cubicBezTo>
                  <a:cubicBezTo>
                    <a:pt x="250" y="15"/>
                    <a:pt x="236" y="24"/>
                    <a:pt x="228" y="36"/>
                  </a:cubicBezTo>
                  <a:cubicBezTo>
                    <a:pt x="224" y="43"/>
                    <a:pt x="173" y="164"/>
                    <a:pt x="168" y="180"/>
                  </a:cubicBezTo>
                  <a:cubicBezTo>
                    <a:pt x="172" y="228"/>
                    <a:pt x="174" y="276"/>
                    <a:pt x="180" y="324"/>
                  </a:cubicBezTo>
                  <a:cubicBezTo>
                    <a:pt x="190" y="397"/>
                    <a:pt x="262" y="447"/>
                    <a:pt x="300" y="504"/>
                  </a:cubicBezTo>
                  <a:cubicBezTo>
                    <a:pt x="318" y="577"/>
                    <a:pt x="333" y="615"/>
                    <a:pt x="300" y="708"/>
                  </a:cubicBezTo>
                  <a:cubicBezTo>
                    <a:pt x="294" y="724"/>
                    <a:pt x="268" y="717"/>
                    <a:pt x="252" y="720"/>
                  </a:cubicBezTo>
                  <a:cubicBezTo>
                    <a:pt x="169" y="737"/>
                    <a:pt x="84" y="744"/>
                    <a:pt x="0" y="744"/>
                  </a:cubicBezTo>
                </a:path>
              </a:pathLst>
            </a:custGeom>
            <a:noFill/>
            <a:ln w="19050" cap="flat" cmpd="sng">
              <a:solidFill>
                <a:srgbClr val="FF7C80"/>
              </a:solidFill>
              <a:prstDash val="dash"/>
              <a:round/>
              <a:headEnd/>
              <a:tailEnd/>
            </a:ln>
            <a:effectLst/>
            <a:extLst>
              <a:ext uri="{909E8E84-426E-40DD-AFC4-6F175D3DCCD1}">
                <a14:hiddenFill xmlns:a14="http://schemas.microsoft.com/office/drawing/2010/main">
                  <a:pattFill prst="lgGrid">
                    <a:fgClr>
                      <a:srgbClr val="000000"/>
                    </a:fgClr>
                    <a:bgClr>
                      <a:srgbClr val="FFFFFF"/>
                    </a:bgClr>
                  </a:patt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6633" name="Oval 7"/>
            <p:cNvSpPr>
              <a:spLocks noChangeAspect="1" noChangeArrowheads="1"/>
            </p:cNvSpPr>
            <p:nvPr/>
          </p:nvSpPr>
          <p:spPr bwMode="auto">
            <a:xfrm>
              <a:off x="2171" y="2750"/>
              <a:ext cx="134" cy="134"/>
            </a:xfrm>
            <a:prstGeom prst="ellipse">
              <a:avLst/>
            </a:prstGeom>
            <a:solidFill>
              <a:srgbClr val="00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6634" name="AutoShape 8"/>
            <p:cNvSpPr>
              <a:spLocks noChangeAspect="1" noChangeArrowheads="1"/>
            </p:cNvSpPr>
            <p:nvPr/>
          </p:nvSpPr>
          <p:spPr bwMode="auto">
            <a:xfrm rot="-5400000">
              <a:off x="1942" y="2382"/>
              <a:ext cx="525" cy="866"/>
            </a:xfrm>
            <a:custGeom>
              <a:avLst/>
              <a:gdLst>
                <a:gd name="T0" fmla="*/ 0 w 21600"/>
                <a:gd name="T1" fmla="*/ 0 h 21600"/>
                <a:gd name="T2" fmla="*/ 0 w 21600"/>
                <a:gd name="T3" fmla="*/ 1 h 21600"/>
                <a:gd name="T4" fmla="*/ 0 w 21600"/>
                <a:gd name="T5" fmla="*/ 0 h 21600"/>
                <a:gd name="T6" fmla="*/ 0 w 21600"/>
                <a:gd name="T7" fmla="*/ 1 h 21600"/>
                <a:gd name="T8" fmla="*/ 0 60000 65536"/>
                <a:gd name="T9" fmla="*/ 0 60000 65536"/>
                <a:gd name="T10" fmla="*/ 0 60000 65536"/>
                <a:gd name="T11" fmla="*/ 0 60000 65536"/>
                <a:gd name="T12" fmla="*/ 0 w 21600"/>
                <a:gd name="T13" fmla="*/ 0 h 21600"/>
                <a:gd name="T14" fmla="*/ 21600 w 21600"/>
                <a:gd name="T15" fmla="*/ 13519 h 21600"/>
              </a:gdLst>
              <a:ahLst/>
              <a:cxnLst>
                <a:cxn ang="T8">
                  <a:pos x="T0" y="T1"/>
                </a:cxn>
                <a:cxn ang="T9">
                  <a:pos x="T2" y="T3"/>
                </a:cxn>
                <a:cxn ang="T10">
                  <a:pos x="T4" y="T5"/>
                </a:cxn>
                <a:cxn ang="T11">
                  <a:pos x="T6" y="T7"/>
                </a:cxn>
              </a:cxnLst>
              <a:rect l="T12" t="T13" r="T14" b="T15"/>
              <a:pathLst>
                <a:path w="21600" h="21600">
                  <a:moveTo>
                    <a:pt x="5625" y="13616"/>
                  </a:moveTo>
                  <a:cubicBezTo>
                    <a:pt x="5154" y="12752"/>
                    <a:pt x="4908" y="11784"/>
                    <a:pt x="4908" y="10800"/>
                  </a:cubicBezTo>
                  <a:cubicBezTo>
                    <a:pt x="4908" y="7545"/>
                    <a:pt x="7545" y="4908"/>
                    <a:pt x="10800" y="4908"/>
                  </a:cubicBezTo>
                  <a:cubicBezTo>
                    <a:pt x="14054" y="4908"/>
                    <a:pt x="16692" y="7545"/>
                    <a:pt x="16692" y="10800"/>
                  </a:cubicBezTo>
                  <a:cubicBezTo>
                    <a:pt x="16692" y="11784"/>
                    <a:pt x="16445" y="12752"/>
                    <a:pt x="15974" y="13616"/>
                  </a:cubicBezTo>
                  <a:lnTo>
                    <a:pt x="20285" y="15963"/>
                  </a:lnTo>
                  <a:cubicBezTo>
                    <a:pt x="21148" y="14379"/>
                    <a:pt x="21600" y="12603"/>
                    <a:pt x="21600" y="10800"/>
                  </a:cubicBezTo>
                  <a:cubicBezTo>
                    <a:pt x="21600" y="4835"/>
                    <a:pt x="16764" y="0"/>
                    <a:pt x="10800" y="0"/>
                  </a:cubicBezTo>
                  <a:cubicBezTo>
                    <a:pt x="4835" y="0"/>
                    <a:pt x="0" y="4835"/>
                    <a:pt x="0" y="10800"/>
                  </a:cubicBezTo>
                  <a:cubicBezTo>
                    <a:pt x="-1" y="12603"/>
                    <a:pt x="451" y="14379"/>
                    <a:pt x="1314" y="15963"/>
                  </a:cubicBezTo>
                  <a:lnTo>
                    <a:pt x="5625" y="13616"/>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6635" name="Oval 9"/>
            <p:cNvSpPr>
              <a:spLocks noChangeAspect="1" noChangeArrowheads="1"/>
            </p:cNvSpPr>
            <p:nvPr/>
          </p:nvSpPr>
          <p:spPr bwMode="auto">
            <a:xfrm>
              <a:off x="2504" y="2750"/>
              <a:ext cx="134" cy="134"/>
            </a:xfrm>
            <a:prstGeom prst="ellipse">
              <a:avLst/>
            </a:prstGeom>
            <a:solidFill>
              <a:srgbClr val="00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6636" name="Line 10"/>
            <p:cNvSpPr>
              <a:spLocks noChangeAspect="1" noChangeShapeType="1"/>
            </p:cNvSpPr>
            <p:nvPr/>
          </p:nvSpPr>
          <p:spPr bwMode="auto">
            <a:xfrm>
              <a:off x="2305" y="2818"/>
              <a:ext cx="199" cy="0"/>
            </a:xfrm>
            <a:prstGeom prst="line">
              <a:avLst/>
            </a:prstGeom>
            <a:noFill/>
            <a:ln w="19050">
              <a:solidFill>
                <a:srgbClr val="00CC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6637" name="Oval 11"/>
            <p:cNvSpPr>
              <a:spLocks noChangeAspect="1" noChangeArrowheads="1"/>
            </p:cNvSpPr>
            <p:nvPr/>
          </p:nvSpPr>
          <p:spPr bwMode="auto">
            <a:xfrm>
              <a:off x="4236" y="2633"/>
              <a:ext cx="376" cy="355"/>
            </a:xfrm>
            <a:prstGeom prst="ellipse">
              <a:avLst/>
            </a:prstGeom>
            <a:solidFill>
              <a:srgbClr val="00FF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6638" name="Oval 12"/>
            <p:cNvSpPr>
              <a:spLocks noChangeAspect="1" noChangeArrowheads="1"/>
            </p:cNvSpPr>
            <p:nvPr/>
          </p:nvSpPr>
          <p:spPr bwMode="auto">
            <a:xfrm>
              <a:off x="4680" y="2633"/>
              <a:ext cx="376" cy="355"/>
            </a:xfrm>
            <a:prstGeom prst="ellipse">
              <a:avLst/>
            </a:prstGeom>
            <a:solidFill>
              <a:srgbClr val="FFCC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6639" name="Oval 13"/>
            <p:cNvSpPr>
              <a:spLocks noChangeAspect="1" noChangeArrowheads="1"/>
            </p:cNvSpPr>
            <p:nvPr/>
          </p:nvSpPr>
          <p:spPr bwMode="auto">
            <a:xfrm>
              <a:off x="2992" y="2544"/>
              <a:ext cx="444" cy="444"/>
            </a:xfrm>
            <a:prstGeom prst="ellipse">
              <a:avLst/>
            </a:prstGeom>
            <a:solidFill>
              <a:srgbClr val="33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6640" name="Oval 14"/>
            <p:cNvSpPr>
              <a:spLocks noChangeAspect="1" noChangeArrowheads="1"/>
            </p:cNvSpPr>
            <p:nvPr/>
          </p:nvSpPr>
          <p:spPr bwMode="auto">
            <a:xfrm>
              <a:off x="3391" y="2544"/>
              <a:ext cx="444" cy="444"/>
            </a:xfrm>
            <a:prstGeom prst="ellipse">
              <a:avLst/>
            </a:prstGeom>
            <a:solidFill>
              <a:srgbClr val="33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grpSp>
      <p:sp>
        <p:nvSpPr>
          <p:cNvPr id="26629" name="Text Box 16"/>
          <p:cNvSpPr txBox="1">
            <a:spLocks noChangeArrowheads="1"/>
          </p:cNvSpPr>
          <p:nvPr/>
        </p:nvSpPr>
        <p:spPr bwMode="auto">
          <a:xfrm>
            <a:off x="4495800" y="5791201"/>
            <a:ext cx="320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8 contiguous clusters</a:t>
            </a:r>
          </a:p>
        </p:txBody>
      </p:sp>
    </p:spTree>
    <p:extLst>
      <p:ext uri="{BB962C8B-B14F-4D97-AF65-F5344CB8AC3E}">
        <p14:creationId xmlns:p14="http://schemas.microsoft.com/office/powerpoint/2010/main" val="3937029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title"/>
          </p:nvPr>
        </p:nvSpPr>
        <p:spPr>
          <a:xfrm>
            <a:off x="1905000" y="152400"/>
            <a:ext cx="8280400" cy="552450"/>
          </a:xfrm>
        </p:spPr>
        <p:txBody>
          <a:bodyPr/>
          <a:lstStyle/>
          <a:p>
            <a:r>
              <a:rPr lang="en-US" altLang="en-US" sz="2800">
                <a:solidFill>
                  <a:srgbClr val="002060"/>
                </a:solidFill>
              </a:rPr>
              <a:t>Types of Clusters: Density-Based</a:t>
            </a:r>
          </a:p>
        </p:txBody>
      </p:sp>
      <p:sp>
        <p:nvSpPr>
          <p:cNvPr id="27651" name="Rectangle 4"/>
          <p:cNvSpPr>
            <a:spLocks noGrp="1" noChangeArrowheads="1"/>
          </p:cNvSpPr>
          <p:nvPr>
            <p:ph idx="1"/>
          </p:nvPr>
        </p:nvSpPr>
        <p:spPr>
          <a:xfrm>
            <a:off x="2057400" y="1143000"/>
            <a:ext cx="8001000" cy="5106988"/>
          </a:xfrm>
        </p:spPr>
        <p:txBody>
          <a:bodyPr/>
          <a:lstStyle/>
          <a:p>
            <a:pPr marL="342900" indent="-342900">
              <a:spcBef>
                <a:spcPct val="20000"/>
              </a:spcBef>
              <a:spcAft>
                <a:spcPts val="1200"/>
              </a:spcAft>
            </a:pPr>
            <a:r>
              <a:rPr lang="en-US" altLang="en-US" sz="2400" dirty="0"/>
              <a:t>Density-based</a:t>
            </a:r>
          </a:p>
          <a:p>
            <a:pPr marL="742950" lvl="1" indent="-285750" algn="just">
              <a:lnSpc>
                <a:spcPct val="150000"/>
              </a:lnSpc>
              <a:spcBef>
                <a:spcPct val="20000"/>
              </a:spcBef>
            </a:pPr>
            <a:r>
              <a:rPr lang="en-US" altLang="en-US" sz="2000" dirty="0"/>
              <a:t>A cluster is a dense region of points, which is separated by low-density regions, from other regions of high density. </a:t>
            </a:r>
          </a:p>
          <a:p>
            <a:pPr marL="742950" lvl="1" indent="-285750" algn="just">
              <a:lnSpc>
                <a:spcPct val="150000"/>
              </a:lnSpc>
              <a:spcBef>
                <a:spcPct val="20000"/>
              </a:spcBef>
            </a:pPr>
            <a:r>
              <a:rPr lang="en-US" altLang="en-US" sz="2000" dirty="0"/>
              <a:t>Used when the clusters are irregular or intertwined, and when noise and outliers are present. </a:t>
            </a:r>
          </a:p>
        </p:txBody>
      </p:sp>
      <p:grpSp>
        <p:nvGrpSpPr>
          <p:cNvPr id="27652" name="Group 12"/>
          <p:cNvGrpSpPr>
            <a:grpSpLocks/>
          </p:cNvGrpSpPr>
          <p:nvPr/>
        </p:nvGrpSpPr>
        <p:grpSpPr bwMode="auto">
          <a:xfrm>
            <a:off x="1828800" y="3886200"/>
            <a:ext cx="8610600" cy="1676400"/>
            <a:chOff x="1056" y="3072"/>
            <a:chExt cx="3840" cy="720"/>
          </a:xfrm>
        </p:grpSpPr>
        <p:sp>
          <p:nvSpPr>
            <p:cNvPr id="27654" name="Rectangle 2"/>
            <p:cNvSpPr>
              <a:spLocks noChangeArrowheads="1"/>
            </p:cNvSpPr>
            <p:nvPr/>
          </p:nvSpPr>
          <p:spPr bwMode="auto">
            <a:xfrm>
              <a:off x="1056" y="3072"/>
              <a:ext cx="3840" cy="720"/>
            </a:xfrm>
            <a:prstGeom prst="rect">
              <a:avLst/>
            </a:prstGeom>
            <a:pattFill prst="pct10">
              <a:fgClr>
                <a:schemeClr val="tx1"/>
              </a:fgClr>
              <a:bgClr>
                <a:srgbClr val="FFFFFF"/>
              </a:bgClr>
            </a:patt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7655" name="Oval 5"/>
            <p:cNvSpPr>
              <a:spLocks noChangeAspect="1" noChangeArrowheads="1"/>
            </p:cNvSpPr>
            <p:nvPr/>
          </p:nvSpPr>
          <p:spPr bwMode="auto">
            <a:xfrm>
              <a:off x="1599" y="3374"/>
              <a:ext cx="134" cy="134"/>
            </a:xfrm>
            <a:prstGeom prst="ellipse">
              <a:avLst/>
            </a:prstGeom>
            <a:solidFill>
              <a:srgbClr val="3333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7656" name="AutoShape 6"/>
            <p:cNvSpPr>
              <a:spLocks noChangeAspect="1" noChangeArrowheads="1"/>
            </p:cNvSpPr>
            <p:nvPr/>
          </p:nvSpPr>
          <p:spPr bwMode="auto">
            <a:xfrm rot="-5400000">
              <a:off x="1370" y="3006"/>
              <a:ext cx="525" cy="866"/>
            </a:xfrm>
            <a:custGeom>
              <a:avLst/>
              <a:gdLst>
                <a:gd name="T0" fmla="*/ 0 w 21600"/>
                <a:gd name="T1" fmla="*/ 0 h 21600"/>
                <a:gd name="T2" fmla="*/ 0 w 21600"/>
                <a:gd name="T3" fmla="*/ 1 h 21600"/>
                <a:gd name="T4" fmla="*/ 0 w 21600"/>
                <a:gd name="T5" fmla="*/ 0 h 21600"/>
                <a:gd name="T6" fmla="*/ 0 w 21600"/>
                <a:gd name="T7" fmla="*/ 1 h 21600"/>
                <a:gd name="T8" fmla="*/ 0 60000 65536"/>
                <a:gd name="T9" fmla="*/ 0 60000 65536"/>
                <a:gd name="T10" fmla="*/ 0 60000 65536"/>
                <a:gd name="T11" fmla="*/ 0 60000 65536"/>
                <a:gd name="T12" fmla="*/ 0 w 21600"/>
                <a:gd name="T13" fmla="*/ 0 h 21600"/>
                <a:gd name="T14" fmla="*/ 21600 w 21600"/>
                <a:gd name="T15" fmla="*/ 13519 h 21600"/>
              </a:gdLst>
              <a:ahLst/>
              <a:cxnLst>
                <a:cxn ang="T8">
                  <a:pos x="T0" y="T1"/>
                </a:cxn>
                <a:cxn ang="T9">
                  <a:pos x="T2" y="T3"/>
                </a:cxn>
                <a:cxn ang="T10">
                  <a:pos x="T4" y="T5"/>
                </a:cxn>
                <a:cxn ang="T11">
                  <a:pos x="T6" y="T7"/>
                </a:cxn>
              </a:cxnLst>
              <a:rect l="T12" t="T13" r="T14" b="T15"/>
              <a:pathLst>
                <a:path w="21600" h="21600">
                  <a:moveTo>
                    <a:pt x="5625" y="13616"/>
                  </a:moveTo>
                  <a:cubicBezTo>
                    <a:pt x="5154" y="12752"/>
                    <a:pt x="4908" y="11784"/>
                    <a:pt x="4908" y="10800"/>
                  </a:cubicBezTo>
                  <a:cubicBezTo>
                    <a:pt x="4908" y="7545"/>
                    <a:pt x="7545" y="4908"/>
                    <a:pt x="10800" y="4908"/>
                  </a:cubicBezTo>
                  <a:cubicBezTo>
                    <a:pt x="14054" y="4908"/>
                    <a:pt x="16692" y="7545"/>
                    <a:pt x="16692" y="10800"/>
                  </a:cubicBezTo>
                  <a:cubicBezTo>
                    <a:pt x="16692" y="11784"/>
                    <a:pt x="16445" y="12752"/>
                    <a:pt x="15974" y="13616"/>
                  </a:cubicBezTo>
                  <a:lnTo>
                    <a:pt x="20285" y="15963"/>
                  </a:lnTo>
                  <a:cubicBezTo>
                    <a:pt x="21148" y="14379"/>
                    <a:pt x="21600" y="12603"/>
                    <a:pt x="21600" y="10800"/>
                  </a:cubicBezTo>
                  <a:cubicBezTo>
                    <a:pt x="21600" y="4835"/>
                    <a:pt x="16764" y="0"/>
                    <a:pt x="10800" y="0"/>
                  </a:cubicBezTo>
                  <a:cubicBezTo>
                    <a:pt x="4835" y="0"/>
                    <a:pt x="0" y="4835"/>
                    <a:pt x="0" y="10800"/>
                  </a:cubicBezTo>
                  <a:cubicBezTo>
                    <a:pt x="-1" y="12603"/>
                    <a:pt x="451" y="14379"/>
                    <a:pt x="1314" y="15963"/>
                  </a:cubicBezTo>
                  <a:lnTo>
                    <a:pt x="5625" y="13616"/>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7657" name="Oval 7"/>
            <p:cNvSpPr>
              <a:spLocks noChangeAspect="1" noChangeArrowheads="1"/>
            </p:cNvSpPr>
            <p:nvPr/>
          </p:nvSpPr>
          <p:spPr bwMode="auto">
            <a:xfrm>
              <a:off x="1932" y="3374"/>
              <a:ext cx="134" cy="134"/>
            </a:xfrm>
            <a:prstGeom prst="ellipse">
              <a:avLst/>
            </a:prstGeom>
            <a:solidFill>
              <a:srgbClr val="00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7658" name="Oval 8"/>
            <p:cNvSpPr>
              <a:spLocks noChangeAspect="1" noChangeArrowheads="1"/>
            </p:cNvSpPr>
            <p:nvPr/>
          </p:nvSpPr>
          <p:spPr bwMode="auto">
            <a:xfrm>
              <a:off x="3664" y="3257"/>
              <a:ext cx="376" cy="355"/>
            </a:xfrm>
            <a:prstGeom prst="ellipse">
              <a:avLst/>
            </a:prstGeom>
            <a:solidFill>
              <a:srgbClr val="00FF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7659" name="Oval 9"/>
            <p:cNvSpPr>
              <a:spLocks noChangeAspect="1" noChangeArrowheads="1"/>
            </p:cNvSpPr>
            <p:nvPr/>
          </p:nvSpPr>
          <p:spPr bwMode="auto">
            <a:xfrm>
              <a:off x="4108" y="3257"/>
              <a:ext cx="376" cy="355"/>
            </a:xfrm>
            <a:prstGeom prst="ellipse">
              <a:avLst/>
            </a:prstGeom>
            <a:solidFill>
              <a:srgbClr val="FFCC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7660" name="Oval 10"/>
            <p:cNvSpPr>
              <a:spLocks noChangeAspect="1" noChangeArrowheads="1"/>
            </p:cNvSpPr>
            <p:nvPr/>
          </p:nvSpPr>
          <p:spPr bwMode="auto">
            <a:xfrm>
              <a:off x="2420" y="3168"/>
              <a:ext cx="444" cy="444"/>
            </a:xfrm>
            <a:prstGeom prst="ellipse">
              <a:avLst/>
            </a:prstGeom>
            <a:solidFill>
              <a:srgbClr val="33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7661" name="Oval 11"/>
            <p:cNvSpPr>
              <a:spLocks noChangeAspect="1" noChangeArrowheads="1"/>
            </p:cNvSpPr>
            <p:nvPr/>
          </p:nvSpPr>
          <p:spPr bwMode="auto">
            <a:xfrm>
              <a:off x="2819" y="3168"/>
              <a:ext cx="444" cy="444"/>
            </a:xfrm>
            <a:prstGeom prst="ellipse">
              <a:avLst/>
            </a:prstGeom>
            <a:solidFill>
              <a:srgbClr val="33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grpSp>
      <p:sp>
        <p:nvSpPr>
          <p:cNvPr id="27653" name="Text Box 13"/>
          <p:cNvSpPr txBox="1">
            <a:spLocks noChangeArrowheads="1"/>
          </p:cNvSpPr>
          <p:nvPr/>
        </p:nvSpPr>
        <p:spPr bwMode="auto">
          <a:xfrm>
            <a:off x="4495800" y="5791201"/>
            <a:ext cx="320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6 density-based clusters</a:t>
            </a:r>
          </a:p>
        </p:txBody>
      </p:sp>
    </p:spTree>
    <p:extLst>
      <p:ext uri="{BB962C8B-B14F-4D97-AF65-F5344CB8AC3E}">
        <p14:creationId xmlns:p14="http://schemas.microsoft.com/office/powerpoint/2010/main" val="31482393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905000" y="152400"/>
            <a:ext cx="8280400" cy="552450"/>
          </a:xfrm>
        </p:spPr>
        <p:txBody>
          <a:bodyPr/>
          <a:lstStyle/>
          <a:p>
            <a:r>
              <a:rPr lang="en-US" altLang="en-US" sz="2800">
                <a:solidFill>
                  <a:srgbClr val="002060"/>
                </a:solidFill>
              </a:rPr>
              <a:t>Types of Clusters: Conceptual Clusters</a:t>
            </a:r>
          </a:p>
        </p:txBody>
      </p:sp>
      <p:sp>
        <p:nvSpPr>
          <p:cNvPr id="28675" name="Rectangle 3"/>
          <p:cNvSpPr>
            <a:spLocks noGrp="1" noChangeArrowheads="1"/>
          </p:cNvSpPr>
          <p:nvPr>
            <p:ph idx="1"/>
          </p:nvPr>
        </p:nvSpPr>
        <p:spPr>
          <a:xfrm>
            <a:off x="2057400" y="1143000"/>
            <a:ext cx="8001000" cy="5106988"/>
          </a:xfrm>
        </p:spPr>
        <p:txBody>
          <a:bodyPr/>
          <a:lstStyle/>
          <a:p>
            <a:pPr marL="342900" indent="-342900">
              <a:spcBef>
                <a:spcPct val="20000"/>
              </a:spcBef>
            </a:pPr>
            <a:r>
              <a:rPr lang="en-US" altLang="en-US" sz="2400" dirty="0"/>
              <a:t>Shared Property or Conceptual Clusters</a:t>
            </a:r>
          </a:p>
          <a:p>
            <a:pPr marL="742950" lvl="1" indent="-285750" algn="just">
              <a:lnSpc>
                <a:spcPct val="150000"/>
              </a:lnSpc>
              <a:spcBef>
                <a:spcPct val="20000"/>
              </a:spcBef>
            </a:pPr>
            <a:r>
              <a:rPr lang="en-US" altLang="en-US" sz="2000" dirty="0"/>
              <a:t>Finds clusters that share some common property or represent a particular concept. </a:t>
            </a:r>
          </a:p>
          <a:p>
            <a:pPr marL="742950" lvl="1" indent="-285750">
              <a:spcBef>
                <a:spcPct val="20000"/>
              </a:spcBef>
              <a:buNone/>
            </a:pPr>
            <a:endParaRPr lang="en-US" altLang="en-US" sz="2000" dirty="0"/>
          </a:p>
        </p:txBody>
      </p:sp>
      <p:sp>
        <p:nvSpPr>
          <p:cNvPr id="28676" name="Text Box 13"/>
          <p:cNvSpPr txBox="1">
            <a:spLocks noChangeArrowheads="1"/>
          </p:cNvSpPr>
          <p:nvPr/>
        </p:nvSpPr>
        <p:spPr bwMode="auto">
          <a:xfrm>
            <a:off x="4495800" y="5791201"/>
            <a:ext cx="320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2 Overlapping Circles</a:t>
            </a:r>
          </a:p>
        </p:txBody>
      </p:sp>
      <p:sp>
        <p:nvSpPr>
          <p:cNvPr id="28677" name="AutoShape 15"/>
          <p:cNvSpPr>
            <a:spLocks noChangeArrowheads="1"/>
          </p:cNvSpPr>
          <p:nvPr/>
        </p:nvSpPr>
        <p:spPr bwMode="auto">
          <a:xfrm>
            <a:off x="4114800" y="3124200"/>
            <a:ext cx="2286000" cy="20574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30" y="10800"/>
                </a:moveTo>
                <a:cubicBezTo>
                  <a:pt x="3030" y="15091"/>
                  <a:pt x="6509" y="18570"/>
                  <a:pt x="10800" y="18570"/>
                </a:cubicBezTo>
                <a:cubicBezTo>
                  <a:pt x="15091" y="18570"/>
                  <a:pt x="18570" y="15091"/>
                  <a:pt x="18570" y="10800"/>
                </a:cubicBezTo>
                <a:cubicBezTo>
                  <a:pt x="18570" y="6509"/>
                  <a:pt x="15091" y="3030"/>
                  <a:pt x="10800" y="3030"/>
                </a:cubicBezTo>
                <a:cubicBezTo>
                  <a:pt x="6509" y="3030"/>
                  <a:pt x="3030" y="6509"/>
                  <a:pt x="3030" y="10800"/>
                </a:cubicBezTo>
                <a:close/>
              </a:path>
            </a:pathLst>
          </a:custGeom>
          <a:solidFill>
            <a:srgbClr val="CC33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78" name="AutoShape 16"/>
          <p:cNvSpPr>
            <a:spLocks noChangeArrowheads="1"/>
          </p:cNvSpPr>
          <p:nvPr/>
        </p:nvSpPr>
        <p:spPr bwMode="auto">
          <a:xfrm>
            <a:off x="5181600" y="3124200"/>
            <a:ext cx="2286000" cy="20574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30" y="10800"/>
                </a:moveTo>
                <a:cubicBezTo>
                  <a:pt x="3030" y="15091"/>
                  <a:pt x="6509" y="18570"/>
                  <a:pt x="10800" y="18570"/>
                </a:cubicBezTo>
                <a:cubicBezTo>
                  <a:pt x="15091" y="18570"/>
                  <a:pt x="18570" y="15091"/>
                  <a:pt x="18570" y="10800"/>
                </a:cubicBezTo>
                <a:cubicBezTo>
                  <a:pt x="18570" y="6509"/>
                  <a:pt x="15091" y="3030"/>
                  <a:pt x="10800" y="3030"/>
                </a:cubicBezTo>
                <a:cubicBezTo>
                  <a:pt x="6509" y="3030"/>
                  <a:pt x="3030" y="6509"/>
                  <a:pt x="3030" y="10800"/>
                </a:cubicBezTo>
                <a:close/>
              </a:path>
            </a:pathLst>
          </a:custGeom>
          <a:solidFill>
            <a:srgbClr val="CC33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24214327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905000" y="152400"/>
            <a:ext cx="8534400" cy="533400"/>
          </a:xfrm>
        </p:spPr>
        <p:txBody>
          <a:bodyPr/>
          <a:lstStyle/>
          <a:p>
            <a:r>
              <a:rPr lang="en-US" altLang="en-US" sz="2800">
                <a:solidFill>
                  <a:srgbClr val="002060"/>
                </a:solidFill>
              </a:rPr>
              <a:t>Types of Clusters: Objective Function</a:t>
            </a:r>
          </a:p>
        </p:txBody>
      </p:sp>
      <p:sp>
        <p:nvSpPr>
          <p:cNvPr id="17411" name="Rectangle 3"/>
          <p:cNvSpPr>
            <a:spLocks noGrp="1" noChangeArrowheads="1"/>
          </p:cNvSpPr>
          <p:nvPr>
            <p:ph idx="1"/>
          </p:nvPr>
        </p:nvSpPr>
        <p:spPr>
          <a:xfrm>
            <a:off x="1935164" y="1143000"/>
            <a:ext cx="8504237" cy="5181600"/>
          </a:xfrm>
        </p:spPr>
        <p:txBody>
          <a:bodyPr/>
          <a:lstStyle/>
          <a:p>
            <a:pPr algn="just">
              <a:lnSpc>
                <a:spcPct val="150000"/>
              </a:lnSpc>
              <a:spcBef>
                <a:spcPct val="20000"/>
              </a:spcBef>
            </a:pPr>
            <a:r>
              <a:rPr lang="en-US" altLang="en-US" sz="2400" dirty="0"/>
              <a:t>Clusters Defined by an Objective Function</a:t>
            </a:r>
          </a:p>
          <a:p>
            <a:pPr lvl="1" algn="just">
              <a:lnSpc>
                <a:spcPct val="150000"/>
              </a:lnSpc>
              <a:spcBef>
                <a:spcPct val="20000"/>
              </a:spcBef>
            </a:pPr>
            <a:r>
              <a:rPr lang="en-US" altLang="en-US" sz="2000" dirty="0"/>
              <a:t>Finds clusters that minimize or maximize an objective function. </a:t>
            </a:r>
          </a:p>
          <a:p>
            <a:pPr lvl="1" algn="just">
              <a:lnSpc>
                <a:spcPct val="150000"/>
              </a:lnSpc>
            </a:pPr>
            <a:r>
              <a:rPr lang="en-US" altLang="en-US" sz="2000" dirty="0"/>
              <a:t>Enumerate all possible ways of dividing the points into clusters and evaluate the `goodness' of each potential set of clusters by using the given objective function.  (NP Hard)</a:t>
            </a:r>
          </a:p>
          <a:p>
            <a:pPr lvl="1" algn="just">
              <a:lnSpc>
                <a:spcPct val="150000"/>
              </a:lnSpc>
            </a:pPr>
            <a:r>
              <a:rPr lang="en-US" altLang="en-US" sz="2000" dirty="0"/>
              <a:t> Can have global or local objectives.</a:t>
            </a:r>
          </a:p>
          <a:p>
            <a:pPr lvl="2" algn="just">
              <a:lnSpc>
                <a:spcPct val="150000"/>
              </a:lnSpc>
            </a:pPr>
            <a:r>
              <a:rPr lang="en-US" altLang="en-US" sz="1800" dirty="0"/>
              <a:t> Hierarchical clustering algorithms typically have local objectives</a:t>
            </a:r>
          </a:p>
          <a:p>
            <a:pPr lvl="2" algn="just">
              <a:lnSpc>
                <a:spcPct val="150000"/>
              </a:lnSpc>
            </a:pPr>
            <a:r>
              <a:rPr lang="en-US" altLang="en-US" sz="1800" dirty="0"/>
              <a:t> Partitional algorithms typically have global objectives</a:t>
            </a:r>
          </a:p>
        </p:txBody>
      </p:sp>
    </p:spTree>
    <p:extLst>
      <p:ext uri="{BB962C8B-B14F-4D97-AF65-F5344CB8AC3E}">
        <p14:creationId xmlns:p14="http://schemas.microsoft.com/office/powerpoint/2010/main" val="3385250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41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905000" y="152400"/>
            <a:ext cx="8534400" cy="533400"/>
          </a:xfrm>
        </p:spPr>
        <p:txBody>
          <a:bodyPr/>
          <a:lstStyle/>
          <a:p>
            <a:r>
              <a:rPr lang="en-US" altLang="en-US" sz="2800">
                <a:solidFill>
                  <a:srgbClr val="002060"/>
                </a:solidFill>
              </a:rPr>
              <a:t>Types of Clusters: Objective Function …</a:t>
            </a:r>
          </a:p>
        </p:txBody>
      </p:sp>
      <p:sp>
        <p:nvSpPr>
          <p:cNvPr id="30723" name="Rectangle 3"/>
          <p:cNvSpPr>
            <a:spLocks noGrp="1" noChangeArrowheads="1"/>
          </p:cNvSpPr>
          <p:nvPr>
            <p:ph idx="1"/>
          </p:nvPr>
        </p:nvSpPr>
        <p:spPr/>
        <p:txBody>
          <a:bodyPr/>
          <a:lstStyle/>
          <a:p>
            <a:pPr algn="just">
              <a:lnSpc>
                <a:spcPct val="150000"/>
              </a:lnSpc>
            </a:pPr>
            <a:r>
              <a:rPr lang="en-US" altLang="en-US" sz="2000" dirty="0"/>
              <a:t>Map the clustering problem to a different domain and solve a related problem in that domain</a:t>
            </a:r>
          </a:p>
          <a:p>
            <a:pPr lvl="1" algn="just">
              <a:lnSpc>
                <a:spcPct val="150000"/>
              </a:lnSpc>
            </a:pPr>
            <a:r>
              <a:rPr lang="en-US" altLang="en-US" sz="1800" dirty="0"/>
              <a:t>Proximity matrix defines a weighted graph, where the nodes are the points being clustered, and the weighted edges represent the proximities between points</a:t>
            </a:r>
            <a:endParaRPr lang="en-US" altLang="en-US" sz="1600" dirty="0">
              <a:latin typeface="Times New Roman" pitchFamily="18" charset="0"/>
            </a:endParaRPr>
          </a:p>
          <a:p>
            <a:pPr lvl="1" algn="just">
              <a:lnSpc>
                <a:spcPct val="150000"/>
              </a:lnSpc>
            </a:pPr>
            <a:r>
              <a:rPr lang="en-US" altLang="en-US" sz="1800" dirty="0"/>
              <a:t>Clustering is equivalent to breaking the graph into connected components, one for each cluster </a:t>
            </a:r>
          </a:p>
          <a:p>
            <a:pPr lvl="1" algn="just">
              <a:lnSpc>
                <a:spcPct val="150000"/>
              </a:lnSpc>
            </a:pPr>
            <a:r>
              <a:rPr lang="en-US" altLang="en-US" sz="1800" dirty="0"/>
              <a:t>Want to minimize the edge weight between clusters and maximize the edge weight within clusters </a:t>
            </a:r>
          </a:p>
        </p:txBody>
      </p:sp>
    </p:spTree>
    <p:extLst>
      <p:ext uri="{BB962C8B-B14F-4D97-AF65-F5344CB8AC3E}">
        <p14:creationId xmlns:p14="http://schemas.microsoft.com/office/powerpoint/2010/main" val="357463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70314" y="3200400"/>
            <a:ext cx="4764087" cy="774700"/>
          </a:xfrm>
        </p:spPr>
        <p:txBody>
          <a:bodyPr>
            <a:normAutofit/>
          </a:bodyPr>
          <a:lstStyle/>
          <a:p>
            <a:pPr>
              <a:defRPr/>
            </a:pPr>
            <a:r>
              <a:rPr lang="en-IN" dirty="0" smtClean="0">
                <a:solidFill>
                  <a:srgbClr val="002060"/>
                </a:solidFill>
              </a:rPr>
              <a:t>Introduction</a:t>
            </a:r>
            <a:endParaRPr lang="en-IN" dirty="0">
              <a:solidFill>
                <a:srgbClr val="002060"/>
              </a:solidFill>
            </a:endParaRPr>
          </a:p>
        </p:txBody>
      </p:sp>
    </p:spTree>
    <p:extLst>
      <p:ext uri="{BB962C8B-B14F-4D97-AF65-F5344CB8AC3E}">
        <p14:creationId xmlns:p14="http://schemas.microsoft.com/office/powerpoint/2010/main" val="7178026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62200" y="2971800"/>
            <a:ext cx="7772400" cy="622300"/>
          </a:xfrm>
        </p:spPr>
        <p:txBody>
          <a:bodyPr>
            <a:normAutofit/>
          </a:bodyPr>
          <a:lstStyle/>
          <a:p>
            <a:pPr>
              <a:defRPr/>
            </a:pPr>
            <a:r>
              <a:rPr lang="en-IN" dirty="0" smtClean="0">
                <a:solidFill>
                  <a:srgbClr val="002060"/>
                </a:solidFill>
              </a:rPr>
              <a:t>Clustering techniques</a:t>
            </a:r>
            <a:endParaRPr lang="en-IN" dirty="0">
              <a:solidFill>
                <a:srgbClr val="002060"/>
              </a:solidFill>
            </a:endParaRPr>
          </a:p>
        </p:txBody>
      </p:sp>
    </p:spTree>
    <p:extLst>
      <p:ext uri="{BB962C8B-B14F-4D97-AF65-F5344CB8AC3E}">
        <p14:creationId xmlns:p14="http://schemas.microsoft.com/office/powerpoint/2010/main" val="30665261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905000" y="152400"/>
            <a:ext cx="8280400" cy="552450"/>
          </a:xfrm>
        </p:spPr>
        <p:txBody>
          <a:bodyPr>
            <a:normAutofit/>
          </a:bodyPr>
          <a:lstStyle/>
          <a:p>
            <a:r>
              <a:rPr lang="en-US" altLang="en-US" smtClean="0">
                <a:solidFill>
                  <a:srgbClr val="002060"/>
                </a:solidFill>
              </a:rPr>
              <a:t>Types of Clustering</a:t>
            </a:r>
          </a:p>
        </p:txBody>
      </p:sp>
      <p:sp>
        <p:nvSpPr>
          <p:cNvPr id="7171" name="Rectangle 3"/>
          <p:cNvSpPr>
            <a:spLocks noGrp="1" noChangeArrowheads="1"/>
          </p:cNvSpPr>
          <p:nvPr>
            <p:ph idx="1"/>
          </p:nvPr>
        </p:nvSpPr>
        <p:spPr>
          <a:xfrm>
            <a:off x="2163763" y="1065212"/>
            <a:ext cx="8001000" cy="5106988"/>
          </a:xfrm>
        </p:spPr>
        <p:txBody>
          <a:bodyPr/>
          <a:lstStyle/>
          <a:p>
            <a:pPr marL="342900" indent="-342900" algn="just">
              <a:lnSpc>
                <a:spcPct val="150000"/>
              </a:lnSpc>
              <a:spcBef>
                <a:spcPct val="20000"/>
              </a:spcBef>
            </a:pPr>
            <a:r>
              <a:rPr lang="en-US" altLang="en-US" sz="2000" dirty="0"/>
              <a:t>A </a:t>
            </a:r>
            <a:r>
              <a:rPr lang="en-US" altLang="en-US" sz="2000" dirty="0">
                <a:solidFill>
                  <a:srgbClr val="FF0000"/>
                </a:solidFill>
              </a:rPr>
              <a:t>clustering</a:t>
            </a:r>
            <a:r>
              <a:rPr lang="en-US" altLang="en-US" sz="2000" dirty="0"/>
              <a:t> is a process to find a set of clusters</a:t>
            </a:r>
            <a:endParaRPr lang="en-US" altLang="en-US" sz="1050" dirty="0"/>
          </a:p>
          <a:p>
            <a:pPr marL="342900" indent="-342900" algn="just">
              <a:lnSpc>
                <a:spcPct val="150000"/>
              </a:lnSpc>
              <a:spcBef>
                <a:spcPct val="20000"/>
              </a:spcBef>
            </a:pPr>
            <a:r>
              <a:rPr lang="en-US" altLang="en-US" sz="2000" dirty="0"/>
              <a:t>Important distinction between </a:t>
            </a:r>
            <a:r>
              <a:rPr lang="en-US" altLang="en-US" sz="2000" dirty="0">
                <a:solidFill>
                  <a:srgbClr val="FF0000"/>
                </a:solidFill>
              </a:rPr>
              <a:t>hierarchical</a:t>
            </a:r>
            <a:r>
              <a:rPr lang="en-US" altLang="en-US" sz="2000" dirty="0"/>
              <a:t> and </a:t>
            </a:r>
            <a:r>
              <a:rPr lang="en-US" altLang="en-US" sz="2000" dirty="0" err="1">
                <a:solidFill>
                  <a:srgbClr val="FF0000"/>
                </a:solidFill>
              </a:rPr>
              <a:t>partitional</a:t>
            </a:r>
            <a:r>
              <a:rPr lang="en-US" altLang="en-US" sz="2000" dirty="0">
                <a:solidFill>
                  <a:srgbClr val="FFCC00"/>
                </a:solidFill>
              </a:rPr>
              <a:t> </a:t>
            </a:r>
            <a:r>
              <a:rPr lang="en-US" altLang="en-US" sz="2000" dirty="0"/>
              <a:t>sets of clusters </a:t>
            </a:r>
            <a:endParaRPr lang="en-US" altLang="en-US" sz="1050" dirty="0">
              <a:solidFill>
                <a:srgbClr val="FFCC00"/>
              </a:solidFill>
            </a:endParaRPr>
          </a:p>
          <a:p>
            <a:pPr marL="342900" indent="-342900" algn="just">
              <a:lnSpc>
                <a:spcPct val="150000"/>
              </a:lnSpc>
              <a:spcBef>
                <a:spcPct val="20000"/>
              </a:spcBef>
            </a:pPr>
            <a:r>
              <a:rPr lang="en-US" altLang="en-US" sz="2000" dirty="0"/>
              <a:t>Partitional Clustering</a:t>
            </a:r>
          </a:p>
          <a:p>
            <a:pPr marL="742950" lvl="1" indent="-285750" algn="just">
              <a:lnSpc>
                <a:spcPct val="150000"/>
              </a:lnSpc>
              <a:spcBef>
                <a:spcPct val="20000"/>
              </a:spcBef>
            </a:pPr>
            <a:r>
              <a:rPr lang="en-US" altLang="en-US" sz="1600" dirty="0"/>
              <a:t>A division data objects into non-overlapping subsets (clusters) such that each data object is in exactly one subset</a:t>
            </a:r>
            <a:endParaRPr lang="en-US" altLang="en-US" sz="800" dirty="0">
              <a:solidFill>
                <a:srgbClr val="FFCC00"/>
              </a:solidFill>
            </a:endParaRPr>
          </a:p>
          <a:p>
            <a:pPr marL="342900" indent="-342900" algn="just">
              <a:lnSpc>
                <a:spcPct val="150000"/>
              </a:lnSpc>
              <a:spcBef>
                <a:spcPct val="20000"/>
              </a:spcBef>
            </a:pPr>
            <a:r>
              <a:rPr lang="en-US" altLang="en-US" sz="2000" dirty="0"/>
              <a:t>Hierarchical clustering</a:t>
            </a:r>
          </a:p>
          <a:p>
            <a:pPr marL="742950" lvl="1" indent="-285750" algn="just">
              <a:lnSpc>
                <a:spcPct val="150000"/>
              </a:lnSpc>
              <a:spcBef>
                <a:spcPct val="20000"/>
              </a:spcBef>
            </a:pPr>
            <a:r>
              <a:rPr lang="en-US" altLang="en-US" sz="1600" dirty="0"/>
              <a:t>A set of nested clusters organized as a hierarchical tree </a:t>
            </a:r>
          </a:p>
          <a:p>
            <a:pPr marL="234950" indent="-285750" algn="just">
              <a:lnSpc>
                <a:spcPct val="150000"/>
              </a:lnSpc>
              <a:spcBef>
                <a:spcPct val="20000"/>
              </a:spcBef>
            </a:pPr>
            <a:r>
              <a:rPr lang="en-US" altLang="en-US" sz="2000" dirty="0"/>
              <a:t>Density based clustering</a:t>
            </a:r>
          </a:p>
          <a:p>
            <a:pPr marL="742950" lvl="1" indent="-285750" algn="just">
              <a:lnSpc>
                <a:spcPct val="150000"/>
              </a:lnSpc>
              <a:spcBef>
                <a:spcPct val="20000"/>
              </a:spcBef>
            </a:pPr>
            <a:r>
              <a:rPr lang="en-US" altLang="en-US" sz="1600" dirty="0"/>
              <a:t>Discover clusters of arbitrary shape. </a:t>
            </a:r>
          </a:p>
          <a:p>
            <a:pPr marL="742950" lvl="1" indent="-285750" algn="just">
              <a:lnSpc>
                <a:spcPct val="150000"/>
              </a:lnSpc>
              <a:spcBef>
                <a:spcPct val="20000"/>
              </a:spcBef>
            </a:pPr>
            <a:r>
              <a:rPr lang="en-US" altLang="en-US" sz="1600" dirty="0"/>
              <a:t>Clusters dense regions of objects separated by regions of low density</a:t>
            </a:r>
          </a:p>
        </p:txBody>
      </p:sp>
    </p:spTree>
    <p:extLst>
      <p:ext uri="{BB962C8B-B14F-4D97-AF65-F5344CB8AC3E}">
        <p14:creationId xmlns:p14="http://schemas.microsoft.com/office/powerpoint/2010/main" val="1035365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17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7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905000" y="152400"/>
            <a:ext cx="8280400" cy="552450"/>
          </a:xfrm>
        </p:spPr>
        <p:txBody>
          <a:bodyPr>
            <a:normAutofit/>
          </a:bodyPr>
          <a:lstStyle/>
          <a:p>
            <a:r>
              <a:rPr lang="en-US" altLang="en-US" dirty="0" smtClean="0">
                <a:solidFill>
                  <a:srgbClr val="002060"/>
                </a:solidFill>
              </a:rPr>
              <a:t>Partitional Clustering</a:t>
            </a:r>
          </a:p>
        </p:txBody>
      </p:sp>
      <p:sp>
        <p:nvSpPr>
          <p:cNvPr id="34819" name="Freeform 4"/>
          <p:cNvSpPr>
            <a:spLocks/>
          </p:cNvSpPr>
          <p:nvPr/>
        </p:nvSpPr>
        <p:spPr bwMode="auto">
          <a:xfrm>
            <a:off x="2778125" y="2517775"/>
            <a:ext cx="96838" cy="101600"/>
          </a:xfrm>
          <a:custGeom>
            <a:avLst/>
            <a:gdLst>
              <a:gd name="T0" fmla="*/ 2147483647 w 61"/>
              <a:gd name="T1" fmla="*/ 2147483647 h 64"/>
              <a:gd name="T2" fmla="*/ 2147483647 w 61"/>
              <a:gd name="T3" fmla="*/ 2147483647 h 64"/>
              <a:gd name="T4" fmla="*/ 2147483647 w 61"/>
              <a:gd name="T5" fmla="*/ 2147483647 h 64"/>
              <a:gd name="T6" fmla="*/ 2147483647 w 61"/>
              <a:gd name="T7" fmla="*/ 2147483647 h 64"/>
              <a:gd name="T8" fmla="*/ 2147483647 w 61"/>
              <a:gd name="T9" fmla="*/ 2147483647 h 64"/>
              <a:gd name="T10" fmla="*/ 0 w 61"/>
              <a:gd name="T11" fmla="*/ 2147483647 h 64"/>
              <a:gd name="T12" fmla="*/ 0 w 61"/>
              <a:gd name="T13" fmla="*/ 2147483647 h 64"/>
              <a:gd name="T14" fmla="*/ 2147483647 w 61"/>
              <a:gd name="T15" fmla="*/ 2147483647 h 64"/>
              <a:gd name="T16" fmla="*/ 2147483647 w 61"/>
              <a:gd name="T17" fmla="*/ 0 h 64"/>
              <a:gd name="T18" fmla="*/ 2147483647 w 61"/>
              <a:gd name="T19" fmla="*/ 2147483647 h 64"/>
              <a:gd name="T20" fmla="*/ 2147483647 w 61"/>
              <a:gd name="T21" fmla="*/ 2147483647 h 64"/>
              <a:gd name="T22" fmla="*/ 2147483647 w 61"/>
              <a:gd name="T23" fmla="*/ 2147483647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4">
                <a:moveTo>
                  <a:pt x="61" y="30"/>
                </a:moveTo>
                <a:lnTo>
                  <a:pt x="55" y="49"/>
                </a:lnTo>
                <a:lnTo>
                  <a:pt x="43" y="61"/>
                </a:lnTo>
                <a:lnTo>
                  <a:pt x="24" y="64"/>
                </a:lnTo>
                <a:lnTo>
                  <a:pt x="9" y="55"/>
                </a:lnTo>
                <a:lnTo>
                  <a:pt x="0" y="39"/>
                </a:lnTo>
                <a:lnTo>
                  <a:pt x="0" y="24"/>
                </a:lnTo>
                <a:lnTo>
                  <a:pt x="9" y="9"/>
                </a:lnTo>
                <a:lnTo>
                  <a:pt x="24" y="0"/>
                </a:lnTo>
                <a:lnTo>
                  <a:pt x="43" y="3"/>
                </a:lnTo>
                <a:lnTo>
                  <a:pt x="55" y="15"/>
                </a:lnTo>
                <a:lnTo>
                  <a:pt x="61" y="30"/>
                </a:lnTo>
                <a:close/>
              </a:path>
            </a:pathLst>
          </a:custGeom>
          <a:solidFill>
            <a:srgbClr val="000000"/>
          </a:solidFill>
          <a:ln w="4763">
            <a:solidFill>
              <a:srgbClr val="000000"/>
            </a:solidFill>
            <a:prstDash val="solid"/>
            <a:round/>
            <a:headEnd/>
            <a:tailEnd/>
          </a:ln>
        </p:spPr>
        <p:txBody>
          <a:bodyPr/>
          <a:lstStyle/>
          <a:p>
            <a:endParaRPr lang="en-IN"/>
          </a:p>
        </p:txBody>
      </p:sp>
      <p:sp>
        <p:nvSpPr>
          <p:cNvPr id="34820" name="Freeform 5"/>
          <p:cNvSpPr>
            <a:spLocks/>
          </p:cNvSpPr>
          <p:nvPr/>
        </p:nvSpPr>
        <p:spPr bwMode="auto">
          <a:xfrm>
            <a:off x="2778125" y="2716214"/>
            <a:ext cx="96838" cy="98425"/>
          </a:xfrm>
          <a:custGeom>
            <a:avLst/>
            <a:gdLst>
              <a:gd name="T0" fmla="*/ 2147483647 w 61"/>
              <a:gd name="T1" fmla="*/ 2147483647 h 62"/>
              <a:gd name="T2" fmla="*/ 2147483647 w 61"/>
              <a:gd name="T3" fmla="*/ 2147483647 h 62"/>
              <a:gd name="T4" fmla="*/ 2147483647 w 61"/>
              <a:gd name="T5" fmla="*/ 2147483647 h 62"/>
              <a:gd name="T6" fmla="*/ 2147483647 w 61"/>
              <a:gd name="T7" fmla="*/ 2147483647 h 62"/>
              <a:gd name="T8" fmla="*/ 2147483647 w 61"/>
              <a:gd name="T9" fmla="*/ 2147483647 h 62"/>
              <a:gd name="T10" fmla="*/ 0 w 61"/>
              <a:gd name="T11" fmla="*/ 2147483647 h 62"/>
              <a:gd name="T12" fmla="*/ 0 w 61"/>
              <a:gd name="T13" fmla="*/ 2147483647 h 62"/>
              <a:gd name="T14" fmla="*/ 2147483647 w 61"/>
              <a:gd name="T15" fmla="*/ 2147483647 h 62"/>
              <a:gd name="T16" fmla="*/ 2147483647 w 61"/>
              <a:gd name="T17" fmla="*/ 0 h 62"/>
              <a:gd name="T18" fmla="*/ 2147483647 w 61"/>
              <a:gd name="T19" fmla="*/ 2147483647 h 62"/>
              <a:gd name="T20" fmla="*/ 2147483647 w 61"/>
              <a:gd name="T21" fmla="*/ 2147483647 h 62"/>
              <a:gd name="T22" fmla="*/ 2147483647 w 61"/>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2">
                <a:moveTo>
                  <a:pt x="61" y="31"/>
                </a:moveTo>
                <a:lnTo>
                  <a:pt x="55" y="49"/>
                </a:lnTo>
                <a:lnTo>
                  <a:pt x="43" y="62"/>
                </a:lnTo>
                <a:lnTo>
                  <a:pt x="24" y="62"/>
                </a:lnTo>
                <a:lnTo>
                  <a:pt x="9" y="55"/>
                </a:lnTo>
                <a:lnTo>
                  <a:pt x="0" y="40"/>
                </a:lnTo>
                <a:lnTo>
                  <a:pt x="0" y="22"/>
                </a:lnTo>
                <a:lnTo>
                  <a:pt x="9" y="9"/>
                </a:lnTo>
                <a:lnTo>
                  <a:pt x="24" y="0"/>
                </a:lnTo>
                <a:lnTo>
                  <a:pt x="43" y="3"/>
                </a:lnTo>
                <a:lnTo>
                  <a:pt x="55" y="16"/>
                </a:lnTo>
                <a:lnTo>
                  <a:pt x="61" y="31"/>
                </a:lnTo>
                <a:close/>
              </a:path>
            </a:pathLst>
          </a:custGeom>
          <a:solidFill>
            <a:srgbClr val="000000"/>
          </a:solidFill>
          <a:ln w="4763">
            <a:solidFill>
              <a:srgbClr val="000000"/>
            </a:solidFill>
            <a:prstDash val="solid"/>
            <a:round/>
            <a:headEnd/>
            <a:tailEnd/>
          </a:ln>
        </p:spPr>
        <p:txBody>
          <a:bodyPr/>
          <a:lstStyle/>
          <a:p>
            <a:endParaRPr lang="en-IN"/>
          </a:p>
        </p:txBody>
      </p:sp>
      <p:sp>
        <p:nvSpPr>
          <p:cNvPr id="34821" name="Freeform 6"/>
          <p:cNvSpPr>
            <a:spLocks/>
          </p:cNvSpPr>
          <p:nvPr/>
        </p:nvSpPr>
        <p:spPr bwMode="auto">
          <a:xfrm>
            <a:off x="3475039" y="4711701"/>
            <a:ext cx="96837" cy="98425"/>
          </a:xfrm>
          <a:custGeom>
            <a:avLst/>
            <a:gdLst>
              <a:gd name="T0" fmla="*/ 2147483647 w 61"/>
              <a:gd name="T1" fmla="*/ 2147483647 h 62"/>
              <a:gd name="T2" fmla="*/ 2147483647 w 61"/>
              <a:gd name="T3" fmla="*/ 2147483647 h 62"/>
              <a:gd name="T4" fmla="*/ 2147483647 w 61"/>
              <a:gd name="T5" fmla="*/ 2147483647 h 62"/>
              <a:gd name="T6" fmla="*/ 2147483647 w 61"/>
              <a:gd name="T7" fmla="*/ 2147483647 h 62"/>
              <a:gd name="T8" fmla="*/ 2147483647 w 61"/>
              <a:gd name="T9" fmla="*/ 2147483647 h 62"/>
              <a:gd name="T10" fmla="*/ 0 w 61"/>
              <a:gd name="T11" fmla="*/ 2147483647 h 62"/>
              <a:gd name="T12" fmla="*/ 0 w 61"/>
              <a:gd name="T13" fmla="*/ 2147483647 h 62"/>
              <a:gd name="T14" fmla="*/ 2147483647 w 61"/>
              <a:gd name="T15" fmla="*/ 2147483647 h 62"/>
              <a:gd name="T16" fmla="*/ 2147483647 w 61"/>
              <a:gd name="T17" fmla="*/ 0 h 62"/>
              <a:gd name="T18" fmla="*/ 2147483647 w 61"/>
              <a:gd name="T19" fmla="*/ 0 h 62"/>
              <a:gd name="T20" fmla="*/ 2147483647 w 61"/>
              <a:gd name="T21" fmla="*/ 2147483647 h 62"/>
              <a:gd name="T22" fmla="*/ 2147483647 w 61"/>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2">
                <a:moveTo>
                  <a:pt x="61" y="31"/>
                </a:moveTo>
                <a:lnTo>
                  <a:pt x="55" y="46"/>
                </a:lnTo>
                <a:lnTo>
                  <a:pt x="43" y="59"/>
                </a:lnTo>
                <a:lnTo>
                  <a:pt x="24" y="62"/>
                </a:lnTo>
                <a:lnTo>
                  <a:pt x="9" y="53"/>
                </a:lnTo>
                <a:lnTo>
                  <a:pt x="0" y="40"/>
                </a:lnTo>
                <a:lnTo>
                  <a:pt x="0" y="22"/>
                </a:lnTo>
                <a:lnTo>
                  <a:pt x="9" y="7"/>
                </a:lnTo>
                <a:lnTo>
                  <a:pt x="24" y="0"/>
                </a:lnTo>
                <a:lnTo>
                  <a:pt x="43" y="0"/>
                </a:lnTo>
                <a:lnTo>
                  <a:pt x="55" y="13"/>
                </a:lnTo>
                <a:lnTo>
                  <a:pt x="61" y="31"/>
                </a:lnTo>
                <a:close/>
              </a:path>
            </a:pathLst>
          </a:custGeom>
          <a:solidFill>
            <a:srgbClr val="000000"/>
          </a:solidFill>
          <a:ln w="4763">
            <a:solidFill>
              <a:srgbClr val="000000"/>
            </a:solidFill>
            <a:prstDash val="solid"/>
            <a:round/>
            <a:headEnd/>
            <a:tailEnd/>
          </a:ln>
        </p:spPr>
        <p:txBody>
          <a:bodyPr/>
          <a:lstStyle/>
          <a:p>
            <a:endParaRPr lang="en-IN"/>
          </a:p>
        </p:txBody>
      </p:sp>
      <p:sp>
        <p:nvSpPr>
          <p:cNvPr id="34822" name="Freeform 7"/>
          <p:cNvSpPr>
            <a:spLocks/>
          </p:cNvSpPr>
          <p:nvPr/>
        </p:nvSpPr>
        <p:spPr bwMode="auto">
          <a:xfrm>
            <a:off x="3074989" y="2619375"/>
            <a:ext cx="96837" cy="96838"/>
          </a:xfrm>
          <a:custGeom>
            <a:avLst/>
            <a:gdLst>
              <a:gd name="T0" fmla="*/ 2147483647 w 61"/>
              <a:gd name="T1" fmla="*/ 2147483647 h 61"/>
              <a:gd name="T2" fmla="*/ 2147483647 w 61"/>
              <a:gd name="T3" fmla="*/ 2147483647 h 61"/>
              <a:gd name="T4" fmla="*/ 2147483647 w 61"/>
              <a:gd name="T5" fmla="*/ 2147483647 h 61"/>
              <a:gd name="T6" fmla="*/ 2147483647 w 61"/>
              <a:gd name="T7" fmla="*/ 2147483647 h 61"/>
              <a:gd name="T8" fmla="*/ 2147483647 w 61"/>
              <a:gd name="T9" fmla="*/ 2147483647 h 61"/>
              <a:gd name="T10" fmla="*/ 0 w 61"/>
              <a:gd name="T11" fmla="*/ 2147483647 h 61"/>
              <a:gd name="T12" fmla="*/ 0 w 61"/>
              <a:gd name="T13" fmla="*/ 2147483647 h 61"/>
              <a:gd name="T14" fmla="*/ 2147483647 w 61"/>
              <a:gd name="T15" fmla="*/ 2147483647 h 61"/>
              <a:gd name="T16" fmla="*/ 2147483647 w 61"/>
              <a:gd name="T17" fmla="*/ 0 h 61"/>
              <a:gd name="T18" fmla="*/ 2147483647 w 61"/>
              <a:gd name="T19" fmla="*/ 2147483647 h 61"/>
              <a:gd name="T20" fmla="*/ 2147483647 w 61"/>
              <a:gd name="T21" fmla="*/ 2147483647 h 61"/>
              <a:gd name="T22" fmla="*/ 2147483647 w 61"/>
              <a:gd name="T23" fmla="*/ 2147483647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1">
                <a:moveTo>
                  <a:pt x="61" y="31"/>
                </a:moveTo>
                <a:lnTo>
                  <a:pt x="58" y="46"/>
                </a:lnTo>
                <a:lnTo>
                  <a:pt x="43" y="58"/>
                </a:lnTo>
                <a:lnTo>
                  <a:pt x="25" y="61"/>
                </a:lnTo>
                <a:lnTo>
                  <a:pt x="9" y="55"/>
                </a:lnTo>
                <a:lnTo>
                  <a:pt x="0" y="40"/>
                </a:lnTo>
                <a:lnTo>
                  <a:pt x="0" y="21"/>
                </a:lnTo>
                <a:lnTo>
                  <a:pt x="9" y="6"/>
                </a:lnTo>
                <a:lnTo>
                  <a:pt x="25" y="0"/>
                </a:lnTo>
                <a:lnTo>
                  <a:pt x="43" y="3"/>
                </a:lnTo>
                <a:lnTo>
                  <a:pt x="58" y="12"/>
                </a:lnTo>
                <a:lnTo>
                  <a:pt x="61" y="31"/>
                </a:lnTo>
                <a:close/>
              </a:path>
            </a:pathLst>
          </a:custGeom>
          <a:solidFill>
            <a:srgbClr val="000000"/>
          </a:solidFill>
          <a:ln w="4763">
            <a:solidFill>
              <a:srgbClr val="000000"/>
            </a:solidFill>
            <a:prstDash val="solid"/>
            <a:round/>
            <a:headEnd/>
            <a:tailEnd/>
          </a:ln>
        </p:spPr>
        <p:txBody>
          <a:bodyPr/>
          <a:lstStyle/>
          <a:p>
            <a:endParaRPr lang="en-IN"/>
          </a:p>
        </p:txBody>
      </p:sp>
      <p:sp>
        <p:nvSpPr>
          <p:cNvPr id="34823" name="Freeform 8"/>
          <p:cNvSpPr>
            <a:spLocks/>
          </p:cNvSpPr>
          <p:nvPr/>
        </p:nvSpPr>
        <p:spPr bwMode="auto">
          <a:xfrm>
            <a:off x="3475039" y="3914775"/>
            <a:ext cx="96837" cy="96838"/>
          </a:xfrm>
          <a:custGeom>
            <a:avLst/>
            <a:gdLst>
              <a:gd name="T0" fmla="*/ 2147483647 w 61"/>
              <a:gd name="T1" fmla="*/ 2147483647 h 61"/>
              <a:gd name="T2" fmla="*/ 2147483647 w 61"/>
              <a:gd name="T3" fmla="*/ 2147483647 h 61"/>
              <a:gd name="T4" fmla="*/ 2147483647 w 61"/>
              <a:gd name="T5" fmla="*/ 2147483647 h 61"/>
              <a:gd name="T6" fmla="*/ 2147483647 w 61"/>
              <a:gd name="T7" fmla="*/ 2147483647 h 61"/>
              <a:gd name="T8" fmla="*/ 2147483647 w 61"/>
              <a:gd name="T9" fmla="*/ 2147483647 h 61"/>
              <a:gd name="T10" fmla="*/ 0 w 61"/>
              <a:gd name="T11" fmla="*/ 2147483647 h 61"/>
              <a:gd name="T12" fmla="*/ 0 w 61"/>
              <a:gd name="T13" fmla="*/ 2147483647 h 61"/>
              <a:gd name="T14" fmla="*/ 2147483647 w 61"/>
              <a:gd name="T15" fmla="*/ 2147483647 h 61"/>
              <a:gd name="T16" fmla="*/ 2147483647 w 61"/>
              <a:gd name="T17" fmla="*/ 0 h 61"/>
              <a:gd name="T18" fmla="*/ 2147483647 w 61"/>
              <a:gd name="T19" fmla="*/ 2147483647 h 61"/>
              <a:gd name="T20" fmla="*/ 2147483647 w 61"/>
              <a:gd name="T21" fmla="*/ 2147483647 h 61"/>
              <a:gd name="T22" fmla="*/ 2147483647 w 61"/>
              <a:gd name="T23" fmla="*/ 2147483647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1">
                <a:moveTo>
                  <a:pt x="61" y="30"/>
                </a:moveTo>
                <a:lnTo>
                  <a:pt x="55" y="46"/>
                </a:lnTo>
                <a:lnTo>
                  <a:pt x="43" y="58"/>
                </a:lnTo>
                <a:lnTo>
                  <a:pt x="24" y="61"/>
                </a:lnTo>
                <a:lnTo>
                  <a:pt x="9" y="55"/>
                </a:lnTo>
                <a:lnTo>
                  <a:pt x="0" y="39"/>
                </a:lnTo>
                <a:lnTo>
                  <a:pt x="0" y="21"/>
                </a:lnTo>
                <a:lnTo>
                  <a:pt x="9" y="6"/>
                </a:lnTo>
                <a:lnTo>
                  <a:pt x="24" y="0"/>
                </a:lnTo>
                <a:lnTo>
                  <a:pt x="43" y="3"/>
                </a:lnTo>
                <a:lnTo>
                  <a:pt x="55" y="12"/>
                </a:lnTo>
                <a:lnTo>
                  <a:pt x="61" y="30"/>
                </a:lnTo>
                <a:close/>
              </a:path>
            </a:pathLst>
          </a:custGeom>
          <a:solidFill>
            <a:srgbClr val="000000"/>
          </a:solidFill>
          <a:ln w="4763">
            <a:solidFill>
              <a:srgbClr val="000000"/>
            </a:solidFill>
            <a:prstDash val="solid"/>
            <a:round/>
            <a:headEnd/>
            <a:tailEnd/>
          </a:ln>
        </p:spPr>
        <p:txBody>
          <a:bodyPr/>
          <a:lstStyle/>
          <a:p>
            <a:endParaRPr lang="en-IN"/>
          </a:p>
        </p:txBody>
      </p:sp>
      <p:sp>
        <p:nvSpPr>
          <p:cNvPr id="34824" name="Freeform 9"/>
          <p:cNvSpPr>
            <a:spLocks/>
          </p:cNvSpPr>
          <p:nvPr/>
        </p:nvSpPr>
        <p:spPr bwMode="auto">
          <a:xfrm>
            <a:off x="3644901" y="1825626"/>
            <a:ext cx="98425" cy="98425"/>
          </a:xfrm>
          <a:custGeom>
            <a:avLst/>
            <a:gdLst>
              <a:gd name="T0" fmla="*/ 2147483647 w 62"/>
              <a:gd name="T1" fmla="*/ 2147483647 h 62"/>
              <a:gd name="T2" fmla="*/ 2147483647 w 62"/>
              <a:gd name="T3" fmla="*/ 2147483647 h 62"/>
              <a:gd name="T4" fmla="*/ 2147483647 w 62"/>
              <a:gd name="T5" fmla="*/ 2147483647 h 62"/>
              <a:gd name="T6" fmla="*/ 2147483647 w 62"/>
              <a:gd name="T7" fmla="*/ 2147483647 h 62"/>
              <a:gd name="T8" fmla="*/ 2147483647 w 62"/>
              <a:gd name="T9" fmla="*/ 2147483647 h 62"/>
              <a:gd name="T10" fmla="*/ 0 w 62"/>
              <a:gd name="T11" fmla="*/ 2147483647 h 62"/>
              <a:gd name="T12" fmla="*/ 0 w 62"/>
              <a:gd name="T13" fmla="*/ 2147483647 h 62"/>
              <a:gd name="T14" fmla="*/ 2147483647 w 62"/>
              <a:gd name="T15" fmla="*/ 2147483647 h 62"/>
              <a:gd name="T16" fmla="*/ 2147483647 w 62"/>
              <a:gd name="T17" fmla="*/ 0 h 62"/>
              <a:gd name="T18" fmla="*/ 2147483647 w 62"/>
              <a:gd name="T19" fmla="*/ 2147483647 h 62"/>
              <a:gd name="T20" fmla="*/ 2147483647 w 62"/>
              <a:gd name="T21" fmla="*/ 2147483647 h 62"/>
              <a:gd name="T22" fmla="*/ 2147483647 w 62"/>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2" h="62">
                <a:moveTo>
                  <a:pt x="62" y="31"/>
                </a:moveTo>
                <a:lnTo>
                  <a:pt x="56" y="46"/>
                </a:lnTo>
                <a:lnTo>
                  <a:pt x="43" y="58"/>
                </a:lnTo>
                <a:lnTo>
                  <a:pt x="25" y="62"/>
                </a:lnTo>
                <a:lnTo>
                  <a:pt x="9" y="55"/>
                </a:lnTo>
                <a:lnTo>
                  <a:pt x="0" y="40"/>
                </a:lnTo>
                <a:lnTo>
                  <a:pt x="0" y="22"/>
                </a:lnTo>
                <a:lnTo>
                  <a:pt x="9" y="6"/>
                </a:lnTo>
                <a:lnTo>
                  <a:pt x="25" y="0"/>
                </a:lnTo>
                <a:lnTo>
                  <a:pt x="43" y="3"/>
                </a:lnTo>
                <a:lnTo>
                  <a:pt x="56" y="12"/>
                </a:lnTo>
                <a:lnTo>
                  <a:pt x="62" y="31"/>
                </a:lnTo>
                <a:close/>
              </a:path>
            </a:pathLst>
          </a:custGeom>
          <a:solidFill>
            <a:srgbClr val="000000"/>
          </a:solidFill>
          <a:ln w="4763">
            <a:solidFill>
              <a:srgbClr val="000000"/>
            </a:solidFill>
            <a:prstDash val="solid"/>
            <a:round/>
            <a:headEnd/>
            <a:tailEnd/>
          </a:ln>
        </p:spPr>
        <p:txBody>
          <a:bodyPr/>
          <a:lstStyle/>
          <a:p>
            <a:endParaRPr lang="en-IN"/>
          </a:p>
        </p:txBody>
      </p:sp>
      <p:sp>
        <p:nvSpPr>
          <p:cNvPr id="34825" name="Freeform 10"/>
          <p:cNvSpPr>
            <a:spLocks/>
          </p:cNvSpPr>
          <p:nvPr/>
        </p:nvSpPr>
        <p:spPr bwMode="auto">
          <a:xfrm>
            <a:off x="3875089" y="2020889"/>
            <a:ext cx="96837" cy="96837"/>
          </a:xfrm>
          <a:custGeom>
            <a:avLst/>
            <a:gdLst>
              <a:gd name="T0" fmla="*/ 2147483647 w 61"/>
              <a:gd name="T1" fmla="*/ 2147483647 h 61"/>
              <a:gd name="T2" fmla="*/ 2147483647 w 61"/>
              <a:gd name="T3" fmla="*/ 2147483647 h 61"/>
              <a:gd name="T4" fmla="*/ 2147483647 w 61"/>
              <a:gd name="T5" fmla="*/ 2147483647 h 61"/>
              <a:gd name="T6" fmla="*/ 2147483647 w 61"/>
              <a:gd name="T7" fmla="*/ 2147483647 h 61"/>
              <a:gd name="T8" fmla="*/ 2147483647 w 61"/>
              <a:gd name="T9" fmla="*/ 2147483647 h 61"/>
              <a:gd name="T10" fmla="*/ 0 w 61"/>
              <a:gd name="T11" fmla="*/ 2147483647 h 61"/>
              <a:gd name="T12" fmla="*/ 0 w 61"/>
              <a:gd name="T13" fmla="*/ 2147483647 h 61"/>
              <a:gd name="T14" fmla="*/ 2147483647 w 61"/>
              <a:gd name="T15" fmla="*/ 2147483647 h 61"/>
              <a:gd name="T16" fmla="*/ 2147483647 w 61"/>
              <a:gd name="T17" fmla="*/ 0 h 61"/>
              <a:gd name="T18" fmla="*/ 2147483647 w 61"/>
              <a:gd name="T19" fmla="*/ 2147483647 h 61"/>
              <a:gd name="T20" fmla="*/ 2147483647 w 61"/>
              <a:gd name="T21" fmla="*/ 2147483647 h 61"/>
              <a:gd name="T22" fmla="*/ 2147483647 w 61"/>
              <a:gd name="T23" fmla="*/ 2147483647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1">
                <a:moveTo>
                  <a:pt x="61" y="31"/>
                </a:moveTo>
                <a:lnTo>
                  <a:pt x="55" y="49"/>
                </a:lnTo>
                <a:lnTo>
                  <a:pt x="43" y="58"/>
                </a:lnTo>
                <a:lnTo>
                  <a:pt x="24" y="61"/>
                </a:lnTo>
                <a:lnTo>
                  <a:pt x="9" y="55"/>
                </a:lnTo>
                <a:lnTo>
                  <a:pt x="0" y="40"/>
                </a:lnTo>
                <a:lnTo>
                  <a:pt x="0" y="21"/>
                </a:lnTo>
                <a:lnTo>
                  <a:pt x="9" y="6"/>
                </a:lnTo>
                <a:lnTo>
                  <a:pt x="24" y="0"/>
                </a:lnTo>
                <a:lnTo>
                  <a:pt x="43" y="3"/>
                </a:lnTo>
                <a:lnTo>
                  <a:pt x="55" y="15"/>
                </a:lnTo>
                <a:lnTo>
                  <a:pt x="61" y="31"/>
                </a:lnTo>
                <a:close/>
              </a:path>
            </a:pathLst>
          </a:custGeom>
          <a:solidFill>
            <a:srgbClr val="000000"/>
          </a:solidFill>
          <a:ln w="4763">
            <a:solidFill>
              <a:srgbClr val="000000"/>
            </a:solidFill>
            <a:prstDash val="solid"/>
            <a:round/>
            <a:headEnd/>
            <a:tailEnd/>
          </a:ln>
        </p:spPr>
        <p:txBody>
          <a:bodyPr/>
          <a:lstStyle/>
          <a:p>
            <a:endParaRPr lang="en-IN"/>
          </a:p>
        </p:txBody>
      </p:sp>
      <p:sp>
        <p:nvSpPr>
          <p:cNvPr id="34826" name="Freeform 11"/>
          <p:cNvSpPr>
            <a:spLocks/>
          </p:cNvSpPr>
          <p:nvPr/>
        </p:nvSpPr>
        <p:spPr bwMode="auto">
          <a:xfrm>
            <a:off x="3971925" y="2317750"/>
            <a:ext cx="96838" cy="101600"/>
          </a:xfrm>
          <a:custGeom>
            <a:avLst/>
            <a:gdLst>
              <a:gd name="T0" fmla="*/ 2147483647 w 61"/>
              <a:gd name="T1" fmla="*/ 2147483647 h 64"/>
              <a:gd name="T2" fmla="*/ 2147483647 w 61"/>
              <a:gd name="T3" fmla="*/ 2147483647 h 64"/>
              <a:gd name="T4" fmla="*/ 2147483647 w 61"/>
              <a:gd name="T5" fmla="*/ 2147483647 h 64"/>
              <a:gd name="T6" fmla="*/ 2147483647 w 61"/>
              <a:gd name="T7" fmla="*/ 2147483647 h 64"/>
              <a:gd name="T8" fmla="*/ 2147483647 w 61"/>
              <a:gd name="T9" fmla="*/ 2147483647 h 64"/>
              <a:gd name="T10" fmla="*/ 0 w 61"/>
              <a:gd name="T11" fmla="*/ 2147483647 h 64"/>
              <a:gd name="T12" fmla="*/ 0 w 61"/>
              <a:gd name="T13" fmla="*/ 2147483647 h 64"/>
              <a:gd name="T14" fmla="*/ 2147483647 w 61"/>
              <a:gd name="T15" fmla="*/ 2147483647 h 64"/>
              <a:gd name="T16" fmla="*/ 2147483647 w 61"/>
              <a:gd name="T17" fmla="*/ 0 h 64"/>
              <a:gd name="T18" fmla="*/ 2147483647 w 61"/>
              <a:gd name="T19" fmla="*/ 2147483647 h 64"/>
              <a:gd name="T20" fmla="*/ 2147483647 w 61"/>
              <a:gd name="T21" fmla="*/ 2147483647 h 64"/>
              <a:gd name="T22" fmla="*/ 2147483647 w 61"/>
              <a:gd name="T23" fmla="*/ 2147483647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4">
                <a:moveTo>
                  <a:pt x="61" y="31"/>
                </a:moveTo>
                <a:lnTo>
                  <a:pt x="58" y="49"/>
                </a:lnTo>
                <a:lnTo>
                  <a:pt x="43" y="61"/>
                </a:lnTo>
                <a:lnTo>
                  <a:pt x="28" y="64"/>
                </a:lnTo>
                <a:lnTo>
                  <a:pt x="9" y="55"/>
                </a:lnTo>
                <a:lnTo>
                  <a:pt x="0" y="40"/>
                </a:lnTo>
                <a:lnTo>
                  <a:pt x="0" y="24"/>
                </a:lnTo>
                <a:lnTo>
                  <a:pt x="9" y="9"/>
                </a:lnTo>
                <a:lnTo>
                  <a:pt x="28" y="0"/>
                </a:lnTo>
                <a:lnTo>
                  <a:pt x="43" y="3"/>
                </a:lnTo>
                <a:lnTo>
                  <a:pt x="58" y="15"/>
                </a:lnTo>
                <a:lnTo>
                  <a:pt x="61" y="31"/>
                </a:lnTo>
                <a:close/>
              </a:path>
            </a:pathLst>
          </a:custGeom>
          <a:solidFill>
            <a:srgbClr val="000000"/>
          </a:solidFill>
          <a:ln w="4763">
            <a:solidFill>
              <a:srgbClr val="000000"/>
            </a:solidFill>
            <a:prstDash val="solid"/>
            <a:round/>
            <a:headEnd/>
            <a:tailEnd/>
          </a:ln>
        </p:spPr>
        <p:txBody>
          <a:bodyPr/>
          <a:lstStyle/>
          <a:p>
            <a:endParaRPr lang="en-IN"/>
          </a:p>
        </p:txBody>
      </p:sp>
      <p:sp>
        <p:nvSpPr>
          <p:cNvPr id="34827" name="Freeform 12"/>
          <p:cNvSpPr>
            <a:spLocks/>
          </p:cNvSpPr>
          <p:nvPr/>
        </p:nvSpPr>
        <p:spPr bwMode="auto">
          <a:xfrm>
            <a:off x="4371975" y="2317750"/>
            <a:ext cx="96838" cy="101600"/>
          </a:xfrm>
          <a:custGeom>
            <a:avLst/>
            <a:gdLst>
              <a:gd name="T0" fmla="*/ 2147483647 w 61"/>
              <a:gd name="T1" fmla="*/ 2147483647 h 64"/>
              <a:gd name="T2" fmla="*/ 2147483647 w 61"/>
              <a:gd name="T3" fmla="*/ 2147483647 h 64"/>
              <a:gd name="T4" fmla="*/ 2147483647 w 61"/>
              <a:gd name="T5" fmla="*/ 2147483647 h 64"/>
              <a:gd name="T6" fmla="*/ 2147483647 w 61"/>
              <a:gd name="T7" fmla="*/ 2147483647 h 64"/>
              <a:gd name="T8" fmla="*/ 2147483647 w 61"/>
              <a:gd name="T9" fmla="*/ 2147483647 h 64"/>
              <a:gd name="T10" fmla="*/ 0 w 61"/>
              <a:gd name="T11" fmla="*/ 2147483647 h 64"/>
              <a:gd name="T12" fmla="*/ 0 w 61"/>
              <a:gd name="T13" fmla="*/ 2147483647 h 64"/>
              <a:gd name="T14" fmla="*/ 2147483647 w 61"/>
              <a:gd name="T15" fmla="*/ 2147483647 h 64"/>
              <a:gd name="T16" fmla="*/ 2147483647 w 61"/>
              <a:gd name="T17" fmla="*/ 0 h 64"/>
              <a:gd name="T18" fmla="*/ 2147483647 w 61"/>
              <a:gd name="T19" fmla="*/ 2147483647 h 64"/>
              <a:gd name="T20" fmla="*/ 2147483647 w 61"/>
              <a:gd name="T21" fmla="*/ 2147483647 h 64"/>
              <a:gd name="T22" fmla="*/ 2147483647 w 61"/>
              <a:gd name="T23" fmla="*/ 2147483647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4">
                <a:moveTo>
                  <a:pt x="61" y="31"/>
                </a:moveTo>
                <a:lnTo>
                  <a:pt x="58" y="49"/>
                </a:lnTo>
                <a:lnTo>
                  <a:pt x="43" y="61"/>
                </a:lnTo>
                <a:lnTo>
                  <a:pt x="27" y="64"/>
                </a:lnTo>
                <a:lnTo>
                  <a:pt x="9" y="55"/>
                </a:lnTo>
                <a:lnTo>
                  <a:pt x="0" y="40"/>
                </a:lnTo>
                <a:lnTo>
                  <a:pt x="0" y="24"/>
                </a:lnTo>
                <a:lnTo>
                  <a:pt x="9" y="9"/>
                </a:lnTo>
                <a:lnTo>
                  <a:pt x="27" y="0"/>
                </a:lnTo>
                <a:lnTo>
                  <a:pt x="43" y="3"/>
                </a:lnTo>
                <a:lnTo>
                  <a:pt x="58" y="15"/>
                </a:lnTo>
                <a:lnTo>
                  <a:pt x="61" y="31"/>
                </a:lnTo>
                <a:close/>
              </a:path>
            </a:pathLst>
          </a:custGeom>
          <a:solidFill>
            <a:srgbClr val="000000"/>
          </a:solidFill>
          <a:ln w="4763">
            <a:solidFill>
              <a:srgbClr val="000000"/>
            </a:solidFill>
            <a:prstDash val="solid"/>
            <a:round/>
            <a:headEnd/>
            <a:tailEnd/>
          </a:ln>
        </p:spPr>
        <p:txBody>
          <a:bodyPr/>
          <a:lstStyle/>
          <a:p>
            <a:endParaRPr lang="en-IN"/>
          </a:p>
        </p:txBody>
      </p:sp>
      <p:sp>
        <p:nvSpPr>
          <p:cNvPr id="34828" name="Freeform 13"/>
          <p:cNvSpPr>
            <a:spLocks/>
          </p:cNvSpPr>
          <p:nvPr/>
        </p:nvSpPr>
        <p:spPr bwMode="auto">
          <a:xfrm>
            <a:off x="4171950" y="2117725"/>
            <a:ext cx="96838" cy="103188"/>
          </a:xfrm>
          <a:custGeom>
            <a:avLst/>
            <a:gdLst>
              <a:gd name="T0" fmla="*/ 2147483647 w 61"/>
              <a:gd name="T1" fmla="*/ 2147483647 h 65"/>
              <a:gd name="T2" fmla="*/ 2147483647 w 61"/>
              <a:gd name="T3" fmla="*/ 2147483647 h 65"/>
              <a:gd name="T4" fmla="*/ 2147483647 w 61"/>
              <a:gd name="T5" fmla="*/ 2147483647 h 65"/>
              <a:gd name="T6" fmla="*/ 2147483647 w 61"/>
              <a:gd name="T7" fmla="*/ 2147483647 h 65"/>
              <a:gd name="T8" fmla="*/ 2147483647 w 61"/>
              <a:gd name="T9" fmla="*/ 2147483647 h 65"/>
              <a:gd name="T10" fmla="*/ 0 w 61"/>
              <a:gd name="T11" fmla="*/ 2147483647 h 65"/>
              <a:gd name="T12" fmla="*/ 0 w 61"/>
              <a:gd name="T13" fmla="*/ 2147483647 h 65"/>
              <a:gd name="T14" fmla="*/ 2147483647 w 61"/>
              <a:gd name="T15" fmla="*/ 2147483647 h 65"/>
              <a:gd name="T16" fmla="*/ 2147483647 w 61"/>
              <a:gd name="T17" fmla="*/ 0 h 65"/>
              <a:gd name="T18" fmla="*/ 2147483647 w 61"/>
              <a:gd name="T19" fmla="*/ 2147483647 h 65"/>
              <a:gd name="T20" fmla="*/ 2147483647 w 61"/>
              <a:gd name="T21" fmla="*/ 2147483647 h 65"/>
              <a:gd name="T22" fmla="*/ 2147483647 w 61"/>
              <a:gd name="T23" fmla="*/ 2147483647 h 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5">
                <a:moveTo>
                  <a:pt x="61" y="34"/>
                </a:moveTo>
                <a:lnTo>
                  <a:pt x="58" y="49"/>
                </a:lnTo>
                <a:lnTo>
                  <a:pt x="43" y="61"/>
                </a:lnTo>
                <a:lnTo>
                  <a:pt x="28" y="65"/>
                </a:lnTo>
                <a:lnTo>
                  <a:pt x="9" y="55"/>
                </a:lnTo>
                <a:lnTo>
                  <a:pt x="0" y="40"/>
                </a:lnTo>
                <a:lnTo>
                  <a:pt x="0" y="25"/>
                </a:lnTo>
                <a:lnTo>
                  <a:pt x="9" y="9"/>
                </a:lnTo>
                <a:lnTo>
                  <a:pt x="28" y="0"/>
                </a:lnTo>
                <a:lnTo>
                  <a:pt x="43" y="3"/>
                </a:lnTo>
                <a:lnTo>
                  <a:pt x="58" y="16"/>
                </a:lnTo>
                <a:lnTo>
                  <a:pt x="61" y="34"/>
                </a:lnTo>
                <a:close/>
              </a:path>
            </a:pathLst>
          </a:custGeom>
          <a:solidFill>
            <a:srgbClr val="000000"/>
          </a:solidFill>
          <a:ln w="4763">
            <a:solidFill>
              <a:srgbClr val="000000"/>
            </a:solidFill>
            <a:prstDash val="solid"/>
            <a:round/>
            <a:headEnd/>
            <a:tailEnd/>
          </a:ln>
        </p:spPr>
        <p:txBody>
          <a:bodyPr/>
          <a:lstStyle/>
          <a:p>
            <a:endParaRPr lang="en-IN"/>
          </a:p>
        </p:txBody>
      </p:sp>
      <p:sp>
        <p:nvSpPr>
          <p:cNvPr id="34829" name="Freeform 14"/>
          <p:cNvSpPr>
            <a:spLocks/>
          </p:cNvSpPr>
          <p:nvPr/>
        </p:nvSpPr>
        <p:spPr bwMode="auto">
          <a:xfrm>
            <a:off x="4171950" y="1724025"/>
            <a:ext cx="96838" cy="96838"/>
          </a:xfrm>
          <a:custGeom>
            <a:avLst/>
            <a:gdLst>
              <a:gd name="T0" fmla="*/ 2147483647 w 61"/>
              <a:gd name="T1" fmla="*/ 2147483647 h 61"/>
              <a:gd name="T2" fmla="*/ 2147483647 w 61"/>
              <a:gd name="T3" fmla="*/ 2147483647 h 61"/>
              <a:gd name="T4" fmla="*/ 2147483647 w 61"/>
              <a:gd name="T5" fmla="*/ 2147483647 h 61"/>
              <a:gd name="T6" fmla="*/ 2147483647 w 61"/>
              <a:gd name="T7" fmla="*/ 2147483647 h 61"/>
              <a:gd name="T8" fmla="*/ 2147483647 w 61"/>
              <a:gd name="T9" fmla="*/ 2147483647 h 61"/>
              <a:gd name="T10" fmla="*/ 0 w 61"/>
              <a:gd name="T11" fmla="*/ 2147483647 h 61"/>
              <a:gd name="T12" fmla="*/ 0 w 61"/>
              <a:gd name="T13" fmla="*/ 2147483647 h 61"/>
              <a:gd name="T14" fmla="*/ 2147483647 w 61"/>
              <a:gd name="T15" fmla="*/ 2147483647 h 61"/>
              <a:gd name="T16" fmla="*/ 2147483647 w 61"/>
              <a:gd name="T17" fmla="*/ 0 h 61"/>
              <a:gd name="T18" fmla="*/ 2147483647 w 61"/>
              <a:gd name="T19" fmla="*/ 2147483647 h 61"/>
              <a:gd name="T20" fmla="*/ 2147483647 w 61"/>
              <a:gd name="T21" fmla="*/ 2147483647 h 61"/>
              <a:gd name="T22" fmla="*/ 2147483647 w 61"/>
              <a:gd name="T23" fmla="*/ 2147483647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1">
                <a:moveTo>
                  <a:pt x="61" y="30"/>
                </a:moveTo>
                <a:lnTo>
                  <a:pt x="58" y="49"/>
                </a:lnTo>
                <a:lnTo>
                  <a:pt x="43" y="61"/>
                </a:lnTo>
                <a:lnTo>
                  <a:pt x="28" y="61"/>
                </a:lnTo>
                <a:lnTo>
                  <a:pt x="9" y="55"/>
                </a:lnTo>
                <a:lnTo>
                  <a:pt x="0" y="40"/>
                </a:lnTo>
                <a:lnTo>
                  <a:pt x="0" y="21"/>
                </a:lnTo>
                <a:lnTo>
                  <a:pt x="9" y="9"/>
                </a:lnTo>
                <a:lnTo>
                  <a:pt x="28" y="0"/>
                </a:lnTo>
                <a:lnTo>
                  <a:pt x="43" y="3"/>
                </a:lnTo>
                <a:lnTo>
                  <a:pt x="58" y="15"/>
                </a:lnTo>
                <a:lnTo>
                  <a:pt x="61" y="30"/>
                </a:lnTo>
                <a:close/>
              </a:path>
            </a:pathLst>
          </a:custGeom>
          <a:solidFill>
            <a:srgbClr val="000000"/>
          </a:solidFill>
          <a:ln w="4763">
            <a:solidFill>
              <a:srgbClr val="000000"/>
            </a:solidFill>
            <a:prstDash val="solid"/>
            <a:round/>
            <a:headEnd/>
            <a:tailEnd/>
          </a:ln>
        </p:spPr>
        <p:txBody>
          <a:bodyPr/>
          <a:lstStyle/>
          <a:p>
            <a:endParaRPr lang="en-IN"/>
          </a:p>
        </p:txBody>
      </p:sp>
      <p:sp>
        <p:nvSpPr>
          <p:cNvPr id="34830" name="Freeform 15"/>
          <p:cNvSpPr>
            <a:spLocks/>
          </p:cNvSpPr>
          <p:nvPr/>
        </p:nvSpPr>
        <p:spPr bwMode="auto">
          <a:xfrm>
            <a:off x="4868864" y="4711701"/>
            <a:ext cx="103187" cy="98425"/>
          </a:xfrm>
          <a:custGeom>
            <a:avLst/>
            <a:gdLst>
              <a:gd name="T0" fmla="*/ 2147483647 w 65"/>
              <a:gd name="T1" fmla="*/ 2147483647 h 62"/>
              <a:gd name="T2" fmla="*/ 2147483647 w 65"/>
              <a:gd name="T3" fmla="*/ 2147483647 h 62"/>
              <a:gd name="T4" fmla="*/ 2147483647 w 65"/>
              <a:gd name="T5" fmla="*/ 2147483647 h 62"/>
              <a:gd name="T6" fmla="*/ 2147483647 w 65"/>
              <a:gd name="T7" fmla="*/ 2147483647 h 62"/>
              <a:gd name="T8" fmla="*/ 2147483647 w 65"/>
              <a:gd name="T9" fmla="*/ 2147483647 h 62"/>
              <a:gd name="T10" fmla="*/ 0 w 65"/>
              <a:gd name="T11" fmla="*/ 2147483647 h 62"/>
              <a:gd name="T12" fmla="*/ 0 w 65"/>
              <a:gd name="T13" fmla="*/ 2147483647 h 62"/>
              <a:gd name="T14" fmla="*/ 2147483647 w 65"/>
              <a:gd name="T15" fmla="*/ 2147483647 h 62"/>
              <a:gd name="T16" fmla="*/ 2147483647 w 65"/>
              <a:gd name="T17" fmla="*/ 0 h 62"/>
              <a:gd name="T18" fmla="*/ 2147483647 w 65"/>
              <a:gd name="T19" fmla="*/ 0 h 62"/>
              <a:gd name="T20" fmla="*/ 2147483647 w 65"/>
              <a:gd name="T21" fmla="*/ 2147483647 h 62"/>
              <a:gd name="T22" fmla="*/ 2147483647 w 65"/>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5" h="62">
                <a:moveTo>
                  <a:pt x="65" y="31"/>
                </a:moveTo>
                <a:lnTo>
                  <a:pt x="58" y="46"/>
                </a:lnTo>
                <a:lnTo>
                  <a:pt x="46" y="59"/>
                </a:lnTo>
                <a:lnTo>
                  <a:pt x="28" y="62"/>
                </a:lnTo>
                <a:lnTo>
                  <a:pt x="12" y="53"/>
                </a:lnTo>
                <a:lnTo>
                  <a:pt x="0" y="40"/>
                </a:lnTo>
                <a:lnTo>
                  <a:pt x="0" y="22"/>
                </a:lnTo>
                <a:lnTo>
                  <a:pt x="12" y="7"/>
                </a:lnTo>
                <a:lnTo>
                  <a:pt x="28" y="0"/>
                </a:lnTo>
                <a:lnTo>
                  <a:pt x="46" y="0"/>
                </a:lnTo>
                <a:lnTo>
                  <a:pt x="58" y="13"/>
                </a:lnTo>
                <a:lnTo>
                  <a:pt x="65" y="31"/>
                </a:lnTo>
                <a:close/>
              </a:path>
            </a:pathLst>
          </a:custGeom>
          <a:solidFill>
            <a:srgbClr val="000000"/>
          </a:solidFill>
          <a:ln w="4763">
            <a:solidFill>
              <a:srgbClr val="000000"/>
            </a:solidFill>
            <a:prstDash val="solid"/>
            <a:round/>
            <a:headEnd/>
            <a:tailEnd/>
          </a:ln>
        </p:spPr>
        <p:txBody>
          <a:bodyPr/>
          <a:lstStyle/>
          <a:p>
            <a:endParaRPr lang="en-IN"/>
          </a:p>
        </p:txBody>
      </p:sp>
      <p:sp>
        <p:nvSpPr>
          <p:cNvPr id="34831" name="Freeform 16"/>
          <p:cNvSpPr>
            <a:spLocks/>
          </p:cNvSpPr>
          <p:nvPr/>
        </p:nvSpPr>
        <p:spPr bwMode="auto">
          <a:xfrm>
            <a:off x="3074989" y="2220914"/>
            <a:ext cx="96837" cy="96837"/>
          </a:xfrm>
          <a:custGeom>
            <a:avLst/>
            <a:gdLst>
              <a:gd name="T0" fmla="*/ 2147483647 w 61"/>
              <a:gd name="T1" fmla="*/ 2147483647 h 61"/>
              <a:gd name="T2" fmla="*/ 2147483647 w 61"/>
              <a:gd name="T3" fmla="*/ 2147483647 h 61"/>
              <a:gd name="T4" fmla="*/ 2147483647 w 61"/>
              <a:gd name="T5" fmla="*/ 2147483647 h 61"/>
              <a:gd name="T6" fmla="*/ 2147483647 w 61"/>
              <a:gd name="T7" fmla="*/ 2147483647 h 61"/>
              <a:gd name="T8" fmla="*/ 2147483647 w 61"/>
              <a:gd name="T9" fmla="*/ 2147483647 h 61"/>
              <a:gd name="T10" fmla="*/ 0 w 61"/>
              <a:gd name="T11" fmla="*/ 2147483647 h 61"/>
              <a:gd name="T12" fmla="*/ 0 w 61"/>
              <a:gd name="T13" fmla="*/ 2147483647 h 61"/>
              <a:gd name="T14" fmla="*/ 2147483647 w 61"/>
              <a:gd name="T15" fmla="*/ 2147483647 h 61"/>
              <a:gd name="T16" fmla="*/ 2147483647 w 61"/>
              <a:gd name="T17" fmla="*/ 0 h 61"/>
              <a:gd name="T18" fmla="*/ 2147483647 w 61"/>
              <a:gd name="T19" fmla="*/ 2147483647 h 61"/>
              <a:gd name="T20" fmla="*/ 2147483647 w 61"/>
              <a:gd name="T21" fmla="*/ 2147483647 h 61"/>
              <a:gd name="T22" fmla="*/ 2147483647 w 61"/>
              <a:gd name="T23" fmla="*/ 2147483647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1">
                <a:moveTo>
                  <a:pt x="61" y="30"/>
                </a:moveTo>
                <a:lnTo>
                  <a:pt x="58" y="49"/>
                </a:lnTo>
                <a:lnTo>
                  <a:pt x="43" y="58"/>
                </a:lnTo>
                <a:lnTo>
                  <a:pt x="25" y="61"/>
                </a:lnTo>
                <a:lnTo>
                  <a:pt x="9" y="55"/>
                </a:lnTo>
                <a:lnTo>
                  <a:pt x="0" y="39"/>
                </a:lnTo>
                <a:lnTo>
                  <a:pt x="0" y="21"/>
                </a:lnTo>
                <a:lnTo>
                  <a:pt x="9" y="6"/>
                </a:lnTo>
                <a:lnTo>
                  <a:pt x="25" y="0"/>
                </a:lnTo>
                <a:lnTo>
                  <a:pt x="43" y="3"/>
                </a:lnTo>
                <a:lnTo>
                  <a:pt x="58" y="12"/>
                </a:lnTo>
                <a:lnTo>
                  <a:pt x="61" y="30"/>
                </a:lnTo>
                <a:close/>
              </a:path>
            </a:pathLst>
          </a:custGeom>
          <a:solidFill>
            <a:srgbClr val="000000"/>
          </a:solidFill>
          <a:ln w="4763">
            <a:solidFill>
              <a:srgbClr val="000000"/>
            </a:solidFill>
            <a:prstDash val="solid"/>
            <a:round/>
            <a:headEnd/>
            <a:tailEnd/>
          </a:ln>
        </p:spPr>
        <p:txBody>
          <a:bodyPr/>
          <a:lstStyle/>
          <a:p>
            <a:endParaRPr lang="en-IN"/>
          </a:p>
        </p:txBody>
      </p:sp>
      <p:sp>
        <p:nvSpPr>
          <p:cNvPr id="34832" name="Freeform 17"/>
          <p:cNvSpPr>
            <a:spLocks/>
          </p:cNvSpPr>
          <p:nvPr/>
        </p:nvSpPr>
        <p:spPr bwMode="auto">
          <a:xfrm>
            <a:off x="2747964" y="4410076"/>
            <a:ext cx="98425" cy="98425"/>
          </a:xfrm>
          <a:custGeom>
            <a:avLst/>
            <a:gdLst>
              <a:gd name="T0" fmla="*/ 2147483647 w 62"/>
              <a:gd name="T1" fmla="*/ 2147483647 h 62"/>
              <a:gd name="T2" fmla="*/ 2147483647 w 62"/>
              <a:gd name="T3" fmla="*/ 2147483647 h 62"/>
              <a:gd name="T4" fmla="*/ 2147483647 w 62"/>
              <a:gd name="T5" fmla="*/ 2147483647 h 62"/>
              <a:gd name="T6" fmla="*/ 2147483647 w 62"/>
              <a:gd name="T7" fmla="*/ 2147483647 h 62"/>
              <a:gd name="T8" fmla="*/ 2147483647 w 62"/>
              <a:gd name="T9" fmla="*/ 2147483647 h 62"/>
              <a:gd name="T10" fmla="*/ 0 w 62"/>
              <a:gd name="T11" fmla="*/ 2147483647 h 62"/>
              <a:gd name="T12" fmla="*/ 0 w 62"/>
              <a:gd name="T13" fmla="*/ 2147483647 h 62"/>
              <a:gd name="T14" fmla="*/ 2147483647 w 62"/>
              <a:gd name="T15" fmla="*/ 2147483647 h 62"/>
              <a:gd name="T16" fmla="*/ 2147483647 w 62"/>
              <a:gd name="T17" fmla="*/ 0 h 62"/>
              <a:gd name="T18" fmla="*/ 2147483647 w 62"/>
              <a:gd name="T19" fmla="*/ 2147483647 h 62"/>
              <a:gd name="T20" fmla="*/ 2147483647 w 62"/>
              <a:gd name="T21" fmla="*/ 2147483647 h 62"/>
              <a:gd name="T22" fmla="*/ 2147483647 w 62"/>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2" h="62">
                <a:moveTo>
                  <a:pt x="62" y="31"/>
                </a:moveTo>
                <a:lnTo>
                  <a:pt x="56" y="49"/>
                </a:lnTo>
                <a:lnTo>
                  <a:pt x="43" y="62"/>
                </a:lnTo>
                <a:lnTo>
                  <a:pt x="25" y="62"/>
                </a:lnTo>
                <a:lnTo>
                  <a:pt x="9" y="55"/>
                </a:lnTo>
                <a:lnTo>
                  <a:pt x="0" y="40"/>
                </a:lnTo>
                <a:lnTo>
                  <a:pt x="0" y="22"/>
                </a:lnTo>
                <a:lnTo>
                  <a:pt x="9" y="10"/>
                </a:lnTo>
                <a:lnTo>
                  <a:pt x="25" y="0"/>
                </a:lnTo>
                <a:lnTo>
                  <a:pt x="43" y="3"/>
                </a:lnTo>
                <a:lnTo>
                  <a:pt x="56" y="16"/>
                </a:lnTo>
                <a:lnTo>
                  <a:pt x="62" y="31"/>
                </a:lnTo>
                <a:close/>
              </a:path>
            </a:pathLst>
          </a:custGeom>
          <a:solidFill>
            <a:srgbClr val="000000"/>
          </a:solidFill>
          <a:ln w="4763">
            <a:solidFill>
              <a:srgbClr val="000000"/>
            </a:solidFill>
            <a:prstDash val="solid"/>
            <a:round/>
            <a:headEnd/>
            <a:tailEnd/>
          </a:ln>
        </p:spPr>
        <p:txBody>
          <a:bodyPr/>
          <a:lstStyle/>
          <a:p>
            <a:endParaRPr lang="en-IN"/>
          </a:p>
        </p:txBody>
      </p:sp>
      <p:sp>
        <p:nvSpPr>
          <p:cNvPr id="34833" name="Freeform 18"/>
          <p:cNvSpPr>
            <a:spLocks/>
          </p:cNvSpPr>
          <p:nvPr/>
        </p:nvSpPr>
        <p:spPr bwMode="auto">
          <a:xfrm>
            <a:off x="2778125" y="5008564"/>
            <a:ext cx="96838" cy="98425"/>
          </a:xfrm>
          <a:custGeom>
            <a:avLst/>
            <a:gdLst>
              <a:gd name="T0" fmla="*/ 2147483647 w 61"/>
              <a:gd name="T1" fmla="*/ 2147483647 h 62"/>
              <a:gd name="T2" fmla="*/ 2147483647 w 61"/>
              <a:gd name="T3" fmla="*/ 2147483647 h 62"/>
              <a:gd name="T4" fmla="*/ 2147483647 w 61"/>
              <a:gd name="T5" fmla="*/ 2147483647 h 62"/>
              <a:gd name="T6" fmla="*/ 2147483647 w 61"/>
              <a:gd name="T7" fmla="*/ 2147483647 h 62"/>
              <a:gd name="T8" fmla="*/ 2147483647 w 61"/>
              <a:gd name="T9" fmla="*/ 2147483647 h 62"/>
              <a:gd name="T10" fmla="*/ 0 w 61"/>
              <a:gd name="T11" fmla="*/ 2147483647 h 62"/>
              <a:gd name="T12" fmla="*/ 0 w 61"/>
              <a:gd name="T13" fmla="*/ 2147483647 h 62"/>
              <a:gd name="T14" fmla="*/ 2147483647 w 61"/>
              <a:gd name="T15" fmla="*/ 2147483647 h 62"/>
              <a:gd name="T16" fmla="*/ 2147483647 w 61"/>
              <a:gd name="T17" fmla="*/ 0 h 62"/>
              <a:gd name="T18" fmla="*/ 2147483647 w 61"/>
              <a:gd name="T19" fmla="*/ 2147483647 h 62"/>
              <a:gd name="T20" fmla="*/ 2147483647 w 61"/>
              <a:gd name="T21" fmla="*/ 2147483647 h 62"/>
              <a:gd name="T22" fmla="*/ 2147483647 w 61"/>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2">
                <a:moveTo>
                  <a:pt x="61" y="31"/>
                </a:moveTo>
                <a:lnTo>
                  <a:pt x="55" y="49"/>
                </a:lnTo>
                <a:lnTo>
                  <a:pt x="43" y="59"/>
                </a:lnTo>
                <a:lnTo>
                  <a:pt x="24" y="62"/>
                </a:lnTo>
                <a:lnTo>
                  <a:pt x="9" y="56"/>
                </a:lnTo>
                <a:lnTo>
                  <a:pt x="0" y="40"/>
                </a:lnTo>
                <a:lnTo>
                  <a:pt x="0" y="22"/>
                </a:lnTo>
                <a:lnTo>
                  <a:pt x="9" y="7"/>
                </a:lnTo>
                <a:lnTo>
                  <a:pt x="24" y="0"/>
                </a:lnTo>
                <a:lnTo>
                  <a:pt x="43" y="3"/>
                </a:lnTo>
                <a:lnTo>
                  <a:pt x="55" y="16"/>
                </a:lnTo>
                <a:lnTo>
                  <a:pt x="61" y="31"/>
                </a:lnTo>
                <a:close/>
              </a:path>
            </a:pathLst>
          </a:custGeom>
          <a:solidFill>
            <a:srgbClr val="000000"/>
          </a:solidFill>
          <a:ln w="4763">
            <a:solidFill>
              <a:srgbClr val="000000"/>
            </a:solidFill>
            <a:prstDash val="solid"/>
            <a:round/>
            <a:headEnd/>
            <a:tailEnd/>
          </a:ln>
        </p:spPr>
        <p:txBody>
          <a:bodyPr/>
          <a:lstStyle/>
          <a:p>
            <a:endParaRPr lang="en-IN"/>
          </a:p>
        </p:txBody>
      </p:sp>
      <p:sp>
        <p:nvSpPr>
          <p:cNvPr id="34834" name="Freeform 19"/>
          <p:cNvSpPr>
            <a:spLocks/>
          </p:cNvSpPr>
          <p:nvPr/>
        </p:nvSpPr>
        <p:spPr bwMode="auto">
          <a:xfrm>
            <a:off x="3244851" y="1990726"/>
            <a:ext cx="98425" cy="98425"/>
          </a:xfrm>
          <a:custGeom>
            <a:avLst/>
            <a:gdLst>
              <a:gd name="T0" fmla="*/ 2147483647 w 62"/>
              <a:gd name="T1" fmla="*/ 2147483647 h 62"/>
              <a:gd name="T2" fmla="*/ 2147483647 w 62"/>
              <a:gd name="T3" fmla="*/ 2147483647 h 62"/>
              <a:gd name="T4" fmla="*/ 2147483647 w 62"/>
              <a:gd name="T5" fmla="*/ 2147483647 h 62"/>
              <a:gd name="T6" fmla="*/ 2147483647 w 62"/>
              <a:gd name="T7" fmla="*/ 2147483647 h 62"/>
              <a:gd name="T8" fmla="*/ 2147483647 w 62"/>
              <a:gd name="T9" fmla="*/ 2147483647 h 62"/>
              <a:gd name="T10" fmla="*/ 0 w 62"/>
              <a:gd name="T11" fmla="*/ 2147483647 h 62"/>
              <a:gd name="T12" fmla="*/ 0 w 62"/>
              <a:gd name="T13" fmla="*/ 2147483647 h 62"/>
              <a:gd name="T14" fmla="*/ 2147483647 w 62"/>
              <a:gd name="T15" fmla="*/ 2147483647 h 62"/>
              <a:gd name="T16" fmla="*/ 2147483647 w 62"/>
              <a:gd name="T17" fmla="*/ 0 h 62"/>
              <a:gd name="T18" fmla="*/ 2147483647 w 62"/>
              <a:gd name="T19" fmla="*/ 2147483647 h 62"/>
              <a:gd name="T20" fmla="*/ 2147483647 w 62"/>
              <a:gd name="T21" fmla="*/ 2147483647 h 62"/>
              <a:gd name="T22" fmla="*/ 2147483647 w 62"/>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2" h="62">
                <a:moveTo>
                  <a:pt x="62" y="31"/>
                </a:moveTo>
                <a:lnTo>
                  <a:pt x="56" y="46"/>
                </a:lnTo>
                <a:lnTo>
                  <a:pt x="43" y="59"/>
                </a:lnTo>
                <a:lnTo>
                  <a:pt x="25" y="62"/>
                </a:lnTo>
                <a:lnTo>
                  <a:pt x="10" y="56"/>
                </a:lnTo>
                <a:lnTo>
                  <a:pt x="0" y="40"/>
                </a:lnTo>
                <a:lnTo>
                  <a:pt x="0" y="22"/>
                </a:lnTo>
                <a:lnTo>
                  <a:pt x="10" y="7"/>
                </a:lnTo>
                <a:lnTo>
                  <a:pt x="25" y="0"/>
                </a:lnTo>
                <a:lnTo>
                  <a:pt x="43" y="4"/>
                </a:lnTo>
                <a:lnTo>
                  <a:pt x="56" y="13"/>
                </a:lnTo>
                <a:lnTo>
                  <a:pt x="62" y="31"/>
                </a:lnTo>
                <a:close/>
              </a:path>
            </a:pathLst>
          </a:custGeom>
          <a:solidFill>
            <a:srgbClr val="000000"/>
          </a:solidFill>
          <a:ln w="4763">
            <a:solidFill>
              <a:srgbClr val="000000"/>
            </a:solidFill>
            <a:prstDash val="solid"/>
            <a:round/>
            <a:headEnd/>
            <a:tailEnd/>
          </a:ln>
        </p:spPr>
        <p:txBody>
          <a:bodyPr/>
          <a:lstStyle/>
          <a:p>
            <a:endParaRPr lang="en-IN"/>
          </a:p>
        </p:txBody>
      </p:sp>
      <p:sp>
        <p:nvSpPr>
          <p:cNvPr id="34835" name="Text Box 20"/>
          <p:cNvSpPr txBox="1">
            <a:spLocks noChangeArrowheads="1"/>
          </p:cNvSpPr>
          <p:nvPr/>
        </p:nvSpPr>
        <p:spPr bwMode="auto">
          <a:xfrm>
            <a:off x="2514600" y="5562601"/>
            <a:ext cx="2362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Original Points</a:t>
            </a:r>
          </a:p>
        </p:txBody>
      </p:sp>
      <p:grpSp>
        <p:nvGrpSpPr>
          <p:cNvPr id="1539094" name="Group 22"/>
          <p:cNvGrpSpPr>
            <a:grpSpLocks/>
          </p:cNvGrpSpPr>
          <p:nvPr/>
        </p:nvGrpSpPr>
        <p:grpSpPr bwMode="auto">
          <a:xfrm>
            <a:off x="6248400" y="1295401"/>
            <a:ext cx="3581400" cy="4633913"/>
            <a:chOff x="2976" y="816"/>
            <a:chExt cx="2256" cy="2919"/>
          </a:xfrm>
        </p:grpSpPr>
        <p:graphicFrame>
          <p:nvGraphicFramePr>
            <p:cNvPr id="34837" name="Object 3"/>
            <p:cNvGraphicFramePr>
              <a:graphicFrameLocks noChangeAspect="1"/>
            </p:cNvGraphicFramePr>
            <p:nvPr/>
          </p:nvGraphicFramePr>
          <p:xfrm>
            <a:off x="2976" y="816"/>
            <a:ext cx="2125" cy="2876"/>
          </p:xfrm>
          <a:graphic>
            <a:graphicData uri="http://schemas.openxmlformats.org/presentationml/2006/ole">
              <mc:AlternateContent xmlns:mc="http://schemas.openxmlformats.org/markup-compatibility/2006">
                <mc:Choice xmlns:v="urn:schemas-microsoft-com:vml" Requires="v">
                  <p:oleObj spid="_x0000_s10245" name="VISIO" r:id="rId3" imgW="1547102" imgH="2097084" progId="Visio.Drawing.6">
                    <p:embed/>
                  </p:oleObj>
                </mc:Choice>
                <mc:Fallback>
                  <p:oleObj name="VISIO" r:id="rId3" imgW="1547102" imgH="2097084"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 y="816"/>
                          <a:ext cx="2125" cy="2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38" name="Text Box 21"/>
            <p:cNvSpPr txBox="1">
              <a:spLocks noChangeArrowheads="1"/>
            </p:cNvSpPr>
            <p:nvPr/>
          </p:nvSpPr>
          <p:spPr bwMode="auto">
            <a:xfrm>
              <a:off x="3456" y="3504"/>
              <a:ext cx="17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dirty="0"/>
                <a:t>A Partitional  Clustering</a:t>
              </a:r>
            </a:p>
          </p:txBody>
        </p:sp>
      </p:grpSp>
    </p:spTree>
    <p:extLst>
      <p:ext uri="{BB962C8B-B14F-4D97-AF65-F5344CB8AC3E}">
        <p14:creationId xmlns:p14="http://schemas.microsoft.com/office/powerpoint/2010/main" val="27599664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90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905000" y="152400"/>
            <a:ext cx="8280400" cy="552450"/>
          </a:xfrm>
        </p:spPr>
        <p:txBody>
          <a:bodyPr>
            <a:normAutofit/>
          </a:bodyPr>
          <a:lstStyle/>
          <a:p>
            <a:r>
              <a:rPr lang="en-US" altLang="en-US" smtClean="0">
                <a:solidFill>
                  <a:srgbClr val="002060"/>
                </a:solidFill>
              </a:rPr>
              <a:t>Hierarchical Clustering</a:t>
            </a:r>
          </a:p>
        </p:txBody>
      </p:sp>
      <p:graphicFrame>
        <p:nvGraphicFramePr>
          <p:cNvPr id="35843" name="Object 3"/>
          <p:cNvGraphicFramePr>
            <a:graphicFrameLocks noChangeAspect="1"/>
          </p:cNvGraphicFramePr>
          <p:nvPr/>
        </p:nvGraphicFramePr>
        <p:xfrm>
          <a:off x="2514601" y="3962401"/>
          <a:ext cx="2752725" cy="1960563"/>
        </p:xfrm>
        <a:graphic>
          <a:graphicData uri="http://schemas.openxmlformats.org/presentationml/2006/ole">
            <mc:AlternateContent xmlns:mc="http://schemas.openxmlformats.org/markup-compatibility/2006">
              <mc:Choice xmlns:v="urn:schemas-microsoft-com:vml" Requires="v">
                <p:oleObj spid="_x0000_s11278" name="VISIO" r:id="rId3" imgW="2747671" imgH="1960706" progId="Visio.Drawing.6">
                  <p:embed/>
                </p:oleObj>
              </mc:Choice>
              <mc:Fallback>
                <p:oleObj name="VISIO" r:id="rId3" imgW="2747671" imgH="1960706"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1" y="3962401"/>
                        <a:ext cx="2752725" cy="196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4" name="Object 4"/>
          <p:cNvGraphicFramePr>
            <a:graphicFrameLocks noChangeAspect="1"/>
          </p:cNvGraphicFramePr>
          <p:nvPr/>
        </p:nvGraphicFramePr>
        <p:xfrm>
          <a:off x="2438401" y="1447801"/>
          <a:ext cx="2760663" cy="1793875"/>
        </p:xfrm>
        <a:graphic>
          <a:graphicData uri="http://schemas.openxmlformats.org/presentationml/2006/ole">
            <mc:AlternateContent xmlns:mc="http://schemas.openxmlformats.org/markup-compatibility/2006">
              <mc:Choice xmlns:v="urn:schemas-microsoft-com:vml" Requires="v">
                <p:oleObj spid="_x0000_s11279" name="VISIO" r:id="rId5" imgW="2756614" imgH="1795265" progId="Visio.Drawing.6">
                  <p:embed/>
                </p:oleObj>
              </mc:Choice>
              <mc:Fallback>
                <p:oleObj name="VISIO" r:id="rId5" imgW="2756614" imgH="1795265"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1" y="1447801"/>
                        <a:ext cx="2760663" cy="179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5" name="Object 5"/>
          <p:cNvGraphicFramePr>
            <a:graphicFrameLocks noChangeAspect="1"/>
          </p:cNvGraphicFramePr>
          <p:nvPr/>
        </p:nvGraphicFramePr>
        <p:xfrm>
          <a:off x="6924675" y="1066801"/>
          <a:ext cx="1773238" cy="2284413"/>
        </p:xfrm>
        <a:graphic>
          <a:graphicData uri="http://schemas.openxmlformats.org/presentationml/2006/ole">
            <mc:AlternateContent xmlns:mc="http://schemas.openxmlformats.org/markup-compatibility/2006">
              <mc:Choice xmlns:v="urn:schemas-microsoft-com:vml" Requires="v">
                <p:oleObj spid="_x0000_s11280" name="VISIO" r:id="rId7" imgW="1379425" imgH="1779615" progId="Visio.Drawing.6">
                  <p:embed/>
                </p:oleObj>
              </mc:Choice>
              <mc:Fallback>
                <p:oleObj name="VISIO" r:id="rId7" imgW="1379425" imgH="1779615"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4675" y="1066801"/>
                        <a:ext cx="1773238"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6" name="Object 6"/>
          <p:cNvGraphicFramePr>
            <a:graphicFrameLocks noChangeAspect="1"/>
          </p:cNvGraphicFramePr>
          <p:nvPr/>
        </p:nvGraphicFramePr>
        <p:xfrm>
          <a:off x="6924676" y="3657601"/>
          <a:ext cx="1909763" cy="2282825"/>
        </p:xfrm>
        <a:graphic>
          <a:graphicData uri="http://schemas.openxmlformats.org/presentationml/2006/ole">
            <mc:AlternateContent xmlns:mc="http://schemas.openxmlformats.org/markup-compatibility/2006">
              <mc:Choice xmlns:v="urn:schemas-microsoft-com:vml" Requires="v">
                <p:oleObj spid="_x0000_s11281" name="VISIO" r:id="rId9" imgW="1471089" imgH="1761729" progId="Visio.Drawing.6">
                  <p:embed/>
                </p:oleObj>
              </mc:Choice>
              <mc:Fallback>
                <p:oleObj name="VISIO" r:id="rId9" imgW="1471089" imgH="1761729"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24676" y="3657601"/>
                        <a:ext cx="1909763"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7" name="Text Box 7"/>
          <p:cNvSpPr txBox="1">
            <a:spLocks noChangeArrowheads="1"/>
          </p:cNvSpPr>
          <p:nvPr/>
        </p:nvSpPr>
        <p:spPr bwMode="auto">
          <a:xfrm>
            <a:off x="2438400" y="3200400"/>
            <a:ext cx="3352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400"/>
              <a:t>Traditional Hierarchical Clustering</a:t>
            </a:r>
          </a:p>
        </p:txBody>
      </p:sp>
      <p:sp>
        <p:nvSpPr>
          <p:cNvPr id="35848" name="Text Box 8"/>
          <p:cNvSpPr txBox="1">
            <a:spLocks noChangeArrowheads="1"/>
          </p:cNvSpPr>
          <p:nvPr/>
        </p:nvSpPr>
        <p:spPr bwMode="auto">
          <a:xfrm>
            <a:off x="2438400" y="5791200"/>
            <a:ext cx="3581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400"/>
              <a:t>Non-traditional Hierarchical Clustering</a:t>
            </a:r>
          </a:p>
        </p:txBody>
      </p:sp>
      <p:sp>
        <p:nvSpPr>
          <p:cNvPr id="35849" name="Text Box 9"/>
          <p:cNvSpPr txBox="1">
            <a:spLocks noChangeArrowheads="1"/>
          </p:cNvSpPr>
          <p:nvPr/>
        </p:nvSpPr>
        <p:spPr bwMode="auto">
          <a:xfrm>
            <a:off x="6324600" y="5791200"/>
            <a:ext cx="3810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400"/>
              <a:t>Non-traditional Dendrogram</a:t>
            </a:r>
          </a:p>
        </p:txBody>
      </p:sp>
      <p:sp>
        <p:nvSpPr>
          <p:cNvPr id="35850" name="Text Box 10"/>
          <p:cNvSpPr txBox="1">
            <a:spLocks noChangeArrowheads="1"/>
          </p:cNvSpPr>
          <p:nvPr/>
        </p:nvSpPr>
        <p:spPr bwMode="auto">
          <a:xfrm>
            <a:off x="6324600" y="3200400"/>
            <a:ext cx="3352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400"/>
              <a:t>Traditional Dendrogram</a:t>
            </a:r>
          </a:p>
        </p:txBody>
      </p:sp>
    </p:spTree>
    <p:extLst>
      <p:ext uri="{BB962C8B-B14F-4D97-AF65-F5344CB8AC3E}">
        <p14:creationId xmlns:p14="http://schemas.microsoft.com/office/powerpoint/2010/main" val="15391411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1905000" y="0"/>
            <a:ext cx="8280400" cy="838200"/>
          </a:xfrm>
        </p:spPr>
        <p:txBody>
          <a:bodyPr/>
          <a:lstStyle/>
          <a:p>
            <a:r>
              <a:rPr lang="en-US" altLang="en-US" dirty="0" smtClean="0">
                <a:solidFill>
                  <a:srgbClr val="002060"/>
                </a:solidFill>
              </a:rPr>
              <a:t>Density based Clustering</a:t>
            </a:r>
            <a:endParaRPr lang="en-US" altLang="en-US" dirty="0">
              <a:solidFill>
                <a:srgbClr val="002060"/>
              </a:solidFill>
            </a:endParaRPr>
          </a:p>
        </p:txBody>
      </p:sp>
      <p:pic>
        <p:nvPicPr>
          <p:cNvPr id="158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509713"/>
            <a:ext cx="4872038" cy="365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724" name="Text Box 4"/>
          <p:cNvSpPr txBox="1">
            <a:spLocks noChangeArrowheads="1"/>
          </p:cNvSpPr>
          <p:nvPr/>
        </p:nvSpPr>
        <p:spPr bwMode="auto">
          <a:xfrm>
            <a:off x="2514600" y="4876800"/>
            <a:ext cx="2514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t>Original Points</a:t>
            </a:r>
          </a:p>
        </p:txBody>
      </p:sp>
      <p:grpSp>
        <p:nvGrpSpPr>
          <p:cNvPr id="158725" name="Group 5"/>
          <p:cNvGrpSpPr>
            <a:grpSpLocks/>
          </p:cNvGrpSpPr>
          <p:nvPr/>
        </p:nvGrpSpPr>
        <p:grpSpPr bwMode="auto">
          <a:xfrm>
            <a:off x="5795964" y="1447800"/>
            <a:ext cx="4872037" cy="3779838"/>
            <a:chOff x="2691" y="633"/>
            <a:chExt cx="3069" cy="2381"/>
          </a:xfrm>
        </p:grpSpPr>
        <p:pic>
          <p:nvPicPr>
            <p:cNvPr id="1587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1" y="633"/>
              <a:ext cx="3069" cy="2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727" name="Text Box 7"/>
            <p:cNvSpPr txBox="1">
              <a:spLocks noChangeArrowheads="1"/>
            </p:cNvSpPr>
            <p:nvPr/>
          </p:nvSpPr>
          <p:spPr bwMode="auto">
            <a:xfrm>
              <a:off x="3984" y="2781"/>
              <a:ext cx="6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altLang="en-US" b="1" dirty="0"/>
                <a:t>Clusters</a:t>
              </a:r>
            </a:p>
          </p:txBody>
        </p:sp>
      </p:grpSp>
    </p:spTree>
    <p:extLst>
      <p:ext uri="{BB962C8B-B14F-4D97-AF65-F5344CB8AC3E}">
        <p14:creationId xmlns:p14="http://schemas.microsoft.com/office/powerpoint/2010/main" val="8579171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p:cNvSpPr>
            <a:spLocks noGrp="1" noChangeArrowheads="1"/>
          </p:cNvSpPr>
          <p:nvPr>
            <p:ph type="title"/>
          </p:nvPr>
        </p:nvSpPr>
        <p:spPr/>
        <p:txBody>
          <a:bodyPr/>
          <a:lstStyle/>
          <a:p>
            <a:r>
              <a:rPr lang="en-US" altLang="en-US" smtClean="0">
                <a:solidFill>
                  <a:srgbClr val="002060"/>
                </a:solidFill>
              </a:rPr>
              <a:t>Clustering Algorithms</a:t>
            </a:r>
          </a:p>
        </p:txBody>
      </p:sp>
      <p:sp>
        <p:nvSpPr>
          <p:cNvPr id="36867" name="Rectangle 1027"/>
          <p:cNvSpPr>
            <a:spLocks noGrp="1" noChangeArrowheads="1"/>
          </p:cNvSpPr>
          <p:nvPr>
            <p:ph idx="1"/>
          </p:nvPr>
        </p:nvSpPr>
        <p:spPr/>
        <p:txBody>
          <a:bodyPr/>
          <a:lstStyle/>
          <a:p>
            <a:pPr>
              <a:lnSpc>
                <a:spcPct val="250000"/>
              </a:lnSpc>
            </a:pPr>
            <a:r>
              <a:rPr lang="en-US" altLang="en-US" dirty="0"/>
              <a:t>Partitional </a:t>
            </a:r>
            <a:r>
              <a:rPr lang="en-US" altLang="en-US" dirty="0" smtClean="0"/>
              <a:t>Clustering</a:t>
            </a:r>
            <a:endParaRPr lang="en-US" altLang="en-US" dirty="0" smtClean="0">
              <a:latin typeface="Times New Roman" pitchFamily="18" charset="0"/>
            </a:endParaRPr>
          </a:p>
          <a:p>
            <a:pPr>
              <a:lnSpc>
                <a:spcPct val="250000"/>
              </a:lnSpc>
            </a:pPr>
            <a:r>
              <a:rPr lang="en-US" altLang="en-US" dirty="0" smtClean="0"/>
              <a:t>Hierarchical clustering</a:t>
            </a:r>
            <a:endParaRPr lang="en-US" altLang="en-US" dirty="0" smtClean="0">
              <a:latin typeface="Times New Roman" pitchFamily="18" charset="0"/>
            </a:endParaRPr>
          </a:p>
          <a:p>
            <a:pPr>
              <a:lnSpc>
                <a:spcPct val="250000"/>
              </a:lnSpc>
            </a:pPr>
            <a:r>
              <a:rPr lang="en-US" altLang="en-US" dirty="0" smtClean="0"/>
              <a:t>Density-based clustering</a:t>
            </a:r>
          </a:p>
        </p:txBody>
      </p:sp>
    </p:spTree>
    <p:extLst>
      <p:ext uri="{BB962C8B-B14F-4D97-AF65-F5344CB8AC3E}">
        <p14:creationId xmlns:p14="http://schemas.microsoft.com/office/powerpoint/2010/main" val="23770460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09800" y="3181350"/>
            <a:ext cx="7772400" cy="781050"/>
          </a:xfrm>
        </p:spPr>
        <p:txBody>
          <a:bodyPr>
            <a:normAutofit fontScale="90000"/>
          </a:bodyPr>
          <a:lstStyle/>
          <a:p>
            <a:pPr marL="342900" indent="-342900">
              <a:lnSpc>
                <a:spcPct val="150000"/>
              </a:lnSpc>
              <a:spcBef>
                <a:spcPts val="0"/>
              </a:spcBef>
            </a:pPr>
            <a:r>
              <a:rPr lang="en-US" altLang="en-US" sz="4800" dirty="0">
                <a:solidFill>
                  <a:srgbClr val="002060"/>
                </a:solidFill>
              </a:rPr>
              <a:t>Partitional Clustering</a:t>
            </a:r>
          </a:p>
        </p:txBody>
      </p:sp>
    </p:spTree>
    <p:extLst>
      <p:ext uri="{BB962C8B-B14F-4D97-AF65-F5344CB8AC3E}">
        <p14:creationId xmlns:p14="http://schemas.microsoft.com/office/powerpoint/2010/main" val="39377442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8280400" cy="533400"/>
          </a:xfrm>
        </p:spPr>
        <p:txBody>
          <a:bodyPr/>
          <a:lstStyle/>
          <a:p>
            <a:r>
              <a:rPr lang="en-US" altLang="en-US" sz="2800" dirty="0" err="1">
                <a:solidFill>
                  <a:srgbClr val="002060"/>
                </a:solidFill>
              </a:rPr>
              <a:t>Partitional</a:t>
            </a:r>
            <a:r>
              <a:rPr lang="en-US" altLang="en-US" sz="2800" dirty="0">
                <a:solidFill>
                  <a:srgbClr val="002060"/>
                </a:solidFill>
              </a:rPr>
              <a:t> Clustering</a:t>
            </a:r>
            <a:endParaRPr lang="en-IN" sz="2800" dirty="0"/>
          </a:p>
        </p:txBody>
      </p:sp>
      <p:sp>
        <p:nvSpPr>
          <p:cNvPr id="3" name="Content Placeholder 2"/>
          <p:cNvSpPr>
            <a:spLocks noGrp="1"/>
          </p:cNvSpPr>
          <p:nvPr>
            <p:ph idx="1"/>
          </p:nvPr>
        </p:nvSpPr>
        <p:spPr/>
        <p:txBody>
          <a:bodyPr>
            <a:normAutofit/>
          </a:bodyPr>
          <a:lstStyle/>
          <a:p>
            <a:pPr algn="just">
              <a:lnSpc>
                <a:spcPct val="150000"/>
              </a:lnSpc>
            </a:pPr>
            <a:r>
              <a:rPr lang="en-IN" sz="2400" dirty="0"/>
              <a:t>Given</a:t>
            </a:r>
          </a:p>
          <a:p>
            <a:pPr lvl="1" algn="just">
              <a:lnSpc>
                <a:spcPct val="150000"/>
              </a:lnSpc>
            </a:pPr>
            <a:r>
              <a:rPr lang="en-IN" sz="2000" dirty="0"/>
              <a:t>A data set of </a:t>
            </a:r>
            <a:r>
              <a:rPr lang="en-IN" sz="2000" b="1" dirty="0"/>
              <a:t>n objects</a:t>
            </a:r>
          </a:p>
          <a:p>
            <a:pPr lvl="1" algn="just">
              <a:lnSpc>
                <a:spcPct val="150000"/>
              </a:lnSpc>
            </a:pPr>
            <a:r>
              <a:rPr lang="en-IN" sz="2000" b="1" dirty="0"/>
              <a:t>K the number of clusters to form</a:t>
            </a:r>
          </a:p>
          <a:p>
            <a:pPr algn="just">
              <a:lnSpc>
                <a:spcPct val="150000"/>
              </a:lnSpc>
            </a:pPr>
            <a:r>
              <a:rPr lang="en-IN" sz="2400" dirty="0"/>
              <a:t>Organize the objects into k partitions </a:t>
            </a:r>
            <a:r>
              <a:rPr lang="en-IN" sz="2400" b="1" dirty="0"/>
              <a:t>(k&lt;=n) where each partition </a:t>
            </a:r>
            <a:r>
              <a:rPr lang="en-IN" sz="2400" dirty="0"/>
              <a:t>represents a cluster</a:t>
            </a:r>
          </a:p>
          <a:p>
            <a:pPr algn="just">
              <a:lnSpc>
                <a:spcPct val="150000"/>
              </a:lnSpc>
            </a:pPr>
            <a:r>
              <a:rPr lang="en-IN" sz="2400" dirty="0"/>
              <a:t>The clusters are formed to optimize an objective partitioning criterion</a:t>
            </a:r>
          </a:p>
          <a:p>
            <a:pPr lvl="1" algn="just">
              <a:lnSpc>
                <a:spcPct val="150000"/>
              </a:lnSpc>
            </a:pPr>
            <a:r>
              <a:rPr lang="en-IN" sz="2000" dirty="0"/>
              <a:t>Objects within a cluster are </a:t>
            </a:r>
            <a:r>
              <a:rPr lang="en-IN" sz="2000" b="1" dirty="0"/>
              <a:t>similar</a:t>
            </a:r>
          </a:p>
          <a:p>
            <a:pPr lvl="1" algn="just">
              <a:lnSpc>
                <a:spcPct val="150000"/>
              </a:lnSpc>
            </a:pPr>
            <a:r>
              <a:rPr lang="en-IN" sz="2000" dirty="0"/>
              <a:t>Objects of different clusters are </a:t>
            </a:r>
            <a:r>
              <a:rPr lang="en-IN" sz="2000" b="1" dirty="0"/>
              <a:t>dissimilar </a:t>
            </a:r>
            <a:endParaRPr lang="en-IN" sz="2000" dirty="0"/>
          </a:p>
        </p:txBody>
      </p:sp>
    </p:spTree>
    <p:extLst>
      <p:ext uri="{BB962C8B-B14F-4D97-AF65-F5344CB8AC3E}">
        <p14:creationId xmlns:p14="http://schemas.microsoft.com/office/powerpoint/2010/main" val="41457350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905000" y="152400"/>
            <a:ext cx="8280400" cy="552450"/>
          </a:xfrm>
        </p:spPr>
        <p:txBody>
          <a:bodyPr/>
          <a:lstStyle/>
          <a:p>
            <a:r>
              <a:rPr lang="en-US" altLang="en-US" sz="2800" dirty="0">
                <a:solidFill>
                  <a:srgbClr val="002060"/>
                </a:solidFill>
              </a:rPr>
              <a:t>K-means Clustering</a:t>
            </a:r>
          </a:p>
        </p:txBody>
      </p:sp>
      <p:sp>
        <p:nvSpPr>
          <p:cNvPr id="37891" name="Rectangle 3"/>
          <p:cNvSpPr>
            <a:spLocks noGrp="1" noChangeArrowheads="1"/>
          </p:cNvSpPr>
          <p:nvPr>
            <p:ph idx="1"/>
          </p:nvPr>
        </p:nvSpPr>
        <p:spPr>
          <a:xfrm>
            <a:off x="2057400" y="1143000"/>
            <a:ext cx="8001000" cy="2590800"/>
          </a:xfrm>
        </p:spPr>
        <p:txBody>
          <a:bodyPr/>
          <a:lstStyle/>
          <a:p>
            <a:pPr marL="533400" indent="-533400" algn="just">
              <a:spcBef>
                <a:spcPct val="20000"/>
              </a:spcBef>
            </a:pPr>
            <a:r>
              <a:rPr lang="en-US" altLang="en-US" sz="2200" dirty="0"/>
              <a:t>The basic algorithm is very simple</a:t>
            </a:r>
          </a:p>
          <a:p>
            <a:pPr marL="533400" indent="-533400" algn="just">
              <a:spcBef>
                <a:spcPct val="20000"/>
              </a:spcBef>
            </a:pPr>
            <a:r>
              <a:rPr lang="en-US" altLang="en-US" sz="2200" dirty="0"/>
              <a:t>Number of clusters, K, must be specified</a:t>
            </a:r>
          </a:p>
          <a:p>
            <a:pPr marL="533400" indent="-533400" algn="just">
              <a:spcBef>
                <a:spcPct val="20000"/>
              </a:spcBef>
            </a:pPr>
            <a:r>
              <a:rPr lang="en-US" altLang="en-US" sz="2200" dirty="0"/>
              <a:t>Each cluster is associated with a </a:t>
            </a:r>
            <a:r>
              <a:rPr lang="en-US" altLang="en-US" sz="2200" dirty="0">
                <a:solidFill>
                  <a:srgbClr val="C00000"/>
                </a:solidFill>
              </a:rPr>
              <a:t>centroid </a:t>
            </a:r>
            <a:r>
              <a:rPr lang="en-US" altLang="en-US" sz="2200" dirty="0"/>
              <a:t>(mean or center point) </a:t>
            </a:r>
          </a:p>
          <a:p>
            <a:pPr marL="533400" indent="-533400" algn="just">
              <a:spcBef>
                <a:spcPct val="20000"/>
              </a:spcBef>
            </a:pPr>
            <a:r>
              <a:rPr lang="en-US" altLang="en-US" sz="2200" dirty="0"/>
              <a:t>Each point is assigned to the cluster with the closest centroid</a:t>
            </a:r>
          </a:p>
        </p:txBody>
      </p:sp>
      <p:graphicFrame>
        <p:nvGraphicFramePr>
          <p:cNvPr id="21508" name="Object 4"/>
          <p:cNvGraphicFramePr>
            <a:graphicFrameLocks noChangeAspect="1"/>
          </p:cNvGraphicFramePr>
          <p:nvPr/>
        </p:nvGraphicFramePr>
        <p:xfrm>
          <a:off x="1981200" y="4133850"/>
          <a:ext cx="8153400" cy="2114550"/>
        </p:xfrm>
        <a:graphic>
          <a:graphicData uri="http://schemas.openxmlformats.org/presentationml/2006/ole">
            <mc:AlternateContent xmlns:mc="http://schemas.openxmlformats.org/markup-compatibility/2006">
              <mc:Choice xmlns:v="urn:schemas-microsoft-com:vml" Requires="v">
                <p:oleObj spid="_x0000_s12293" name="Bitmap Image" r:id="rId3" imgW="9784928" imgH="3177815" progId="Paint.Picture">
                  <p:embed/>
                </p:oleObj>
              </mc:Choice>
              <mc:Fallback>
                <p:oleObj name="Bitmap Image" r:id="rId3" imgW="9784928" imgH="317781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20143"/>
                      <a:stretch>
                        <a:fillRect/>
                      </a:stretch>
                    </p:blipFill>
                    <p:spPr bwMode="auto">
                      <a:xfrm>
                        <a:off x="1981200" y="4133850"/>
                        <a:ext cx="81534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20122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905000" y="152400"/>
            <a:ext cx="8280400" cy="552450"/>
          </a:xfrm>
        </p:spPr>
        <p:txBody>
          <a:bodyPr/>
          <a:lstStyle/>
          <a:p>
            <a:r>
              <a:rPr lang="en-US" altLang="en-US" sz="2800">
                <a:solidFill>
                  <a:srgbClr val="002060"/>
                </a:solidFill>
              </a:rPr>
              <a:t>K-means Clustering – Details</a:t>
            </a:r>
          </a:p>
        </p:txBody>
      </p:sp>
      <p:sp>
        <p:nvSpPr>
          <p:cNvPr id="22531" name="Rectangle 3"/>
          <p:cNvSpPr>
            <a:spLocks noGrp="1" noChangeArrowheads="1"/>
          </p:cNvSpPr>
          <p:nvPr>
            <p:ph idx="1"/>
          </p:nvPr>
        </p:nvSpPr>
        <p:spPr>
          <a:xfrm>
            <a:off x="2133600" y="990600"/>
            <a:ext cx="8001000" cy="5334000"/>
          </a:xfrm>
        </p:spPr>
        <p:txBody>
          <a:bodyPr/>
          <a:lstStyle/>
          <a:p>
            <a:pPr marL="533400" indent="-533400" algn="just">
              <a:lnSpc>
                <a:spcPct val="150000"/>
              </a:lnSpc>
              <a:spcBef>
                <a:spcPts val="0"/>
              </a:spcBef>
            </a:pPr>
            <a:r>
              <a:rPr lang="en-US" altLang="en-US" sz="1800" dirty="0"/>
              <a:t>Initial centroids are often chosen randomly.</a:t>
            </a:r>
          </a:p>
          <a:p>
            <a:pPr marL="990600" lvl="1" indent="-533400" algn="just">
              <a:lnSpc>
                <a:spcPct val="150000"/>
              </a:lnSpc>
              <a:spcBef>
                <a:spcPts val="0"/>
              </a:spcBef>
            </a:pPr>
            <a:r>
              <a:rPr lang="en-US" altLang="en-US" sz="1400" dirty="0"/>
              <a:t>Clusters produced vary from one run to another.</a:t>
            </a:r>
          </a:p>
          <a:p>
            <a:pPr marL="533400" indent="-533400" algn="just">
              <a:lnSpc>
                <a:spcPct val="150000"/>
              </a:lnSpc>
              <a:spcBef>
                <a:spcPts val="0"/>
              </a:spcBef>
            </a:pPr>
            <a:r>
              <a:rPr lang="en-US" altLang="en-US" sz="1800" dirty="0"/>
              <a:t>The centroid is (typically) the mean of the points in the cluster.</a:t>
            </a:r>
          </a:p>
          <a:p>
            <a:pPr marL="533400" indent="-533400" algn="just">
              <a:lnSpc>
                <a:spcPct val="150000"/>
              </a:lnSpc>
              <a:spcBef>
                <a:spcPts val="0"/>
              </a:spcBef>
            </a:pPr>
            <a:r>
              <a:rPr lang="en-US" altLang="en-US" sz="1800" dirty="0"/>
              <a:t>‘Closeness’ is measured by Euclidean distance, cosine similarity, correlation, etc.</a:t>
            </a:r>
          </a:p>
          <a:p>
            <a:pPr marL="533400" indent="-533400" algn="just">
              <a:lnSpc>
                <a:spcPct val="150000"/>
              </a:lnSpc>
              <a:spcBef>
                <a:spcPts val="0"/>
              </a:spcBef>
            </a:pPr>
            <a:r>
              <a:rPr lang="en-US" altLang="en-US" sz="1800" dirty="0"/>
              <a:t>K-means will converge for common similarity measures mentioned above.</a:t>
            </a:r>
          </a:p>
          <a:p>
            <a:pPr marL="533400" indent="-533400" algn="just">
              <a:lnSpc>
                <a:spcPct val="150000"/>
              </a:lnSpc>
              <a:spcBef>
                <a:spcPts val="0"/>
              </a:spcBef>
            </a:pPr>
            <a:r>
              <a:rPr lang="en-US" altLang="en-US" sz="1800" dirty="0"/>
              <a:t>Most of the convergence happens in the first few iterations.</a:t>
            </a:r>
          </a:p>
          <a:p>
            <a:pPr marL="990600" lvl="1" indent="-533400" algn="just">
              <a:lnSpc>
                <a:spcPct val="150000"/>
              </a:lnSpc>
              <a:spcBef>
                <a:spcPts val="0"/>
              </a:spcBef>
            </a:pPr>
            <a:r>
              <a:rPr lang="en-US" altLang="en-US" sz="1400" dirty="0"/>
              <a:t>Often the stopping condition is changed to ‘Until relatively few points change clusters’ or some measure of clustering doesn’t change.</a:t>
            </a:r>
          </a:p>
          <a:p>
            <a:pPr marL="533400" indent="-533400" algn="just">
              <a:lnSpc>
                <a:spcPct val="150000"/>
              </a:lnSpc>
              <a:spcBef>
                <a:spcPts val="0"/>
              </a:spcBef>
            </a:pPr>
            <a:r>
              <a:rPr lang="en-US" altLang="en-US" sz="1800" dirty="0"/>
              <a:t>Complexity is O( n * K * I * d )</a:t>
            </a:r>
          </a:p>
          <a:p>
            <a:pPr marL="990600" lvl="1" indent="-533400" algn="just">
              <a:lnSpc>
                <a:spcPct val="150000"/>
              </a:lnSpc>
              <a:spcBef>
                <a:spcPts val="0"/>
              </a:spcBef>
            </a:pPr>
            <a:r>
              <a:rPr lang="en-US" altLang="en-US" sz="1400" dirty="0"/>
              <a:t>n = number of points, K = number of clusters, </a:t>
            </a:r>
            <a:br>
              <a:rPr lang="en-US" altLang="en-US" sz="1400" dirty="0"/>
            </a:br>
            <a:r>
              <a:rPr lang="en-US" altLang="en-US" sz="1400" dirty="0"/>
              <a:t>I = number of iterations, d = number of attributes</a:t>
            </a:r>
          </a:p>
        </p:txBody>
      </p:sp>
    </p:spTree>
    <p:extLst>
      <p:ext uri="{BB962C8B-B14F-4D97-AF65-F5344CB8AC3E}">
        <p14:creationId xmlns:p14="http://schemas.microsoft.com/office/powerpoint/2010/main" val="792601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253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5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r>
              <a:rPr lang="en-US" altLang="en-US" dirty="0" smtClean="0">
                <a:solidFill>
                  <a:srgbClr val="002060"/>
                </a:solidFill>
              </a:rPr>
              <a:t>What is Cluster Analysis?</a:t>
            </a:r>
          </a:p>
        </p:txBody>
      </p:sp>
      <p:sp>
        <p:nvSpPr>
          <p:cNvPr id="5123" name="Rectangle 5"/>
          <p:cNvSpPr>
            <a:spLocks noGrp="1" noChangeArrowheads="1"/>
          </p:cNvSpPr>
          <p:nvPr>
            <p:ph idx="1"/>
          </p:nvPr>
        </p:nvSpPr>
        <p:spPr>
          <a:xfrm>
            <a:off x="1935163" y="1143000"/>
            <a:ext cx="8318500" cy="1295400"/>
          </a:xfrm>
        </p:spPr>
        <p:txBody>
          <a:bodyPr>
            <a:normAutofit fontScale="92500" lnSpcReduction="20000"/>
          </a:bodyPr>
          <a:lstStyle/>
          <a:p>
            <a:pPr algn="just">
              <a:lnSpc>
                <a:spcPct val="150000"/>
              </a:lnSpc>
            </a:pPr>
            <a:r>
              <a:rPr lang="en-US" altLang="en-US" sz="2000" dirty="0"/>
              <a:t>Finding groups of objects such that the objects in a group will be similar (or related) to one another and different from (or unrelated to) the objects in other groups</a:t>
            </a:r>
          </a:p>
        </p:txBody>
      </p:sp>
      <p:grpSp>
        <p:nvGrpSpPr>
          <p:cNvPr id="5124" name="Group 6"/>
          <p:cNvGrpSpPr>
            <a:grpSpLocks/>
          </p:cNvGrpSpPr>
          <p:nvPr/>
        </p:nvGrpSpPr>
        <p:grpSpPr bwMode="auto">
          <a:xfrm>
            <a:off x="4800600" y="3570288"/>
            <a:ext cx="3048000" cy="2678112"/>
            <a:chOff x="2160" y="2544"/>
            <a:chExt cx="1920" cy="1687"/>
          </a:xfrm>
        </p:grpSpPr>
        <p:sp>
          <p:nvSpPr>
            <p:cNvPr id="5135" name="Line 7"/>
            <p:cNvSpPr>
              <a:spLocks noChangeShapeType="1"/>
            </p:cNvSpPr>
            <p:nvPr/>
          </p:nvSpPr>
          <p:spPr bwMode="auto">
            <a:xfrm>
              <a:off x="2736" y="2544"/>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36" name="Line 8"/>
            <p:cNvSpPr>
              <a:spLocks noChangeShapeType="1"/>
            </p:cNvSpPr>
            <p:nvPr/>
          </p:nvSpPr>
          <p:spPr bwMode="auto">
            <a:xfrm>
              <a:off x="2736" y="3696"/>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37" name="Freeform 9"/>
            <p:cNvSpPr>
              <a:spLocks/>
            </p:cNvSpPr>
            <p:nvPr/>
          </p:nvSpPr>
          <p:spPr bwMode="auto">
            <a:xfrm>
              <a:off x="2226" y="3696"/>
              <a:ext cx="510" cy="535"/>
            </a:xfrm>
            <a:custGeom>
              <a:avLst/>
              <a:gdLst>
                <a:gd name="T0" fmla="*/ 510 w 510"/>
                <a:gd name="T1" fmla="*/ 0 h 535"/>
                <a:gd name="T2" fmla="*/ 0 w 510"/>
                <a:gd name="T3" fmla="*/ 535 h 535"/>
                <a:gd name="T4" fmla="*/ 0 60000 65536"/>
                <a:gd name="T5" fmla="*/ 0 60000 65536"/>
              </a:gdLst>
              <a:ahLst/>
              <a:cxnLst>
                <a:cxn ang="T4">
                  <a:pos x="T0" y="T1"/>
                </a:cxn>
                <a:cxn ang="T5">
                  <a:pos x="T2" y="T3"/>
                </a:cxn>
              </a:cxnLst>
              <a:rect l="0" t="0" r="r" b="b"/>
              <a:pathLst>
                <a:path w="510" h="535">
                  <a:moveTo>
                    <a:pt x="510" y="0"/>
                  </a:moveTo>
                  <a:lnTo>
                    <a:pt x="0" y="535"/>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38" name="AutoShape 10"/>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39" name="AutoShape 11"/>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0" name="AutoShape 12"/>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1" name="AutoShape 13"/>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2" name="AutoShape 14"/>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3" name="AutoShape 15"/>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4" name="AutoShape 16"/>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5" name="AutoShape 17"/>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6" name="AutoShape 18"/>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7" name="AutoShape 19"/>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8" name="AutoShape 20"/>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9" name="AutoShape 21"/>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0" name="AutoShape 22"/>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1" name="AutoShape 23"/>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2" name="AutoShape 24"/>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3" name="AutoShape 25"/>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4" name="AutoShape 26"/>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5" name="AutoShape 27"/>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6" name="AutoShape 28"/>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7" name="AutoShape 29"/>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8" name="AutoShape 30"/>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9" name="AutoShape 31"/>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60" name="AutoShape 32"/>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grpSp>
      <p:grpSp>
        <p:nvGrpSpPr>
          <p:cNvPr id="1535009" name="Group 33"/>
          <p:cNvGrpSpPr>
            <a:grpSpLocks/>
          </p:cNvGrpSpPr>
          <p:nvPr/>
        </p:nvGrpSpPr>
        <p:grpSpPr bwMode="auto">
          <a:xfrm>
            <a:off x="6781800" y="2667000"/>
            <a:ext cx="3048000" cy="2514600"/>
            <a:chOff x="3312" y="1584"/>
            <a:chExt cx="1920" cy="1584"/>
          </a:xfrm>
        </p:grpSpPr>
        <p:sp>
          <p:nvSpPr>
            <p:cNvPr id="5133" name="Line 34"/>
            <p:cNvSpPr>
              <a:spLocks noChangeShapeType="1"/>
            </p:cNvSpPr>
            <p:nvPr/>
          </p:nvSpPr>
          <p:spPr bwMode="auto">
            <a:xfrm flipH="1" flipV="1">
              <a:off x="3312" y="2736"/>
              <a:ext cx="144" cy="432"/>
            </a:xfrm>
            <a:prstGeom prst="line">
              <a:avLst/>
            </a:prstGeom>
            <a:noFill/>
            <a:ln w="25400">
              <a:solidFill>
                <a:srgbClr val="CC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34" name="AutoShape 35"/>
            <p:cNvSpPr>
              <a:spLocks noChangeArrowheads="1"/>
            </p:cNvSpPr>
            <p:nvPr/>
          </p:nvSpPr>
          <p:spPr bwMode="auto">
            <a:xfrm>
              <a:off x="3984" y="1584"/>
              <a:ext cx="1248" cy="672"/>
            </a:xfrm>
            <a:prstGeom prst="wedgeRectCallout">
              <a:avLst>
                <a:gd name="adj1" fmla="val -93509"/>
                <a:gd name="adj2" fmla="val 150894"/>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50000"/>
                </a:spcBef>
                <a:spcAft>
                  <a:spcPct val="0"/>
                </a:spcAft>
                <a:buClrTx/>
                <a:buSzTx/>
                <a:buFontTx/>
                <a:buNone/>
              </a:pPr>
              <a:r>
                <a:rPr lang="en-US" altLang="en-US" sz="2000">
                  <a:latin typeface="Tahoma" pitchFamily="34" charset="0"/>
                </a:rPr>
                <a:t>Inter-cluster distances are maximized</a:t>
              </a:r>
            </a:p>
          </p:txBody>
        </p:sp>
      </p:grpSp>
      <p:grpSp>
        <p:nvGrpSpPr>
          <p:cNvPr id="1535012" name="Group 36"/>
          <p:cNvGrpSpPr>
            <a:grpSpLocks/>
          </p:cNvGrpSpPr>
          <p:nvPr/>
        </p:nvGrpSpPr>
        <p:grpSpPr bwMode="auto">
          <a:xfrm>
            <a:off x="4419600" y="3657600"/>
            <a:ext cx="3276600" cy="2286000"/>
            <a:chOff x="1824" y="2208"/>
            <a:chExt cx="2064" cy="1440"/>
          </a:xfrm>
        </p:grpSpPr>
        <p:sp>
          <p:nvSpPr>
            <p:cNvPr id="5130" name="Oval 37"/>
            <p:cNvSpPr>
              <a:spLocks noChangeArrowheads="1"/>
            </p:cNvSpPr>
            <p:nvPr/>
          </p:nvSpPr>
          <p:spPr bwMode="auto">
            <a:xfrm>
              <a:off x="1824" y="2592"/>
              <a:ext cx="816" cy="720"/>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31" name="Oval 38"/>
            <p:cNvSpPr>
              <a:spLocks noChangeArrowheads="1"/>
            </p:cNvSpPr>
            <p:nvPr/>
          </p:nvSpPr>
          <p:spPr bwMode="auto">
            <a:xfrm>
              <a:off x="2928" y="2208"/>
              <a:ext cx="720" cy="624"/>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32" name="Oval 39"/>
            <p:cNvSpPr>
              <a:spLocks noChangeArrowheads="1"/>
            </p:cNvSpPr>
            <p:nvPr/>
          </p:nvSpPr>
          <p:spPr bwMode="auto">
            <a:xfrm>
              <a:off x="3216" y="3024"/>
              <a:ext cx="672" cy="624"/>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grpSp>
      <p:grpSp>
        <p:nvGrpSpPr>
          <p:cNvPr id="1535016" name="Group 40"/>
          <p:cNvGrpSpPr>
            <a:grpSpLocks/>
          </p:cNvGrpSpPr>
          <p:nvPr/>
        </p:nvGrpSpPr>
        <p:grpSpPr bwMode="auto">
          <a:xfrm>
            <a:off x="2819400" y="2971800"/>
            <a:ext cx="2286000" cy="1676400"/>
            <a:chOff x="816" y="1776"/>
            <a:chExt cx="1440" cy="1056"/>
          </a:xfrm>
        </p:grpSpPr>
        <p:sp>
          <p:nvSpPr>
            <p:cNvPr id="5128" name="Line 41"/>
            <p:cNvSpPr>
              <a:spLocks noChangeShapeType="1"/>
            </p:cNvSpPr>
            <p:nvPr/>
          </p:nvSpPr>
          <p:spPr bwMode="auto">
            <a:xfrm flipV="1">
              <a:off x="2064" y="2736"/>
              <a:ext cx="192" cy="96"/>
            </a:xfrm>
            <a:prstGeom prst="line">
              <a:avLst/>
            </a:prstGeom>
            <a:noFill/>
            <a:ln w="25400">
              <a:solidFill>
                <a:srgbClr val="CC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9" name="AutoShape 42"/>
            <p:cNvSpPr>
              <a:spLocks noChangeArrowheads="1"/>
            </p:cNvSpPr>
            <p:nvPr/>
          </p:nvSpPr>
          <p:spPr bwMode="auto">
            <a:xfrm>
              <a:off x="816" y="1776"/>
              <a:ext cx="1248" cy="672"/>
            </a:xfrm>
            <a:prstGeom prst="wedgeRectCallout">
              <a:avLst>
                <a:gd name="adj1" fmla="val 56250"/>
                <a:gd name="adj2" fmla="val 92856"/>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50000"/>
                </a:spcBef>
                <a:spcAft>
                  <a:spcPct val="0"/>
                </a:spcAft>
                <a:buClrTx/>
                <a:buSzTx/>
                <a:buFontTx/>
                <a:buNone/>
              </a:pPr>
              <a:r>
                <a:rPr lang="en-US" altLang="en-US" sz="2000">
                  <a:latin typeface="Tahoma" pitchFamily="34" charset="0"/>
                </a:rPr>
                <a:t>Intra-cluster distances are minimized</a:t>
              </a:r>
            </a:p>
          </p:txBody>
        </p:sp>
      </p:grpSp>
    </p:spTree>
    <p:extLst>
      <p:ext uri="{BB962C8B-B14F-4D97-AF65-F5344CB8AC3E}">
        <p14:creationId xmlns:p14="http://schemas.microsoft.com/office/powerpoint/2010/main" val="11210156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50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50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50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smtClean="0">
                <a:solidFill>
                  <a:srgbClr val="002060"/>
                </a:solidFill>
              </a:rPr>
              <a:t>Evaluating K-means Clusters</a:t>
            </a:r>
          </a:p>
        </p:txBody>
      </p:sp>
      <p:graphicFrame>
        <p:nvGraphicFramePr>
          <p:cNvPr id="43012" name="Object 4"/>
          <p:cNvGraphicFramePr>
            <a:graphicFrameLocks noGrp="1" noChangeAspect="1"/>
          </p:cNvGraphicFramePr>
          <p:nvPr>
            <p:ph idx="1"/>
            <p:extLst/>
          </p:nvPr>
        </p:nvGraphicFramePr>
        <p:xfrm>
          <a:off x="3886200" y="2590800"/>
          <a:ext cx="2519363" cy="762000"/>
        </p:xfrm>
        <a:graphic>
          <a:graphicData uri="http://schemas.openxmlformats.org/presentationml/2006/ole">
            <mc:AlternateContent xmlns:mc="http://schemas.openxmlformats.org/markup-compatibility/2006">
              <mc:Choice xmlns:v="urn:schemas-microsoft-com:vml" Requires="v">
                <p:oleObj spid="_x0000_s13317" name="Equation" r:id="rId3" imgW="1511300" imgH="457200" progId="Equation.3">
                  <p:embed/>
                </p:oleObj>
              </mc:Choice>
              <mc:Fallback>
                <p:oleObj name="Equation" r:id="rId3" imgW="15113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590800"/>
                        <a:ext cx="2519363" cy="762000"/>
                      </a:xfrm>
                      <a:prstGeom prst="rect">
                        <a:avLst/>
                      </a:prstGeom>
                      <a:noFill/>
                      <a:ln>
                        <a:noFill/>
                      </a:ln>
                      <a:effectLst/>
                      <a:extLst/>
                    </p:spPr>
                  </p:pic>
                </p:oleObj>
              </mc:Fallback>
            </mc:AlternateContent>
          </a:graphicData>
        </a:graphic>
      </p:graphicFrame>
      <p:sp>
        <p:nvSpPr>
          <p:cNvPr id="43011" name="Rectangle 3"/>
          <p:cNvSpPr>
            <a:spLocks noGrp="1" noChangeArrowheads="1"/>
          </p:cNvSpPr>
          <p:nvPr>
            <p:ph type="body" idx="4294967295"/>
          </p:nvPr>
        </p:nvSpPr>
        <p:spPr>
          <a:xfrm>
            <a:off x="0" y="1143000"/>
            <a:ext cx="7970838" cy="5181600"/>
          </a:xfrm>
        </p:spPr>
        <p:txBody>
          <a:bodyPr/>
          <a:lstStyle/>
          <a:p>
            <a:pPr algn="just">
              <a:lnSpc>
                <a:spcPct val="150000"/>
              </a:lnSpc>
            </a:pPr>
            <a:r>
              <a:rPr lang="en-US" altLang="en-US" sz="1800" dirty="0"/>
              <a:t>Most common measure is Sum of Squared Error (SSE)</a:t>
            </a:r>
          </a:p>
          <a:p>
            <a:pPr lvl="1" algn="just">
              <a:lnSpc>
                <a:spcPct val="150000"/>
              </a:lnSpc>
            </a:pPr>
            <a:r>
              <a:rPr lang="en-US" altLang="en-US" sz="1600" dirty="0"/>
              <a:t>For each point, the error is the distance to the nearest cluster</a:t>
            </a:r>
          </a:p>
          <a:p>
            <a:pPr lvl="1" algn="just">
              <a:lnSpc>
                <a:spcPct val="150000"/>
              </a:lnSpc>
            </a:pPr>
            <a:r>
              <a:rPr lang="en-US" altLang="en-US" sz="1600" dirty="0"/>
              <a:t>To get SSE, we square these errors and sum them.</a:t>
            </a:r>
          </a:p>
          <a:p>
            <a:pPr lvl="1" algn="just">
              <a:lnSpc>
                <a:spcPct val="150000"/>
              </a:lnSpc>
            </a:pPr>
            <a:endParaRPr lang="en-US" altLang="en-US" sz="1600" dirty="0"/>
          </a:p>
          <a:p>
            <a:pPr marL="457200" lvl="1" indent="0" algn="just">
              <a:lnSpc>
                <a:spcPct val="150000"/>
              </a:lnSpc>
              <a:buNone/>
            </a:pPr>
            <a:endParaRPr lang="en-US" altLang="en-US" sz="1600" dirty="0"/>
          </a:p>
          <a:p>
            <a:pPr lvl="1" algn="just">
              <a:lnSpc>
                <a:spcPct val="150000"/>
              </a:lnSpc>
            </a:pPr>
            <a:r>
              <a:rPr lang="en-US" altLang="en-US" sz="1600" i="1" dirty="0"/>
              <a:t>x </a:t>
            </a:r>
            <a:r>
              <a:rPr lang="en-US" altLang="en-US" sz="1600" dirty="0"/>
              <a:t>is a data point in cluster </a:t>
            </a:r>
            <a:r>
              <a:rPr lang="en-US" altLang="en-US" sz="1600" i="1" dirty="0"/>
              <a:t>C</a:t>
            </a:r>
            <a:r>
              <a:rPr lang="en-US" altLang="en-US" sz="1600" baseline="-25000" dirty="0"/>
              <a:t>i </a:t>
            </a:r>
            <a:r>
              <a:rPr lang="en-US" altLang="en-US" sz="1600" dirty="0"/>
              <a:t>and </a:t>
            </a:r>
            <a:r>
              <a:rPr lang="en-US" altLang="en-US" sz="1600" i="1" dirty="0"/>
              <a:t>m</a:t>
            </a:r>
            <a:r>
              <a:rPr lang="en-US" altLang="en-US" sz="1600" i="1" baseline="-25000" dirty="0"/>
              <a:t>i</a:t>
            </a:r>
            <a:r>
              <a:rPr lang="en-US" altLang="en-US" sz="1600" dirty="0"/>
              <a:t> is the representative point for cluster </a:t>
            </a:r>
            <a:r>
              <a:rPr lang="en-US" altLang="en-US" sz="1600" i="1" dirty="0"/>
              <a:t>C</a:t>
            </a:r>
            <a:r>
              <a:rPr lang="en-US" altLang="en-US" sz="1600" baseline="-25000" dirty="0"/>
              <a:t>i</a:t>
            </a:r>
            <a:r>
              <a:rPr lang="en-US" altLang="en-US" sz="1600" dirty="0"/>
              <a:t> </a:t>
            </a:r>
          </a:p>
          <a:p>
            <a:pPr lvl="2" algn="just">
              <a:lnSpc>
                <a:spcPct val="150000"/>
              </a:lnSpc>
            </a:pPr>
            <a:r>
              <a:rPr lang="en-US" altLang="en-US" sz="1400" dirty="0"/>
              <a:t> can show that </a:t>
            </a:r>
            <a:r>
              <a:rPr lang="en-US" altLang="en-US" sz="1400" i="1" dirty="0"/>
              <a:t>m</a:t>
            </a:r>
            <a:r>
              <a:rPr lang="en-US" altLang="en-US" sz="1400" i="1" baseline="-25000" dirty="0"/>
              <a:t>i</a:t>
            </a:r>
            <a:r>
              <a:rPr lang="en-US" altLang="en-US" sz="1400" baseline="-25000" dirty="0"/>
              <a:t> </a:t>
            </a:r>
            <a:r>
              <a:rPr lang="en-US" altLang="en-US" sz="1400" dirty="0"/>
              <a:t>corresponds to the center (mean) of the cluster</a:t>
            </a:r>
          </a:p>
          <a:p>
            <a:pPr lvl="1" algn="just">
              <a:lnSpc>
                <a:spcPct val="150000"/>
              </a:lnSpc>
            </a:pPr>
            <a:r>
              <a:rPr lang="en-US" altLang="en-US" sz="1600" dirty="0"/>
              <a:t>Given two clusters, we can choose the one with the smallest error</a:t>
            </a:r>
          </a:p>
          <a:p>
            <a:pPr algn="just">
              <a:lnSpc>
                <a:spcPct val="150000"/>
              </a:lnSpc>
            </a:pPr>
            <a:r>
              <a:rPr lang="en-US" altLang="en-US" sz="1800" dirty="0"/>
              <a:t>One easy way to reduce SSE is to increase K, i.e. the number of clusters</a:t>
            </a:r>
          </a:p>
          <a:p>
            <a:pPr lvl="1" algn="just">
              <a:lnSpc>
                <a:spcPct val="150000"/>
              </a:lnSpc>
            </a:pPr>
            <a:r>
              <a:rPr lang="en-US" altLang="en-US" sz="1600" dirty="0"/>
              <a:t>A good clustering with smaller K can have a lower SSE than a poor clustering with higher K</a:t>
            </a:r>
          </a:p>
        </p:txBody>
      </p:sp>
    </p:spTree>
    <p:extLst>
      <p:ext uri="{BB962C8B-B14F-4D97-AF65-F5344CB8AC3E}">
        <p14:creationId xmlns:p14="http://schemas.microsoft.com/office/powerpoint/2010/main" val="232730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905000" y="152400"/>
            <a:ext cx="8280400" cy="552450"/>
          </a:xfrm>
        </p:spPr>
        <p:txBody>
          <a:bodyPr/>
          <a:lstStyle/>
          <a:p>
            <a:r>
              <a:rPr lang="en-US" altLang="en-US" sz="2800">
                <a:solidFill>
                  <a:srgbClr val="002060"/>
                </a:solidFill>
              </a:rPr>
              <a:t>Two different K-means Clusterings</a:t>
            </a:r>
          </a:p>
        </p:txBody>
      </p:sp>
      <p:pic>
        <p:nvPicPr>
          <p:cNvPr id="399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1964" y="990601"/>
            <a:ext cx="3043237"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0" name="Text Box 4"/>
          <p:cNvSpPr txBox="1">
            <a:spLocks noChangeArrowheads="1"/>
          </p:cNvSpPr>
          <p:nvPr/>
        </p:nvSpPr>
        <p:spPr bwMode="auto">
          <a:xfrm>
            <a:off x="2133600" y="4419600"/>
            <a:ext cx="800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endParaRPr lang="en-US" altLang="en-US" sz="1400"/>
          </a:p>
        </p:txBody>
      </p:sp>
      <p:grpSp>
        <p:nvGrpSpPr>
          <p:cNvPr id="1594373" name="Group 5"/>
          <p:cNvGrpSpPr>
            <a:grpSpLocks/>
          </p:cNvGrpSpPr>
          <p:nvPr/>
        </p:nvGrpSpPr>
        <p:grpSpPr bwMode="auto">
          <a:xfrm>
            <a:off x="6629400" y="3660776"/>
            <a:ext cx="3048000" cy="2587625"/>
            <a:chOff x="3216" y="2306"/>
            <a:chExt cx="1920" cy="1630"/>
          </a:xfrm>
        </p:grpSpPr>
        <p:pic>
          <p:nvPicPr>
            <p:cNvPr id="399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 y="2306"/>
              <a:ext cx="1917" cy="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7" name="Text Box 7"/>
            <p:cNvSpPr txBox="1">
              <a:spLocks noChangeArrowheads="1"/>
            </p:cNvSpPr>
            <p:nvPr/>
          </p:nvSpPr>
          <p:spPr bwMode="auto">
            <a:xfrm>
              <a:off x="3408" y="3705"/>
              <a:ext cx="17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Sub-optimal Clustering</a:t>
              </a:r>
            </a:p>
          </p:txBody>
        </p:sp>
      </p:grpSp>
      <p:grpSp>
        <p:nvGrpSpPr>
          <p:cNvPr id="1594376" name="Group 8"/>
          <p:cNvGrpSpPr>
            <a:grpSpLocks/>
          </p:cNvGrpSpPr>
          <p:nvPr/>
        </p:nvGrpSpPr>
        <p:grpSpPr bwMode="auto">
          <a:xfrm>
            <a:off x="2514600" y="3660776"/>
            <a:ext cx="3043238" cy="2587625"/>
            <a:chOff x="624" y="2306"/>
            <a:chExt cx="1917" cy="1630"/>
          </a:xfrm>
        </p:grpSpPr>
        <p:pic>
          <p:nvPicPr>
            <p:cNvPr id="39944"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 y="2306"/>
              <a:ext cx="1917" cy="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5" name="Text Box 10"/>
            <p:cNvSpPr txBox="1">
              <a:spLocks noChangeArrowheads="1"/>
            </p:cNvSpPr>
            <p:nvPr/>
          </p:nvSpPr>
          <p:spPr bwMode="auto">
            <a:xfrm>
              <a:off x="912" y="3705"/>
              <a:ext cx="14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Optimal Clustering</a:t>
              </a:r>
            </a:p>
          </p:txBody>
        </p:sp>
      </p:grpSp>
      <p:sp>
        <p:nvSpPr>
          <p:cNvPr id="39943" name="Text Box 11"/>
          <p:cNvSpPr txBox="1">
            <a:spLocks noChangeArrowheads="1"/>
          </p:cNvSpPr>
          <p:nvPr/>
        </p:nvSpPr>
        <p:spPr bwMode="auto">
          <a:xfrm>
            <a:off x="6781800" y="1524001"/>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Original Points</a:t>
            </a:r>
          </a:p>
        </p:txBody>
      </p:sp>
    </p:spTree>
    <p:extLst>
      <p:ext uri="{BB962C8B-B14F-4D97-AF65-F5344CB8AC3E}">
        <p14:creationId xmlns:p14="http://schemas.microsoft.com/office/powerpoint/2010/main" val="26432144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943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94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905000" y="152400"/>
            <a:ext cx="8280400" cy="552450"/>
          </a:xfrm>
        </p:spPr>
        <p:txBody>
          <a:bodyPr/>
          <a:lstStyle/>
          <a:p>
            <a:r>
              <a:rPr lang="en-US" altLang="en-US" sz="2400" dirty="0">
                <a:solidFill>
                  <a:srgbClr val="002060"/>
                </a:solidFill>
              </a:rPr>
              <a:t>Importance of Choosing Initial Centroids (Case </a:t>
            </a:r>
            <a:r>
              <a:rPr lang="en-US" altLang="en-US" sz="2400" dirty="0" err="1">
                <a:solidFill>
                  <a:srgbClr val="002060"/>
                </a:solidFill>
              </a:rPr>
              <a:t>i</a:t>
            </a:r>
            <a:r>
              <a:rPr lang="en-US" altLang="en-US" sz="2400" dirty="0">
                <a:solidFill>
                  <a:srgbClr val="002060"/>
                </a:solidFill>
              </a:rPr>
              <a:t>)</a:t>
            </a:r>
          </a:p>
        </p:txBody>
      </p:sp>
      <p:sp>
        <p:nvSpPr>
          <p:cNvPr id="40963" name="Text Box 3"/>
          <p:cNvSpPr txBox="1">
            <a:spLocks noChangeArrowheads="1"/>
          </p:cNvSpPr>
          <p:nvPr/>
        </p:nvSpPr>
        <p:spPr bwMode="auto">
          <a:xfrm>
            <a:off x="2133600" y="4419600"/>
            <a:ext cx="800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endParaRPr lang="en-US" altLang="en-US" sz="1400"/>
          </a:p>
        </p:txBody>
      </p:sp>
      <p:pic>
        <p:nvPicPr>
          <p:cNvPr id="409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0576"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53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0576"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53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0576"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539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0576"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540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0576"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540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0576"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3017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953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953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59539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59540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5954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905000" y="152400"/>
            <a:ext cx="8280400" cy="552450"/>
          </a:xfrm>
        </p:spPr>
        <p:txBody>
          <a:bodyPr/>
          <a:lstStyle/>
          <a:p>
            <a:r>
              <a:rPr lang="en-US" altLang="en-US" sz="2400" dirty="0">
                <a:solidFill>
                  <a:srgbClr val="002060"/>
                </a:solidFill>
              </a:rPr>
              <a:t>Importance of Choosing Initial Centroids (Case </a:t>
            </a:r>
            <a:r>
              <a:rPr lang="en-US" altLang="en-US" sz="2400" dirty="0" err="1">
                <a:solidFill>
                  <a:srgbClr val="002060"/>
                </a:solidFill>
              </a:rPr>
              <a:t>i</a:t>
            </a:r>
            <a:r>
              <a:rPr lang="en-US" altLang="en-US" sz="2400" dirty="0">
                <a:solidFill>
                  <a:srgbClr val="002060"/>
                </a:solidFill>
              </a:rPr>
              <a:t>)</a:t>
            </a:r>
          </a:p>
        </p:txBody>
      </p:sp>
      <p:sp>
        <p:nvSpPr>
          <p:cNvPr id="41987" name="Text Box 3"/>
          <p:cNvSpPr txBox="1">
            <a:spLocks noChangeArrowheads="1"/>
          </p:cNvSpPr>
          <p:nvPr/>
        </p:nvSpPr>
        <p:spPr bwMode="auto">
          <a:xfrm>
            <a:off x="2133600" y="4419600"/>
            <a:ext cx="800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endParaRPr lang="en-US" altLang="en-US" sz="1400"/>
          </a:p>
        </p:txBody>
      </p:sp>
      <p:pic>
        <p:nvPicPr>
          <p:cNvPr id="419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430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1430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11430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8862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38862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2800" y="38862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04593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905000" y="152400"/>
            <a:ext cx="8280400" cy="552450"/>
          </a:xfrm>
        </p:spPr>
        <p:txBody>
          <a:bodyPr/>
          <a:lstStyle/>
          <a:p>
            <a:r>
              <a:rPr lang="en-US" altLang="en-US" sz="2400" dirty="0">
                <a:solidFill>
                  <a:srgbClr val="002060"/>
                </a:solidFill>
              </a:rPr>
              <a:t>Importance of Choosing Initial Centroids (Case ii)</a:t>
            </a:r>
          </a:p>
        </p:txBody>
      </p:sp>
      <p:sp>
        <p:nvSpPr>
          <p:cNvPr id="44035" name="Text Box 3"/>
          <p:cNvSpPr txBox="1">
            <a:spLocks noChangeArrowheads="1"/>
          </p:cNvSpPr>
          <p:nvPr/>
        </p:nvSpPr>
        <p:spPr bwMode="auto">
          <a:xfrm>
            <a:off x="2133600" y="4419600"/>
            <a:ext cx="800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endParaRPr lang="en-US" altLang="en-US" sz="1400"/>
          </a:p>
        </p:txBody>
      </p:sp>
      <p:pic>
        <p:nvPicPr>
          <p:cNvPr id="440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1"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84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1"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847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1"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847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1"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847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1"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24292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984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9847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59847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5984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905000" y="144966"/>
            <a:ext cx="8280400" cy="552450"/>
          </a:xfrm>
        </p:spPr>
        <p:txBody>
          <a:bodyPr/>
          <a:lstStyle/>
          <a:p>
            <a:r>
              <a:rPr lang="en-US" altLang="en-US" sz="2400" dirty="0">
                <a:solidFill>
                  <a:srgbClr val="002060"/>
                </a:solidFill>
              </a:rPr>
              <a:t>Importance of Choosing Initial Centroids (Case ii)</a:t>
            </a:r>
          </a:p>
        </p:txBody>
      </p:sp>
      <p:sp>
        <p:nvSpPr>
          <p:cNvPr id="45059" name="Text Box 3"/>
          <p:cNvSpPr txBox="1">
            <a:spLocks noChangeArrowheads="1"/>
          </p:cNvSpPr>
          <p:nvPr/>
        </p:nvSpPr>
        <p:spPr bwMode="auto">
          <a:xfrm>
            <a:off x="2133600" y="4419600"/>
            <a:ext cx="800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endParaRPr lang="en-US" altLang="en-US" sz="1400"/>
          </a:p>
        </p:txBody>
      </p:sp>
      <p:pic>
        <p:nvPicPr>
          <p:cNvPr id="45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2192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2192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8100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38100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5200" y="38100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25784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905000" y="152400"/>
            <a:ext cx="8280400" cy="552450"/>
          </a:xfrm>
        </p:spPr>
        <p:txBody>
          <a:bodyPr/>
          <a:lstStyle/>
          <a:p>
            <a:r>
              <a:rPr lang="en-US" altLang="en-US" sz="2800" dirty="0">
                <a:solidFill>
                  <a:srgbClr val="002060"/>
                </a:solidFill>
              </a:rPr>
              <a:t>Problems with Selecting Initial Points</a:t>
            </a:r>
          </a:p>
        </p:txBody>
      </p:sp>
      <p:sp>
        <p:nvSpPr>
          <p:cNvPr id="29699" name="Rectangle 3"/>
          <p:cNvSpPr>
            <a:spLocks noGrp="1" noChangeArrowheads="1"/>
          </p:cNvSpPr>
          <p:nvPr>
            <p:ph idx="1"/>
          </p:nvPr>
        </p:nvSpPr>
        <p:spPr>
          <a:xfrm>
            <a:off x="2163763" y="1143000"/>
            <a:ext cx="8001000" cy="5257800"/>
          </a:xfrm>
        </p:spPr>
        <p:txBody>
          <a:bodyPr/>
          <a:lstStyle/>
          <a:p>
            <a:pPr marL="533400" indent="-533400" algn="just">
              <a:lnSpc>
                <a:spcPct val="150000"/>
              </a:lnSpc>
              <a:spcBef>
                <a:spcPct val="20000"/>
              </a:spcBef>
              <a:defRPr/>
            </a:pPr>
            <a:r>
              <a:rPr lang="en-US" altLang="en-US" sz="1800" dirty="0"/>
              <a:t>If there are K ‘real’ clusters then the chance of selecting one centroid from each cluster is small. </a:t>
            </a:r>
          </a:p>
          <a:p>
            <a:pPr marL="990600" lvl="1" indent="-533400" algn="just">
              <a:lnSpc>
                <a:spcPct val="150000"/>
              </a:lnSpc>
              <a:spcBef>
                <a:spcPct val="20000"/>
              </a:spcBef>
              <a:defRPr/>
            </a:pPr>
            <a:r>
              <a:rPr lang="en-US" altLang="en-US" sz="1600" dirty="0"/>
              <a:t>Chance is relatively small when K is large</a:t>
            </a:r>
          </a:p>
          <a:p>
            <a:pPr marL="990600" lvl="1" indent="-533400" algn="just">
              <a:lnSpc>
                <a:spcPct val="150000"/>
              </a:lnSpc>
              <a:spcBef>
                <a:spcPct val="20000"/>
              </a:spcBef>
              <a:defRPr/>
            </a:pPr>
            <a:r>
              <a:rPr lang="en-US" altLang="en-US" sz="1600" dirty="0"/>
              <a:t>If clusters are the same size, n, then</a:t>
            </a:r>
          </a:p>
          <a:p>
            <a:pPr marL="457200" lvl="1" indent="0" algn="just">
              <a:lnSpc>
                <a:spcPct val="150000"/>
              </a:lnSpc>
              <a:spcBef>
                <a:spcPct val="20000"/>
              </a:spcBef>
              <a:buNone/>
              <a:defRPr/>
            </a:pPr>
            <a:endParaRPr lang="en-US" altLang="en-US" sz="1600" dirty="0"/>
          </a:p>
          <a:p>
            <a:pPr marL="990600" lvl="1" indent="-533400" algn="just">
              <a:lnSpc>
                <a:spcPct val="150000"/>
              </a:lnSpc>
              <a:spcBef>
                <a:spcPct val="20000"/>
              </a:spcBef>
              <a:buNone/>
              <a:defRPr/>
            </a:pPr>
            <a:r>
              <a:rPr lang="en-US" altLang="en-US" sz="1600" dirty="0"/>
              <a:t/>
            </a:r>
            <a:br>
              <a:rPr lang="en-US" altLang="en-US" sz="1600" dirty="0"/>
            </a:br>
            <a:endParaRPr lang="en-US" altLang="en-US" sz="1600" dirty="0"/>
          </a:p>
          <a:p>
            <a:pPr marL="990600" lvl="1" indent="-533400" algn="just">
              <a:lnSpc>
                <a:spcPct val="150000"/>
              </a:lnSpc>
              <a:spcBef>
                <a:spcPct val="20000"/>
              </a:spcBef>
              <a:defRPr/>
            </a:pPr>
            <a:r>
              <a:rPr lang="en-US" altLang="en-US" sz="1600" dirty="0"/>
              <a:t>For example, if K = 10, then probability = 10!/10</a:t>
            </a:r>
            <a:r>
              <a:rPr lang="en-US" altLang="en-US" sz="1600" baseline="30000" dirty="0"/>
              <a:t>10</a:t>
            </a:r>
            <a:r>
              <a:rPr lang="en-US" altLang="en-US" sz="1600" dirty="0"/>
              <a:t> = 0.00036</a:t>
            </a:r>
          </a:p>
          <a:p>
            <a:pPr marL="990600" lvl="1" indent="-533400" algn="just">
              <a:lnSpc>
                <a:spcPct val="150000"/>
              </a:lnSpc>
              <a:spcBef>
                <a:spcPct val="20000"/>
              </a:spcBef>
              <a:defRPr/>
            </a:pPr>
            <a:r>
              <a:rPr lang="en-US" altLang="en-US" sz="1600" dirty="0"/>
              <a:t>Sometimes the initial centroids will readjust themselves in ‘right’ way, and sometimes they don’t</a:t>
            </a:r>
          </a:p>
          <a:p>
            <a:pPr marL="990600" lvl="1" indent="-533400" algn="just">
              <a:lnSpc>
                <a:spcPct val="150000"/>
              </a:lnSpc>
              <a:spcBef>
                <a:spcPct val="20000"/>
              </a:spcBef>
              <a:defRPr/>
            </a:pPr>
            <a:r>
              <a:rPr lang="en-US" altLang="en-US" sz="1600" dirty="0"/>
              <a:t>Consider an example of five pairs of clusters</a:t>
            </a:r>
          </a:p>
          <a:p>
            <a:pPr marL="482600" indent="-482600" algn="just">
              <a:lnSpc>
                <a:spcPct val="150000"/>
              </a:lnSpc>
              <a:spcBef>
                <a:spcPct val="20000"/>
              </a:spcBef>
              <a:defRPr/>
            </a:pPr>
            <a:r>
              <a:rPr lang="en-US" altLang="en-US" sz="2000" dirty="0"/>
              <a:t>Initial centers from different clusters may produce good clusters</a:t>
            </a:r>
          </a:p>
        </p:txBody>
      </p:sp>
      <p:graphicFrame>
        <p:nvGraphicFramePr>
          <p:cNvPr id="46084" name="Object 4"/>
          <p:cNvGraphicFramePr>
            <a:graphicFrameLocks noChangeAspect="1"/>
          </p:cNvGraphicFramePr>
          <p:nvPr>
            <p:extLst/>
          </p:nvPr>
        </p:nvGraphicFramePr>
        <p:xfrm>
          <a:off x="2895600" y="3017483"/>
          <a:ext cx="7010400" cy="727469"/>
        </p:xfrm>
        <a:graphic>
          <a:graphicData uri="http://schemas.openxmlformats.org/presentationml/2006/ole">
            <mc:AlternateContent xmlns:mc="http://schemas.openxmlformats.org/markup-compatibility/2006">
              <mc:Choice xmlns:v="urn:schemas-microsoft-com:vml" Requires="v">
                <p:oleObj spid="_x0000_s14341" name="Bitmap Image" r:id="rId3" imgW="9259102" imgH="960203" progId="Paint.Picture">
                  <p:embed/>
                </p:oleObj>
              </mc:Choice>
              <mc:Fallback>
                <p:oleObj name="Bitmap Image" r:id="rId3" imgW="9259102" imgH="96020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017483"/>
                        <a:ext cx="7010400" cy="727469"/>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3352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905000" y="152400"/>
            <a:ext cx="8280400" cy="552450"/>
          </a:xfrm>
        </p:spPr>
        <p:txBody>
          <a:bodyPr/>
          <a:lstStyle/>
          <a:p>
            <a:r>
              <a:rPr lang="en-US" altLang="en-US" sz="2800" dirty="0">
                <a:solidFill>
                  <a:srgbClr val="002060"/>
                </a:solidFill>
              </a:rPr>
              <a:t>10 Clusters Example (Good Clusters)</a:t>
            </a:r>
          </a:p>
        </p:txBody>
      </p:sp>
      <p:sp>
        <p:nvSpPr>
          <p:cNvPr id="47107" name="Text Box 3"/>
          <p:cNvSpPr txBox="1">
            <a:spLocks noChangeArrowheads="1"/>
          </p:cNvSpPr>
          <p:nvPr/>
        </p:nvSpPr>
        <p:spPr bwMode="auto">
          <a:xfrm>
            <a:off x="2133600" y="4419600"/>
            <a:ext cx="800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endParaRPr lang="en-US" altLang="en-US" sz="1400"/>
          </a:p>
        </p:txBody>
      </p:sp>
      <p:pic>
        <p:nvPicPr>
          <p:cNvPr id="471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990601"/>
            <a:ext cx="6700838"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15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990601"/>
            <a:ext cx="6700838"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154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990601"/>
            <a:ext cx="6700838"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154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990601"/>
            <a:ext cx="6700838"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12" name="Text Box 8"/>
          <p:cNvSpPr txBox="1">
            <a:spLocks noChangeArrowheads="1"/>
          </p:cNvSpPr>
          <p:nvPr/>
        </p:nvSpPr>
        <p:spPr bwMode="auto">
          <a:xfrm>
            <a:off x="2209800" y="5957888"/>
            <a:ext cx="800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Starting with two initial centroids in one cluster of each pair of clusters</a:t>
            </a:r>
          </a:p>
        </p:txBody>
      </p:sp>
    </p:spTree>
    <p:extLst>
      <p:ext uri="{BB962C8B-B14F-4D97-AF65-F5344CB8AC3E}">
        <p14:creationId xmlns:p14="http://schemas.microsoft.com/office/powerpoint/2010/main" val="2497251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015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60154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6015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905000" y="152400"/>
            <a:ext cx="8280400" cy="552450"/>
          </a:xfrm>
        </p:spPr>
        <p:txBody>
          <a:bodyPr/>
          <a:lstStyle/>
          <a:p>
            <a:r>
              <a:rPr lang="en-US" altLang="en-US" sz="2800" dirty="0">
                <a:solidFill>
                  <a:srgbClr val="002060"/>
                </a:solidFill>
              </a:rPr>
              <a:t>10 Clusters Example (Good Clusters)</a:t>
            </a:r>
          </a:p>
        </p:txBody>
      </p:sp>
      <p:pic>
        <p:nvPicPr>
          <p:cNvPr id="481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063626"/>
            <a:ext cx="3354388"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063626"/>
            <a:ext cx="3354388"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502026"/>
            <a:ext cx="3354388"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3502026"/>
            <a:ext cx="3354388"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5" name="Text Box 7"/>
          <p:cNvSpPr txBox="1">
            <a:spLocks noChangeArrowheads="1"/>
          </p:cNvSpPr>
          <p:nvPr/>
        </p:nvSpPr>
        <p:spPr bwMode="auto">
          <a:xfrm>
            <a:off x="2209800" y="5957888"/>
            <a:ext cx="800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Starting with two initial centroids in one cluster of each pair of clusters</a:t>
            </a:r>
          </a:p>
        </p:txBody>
      </p:sp>
    </p:spTree>
    <p:extLst>
      <p:ext uri="{BB962C8B-B14F-4D97-AF65-F5344CB8AC3E}">
        <p14:creationId xmlns:p14="http://schemas.microsoft.com/office/powerpoint/2010/main" val="33861516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905000" y="152400"/>
            <a:ext cx="8280400" cy="552450"/>
          </a:xfrm>
        </p:spPr>
        <p:txBody>
          <a:bodyPr/>
          <a:lstStyle/>
          <a:p>
            <a:r>
              <a:rPr lang="en-US" altLang="en-US" sz="2800" dirty="0">
                <a:solidFill>
                  <a:srgbClr val="002060"/>
                </a:solidFill>
              </a:rPr>
              <a:t>10 Clusters Example  (Bad Clusters)</a:t>
            </a:r>
          </a:p>
        </p:txBody>
      </p:sp>
      <p:sp>
        <p:nvSpPr>
          <p:cNvPr id="49155" name="Text Box 3"/>
          <p:cNvSpPr txBox="1">
            <a:spLocks noChangeArrowheads="1"/>
          </p:cNvSpPr>
          <p:nvPr/>
        </p:nvSpPr>
        <p:spPr bwMode="auto">
          <a:xfrm>
            <a:off x="2590800" y="5943600"/>
            <a:ext cx="7315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endParaRPr lang="en-US" altLang="en-US" sz="1400"/>
          </a:p>
        </p:txBody>
      </p:sp>
      <p:sp>
        <p:nvSpPr>
          <p:cNvPr id="49156" name="Text Box 4"/>
          <p:cNvSpPr txBox="1">
            <a:spLocks noChangeArrowheads="1"/>
          </p:cNvSpPr>
          <p:nvPr/>
        </p:nvSpPr>
        <p:spPr bwMode="auto">
          <a:xfrm>
            <a:off x="2209800" y="5957888"/>
            <a:ext cx="800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400"/>
              <a:t>Starting with some pairs of clusters having three initial centroids, while other have only one.</a:t>
            </a:r>
          </a:p>
        </p:txBody>
      </p:sp>
      <p:pic>
        <p:nvPicPr>
          <p:cNvPr id="4915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990601"/>
            <a:ext cx="6700838"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35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990601"/>
            <a:ext cx="6700838"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359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990601"/>
            <a:ext cx="6700838"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359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990601"/>
            <a:ext cx="6700838"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61920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035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6035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6035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228600"/>
            <a:ext cx="7296150" cy="533400"/>
          </a:xfrm>
          <a:noFill/>
        </p:spPr>
        <p:txBody>
          <a:bodyPr vert="horz" lIns="92075" tIns="46038" rIns="92075" bIns="46038" rtlCol="0" anchor="ctr">
            <a:normAutofit fontScale="90000"/>
          </a:bodyPr>
          <a:lstStyle/>
          <a:p>
            <a:pPr eaLnBrk="1" hangingPunct="1"/>
            <a:r>
              <a:rPr lang="en-US" altLang="en-US" smtClean="0">
                <a:solidFill>
                  <a:srgbClr val="002060"/>
                </a:solidFill>
              </a:rPr>
              <a:t>Quality: What Is Good Clustering?</a:t>
            </a:r>
          </a:p>
        </p:txBody>
      </p:sp>
      <p:sp>
        <p:nvSpPr>
          <p:cNvPr id="6147" name="Rectangle 3"/>
          <p:cNvSpPr>
            <a:spLocks noGrp="1" noChangeArrowheads="1"/>
          </p:cNvSpPr>
          <p:nvPr>
            <p:ph idx="1"/>
          </p:nvPr>
        </p:nvSpPr>
        <p:spPr>
          <a:xfrm>
            <a:off x="1905000" y="1143000"/>
            <a:ext cx="8382000" cy="4876800"/>
          </a:xfrm>
          <a:noFill/>
        </p:spPr>
        <p:txBody>
          <a:bodyPr vert="horz" lIns="92075" tIns="46038" rIns="92075" bIns="46038" rtlCol="0">
            <a:normAutofit/>
          </a:bodyPr>
          <a:lstStyle/>
          <a:p>
            <a:pPr algn="just" eaLnBrk="1" hangingPunct="1">
              <a:lnSpc>
                <a:spcPct val="200000"/>
              </a:lnSpc>
            </a:pPr>
            <a:r>
              <a:rPr lang="en-US" altLang="en-US" sz="2000" dirty="0"/>
              <a:t>A </a:t>
            </a:r>
            <a:r>
              <a:rPr lang="en-US" altLang="en-US" sz="2000" u="sng" dirty="0"/>
              <a:t>good clustering</a:t>
            </a:r>
            <a:r>
              <a:rPr lang="en-US" altLang="en-US" sz="2000" dirty="0"/>
              <a:t> method will produce high quality clusters with</a:t>
            </a:r>
          </a:p>
          <a:p>
            <a:pPr lvl="1" algn="just" eaLnBrk="1" hangingPunct="1">
              <a:lnSpc>
                <a:spcPct val="200000"/>
              </a:lnSpc>
            </a:pPr>
            <a:r>
              <a:rPr lang="en-US" altLang="en-US" sz="2000" dirty="0"/>
              <a:t>high </a:t>
            </a:r>
            <a:r>
              <a:rPr lang="en-US" altLang="en-US" sz="2000" u="sng" dirty="0"/>
              <a:t>intra-class</a:t>
            </a:r>
            <a:r>
              <a:rPr lang="en-US" altLang="en-US" sz="2000" dirty="0"/>
              <a:t> similarity</a:t>
            </a:r>
          </a:p>
          <a:p>
            <a:pPr lvl="1" algn="just" eaLnBrk="1" hangingPunct="1">
              <a:lnSpc>
                <a:spcPct val="200000"/>
              </a:lnSpc>
            </a:pPr>
            <a:r>
              <a:rPr lang="en-US" altLang="en-US" sz="2000" dirty="0"/>
              <a:t>low </a:t>
            </a:r>
            <a:r>
              <a:rPr lang="en-US" altLang="en-US" sz="2000" u="sng" dirty="0"/>
              <a:t>inter-class</a:t>
            </a:r>
            <a:r>
              <a:rPr lang="en-US" altLang="en-US" sz="2000" dirty="0"/>
              <a:t> similarity </a:t>
            </a:r>
          </a:p>
          <a:p>
            <a:pPr algn="just" eaLnBrk="1" hangingPunct="1">
              <a:lnSpc>
                <a:spcPct val="200000"/>
              </a:lnSpc>
            </a:pPr>
            <a:r>
              <a:rPr lang="en-US" altLang="en-US" sz="2000" dirty="0"/>
              <a:t>The </a:t>
            </a:r>
            <a:r>
              <a:rPr lang="en-US" altLang="en-US" sz="2000" u="sng" dirty="0"/>
              <a:t>quality</a:t>
            </a:r>
            <a:r>
              <a:rPr lang="en-US" altLang="en-US" sz="2000" dirty="0"/>
              <a:t> of a clustering result depends on both the similarity measure used by the method and its implementation</a:t>
            </a:r>
          </a:p>
          <a:p>
            <a:pPr algn="just" eaLnBrk="1" hangingPunct="1">
              <a:lnSpc>
                <a:spcPct val="200000"/>
              </a:lnSpc>
            </a:pPr>
            <a:r>
              <a:rPr lang="en-US" altLang="en-US" sz="2000" dirty="0"/>
              <a:t>The </a:t>
            </a:r>
            <a:r>
              <a:rPr lang="en-US" altLang="en-US" sz="2000" u="sng" dirty="0"/>
              <a:t>quality</a:t>
            </a:r>
            <a:r>
              <a:rPr lang="en-US" altLang="en-US" sz="2000" dirty="0"/>
              <a:t> of a clustering method is also measured by its ability to discover some or all of the </a:t>
            </a:r>
            <a:r>
              <a:rPr lang="en-US" altLang="en-US" sz="2000" u="sng" dirty="0"/>
              <a:t>hidden</a:t>
            </a:r>
            <a:r>
              <a:rPr lang="en-US" altLang="en-US" sz="2000" dirty="0"/>
              <a:t> patterns</a:t>
            </a:r>
          </a:p>
        </p:txBody>
      </p:sp>
    </p:spTree>
    <p:extLst>
      <p:ext uri="{BB962C8B-B14F-4D97-AF65-F5344CB8AC3E}">
        <p14:creationId xmlns:p14="http://schemas.microsoft.com/office/powerpoint/2010/main" val="3636915501"/>
      </p:ext>
    </p:extLst>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905000" y="152400"/>
            <a:ext cx="8280400" cy="552450"/>
          </a:xfrm>
        </p:spPr>
        <p:txBody>
          <a:bodyPr/>
          <a:lstStyle/>
          <a:p>
            <a:r>
              <a:rPr lang="en-US" altLang="en-US" sz="2800" dirty="0">
                <a:solidFill>
                  <a:srgbClr val="002060"/>
                </a:solidFill>
              </a:rPr>
              <a:t>10 Clusters Example  (Bad Clusters)</a:t>
            </a:r>
          </a:p>
        </p:txBody>
      </p:sp>
      <p:sp>
        <p:nvSpPr>
          <p:cNvPr id="50179" name="Text Box 3"/>
          <p:cNvSpPr txBox="1">
            <a:spLocks noChangeArrowheads="1"/>
          </p:cNvSpPr>
          <p:nvPr/>
        </p:nvSpPr>
        <p:spPr bwMode="auto">
          <a:xfrm>
            <a:off x="2590800" y="5943600"/>
            <a:ext cx="7315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endParaRPr lang="en-US" altLang="en-US" sz="1400"/>
          </a:p>
        </p:txBody>
      </p:sp>
      <p:sp>
        <p:nvSpPr>
          <p:cNvPr id="50180" name="Text Box 4"/>
          <p:cNvSpPr txBox="1">
            <a:spLocks noChangeArrowheads="1"/>
          </p:cNvSpPr>
          <p:nvPr/>
        </p:nvSpPr>
        <p:spPr bwMode="auto">
          <a:xfrm>
            <a:off x="2209800" y="5957888"/>
            <a:ext cx="800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400"/>
              <a:t>Starting with some pairs of clusters having three initial centroids, while other have only one.</a:t>
            </a:r>
          </a:p>
        </p:txBody>
      </p:sp>
      <p:pic>
        <p:nvPicPr>
          <p:cNvPr id="5018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990601"/>
            <a:ext cx="3354388"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8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9214" y="990601"/>
            <a:ext cx="3354387"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8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352801"/>
            <a:ext cx="3354388"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8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3352801"/>
            <a:ext cx="3354388"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33845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smtClean="0">
                <a:solidFill>
                  <a:srgbClr val="002060"/>
                </a:solidFill>
              </a:rPr>
              <a:t>Solutions to Initial Centroids Problem</a:t>
            </a:r>
          </a:p>
        </p:txBody>
      </p:sp>
      <p:sp>
        <p:nvSpPr>
          <p:cNvPr id="51203" name="Rectangle 3"/>
          <p:cNvSpPr>
            <a:spLocks noGrp="1" noChangeArrowheads="1"/>
          </p:cNvSpPr>
          <p:nvPr>
            <p:ph idx="1"/>
          </p:nvPr>
        </p:nvSpPr>
        <p:spPr/>
        <p:txBody>
          <a:bodyPr/>
          <a:lstStyle/>
          <a:p>
            <a:pPr algn="just">
              <a:lnSpc>
                <a:spcPct val="150000"/>
              </a:lnSpc>
            </a:pPr>
            <a:r>
              <a:rPr lang="en-US" altLang="en-US" sz="1800" dirty="0"/>
              <a:t>Multiple runs</a:t>
            </a:r>
          </a:p>
          <a:p>
            <a:pPr lvl="1" algn="just">
              <a:lnSpc>
                <a:spcPct val="150000"/>
              </a:lnSpc>
            </a:pPr>
            <a:r>
              <a:rPr lang="en-US" altLang="en-US" sz="1600" dirty="0"/>
              <a:t>Helps, but probability is not on your side</a:t>
            </a:r>
          </a:p>
          <a:p>
            <a:pPr algn="just">
              <a:lnSpc>
                <a:spcPct val="150000"/>
              </a:lnSpc>
            </a:pPr>
            <a:r>
              <a:rPr lang="en-US" altLang="en-US" sz="1800" dirty="0"/>
              <a:t>Sample and use hierarchical clustering to determine initial centroids</a:t>
            </a:r>
          </a:p>
          <a:p>
            <a:pPr algn="just">
              <a:lnSpc>
                <a:spcPct val="150000"/>
              </a:lnSpc>
            </a:pPr>
            <a:r>
              <a:rPr lang="en-US" altLang="en-US" sz="1800" dirty="0"/>
              <a:t>Select more than k initial centroids and then select among these initial centroids</a:t>
            </a:r>
          </a:p>
          <a:p>
            <a:pPr lvl="1" algn="just">
              <a:lnSpc>
                <a:spcPct val="150000"/>
              </a:lnSpc>
            </a:pPr>
            <a:r>
              <a:rPr lang="en-US" altLang="en-US" sz="1600" dirty="0"/>
              <a:t>Select most widely separated</a:t>
            </a:r>
          </a:p>
          <a:p>
            <a:pPr algn="just">
              <a:lnSpc>
                <a:spcPct val="150000"/>
              </a:lnSpc>
            </a:pPr>
            <a:r>
              <a:rPr lang="en-US" altLang="en-US" sz="1800" dirty="0"/>
              <a:t>Post-processing</a:t>
            </a:r>
          </a:p>
          <a:p>
            <a:pPr algn="just">
              <a:lnSpc>
                <a:spcPct val="150000"/>
              </a:lnSpc>
            </a:pPr>
            <a:r>
              <a:rPr lang="en-US" altLang="en-US" sz="1800" dirty="0"/>
              <a:t>Bisecting K-means</a:t>
            </a:r>
          </a:p>
          <a:p>
            <a:pPr lvl="1" algn="just">
              <a:lnSpc>
                <a:spcPct val="150000"/>
              </a:lnSpc>
            </a:pPr>
            <a:r>
              <a:rPr lang="en-US" altLang="en-US" sz="1600" dirty="0"/>
              <a:t>Not as susceptible to initialization issues</a:t>
            </a:r>
          </a:p>
        </p:txBody>
      </p:sp>
    </p:spTree>
    <p:extLst>
      <p:ext uri="{BB962C8B-B14F-4D97-AF65-F5344CB8AC3E}">
        <p14:creationId xmlns:p14="http://schemas.microsoft.com/office/powerpoint/2010/main" val="373657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20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20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smtClean="0">
                <a:solidFill>
                  <a:srgbClr val="002060"/>
                </a:solidFill>
              </a:rPr>
              <a:t>Pre-processing and Post-processing</a:t>
            </a:r>
          </a:p>
        </p:txBody>
      </p:sp>
      <p:sp>
        <p:nvSpPr>
          <p:cNvPr id="54275" name="Rectangle 3"/>
          <p:cNvSpPr>
            <a:spLocks noGrp="1" noChangeArrowheads="1"/>
          </p:cNvSpPr>
          <p:nvPr>
            <p:ph idx="1"/>
          </p:nvPr>
        </p:nvSpPr>
        <p:spPr/>
        <p:txBody>
          <a:bodyPr>
            <a:normAutofit/>
          </a:bodyPr>
          <a:lstStyle/>
          <a:p>
            <a:pPr>
              <a:lnSpc>
                <a:spcPct val="150000"/>
              </a:lnSpc>
            </a:pPr>
            <a:r>
              <a:rPr lang="en-US" altLang="en-US" sz="2000" dirty="0"/>
              <a:t>Pre-processing</a:t>
            </a:r>
          </a:p>
          <a:p>
            <a:pPr lvl="1">
              <a:lnSpc>
                <a:spcPct val="150000"/>
              </a:lnSpc>
            </a:pPr>
            <a:r>
              <a:rPr lang="en-US" altLang="en-US" sz="1800" dirty="0"/>
              <a:t>Normalize the data</a:t>
            </a:r>
          </a:p>
          <a:p>
            <a:pPr lvl="1">
              <a:lnSpc>
                <a:spcPct val="150000"/>
              </a:lnSpc>
            </a:pPr>
            <a:r>
              <a:rPr lang="en-US" altLang="en-US" sz="1800" dirty="0"/>
              <a:t>Eliminate outliers</a:t>
            </a:r>
          </a:p>
          <a:p>
            <a:pPr lvl="4">
              <a:lnSpc>
                <a:spcPct val="150000"/>
              </a:lnSpc>
            </a:pPr>
            <a:endParaRPr lang="en-US" altLang="en-US" sz="600" dirty="0">
              <a:latin typeface="Times New Roman" pitchFamily="18" charset="0"/>
            </a:endParaRPr>
          </a:p>
          <a:p>
            <a:pPr>
              <a:lnSpc>
                <a:spcPct val="150000"/>
              </a:lnSpc>
            </a:pPr>
            <a:r>
              <a:rPr lang="en-US" altLang="en-US" sz="2000" dirty="0"/>
              <a:t>Post-processing</a:t>
            </a:r>
          </a:p>
          <a:p>
            <a:pPr lvl="1">
              <a:lnSpc>
                <a:spcPct val="150000"/>
              </a:lnSpc>
            </a:pPr>
            <a:r>
              <a:rPr lang="en-US" altLang="en-US" sz="1800" dirty="0"/>
              <a:t>Eliminate small clusters that may represent outliers</a:t>
            </a:r>
          </a:p>
          <a:p>
            <a:pPr lvl="1">
              <a:lnSpc>
                <a:spcPct val="150000"/>
              </a:lnSpc>
            </a:pPr>
            <a:r>
              <a:rPr lang="en-US" altLang="en-US" sz="1800" dirty="0"/>
              <a:t>Split ‘loose’ clusters, i.e., clusters with relatively high SSE</a:t>
            </a:r>
          </a:p>
          <a:p>
            <a:pPr lvl="1">
              <a:lnSpc>
                <a:spcPct val="150000"/>
              </a:lnSpc>
            </a:pPr>
            <a:r>
              <a:rPr lang="en-US" altLang="en-US" sz="1800" dirty="0"/>
              <a:t>Merge clusters that are ‘close’ and that have relatively low SSE</a:t>
            </a:r>
          </a:p>
          <a:p>
            <a:pPr lvl="1">
              <a:lnSpc>
                <a:spcPct val="150000"/>
              </a:lnSpc>
            </a:pPr>
            <a:r>
              <a:rPr lang="en-US" altLang="en-US" sz="1800" dirty="0"/>
              <a:t>Can use these steps during the clustering process</a:t>
            </a:r>
          </a:p>
          <a:p>
            <a:pPr lvl="2">
              <a:lnSpc>
                <a:spcPct val="150000"/>
              </a:lnSpc>
            </a:pPr>
            <a:r>
              <a:rPr lang="en-US" altLang="en-US" sz="1600" dirty="0"/>
              <a:t> ISODATA</a:t>
            </a:r>
          </a:p>
        </p:txBody>
      </p:sp>
    </p:spTree>
    <p:extLst>
      <p:ext uri="{BB962C8B-B14F-4D97-AF65-F5344CB8AC3E}">
        <p14:creationId xmlns:p14="http://schemas.microsoft.com/office/powerpoint/2010/main" val="7737566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905000" y="152400"/>
            <a:ext cx="8280400" cy="552450"/>
          </a:xfrm>
        </p:spPr>
        <p:txBody>
          <a:bodyPr/>
          <a:lstStyle/>
          <a:p>
            <a:r>
              <a:rPr lang="en-US" altLang="en-US" sz="2800">
                <a:solidFill>
                  <a:srgbClr val="002060"/>
                </a:solidFill>
              </a:rPr>
              <a:t>Bisecting K-means</a:t>
            </a:r>
          </a:p>
        </p:txBody>
      </p:sp>
      <p:sp>
        <p:nvSpPr>
          <p:cNvPr id="55299" name="Rectangle 3"/>
          <p:cNvSpPr>
            <a:spLocks noGrp="1" noChangeArrowheads="1"/>
          </p:cNvSpPr>
          <p:nvPr>
            <p:ph idx="1"/>
          </p:nvPr>
        </p:nvSpPr>
        <p:spPr>
          <a:xfrm>
            <a:off x="2163763" y="1143000"/>
            <a:ext cx="8001000" cy="1447800"/>
          </a:xfrm>
        </p:spPr>
        <p:txBody>
          <a:bodyPr/>
          <a:lstStyle/>
          <a:p>
            <a:pPr marL="533400" indent="-533400">
              <a:spcBef>
                <a:spcPct val="20000"/>
              </a:spcBef>
            </a:pPr>
            <a:r>
              <a:rPr lang="en-US" altLang="en-US" dirty="0" smtClean="0"/>
              <a:t>Bisecting K-means algorithm</a:t>
            </a:r>
          </a:p>
          <a:p>
            <a:pPr marL="990600" lvl="1" indent="-533400">
              <a:spcBef>
                <a:spcPct val="20000"/>
              </a:spcBef>
            </a:pPr>
            <a:r>
              <a:rPr lang="en-US" altLang="en-US" sz="2000" dirty="0"/>
              <a:t>Variant of K-means that can produce a </a:t>
            </a:r>
            <a:r>
              <a:rPr lang="en-US" altLang="en-US" sz="2000" dirty="0" err="1"/>
              <a:t>partitional</a:t>
            </a:r>
            <a:r>
              <a:rPr lang="en-US" altLang="en-US" sz="2000" dirty="0"/>
              <a:t> or a hierarchical clustering</a:t>
            </a:r>
          </a:p>
          <a:p>
            <a:pPr marL="990600" lvl="1" indent="-533400">
              <a:spcBef>
                <a:spcPct val="20000"/>
              </a:spcBef>
            </a:pPr>
            <a:endParaRPr lang="en-US" altLang="en-US" sz="2000" dirty="0"/>
          </a:p>
          <a:p>
            <a:pPr marL="990600" lvl="1" indent="-533400">
              <a:spcBef>
                <a:spcPct val="20000"/>
              </a:spcBef>
              <a:buNone/>
            </a:pPr>
            <a:endParaRPr lang="en-US" altLang="en-US" sz="2000" dirty="0"/>
          </a:p>
        </p:txBody>
      </p:sp>
      <p:graphicFrame>
        <p:nvGraphicFramePr>
          <p:cNvPr id="55300" name="Object 4"/>
          <p:cNvGraphicFramePr>
            <a:graphicFrameLocks noChangeAspect="1"/>
          </p:cNvGraphicFramePr>
          <p:nvPr/>
        </p:nvGraphicFramePr>
        <p:xfrm>
          <a:off x="1752600" y="2971800"/>
          <a:ext cx="8694738" cy="2598738"/>
        </p:xfrm>
        <a:graphic>
          <a:graphicData uri="http://schemas.openxmlformats.org/presentationml/2006/ole">
            <mc:AlternateContent xmlns:mc="http://schemas.openxmlformats.org/markup-compatibility/2006">
              <mc:Choice xmlns:v="urn:schemas-microsoft-com:vml" Requires="v">
                <p:oleObj spid="_x0000_s15365" name="Bitmap Image" r:id="rId3" imgW="8695174" imgH="3132091" progId="Paint.Picture">
                  <p:embed/>
                </p:oleObj>
              </mc:Choice>
              <mc:Fallback>
                <p:oleObj name="Bitmap Image" r:id="rId3" imgW="8695174" imgH="313209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17029"/>
                      <a:stretch>
                        <a:fillRect/>
                      </a:stretch>
                    </p:blipFill>
                    <p:spPr bwMode="auto">
                      <a:xfrm>
                        <a:off x="1752600" y="2971800"/>
                        <a:ext cx="8694738" cy="259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031928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07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075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075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075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075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076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0761"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0762"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0763"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32" name="Rectangle 12"/>
          <p:cNvSpPr>
            <a:spLocks noGrp="1" noChangeArrowheads="1"/>
          </p:cNvSpPr>
          <p:nvPr>
            <p:ph type="title"/>
          </p:nvPr>
        </p:nvSpPr>
        <p:spPr>
          <a:xfrm>
            <a:off x="1905000" y="152400"/>
            <a:ext cx="8280400" cy="552450"/>
          </a:xfrm>
        </p:spPr>
        <p:txBody>
          <a:bodyPr/>
          <a:lstStyle/>
          <a:p>
            <a:r>
              <a:rPr lang="en-US" altLang="en-US" sz="2800">
                <a:solidFill>
                  <a:srgbClr val="002060"/>
                </a:solidFill>
              </a:rPr>
              <a:t>Bisecting K-means Example</a:t>
            </a:r>
          </a:p>
        </p:txBody>
      </p:sp>
    </p:spTree>
    <p:extLst>
      <p:ext uri="{BB962C8B-B14F-4D97-AF65-F5344CB8AC3E}">
        <p14:creationId xmlns:p14="http://schemas.microsoft.com/office/powerpoint/2010/main" val="28441923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107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61075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61075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61075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61075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61076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61076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61076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6107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smtClean="0">
                <a:solidFill>
                  <a:srgbClr val="002060"/>
                </a:solidFill>
              </a:rPr>
              <a:t>Limitations of K-means</a:t>
            </a:r>
          </a:p>
        </p:txBody>
      </p:sp>
      <p:sp>
        <p:nvSpPr>
          <p:cNvPr id="57347" name="Rectangle 3"/>
          <p:cNvSpPr>
            <a:spLocks noGrp="1" noChangeArrowheads="1"/>
          </p:cNvSpPr>
          <p:nvPr>
            <p:ph idx="1"/>
          </p:nvPr>
        </p:nvSpPr>
        <p:spPr/>
        <p:txBody>
          <a:bodyPr/>
          <a:lstStyle/>
          <a:p>
            <a:pPr algn="just">
              <a:lnSpc>
                <a:spcPct val="150000"/>
              </a:lnSpc>
            </a:pPr>
            <a:r>
              <a:rPr lang="en-US" altLang="en-US" sz="2400" dirty="0"/>
              <a:t>K-means has problems when clusters are of differing </a:t>
            </a:r>
          </a:p>
          <a:p>
            <a:pPr lvl="1" algn="just">
              <a:lnSpc>
                <a:spcPct val="150000"/>
              </a:lnSpc>
            </a:pPr>
            <a:r>
              <a:rPr lang="en-US" altLang="en-US" sz="2000" dirty="0"/>
              <a:t>Sizes</a:t>
            </a:r>
          </a:p>
          <a:p>
            <a:pPr lvl="1" algn="just">
              <a:lnSpc>
                <a:spcPct val="150000"/>
              </a:lnSpc>
            </a:pPr>
            <a:r>
              <a:rPr lang="en-US" altLang="en-US" sz="2000" dirty="0"/>
              <a:t>Densities</a:t>
            </a:r>
          </a:p>
          <a:p>
            <a:pPr lvl="1" algn="just">
              <a:lnSpc>
                <a:spcPct val="150000"/>
              </a:lnSpc>
            </a:pPr>
            <a:r>
              <a:rPr lang="en-US" altLang="en-US" sz="2000" dirty="0"/>
              <a:t>Non-globular shapes</a:t>
            </a:r>
          </a:p>
          <a:p>
            <a:pPr algn="just">
              <a:lnSpc>
                <a:spcPct val="150000"/>
              </a:lnSpc>
            </a:pPr>
            <a:endParaRPr lang="en-US" altLang="en-US" sz="2400" dirty="0"/>
          </a:p>
          <a:p>
            <a:pPr algn="just">
              <a:lnSpc>
                <a:spcPct val="150000"/>
              </a:lnSpc>
            </a:pPr>
            <a:r>
              <a:rPr lang="en-US" altLang="en-US" sz="2400" dirty="0"/>
              <a:t>K-means has problems when the data contains outliers.</a:t>
            </a:r>
          </a:p>
        </p:txBody>
      </p:sp>
    </p:spTree>
    <p:extLst>
      <p:ext uri="{BB962C8B-B14F-4D97-AF65-F5344CB8AC3E}">
        <p14:creationId xmlns:p14="http://schemas.microsoft.com/office/powerpoint/2010/main" val="14416184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905000" y="152400"/>
            <a:ext cx="8280400" cy="552450"/>
          </a:xfrm>
        </p:spPr>
        <p:txBody>
          <a:bodyPr/>
          <a:lstStyle/>
          <a:p>
            <a:r>
              <a:rPr lang="en-US" altLang="en-US" sz="2800" dirty="0">
                <a:solidFill>
                  <a:srgbClr val="002060"/>
                </a:solidFill>
              </a:rPr>
              <a:t>Limitations of K-means: Differing Sizes</a:t>
            </a:r>
          </a:p>
        </p:txBody>
      </p:sp>
      <p:sp>
        <p:nvSpPr>
          <p:cNvPr id="58371" name="Rectangle 3"/>
          <p:cNvSpPr>
            <a:spLocks noGrp="1" noChangeArrowheads="1"/>
          </p:cNvSpPr>
          <p:nvPr>
            <p:ph idx="1"/>
          </p:nvPr>
        </p:nvSpPr>
        <p:spPr>
          <a:xfrm>
            <a:off x="2163763" y="1143001"/>
            <a:ext cx="8001000" cy="976313"/>
          </a:xfrm>
        </p:spPr>
        <p:txBody>
          <a:bodyPr/>
          <a:lstStyle/>
          <a:p>
            <a:pPr marL="533400" indent="-533400">
              <a:spcBef>
                <a:spcPct val="20000"/>
              </a:spcBef>
              <a:buNone/>
            </a:pPr>
            <a:endParaRPr lang="en-US" altLang="en-US" smtClean="0"/>
          </a:p>
          <a:p>
            <a:pPr marL="990600" lvl="1" indent="-533400">
              <a:spcBef>
                <a:spcPct val="20000"/>
              </a:spcBef>
            </a:pPr>
            <a:endParaRPr lang="en-US" altLang="en-US" smtClean="0"/>
          </a:p>
          <a:p>
            <a:pPr marL="990600" lvl="1" indent="-533400">
              <a:spcBef>
                <a:spcPct val="20000"/>
              </a:spcBef>
            </a:pPr>
            <a:endParaRPr lang="en-US" altLang="en-US" sz="2000"/>
          </a:p>
          <a:p>
            <a:pPr marL="990600" lvl="1" indent="-533400">
              <a:spcBef>
                <a:spcPct val="20000"/>
              </a:spcBef>
              <a:buNone/>
            </a:pPr>
            <a:endParaRPr lang="en-US" altLang="en-US" sz="2000"/>
          </a:p>
        </p:txBody>
      </p:sp>
      <p:pic>
        <p:nvPicPr>
          <p:cNvPr id="583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212" y="14478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28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12" y="14478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374" name="Text Box 6"/>
          <p:cNvSpPr txBox="1">
            <a:spLocks noChangeArrowheads="1"/>
          </p:cNvSpPr>
          <p:nvPr/>
        </p:nvSpPr>
        <p:spPr bwMode="auto">
          <a:xfrm>
            <a:off x="2971800" y="4953001"/>
            <a:ext cx="205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dirty="0"/>
              <a:t>Original Points</a:t>
            </a:r>
          </a:p>
        </p:txBody>
      </p:sp>
      <p:sp>
        <p:nvSpPr>
          <p:cNvPr id="1612807" name="Rectangle 7"/>
          <p:cNvSpPr>
            <a:spLocks noChangeArrowheads="1"/>
          </p:cNvSpPr>
          <p:nvPr/>
        </p:nvSpPr>
        <p:spPr bwMode="auto">
          <a:xfrm>
            <a:off x="7207250" y="4967287"/>
            <a:ext cx="23647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dirty="0"/>
              <a:t>K-means (3 Clusters)</a:t>
            </a:r>
          </a:p>
        </p:txBody>
      </p:sp>
    </p:spTree>
    <p:extLst>
      <p:ext uri="{BB962C8B-B14F-4D97-AF65-F5344CB8AC3E}">
        <p14:creationId xmlns:p14="http://schemas.microsoft.com/office/powerpoint/2010/main" val="75729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28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12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280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905000" y="152400"/>
            <a:ext cx="8280400" cy="552450"/>
          </a:xfrm>
        </p:spPr>
        <p:txBody>
          <a:bodyPr/>
          <a:lstStyle/>
          <a:p>
            <a:r>
              <a:rPr lang="en-US" altLang="en-US" sz="2800">
                <a:solidFill>
                  <a:srgbClr val="002060"/>
                </a:solidFill>
              </a:rPr>
              <a:t>Limitations of K-means: Differing Density</a:t>
            </a:r>
          </a:p>
        </p:txBody>
      </p:sp>
      <p:sp>
        <p:nvSpPr>
          <p:cNvPr id="59395" name="Rectangle 3"/>
          <p:cNvSpPr>
            <a:spLocks noGrp="1" noChangeArrowheads="1"/>
          </p:cNvSpPr>
          <p:nvPr>
            <p:ph idx="1"/>
          </p:nvPr>
        </p:nvSpPr>
        <p:spPr>
          <a:xfrm>
            <a:off x="2163763" y="1143001"/>
            <a:ext cx="8001000" cy="976313"/>
          </a:xfrm>
        </p:spPr>
        <p:txBody>
          <a:bodyPr/>
          <a:lstStyle/>
          <a:p>
            <a:pPr marL="533400" indent="-533400">
              <a:spcBef>
                <a:spcPct val="20000"/>
              </a:spcBef>
              <a:buNone/>
            </a:pPr>
            <a:endParaRPr lang="en-US" altLang="en-US" smtClean="0"/>
          </a:p>
          <a:p>
            <a:pPr marL="990600" lvl="1" indent="-533400">
              <a:spcBef>
                <a:spcPct val="20000"/>
              </a:spcBef>
            </a:pPr>
            <a:endParaRPr lang="en-US" altLang="en-US" smtClean="0"/>
          </a:p>
          <a:p>
            <a:pPr marL="990600" lvl="1" indent="-533400">
              <a:spcBef>
                <a:spcPct val="20000"/>
              </a:spcBef>
            </a:pPr>
            <a:endParaRPr lang="en-US" altLang="en-US" sz="2000"/>
          </a:p>
          <a:p>
            <a:pPr marL="990600" lvl="1" indent="-533400">
              <a:spcBef>
                <a:spcPct val="20000"/>
              </a:spcBef>
              <a:buNone/>
            </a:pPr>
            <a:endParaRPr lang="en-US" altLang="en-US" sz="2000"/>
          </a:p>
        </p:txBody>
      </p:sp>
      <p:sp>
        <p:nvSpPr>
          <p:cNvPr id="59396" name="Text Box 4"/>
          <p:cNvSpPr txBox="1">
            <a:spLocks noChangeArrowheads="1"/>
          </p:cNvSpPr>
          <p:nvPr/>
        </p:nvSpPr>
        <p:spPr bwMode="auto">
          <a:xfrm>
            <a:off x="2286000" y="4953001"/>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Original Points</a:t>
            </a:r>
          </a:p>
        </p:txBody>
      </p:sp>
      <p:pic>
        <p:nvPicPr>
          <p:cNvPr id="593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478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38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4478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13831" name="Rectangle 7"/>
          <p:cNvSpPr>
            <a:spLocks noChangeArrowheads="1"/>
          </p:cNvSpPr>
          <p:nvPr/>
        </p:nvSpPr>
        <p:spPr bwMode="auto">
          <a:xfrm>
            <a:off x="6858000" y="4902200"/>
            <a:ext cx="23647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K-means (3 Clusters)</a:t>
            </a:r>
          </a:p>
        </p:txBody>
      </p:sp>
    </p:spTree>
    <p:extLst>
      <p:ext uri="{BB962C8B-B14F-4D97-AF65-F5344CB8AC3E}">
        <p14:creationId xmlns:p14="http://schemas.microsoft.com/office/powerpoint/2010/main" val="2089744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38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138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383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752600" y="152400"/>
            <a:ext cx="8610600" cy="552450"/>
          </a:xfrm>
        </p:spPr>
        <p:txBody>
          <a:bodyPr/>
          <a:lstStyle/>
          <a:p>
            <a:r>
              <a:rPr lang="en-US" altLang="en-US" sz="2800" dirty="0">
                <a:solidFill>
                  <a:srgbClr val="002060"/>
                </a:solidFill>
              </a:rPr>
              <a:t>Limitations of K-means: Non-globular Shapes</a:t>
            </a:r>
          </a:p>
        </p:txBody>
      </p:sp>
      <p:sp>
        <p:nvSpPr>
          <p:cNvPr id="60419" name="Rectangle 3"/>
          <p:cNvSpPr>
            <a:spLocks noGrp="1" noChangeArrowheads="1"/>
          </p:cNvSpPr>
          <p:nvPr>
            <p:ph idx="1"/>
          </p:nvPr>
        </p:nvSpPr>
        <p:spPr>
          <a:xfrm>
            <a:off x="2163763" y="1143001"/>
            <a:ext cx="8001000" cy="976313"/>
          </a:xfrm>
        </p:spPr>
        <p:txBody>
          <a:bodyPr/>
          <a:lstStyle/>
          <a:p>
            <a:pPr marL="533400" indent="-533400">
              <a:spcBef>
                <a:spcPct val="20000"/>
              </a:spcBef>
              <a:buNone/>
            </a:pPr>
            <a:endParaRPr lang="en-US" altLang="en-US" smtClean="0"/>
          </a:p>
          <a:p>
            <a:pPr marL="990600" lvl="1" indent="-533400">
              <a:spcBef>
                <a:spcPct val="20000"/>
              </a:spcBef>
            </a:pPr>
            <a:endParaRPr lang="en-US" altLang="en-US" smtClean="0"/>
          </a:p>
          <a:p>
            <a:pPr marL="990600" lvl="1" indent="-533400">
              <a:spcBef>
                <a:spcPct val="20000"/>
              </a:spcBef>
            </a:pPr>
            <a:endParaRPr lang="en-US" altLang="en-US" sz="2000"/>
          </a:p>
          <a:p>
            <a:pPr marL="990600" lvl="1" indent="-533400">
              <a:spcBef>
                <a:spcPct val="20000"/>
              </a:spcBef>
              <a:buNone/>
            </a:pPr>
            <a:endParaRPr lang="en-US" altLang="en-US" sz="2000"/>
          </a:p>
        </p:txBody>
      </p:sp>
      <p:sp>
        <p:nvSpPr>
          <p:cNvPr id="60420" name="Text Box 4"/>
          <p:cNvSpPr txBox="1">
            <a:spLocks noChangeArrowheads="1"/>
          </p:cNvSpPr>
          <p:nvPr/>
        </p:nvSpPr>
        <p:spPr bwMode="auto">
          <a:xfrm>
            <a:off x="2667000" y="4876801"/>
            <a:ext cx="205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Original Points</a:t>
            </a:r>
          </a:p>
        </p:txBody>
      </p:sp>
      <p:pic>
        <p:nvPicPr>
          <p:cNvPr id="604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2192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48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2192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14855" name="Rectangle 7"/>
          <p:cNvSpPr>
            <a:spLocks noChangeArrowheads="1"/>
          </p:cNvSpPr>
          <p:nvPr/>
        </p:nvSpPr>
        <p:spPr bwMode="auto">
          <a:xfrm>
            <a:off x="6858000" y="4902200"/>
            <a:ext cx="23647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K-means (2 Clusters)</a:t>
            </a:r>
          </a:p>
        </p:txBody>
      </p:sp>
    </p:spTree>
    <p:extLst>
      <p:ext uri="{BB962C8B-B14F-4D97-AF65-F5344CB8AC3E}">
        <p14:creationId xmlns:p14="http://schemas.microsoft.com/office/powerpoint/2010/main" val="335378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48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148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485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752600" y="152400"/>
            <a:ext cx="8686800" cy="552450"/>
          </a:xfrm>
        </p:spPr>
        <p:txBody>
          <a:bodyPr/>
          <a:lstStyle/>
          <a:p>
            <a:r>
              <a:rPr lang="en-US" altLang="en-US" sz="2800" dirty="0">
                <a:solidFill>
                  <a:srgbClr val="002060"/>
                </a:solidFill>
              </a:rPr>
              <a:t>Overcoming K-means Limitations</a:t>
            </a:r>
          </a:p>
        </p:txBody>
      </p:sp>
      <p:sp>
        <p:nvSpPr>
          <p:cNvPr id="61443" name="Rectangle 3"/>
          <p:cNvSpPr>
            <a:spLocks noGrp="1" noChangeArrowheads="1"/>
          </p:cNvSpPr>
          <p:nvPr>
            <p:ph idx="1"/>
          </p:nvPr>
        </p:nvSpPr>
        <p:spPr>
          <a:xfrm>
            <a:off x="2163763" y="1143001"/>
            <a:ext cx="8001000" cy="976313"/>
          </a:xfrm>
        </p:spPr>
        <p:txBody>
          <a:bodyPr/>
          <a:lstStyle/>
          <a:p>
            <a:pPr marL="533400" indent="-533400">
              <a:spcBef>
                <a:spcPct val="20000"/>
              </a:spcBef>
              <a:buNone/>
            </a:pPr>
            <a:endParaRPr lang="en-US" altLang="en-US" smtClean="0"/>
          </a:p>
          <a:p>
            <a:pPr marL="990600" lvl="1" indent="-533400">
              <a:spcBef>
                <a:spcPct val="20000"/>
              </a:spcBef>
            </a:pPr>
            <a:endParaRPr lang="en-US" altLang="en-US" smtClean="0"/>
          </a:p>
          <a:p>
            <a:pPr marL="990600" lvl="1" indent="-533400">
              <a:spcBef>
                <a:spcPct val="20000"/>
              </a:spcBef>
            </a:pPr>
            <a:endParaRPr lang="en-US" altLang="en-US" sz="2000"/>
          </a:p>
          <a:p>
            <a:pPr marL="990600" lvl="1" indent="-533400">
              <a:spcBef>
                <a:spcPct val="20000"/>
              </a:spcBef>
              <a:buNone/>
            </a:pPr>
            <a:endParaRPr lang="en-US" altLang="en-US" sz="2000"/>
          </a:p>
        </p:txBody>
      </p:sp>
      <p:pic>
        <p:nvPicPr>
          <p:cNvPr id="614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478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45" name="Text Box 5"/>
          <p:cNvSpPr txBox="1">
            <a:spLocks noChangeArrowheads="1"/>
          </p:cNvSpPr>
          <p:nvPr/>
        </p:nvSpPr>
        <p:spPr bwMode="auto">
          <a:xfrm>
            <a:off x="2286000" y="4953001"/>
            <a:ext cx="7696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Original Points				K-means Clusters</a:t>
            </a:r>
          </a:p>
        </p:txBody>
      </p:sp>
      <p:pic>
        <p:nvPicPr>
          <p:cNvPr id="614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4478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47" name="Rectangle 7"/>
          <p:cNvSpPr>
            <a:spLocks noChangeArrowheads="1"/>
          </p:cNvSpPr>
          <p:nvPr/>
        </p:nvSpPr>
        <p:spPr bwMode="auto">
          <a:xfrm>
            <a:off x="2667000" y="5562601"/>
            <a:ext cx="6553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marL="342900" indent="-342900">
              <a:spcBef>
                <a:spcPct val="0"/>
              </a:spcBef>
              <a:spcAft>
                <a:spcPct val="0"/>
              </a:spcAft>
              <a:buClrTx/>
              <a:buSzTx/>
            </a:pPr>
            <a:r>
              <a:rPr lang="en-US" altLang="en-US" sz="2000" dirty="0"/>
              <a:t>One solution is to use many clusters.</a:t>
            </a:r>
          </a:p>
          <a:p>
            <a:pPr marL="800100" lvl="1" indent="-342900">
              <a:spcBef>
                <a:spcPct val="0"/>
              </a:spcBef>
              <a:spcAft>
                <a:spcPct val="0"/>
              </a:spcAft>
              <a:buClrTx/>
              <a:buSzTx/>
            </a:pPr>
            <a:r>
              <a:rPr lang="en-US" altLang="en-US" sz="1600" dirty="0"/>
              <a:t>Find parts of clusters, but need to put together.</a:t>
            </a:r>
          </a:p>
        </p:txBody>
      </p:sp>
    </p:spTree>
    <p:extLst>
      <p:ext uri="{BB962C8B-B14F-4D97-AF65-F5344CB8AC3E}">
        <p14:creationId xmlns:p14="http://schemas.microsoft.com/office/powerpoint/2010/main" val="3989428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828800" y="152400"/>
            <a:ext cx="8229600" cy="838200"/>
          </a:xfrm>
          <a:noFill/>
        </p:spPr>
        <p:txBody>
          <a:bodyPr vert="horz" lIns="92075" tIns="46038" rIns="92075" bIns="46038" rtlCol="0" anchor="ctr">
            <a:normAutofit/>
          </a:bodyPr>
          <a:lstStyle/>
          <a:p>
            <a:pPr eaLnBrk="1" hangingPunct="1"/>
            <a:r>
              <a:rPr lang="en-US" altLang="en-US" smtClean="0">
                <a:solidFill>
                  <a:srgbClr val="002060"/>
                </a:solidFill>
              </a:rPr>
              <a:t>Measure the Quality of Clustering</a:t>
            </a:r>
          </a:p>
        </p:txBody>
      </p:sp>
      <p:sp>
        <p:nvSpPr>
          <p:cNvPr id="8198" name="Rectangle 3"/>
          <p:cNvSpPr>
            <a:spLocks noGrp="1" noChangeArrowheads="1"/>
          </p:cNvSpPr>
          <p:nvPr>
            <p:ph idx="1"/>
          </p:nvPr>
        </p:nvSpPr>
        <p:spPr>
          <a:xfrm>
            <a:off x="1905000" y="1219200"/>
            <a:ext cx="8458200" cy="5029200"/>
          </a:xfrm>
          <a:noFill/>
        </p:spPr>
        <p:txBody>
          <a:bodyPr vert="horz" lIns="92075" tIns="46038" rIns="92075" bIns="46038" rtlCol="0">
            <a:normAutofit/>
          </a:bodyPr>
          <a:lstStyle/>
          <a:p>
            <a:pPr algn="just" eaLnBrk="1" hangingPunct="1">
              <a:lnSpc>
                <a:spcPct val="150000"/>
              </a:lnSpc>
            </a:pPr>
            <a:r>
              <a:rPr lang="en-US" altLang="en-US" sz="1800" dirty="0">
                <a:solidFill>
                  <a:srgbClr val="CC3300"/>
                </a:solidFill>
              </a:rPr>
              <a:t>Dissimilarity/Similarity metric</a:t>
            </a:r>
            <a:r>
              <a:rPr lang="en-US" altLang="en-US" sz="1800" dirty="0"/>
              <a:t>: Similarity is expressed in terms of a distance function, typically metric: </a:t>
            </a:r>
            <a:r>
              <a:rPr lang="en-US" altLang="en-US" sz="1800" i="1" dirty="0"/>
              <a:t>d</a:t>
            </a:r>
            <a:r>
              <a:rPr lang="en-US" altLang="en-US" sz="1800" dirty="0"/>
              <a:t>(</a:t>
            </a:r>
            <a:r>
              <a:rPr lang="en-US" altLang="en-US" sz="1800" i="1" dirty="0" err="1"/>
              <a:t>i</a:t>
            </a:r>
            <a:r>
              <a:rPr lang="en-US" altLang="en-US" sz="1800" i="1" dirty="0"/>
              <a:t>, j</a:t>
            </a:r>
            <a:r>
              <a:rPr lang="en-US" altLang="en-US" sz="1800" dirty="0"/>
              <a:t>)</a:t>
            </a:r>
          </a:p>
          <a:p>
            <a:pPr algn="just" eaLnBrk="1" hangingPunct="1">
              <a:lnSpc>
                <a:spcPct val="150000"/>
              </a:lnSpc>
            </a:pPr>
            <a:r>
              <a:rPr lang="en-US" altLang="en-US" sz="1800" dirty="0"/>
              <a:t>There is a separate “quality” function that measures the “goodness” of a cluster.</a:t>
            </a:r>
          </a:p>
          <a:p>
            <a:pPr algn="just" eaLnBrk="1" hangingPunct="1">
              <a:lnSpc>
                <a:spcPct val="150000"/>
              </a:lnSpc>
            </a:pPr>
            <a:r>
              <a:rPr lang="en-US" altLang="en-US" sz="1800" dirty="0"/>
              <a:t>The definitions of </a:t>
            </a:r>
            <a:r>
              <a:rPr lang="en-US" altLang="en-US" sz="1800" dirty="0">
                <a:solidFill>
                  <a:srgbClr val="CC3300"/>
                </a:solidFill>
              </a:rPr>
              <a:t>distance functions</a:t>
            </a:r>
            <a:r>
              <a:rPr lang="en-US" altLang="en-US" sz="1800" dirty="0"/>
              <a:t> are usually very different for interval-scaled, </a:t>
            </a:r>
            <a:r>
              <a:rPr lang="en-US" altLang="en-US" sz="1800" dirty="0" err="1"/>
              <a:t>boolean</a:t>
            </a:r>
            <a:r>
              <a:rPr lang="en-US" altLang="en-US" sz="1800" dirty="0"/>
              <a:t>, categorical, ordinal ratio, and vector variables.</a:t>
            </a:r>
          </a:p>
          <a:p>
            <a:pPr algn="just" eaLnBrk="1" hangingPunct="1">
              <a:lnSpc>
                <a:spcPct val="150000"/>
              </a:lnSpc>
            </a:pPr>
            <a:r>
              <a:rPr lang="en-US" altLang="en-US" sz="1800" dirty="0"/>
              <a:t>Weights should be associated with different variables based on applications and data semantics.</a:t>
            </a:r>
            <a:endParaRPr lang="en-US" altLang="en-US" sz="1800" dirty="0">
              <a:sym typeface="Symbol" pitchFamily="18" charset="2"/>
            </a:endParaRPr>
          </a:p>
          <a:p>
            <a:pPr algn="just" eaLnBrk="1" hangingPunct="1">
              <a:lnSpc>
                <a:spcPct val="150000"/>
              </a:lnSpc>
            </a:pPr>
            <a:r>
              <a:rPr lang="en-US" altLang="en-US" sz="1800" dirty="0">
                <a:sym typeface="Symbol" pitchFamily="18" charset="2"/>
              </a:rPr>
              <a:t>It is hard to define “similar enough” or “good enough” </a:t>
            </a:r>
          </a:p>
          <a:p>
            <a:pPr lvl="1" algn="just" eaLnBrk="1" hangingPunct="1">
              <a:lnSpc>
                <a:spcPct val="150000"/>
              </a:lnSpc>
            </a:pPr>
            <a:r>
              <a:rPr lang="en-US" altLang="en-US" sz="1800" dirty="0">
                <a:sym typeface="Symbol" pitchFamily="18" charset="2"/>
              </a:rPr>
              <a:t> the answer is typically highly subjective.</a:t>
            </a:r>
          </a:p>
        </p:txBody>
      </p:sp>
    </p:spTree>
    <p:extLst>
      <p:ext uri="{BB962C8B-B14F-4D97-AF65-F5344CB8AC3E}">
        <p14:creationId xmlns:p14="http://schemas.microsoft.com/office/powerpoint/2010/main" val="337567854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19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19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9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905000" y="152400"/>
            <a:ext cx="8280400" cy="552450"/>
          </a:xfrm>
        </p:spPr>
        <p:txBody>
          <a:bodyPr/>
          <a:lstStyle/>
          <a:p>
            <a:r>
              <a:rPr lang="en-US" altLang="en-US" sz="2800" dirty="0">
                <a:solidFill>
                  <a:srgbClr val="002060"/>
                </a:solidFill>
              </a:rPr>
              <a:t>Overcoming K-means Limitations</a:t>
            </a:r>
          </a:p>
        </p:txBody>
      </p:sp>
      <p:sp>
        <p:nvSpPr>
          <p:cNvPr id="62467" name="Rectangle 3"/>
          <p:cNvSpPr>
            <a:spLocks noGrp="1" noChangeArrowheads="1"/>
          </p:cNvSpPr>
          <p:nvPr>
            <p:ph idx="1"/>
          </p:nvPr>
        </p:nvSpPr>
        <p:spPr>
          <a:xfrm>
            <a:off x="2163763" y="1143001"/>
            <a:ext cx="8001000" cy="976313"/>
          </a:xfrm>
        </p:spPr>
        <p:txBody>
          <a:bodyPr/>
          <a:lstStyle/>
          <a:p>
            <a:pPr marL="533400" indent="-533400">
              <a:spcBef>
                <a:spcPct val="20000"/>
              </a:spcBef>
              <a:buNone/>
            </a:pPr>
            <a:endParaRPr lang="en-US" altLang="en-US" smtClean="0"/>
          </a:p>
          <a:p>
            <a:pPr marL="990600" lvl="1" indent="-533400">
              <a:spcBef>
                <a:spcPct val="20000"/>
              </a:spcBef>
            </a:pPr>
            <a:endParaRPr lang="en-US" altLang="en-US" smtClean="0"/>
          </a:p>
          <a:p>
            <a:pPr marL="990600" lvl="1" indent="-533400">
              <a:spcBef>
                <a:spcPct val="20000"/>
              </a:spcBef>
            </a:pPr>
            <a:endParaRPr lang="en-US" altLang="en-US" sz="2000"/>
          </a:p>
          <a:p>
            <a:pPr marL="990600" lvl="1" indent="-533400">
              <a:spcBef>
                <a:spcPct val="20000"/>
              </a:spcBef>
              <a:buNone/>
            </a:pPr>
            <a:endParaRPr lang="en-US" altLang="en-US" sz="2000"/>
          </a:p>
        </p:txBody>
      </p:sp>
      <p:sp>
        <p:nvSpPr>
          <p:cNvPr id="62468" name="Text Box 4"/>
          <p:cNvSpPr txBox="1">
            <a:spLocks noChangeArrowheads="1"/>
          </p:cNvSpPr>
          <p:nvPr/>
        </p:nvSpPr>
        <p:spPr bwMode="auto">
          <a:xfrm>
            <a:off x="2286000" y="4953001"/>
            <a:ext cx="7696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Original Points				K-means Clusters</a:t>
            </a:r>
          </a:p>
        </p:txBody>
      </p:sp>
      <p:pic>
        <p:nvPicPr>
          <p:cNvPr id="624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478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5240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7"/>
          <p:cNvSpPr>
            <a:spLocks noChangeArrowheads="1"/>
          </p:cNvSpPr>
          <p:nvPr/>
        </p:nvSpPr>
        <p:spPr bwMode="auto">
          <a:xfrm>
            <a:off x="2667000" y="5562601"/>
            <a:ext cx="6553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marL="342900" indent="-342900">
              <a:spcBef>
                <a:spcPct val="0"/>
              </a:spcBef>
              <a:spcAft>
                <a:spcPct val="0"/>
              </a:spcAft>
              <a:buClrTx/>
              <a:buSzTx/>
            </a:pPr>
            <a:r>
              <a:rPr lang="en-US" altLang="en-US" sz="2000" dirty="0"/>
              <a:t>One solution is to use many clusters.</a:t>
            </a:r>
          </a:p>
          <a:p>
            <a:pPr marL="800100" lvl="1" indent="-342900">
              <a:spcBef>
                <a:spcPct val="0"/>
              </a:spcBef>
              <a:spcAft>
                <a:spcPct val="0"/>
              </a:spcAft>
              <a:buClrTx/>
              <a:buSzTx/>
            </a:pPr>
            <a:r>
              <a:rPr lang="en-US" altLang="en-US" sz="1600" dirty="0"/>
              <a:t>Find parts of clusters, but need to put together.</a:t>
            </a:r>
          </a:p>
        </p:txBody>
      </p:sp>
    </p:spTree>
    <p:extLst>
      <p:ext uri="{BB962C8B-B14F-4D97-AF65-F5344CB8AC3E}">
        <p14:creationId xmlns:p14="http://schemas.microsoft.com/office/powerpoint/2010/main" val="33782249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752600" y="152400"/>
            <a:ext cx="8610600" cy="552450"/>
          </a:xfrm>
        </p:spPr>
        <p:txBody>
          <a:bodyPr/>
          <a:lstStyle/>
          <a:p>
            <a:r>
              <a:rPr lang="en-US" altLang="en-US" sz="2800" dirty="0">
                <a:solidFill>
                  <a:srgbClr val="002060"/>
                </a:solidFill>
              </a:rPr>
              <a:t>Overcoming K-means Limitations</a:t>
            </a:r>
          </a:p>
        </p:txBody>
      </p:sp>
      <p:sp>
        <p:nvSpPr>
          <p:cNvPr id="63491" name="Rectangle 3"/>
          <p:cNvSpPr>
            <a:spLocks noGrp="1" noChangeArrowheads="1"/>
          </p:cNvSpPr>
          <p:nvPr>
            <p:ph idx="1"/>
          </p:nvPr>
        </p:nvSpPr>
        <p:spPr>
          <a:xfrm>
            <a:off x="2163763" y="1143001"/>
            <a:ext cx="8001000" cy="976313"/>
          </a:xfrm>
        </p:spPr>
        <p:txBody>
          <a:bodyPr/>
          <a:lstStyle/>
          <a:p>
            <a:pPr marL="533400" indent="-533400">
              <a:spcBef>
                <a:spcPct val="20000"/>
              </a:spcBef>
              <a:buNone/>
            </a:pPr>
            <a:endParaRPr lang="en-US" altLang="en-US" smtClean="0"/>
          </a:p>
          <a:p>
            <a:pPr marL="990600" lvl="1" indent="-533400">
              <a:spcBef>
                <a:spcPct val="20000"/>
              </a:spcBef>
            </a:pPr>
            <a:endParaRPr lang="en-US" altLang="en-US" smtClean="0"/>
          </a:p>
          <a:p>
            <a:pPr marL="990600" lvl="1" indent="-533400">
              <a:spcBef>
                <a:spcPct val="20000"/>
              </a:spcBef>
            </a:pPr>
            <a:endParaRPr lang="en-US" altLang="en-US" sz="2000"/>
          </a:p>
          <a:p>
            <a:pPr marL="990600" lvl="1" indent="-533400">
              <a:spcBef>
                <a:spcPct val="20000"/>
              </a:spcBef>
              <a:buNone/>
            </a:pPr>
            <a:endParaRPr lang="en-US" altLang="en-US" sz="2000"/>
          </a:p>
        </p:txBody>
      </p:sp>
      <p:sp>
        <p:nvSpPr>
          <p:cNvPr id="63492" name="Text Box 4"/>
          <p:cNvSpPr txBox="1">
            <a:spLocks noChangeArrowheads="1"/>
          </p:cNvSpPr>
          <p:nvPr/>
        </p:nvSpPr>
        <p:spPr bwMode="auto">
          <a:xfrm>
            <a:off x="2667000" y="4876801"/>
            <a:ext cx="7696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Original Points				K-means Clusters</a:t>
            </a:r>
          </a:p>
        </p:txBody>
      </p:sp>
      <p:pic>
        <p:nvPicPr>
          <p:cNvPr id="634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2192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4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9614" y="1219200"/>
            <a:ext cx="4268787"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7"/>
          <p:cNvSpPr>
            <a:spLocks noChangeArrowheads="1"/>
          </p:cNvSpPr>
          <p:nvPr/>
        </p:nvSpPr>
        <p:spPr bwMode="auto">
          <a:xfrm>
            <a:off x="2667000" y="5562601"/>
            <a:ext cx="6553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marL="342900" indent="-342900">
              <a:spcBef>
                <a:spcPct val="0"/>
              </a:spcBef>
              <a:spcAft>
                <a:spcPct val="0"/>
              </a:spcAft>
              <a:buClrTx/>
              <a:buSzTx/>
            </a:pPr>
            <a:r>
              <a:rPr lang="en-US" altLang="en-US" sz="2000" dirty="0"/>
              <a:t>One solution is to use many clusters.</a:t>
            </a:r>
          </a:p>
          <a:p>
            <a:pPr marL="800100" lvl="1" indent="-342900">
              <a:spcBef>
                <a:spcPct val="0"/>
              </a:spcBef>
              <a:spcAft>
                <a:spcPct val="0"/>
              </a:spcAft>
              <a:buClrTx/>
              <a:buSzTx/>
            </a:pPr>
            <a:r>
              <a:rPr lang="en-US" altLang="en-US" sz="1600" dirty="0"/>
              <a:t>Find parts of clusters, but need to put together.</a:t>
            </a:r>
          </a:p>
        </p:txBody>
      </p:sp>
    </p:spTree>
    <p:extLst>
      <p:ext uri="{BB962C8B-B14F-4D97-AF65-F5344CB8AC3E}">
        <p14:creationId xmlns:p14="http://schemas.microsoft.com/office/powerpoint/2010/main" val="287548442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1026"/>
          <p:cNvSpPr>
            <a:spLocks noGrp="1" noChangeArrowheads="1"/>
          </p:cNvSpPr>
          <p:nvPr>
            <p:ph type="title"/>
          </p:nvPr>
        </p:nvSpPr>
        <p:spPr>
          <a:xfrm>
            <a:off x="1752600" y="228600"/>
            <a:ext cx="8566150" cy="609600"/>
          </a:xfrm>
        </p:spPr>
        <p:txBody>
          <a:bodyPr/>
          <a:lstStyle/>
          <a:p>
            <a:pPr eaLnBrk="1" hangingPunct="1"/>
            <a:r>
              <a:rPr lang="en-US" altLang="en-US" sz="2800" dirty="0">
                <a:solidFill>
                  <a:srgbClr val="002060"/>
                </a:solidFill>
              </a:rPr>
              <a:t>Limitations of K-means: </a:t>
            </a:r>
            <a:r>
              <a:rPr lang="en-US" altLang="ko-KR" sz="2800" dirty="0">
                <a:solidFill>
                  <a:srgbClr val="002060"/>
                </a:solidFill>
                <a:ea typeface="Gulim" pitchFamily="34" charset="-127"/>
              </a:rPr>
              <a:t>Outlier Problem </a:t>
            </a:r>
            <a:endParaRPr lang="en-US" altLang="en-US" sz="2800" dirty="0">
              <a:solidFill>
                <a:srgbClr val="002060"/>
              </a:solidFill>
              <a:ea typeface="Gulim" pitchFamily="34" charset="-127"/>
            </a:endParaRPr>
          </a:p>
        </p:txBody>
      </p:sp>
      <p:sp>
        <p:nvSpPr>
          <p:cNvPr id="64515" name="Rectangle 1027"/>
          <p:cNvSpPr>
            <a:spLocks noGrp="1" noChangeArrowheads="1"/>
          </p:cNvSpPr>
          <p:nvPr>
            <p:ph idx="1"/>
          </p:nvPr>
        </p:nvSpPr>
        <p:spPr>
          <a:xfrm>
            <a:off x="1828800" y="990601"/>
            <a:ext cx="8077200" cy="2868465"/>
          </a:xfrm>
        </p:spPr>
        <p:txBody>
          <a:bodyPr/>
          <a:lstStyle/>
          <a:p>
            <a:pPr algn="just" eaLnBrk="1" hangingPunct="1">
              <a:lnSpc>
                <a:spcPct val="200000"/>
              </a:lnSpc>
            </a:pPr>
            <a:r>
              <a:rPr lang="en-US" altLang="ko-KR" sz="1800" dirty="0">
                <a:ea typeface="Gulim" pitchFamily="34" charset="-127"/>
              </a:rPr>
              <a:t>The k-means algorithm is sensitive to outliers !</a:t>
            </a:r>
          </a:p>
          <a:p>
            <a:pPr lvl="1" algn="just" eaLnBrk="1" hangingPunct="1">
              <a:lnSpc>
                <a:spcPct val="200000"/>
              </a:lnSpc>
            </a:pPr>
            <a:r>
              <a:rPr lang="en-US" altLang="ko-KR" sz="1600" dirty="0">
                <a:ea typeface="Gulim" pitchFamily="34" charset="-127"/>
              </a:rPr>
              <a:t>Since an object with an extremely large value may substantially distort the distribution of the data.</a:t>
            </a:r>
          </a:p>
          <a:p>
            <a:pPr algn="just" eaLnBrk="1" hangingPunct="1">
              <a:lnSpc>
                <a:spcPct val="200000"/>
              </a:lnSpc>
            </a:pPr>
            <a:r>
              <a:rPr lang="en-US" altLang="ko-KR" sz="1600" u="sng" dirty="0">
                <a:solidFill>
                  <a:srgbClr val="A40000"/>
                </a:solidFill>
                <a:ea typeface="Gulim" pitchFamily="34" charset="-127"/>
              </a:rPr>
              <a:t>Solution</a:t>
            </a:r>
            <a:r>
              <a:rPr lang="en-US" altLang="ko-KR" sz="1600" dirty="0">
                <a:solidFill>
                  <a:srgbClr val="A40000"/>
                </a:solidFill>
                <a:ea typeface="Gulim" pitchFamily="34" charset="-127"/>
              </a:rPr>
              <a:t>:</a:t>
            </a:r>
            <a:r>
              <a:rPr lang="en-US" altLang="ko-KR" sz="1600" dirty="0">
                <a:ea typeface="Gulim" pitchFamily="34" charset="-127"/>
              </a:rPr>
              <a:t> Instead of taking the </a:t>
            </a:r>
            <a:r>
              <a:rPr lang="en-US" altLang="ko-KR" sz="1600" b="1" dirty="0">
                <a:ea typeface="Gulim" pitchFamily="34" charset="-127"/>
              </a:rPr>
              <a:t>mean</a:t>
            </a:r>
            <a:r>
              <a:rPr lang="en-US" altLang="ko-KR" sz="1600" dirty="0">
                <a:ea typeface="Gulim" pitchFamily="34" charset="-127"/>
              </a:rPr>
              <a:t> value of the object in a cluster as a reference point, </a:t>
            </a:r>
            <a:r>
              <a:rPr lang="en-US" altLang="ko-KR" sz="1600" b="1" dirty="0">
                <a:ea typeface="Gulim" pitchFamily="34" charset="-127"/>
              </a:rPr>
              <a:t>medoids</a:t>
            </a:r>
            <a:r>
              <a:rPr lang="en-US" altLang="ko-KR" sz="1600" dirty="0">
                <a:ea typeface="Gulim" pitchFamily="34" charset="-127"/>
              </a:rPr>
              <a:t> can be used, which is the </a:t>
            </a:r>
            <a:r>
              <a:rPr lang="en-US" altLang="ko-KR" sz="1600" b="1" dirty="0">
                <a:ea typeface="Gulim" pitchFamily="34" charset="-127"/>
              </a:rPr>
              <a:t>most centrally located</a:t>
            </a:r>
            <a:r>
              <a:rPr lang="en-US" altLang="ko-KR" sz="1600" dirty="0">
                <a:ea typeface="Gulim" pitchFamily="34" charset="-127"/>
              </a:rPr>
              <a:t> object in a cluster. </a:t>
            </a:r>
          </a:p>
        </p:txBody>
      </p:sp>
      <p:grpSp>
        <p:nvGrpSpPr>
          <p:cNvPr id="2" name="Group 1028"/>
          <p:cNvGrpSpPr>
            <a:grpSpLocks/>
          </p:cNvGrpSpPr>
          <p:nvPr/>
        </p:nvGrpSpPr>
        <p:grpSpPr bwMode="auto">
          <a:xfrm>
            <a:off x="3581400" y="4114800"/>
            <a:ext cx="5257800" cy="1765300"/>
            <a:chOff x="1344" y="3072"/>
            <a:chExt cx="3312" cy="1112"/>
          </a:xfrm>
        </p:grpSpPr>
        <p:grpSp>
          <p:nvGrpSpPr>
            <p:cNvPr id="64517" name="Group 1029"/>
            <p:cNvGrpSpPr>
              <a:grpSpLocks/>
            </p:cNvGrpSpPr>
            <p:nvPr/>
          </p:nvGrpSpPr>
          <p:grpSpPr bwMode="auto">
            <a:xfrm>
              <a:off x="1344" y="3072"/>
              <a:ext cx="1248" cy="1112"/>
              <a:chOff x="1728" y="864"/>
              <a:chExt cx="1396" cy="1208"/>
            </a:xfrm>
          </p:grpSpPr>
          <p:sp>
            <p:nvSpPr>
              <p:cNvPr id="64604" name="Rectangle 1030"/>
              <p:cNvSpPr>
                <a:spLocks noChangeArrowheads="1"/>
              </p:cNvSpPr>
              <p:nvPr/>
            </p:nvSpPr>
            <p:spPr bwMode="auto">
              <a:xfrm>
                <a:off x="1728" y="864"/>
                <a:ext cx="1396" cy="1208"/>
              </a:xfrm>
              <a:prstGeom prst="rect">
                <a:avLst/>
              </a:prstGeom>
              <a:solidFill>
                <a:srgbClr val="FFFFFF"/>
              </a:solidFill>
              <a:ln w="0">
                <a:solidFill>
                  <a:srgbClr val="000000"/>
                </a:solidFill>
                <a:miter lim="800000"/>
                <a:headEnd/>
                <a:tailEnd/>
              </a:ln>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64605" name="Rectangle 1031"/>
              <p:cNvSpPr>
                <a:spLocks noChangeArrowheads="1"/>
              </p:cNvSpPr>
              <p:nvPr/>
            </p:nvSpPr>
            <p:spPr bwMode="auto">
              <a:xfrm>
                <a:off x="1861" y="950"/>
                <a:ext cx="1198" cy="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64606" name="Line 1032"/>
              <p:cNvSpPr>
                <a:spLocks noChangeShapeType="1"/>
              </p:cNvSpPr>
              <p:nvPr/>
            </p:nvSpPr>
            <p:spPr bwMode="auto">
              <a:xfrm>
                <a:off x="1861" y="1828"/>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07" name="Line 1033"/>
              <p:cNvSpPr>
                <a:spLocks noChangeShapeType="1"/>
              </p:cNvSpPr>
              <p:nvPr/>
            </p:nvSpPr>
            <p:spPr bwMode="auto">
              <a:xfrm>
                <a:off x="1861" y="173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08" name="Line 1034"/>
              <p:cNvSpPr>
                <a:spLocks noChangeShapeType="1"/>
              </p:cNvSpPr>
              <p:nvPr/>
            </p:nvSpPr>
            <p:spPr bwMode="auto">
              <a:xfrm>
                <a:off x="1861" y="1633"/>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09" name="Line 1035"/>
              <p:cNvSpPr>
                <a:spLocks noChangeShapeType="1"/>
              </p:cNvSpPr>
              <p:nvPr/>
            </p:nvSpPr>
            <p:spPr bwMode="auto">
              <a:xfrm>
                <a:off x="1861" y="153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0" name="Line 1036"/>
              <p:cNvSpPr>
                <a:spLocks noChangeShapeType="1"/>
              </p:cNvSpPr>
              <p:nvPr/>
            </p:nvSpPr>
            <p:spPr bwMode="auto">
              <a:xfrm>
                <a:off x="1861" y="143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1" name="Line 1037"/>
              <p:cNvSpPr>
                <a:spLocks noChangeShapeType="1"/>
              </p:cNvSpPr>
              <p:nvPr/>
            </p:nvSpPr>
            <p:spPr bwMode="auto">
              <a:xfrm>
                <a:off x="1861" y="134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2" name="Line 1038"/>
              <p:cNvSpPr>
                <a:spLocks noChangeShapeType="1"/>
              </p:cNvSpPr>
              <p:nvPr/>
            </p:nvSpPr>
            <p:spPr bwMode="auto">
              <a:xfrm>
                <a:off x="1861" y="1242"/>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3" name="Line 1039"/>
              <p:cNvSpPr>
                <a:spLocks noChangeShapeType="1"/>
              </p:cNvSpPr>
              <p:nvPr/>
            </p:nvSpPr>
            <p:spPr bwMode="auto">
              <a:xfrm>
                <a:off x="1861" y="114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4" name="Line 1040"/>
              <p:cNvSpPr>
                <a:spLocks noChangeShapeType="1"/>
              </p:cNvSpPr>
              <p:nvPr/>
            </p:nvSpPr>
            <p:spPr bwMode="auto">
              <a:xfrm>
                <a:off x="1861" y="104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5" name="Line 1041"/>
              <p:cNvSpPr>
                <a:spLocks noChangeShapeType="1"/>
              </p:cNvSpPr>
              <p:nvPr/>
            </p:nvSpPr>
            <p:spPr bwMode="auto">
              <a:xfrm>
                <a:off x="1861" y="95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6" name="Line 1042"/>
              <p:cNvSpPr>
                <a:spLocks noChangeShapeType="1"/>
              </p:cNvSpPr>
              <p:nvPr/>
            </p:nvSpPr>
            <p:spPr bwMode="auto">
              <a:xfrm>
                <a:off x="198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7" name="Line 1043"/>
              <p:cNvSpPr>
                <a:spLocks noChangeShapeType="1"/>
              </p:cNvSpPr>
              <p:nvPr/>
            </p:nvSpPr>
            <p:spPr bwMode="auto">
              <a:xfrm>
                <a:off x="2102"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8" name="Line 1044"/>
              <p:cNvSpPr>
                <a:spLocks noChangeShapeType="1"/>
              </p:cNvSpPr>
              <p:nvPr/>
            </p:nvSpPr>
            <p:spPr bwMode="auto">
              <a:xfrm>
                <a:off x="221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9" name="Line 1045"/>
              <p:cNvSpPr>
                <a:spLocks noChangeShapeType="1"/>
              </p:cNvSpPr>
              <p:nvPr/>
            </p:nvSpPr>
            <p:spPr bwMode="auto">
              <a:xfrm>
                <a:off x="233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20" name="Line 1046"/>
              <p:cNvSpPr>
                <a:spLocks noChangeShapeType="1"/>
              </p:cNvSpPr>
              <p:nvPr/>
            </p:nvSpPr>
            <p:spPr bwMode="auto">
              <a:xfrm>
                <a:off x="2460"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21" name="Line 1047"/>
              <p:cNvSpPr>
                <a:spLocks noChangeShapeType="1"/>
              </p:cNvSpPr>
              <p:nvPr/>
            </p:nvSpPr>
            <p:spPr bwMode="auto">
              <a:xfrm>
                <a:off x="258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22" name="Line 1048"/>
              <p:cNvSpPr>
                <a:spLocks noChangeShapeType="1"/>
              </p:cNvSpPr>
              <p:nvPr/>
            </p:nvSpPr>
            <p:spPr bwMode="auto">
              <a:xfrm>
                <a:off x="270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23" name="Line 1049"/>
              <p:cNvSpPr>
                <a:spLocks noChangeShapeType="1"/>
              </p:cNvSpPr>
              <p:nvPr/>
            </p:nvSpPr>
            <p:spPr bwMode="auto">
              <a:xfrm>
                <a:off x="2818"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24" name="Line 1050"/>
              <p:cNvSpPr>
                <a:spLocks noChangeShapeType="1"/>
              </p:cNvSpPr>
              <p:nvPr/>
            </p:nvSpPr>
            <p:spPr bwMode="auto">
              <a:xfrm>
                <a:off x="293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25" name="Line 1051"/>
              <p:cNvSpPr>
                <a:spLocks noChangeShapeType="1"/>
              </p:cNvSpPr>
              <p:nvPr/>
            </p:nvSpPr>
            <p:spPr bwMode="auto">
              <a:xfrm>
                <a:off x="305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26" name="Rectangle 1052"/>
              <p:cNvSpPr>
                <a:spLocks noChangeArrowheads="1"/>
              </p:cNvSpPr>
              <p:nvPr/>
            </p:nvSpPr>
            <p:spPr bwMode="auto">
              <a:xfrm>
                <a:off x="1861" y="950"/>
                <a:ext cx="1198" cy="97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64627" name="Line 1053"/>
              <p:cNvSpPr>
                <a:spLocks noChangeShapeType="1"/>
              </p:cNvSpPr>
              <p:nvPr/>
            </p:nvSpPr>
            <p:spPr bwMode="auto">
              <a:xfrm>
                <a:off x="186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28" name="Line 1054"/>
              <p:cNvSpPr>
                <a:spLocks noChangeShapeType="1"/>
              </p:cNvSpPr>
              <p:nvPr/>
            </p:nvSpPr>
            <p:spPr bwMode="auto">
              <a:xfrm>
                <a:off x="1849" y="19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29" name="Line 1055"/>
              <p:cNvSpPr>
                <a:spLocks noChangeShapeType="1"/>
              </p:cNvSpPr>
              <p:nvPr/>
            </p:nvSpPr>
            <p:spPr bwMode="auto">
              <a:xfrm>
                <a:off x="1849" y="18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0" name="Line 1056"/>
              <p:cNvSpPr>
                <a:spLocks noChangeShapeType="1"/>
              </p:cNvSpPr>
              <p:nvPr/>
            </p:nvSpPr>
            <p:spPr bwMode="auto">
              <a:xfrm>
                <a:off x="1849" y="173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1" name="Line 1057"/>
              <p:cNvSpPr>
                <a:spLocks noChangeShapeType="1"/>
              </p:cNvSpPr>
              <p:nvPr/>
            </p:nvSpPr>
            <p:spPr bwMode="auto">
              <a:xfrm>
                <a:off x="1849" y="163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2" name="Line 1058"/>
              <p:cNvSpPr>
                <a:spLocks noChangeShapeType="1"/>
              </p:cNvSpPr>
              <p:nvPr/>
            </p:nvSpPr>
            <p:spPr bwMode="auto">
              <a:xfrm>
                <a:off x="1849" y="153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3" name="Line 1059"/>
              <p:cNvSpPr>
                <a:spLocks noChangeShapeType="1"/>
              </p:cNvSpPr>
              <p:nvPr/>
            </p:nvSpPr>
            <p:spPr bwMode="auto">
              <a:xfrm>
                <a:off x="1849" y="143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4" name="Line 1060"/>
              <p:cNvSpPr>
                <a:spLocks noChangeShapeType="1"/>
              </p:cNvSpPr>
              <p:nvPr/>
            </p:nvSpPr>
            <p:spPr bwMode="auto">
              <a:xfrm>
                <a:off x="1849" y="134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5" name="Line 1061"/>
              <p:cNvSpPr>
                <a:spLocks noChangeShapeType="1"/>
              </p:cNvSpPr>
              <p:nvPr/>
            </p:nvSpPr>
            <p:spPr bwMode="auto">
              <a:xfrm>
                <a:off x="1849" y="1242"/>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6" name="Line 1062"/>
              <p:cNvSpPr>
                <a:spLocks noChangeShapeType="1"/>
              </p:cNvSpPr>
              <p:nvPr/>
            </p:nvSpPr>
            <p:spPr bwMode="auto">
              <a:xfrm>
                <a:off x="1849" y="114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7" name="Line 1063"/>
              <p:cNvSpPr>
                <a:spLocks noChangeShapeType="1"/>
              </p:cNvSpPr>
              <p:nvPr/>
            </p:nvSpPr>
            <p:spPr bwMode="auto">
              <a:xfrm>
                <a:off x="1849" y="104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8" name="Line 1064"/>
              <p:cNvSpPr>
                <a:spLocks noChangeShapeType="1"/>
              </p:cNvSpPr>
              <p:nvPr/>
            </p:nvSpPr>
            <p:spPr bwMode="auto">
              <a:xfrm>
                <a:off x="1849" y="95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9" name="Line 1065"/>
              <p:cNvSpPr>
                <a:spLocks noChangeShapeType="1"/>
              </p:cNvSpPr>
              <p:nvPr/>
            </p:nvSpPr>
            <p:spPr bwMode="auto">
              <a:xfrm>
                <a:off x="1861" y="192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0" name="Line 1066"/>
              <p:cNvSpPr>
                <a:spLocks noChangeShapeType="1"/>
              </p:cNvSpPr>
              <p:nvPr/>
            </p:nvSpPr>
            <p:spPr bwMode="auto">
              <a:xfrm flipV="1">
                <a:off x="186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1" name="Line 1067"/>
              <p:cNvSpPr>
                <a:spLocks noChangeShapeType="1"/>
              </p:cNvSpPr>
              <p:nvPr/>
            </p:nvSpPr>
            <p:spPr bwMode="auto">
              <a:xfrm flipV="1">
                <a:off x="198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2" name="Line 1068"/>
              <p:cNvSpPr>
                <a:spLocks noChangeShapeType="1"/>
              </p:cNvSpPr>
              <p:nvPr/>
            </p:nvSpPr>
            <p:spPr bwMode="auto">
              <a:xfrm flipV="1">
                <a:off x="2102"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3" name="Line 1069"/>
              <p:cNvSpPr>
                <a:spLocks noChangeShapeType="1"/>
              </p:cNvSpPr>
              <p:nvPr/>
            </p:nvSpPr>
            <p:spPr bwMode="auto">
              <a:xfrm flipV="1">
                <a:off x="221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4" name="Line 1070"/>
              <p:cNvSpPr>
                <a:spLocks noChangeShapeType="1"/>
              </p:cNvSpPr>
              <p:nvPr/>
            </p:nvSpPr>
            <p:spPr bwMode="auto">
              <a:xfrm flipV="1">
                <a:off x="233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5" name="Line 1071"/>
              <p:cNvSpPr>
                <a:spLocks noChangeShapeType="1"/>
              </p:cNvSpPr>
              <p:nvPr/>
            </p:nvSpPr>
            <p:spPr bwMode="auto">
              <a:xfrm flipV="1">
                <a:off x="2460"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6" name="Line 1072"/>
              <p:cNvSpPr>
                <a:spLocks noChangeShapeType="1"/>
              </p:cNvSpPr>
              <p:nvPr/>
            </p:nvSpPr>
            <p:spPr bwMode="auto">
              <a:xfrm flipV="1">
                <a:off x="258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7" name="Line 1073"/>
              <p:cNvSpPr>
                <a:spLocks noChangeShapeType="1"/>
              </p:cNvSpPr>
              <p:nvPr/>
            </p:nvSpPr>
            <p:spPr bwMode="auto">
              <a:xfrm flipV="1">
                <a:off x="270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8" name="Line 1074"/>
              <p:cNvSpPr>
                <a:spLocks noChangeShapeType="1"/>
              </p:cNvSpPr>
              <p:nvPr/>
            </p:nvSpPr>
            <p:spPr bwMode="auto">
              <a:xfrm flipV="1">
                <a:off x="2818"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9" name="Line 1075"/>
              <p:cNvSpPr>
                <a:spLocks noChangeShapeType="1"/>
              </p:cNvSpPr>
              <p:nvPr/>
            </p:nvSpPr>
            <p:spPr bwMode="auto">
              <a:xfrm flipV="1">
                <a:off x="293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50" name="Line 1076"/>
              <p:cNvSpPr>
                <a:spLocks noChangeShapeType="1"/>
              </p:cNvSpPr>
              <p:nvPr/>
            </p:nvSpPr>
            <p:spPr bwMode="auto">
              <a:xfrm flipV="1">
                <a:off x="305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51" name="Freeform 1077"/>
              <p:cNvSpPr>
                <a:spLocks/>
              </p:cNvSpPr>
              <p:nvPr/>
            </p:nvSpPr>
            <p:spPr bwMode="auto">
              <a:xfrm>
                <a:off x="2191" y="1507"/>
                <a:ext cx="56" cy="56"/>
              </a:xfrm>
              <a:custGeom>
                <a:avLst/>
                <a:gdLst>
                  <a:gd name="T0" fmla="*/ 28 w 56"/>
                  <a:gd name="T1" fmla="*/ 0 h 56"/>
                  <a:gd name="T2" fmla="*/ 56 w 56"/>
                  <a:gd name="T3" fmla="*/ 28 h 56"/>
                  <a:gd name="T4" fmla="*/ 28 w 56"/>
                  <a:gd name="T5" fmla="*/ 56 h 56"/>
                  <a:gd name="T6" fmla="*/ 0 w 56"/>
                  <a:gd name="T7" fmla="*/ 28 h 56"/>
                  <a:gd name="T8" fmla="*/ 28 w 56"/>
                  <a:gd name="T9" fmla="*/ 0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28" y="0"/>
                    </a:moveTo>
                    <a:lnTo>
                      <a:pt x="56" y="28"/>
                    </a:lnTo>
                    <a:lnTo>
                      <a:pt x="28" y="56"/>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64652" name="Freeform 1078"/>
              <p:cNvSpPr>
                <a:spLocks/>
              </p:cNvSpPr>
              <p:nvPr/>
            </p:nvSpPr>
            <p:spPr bwMode="auto">
              <a:xfrm>
                <a:off x="2191" y="1311"/>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IN"/>
              </a:p>
            </p:txBody>
          </p:sp>
          <p:sp>
            <p:nvSpPr>
              <p:cNvPr id="64653" name="Freeform 1079"/>
              <p:cNvSpPr>
                <a:spLocks/>
              </p:cNvSpPr>
              <p:nvPr/>
            </p:nvSpPr>
            <p:spPr bwMode="auto">
              <a:xfrm>
                <a:off x="2673" y="1604"/>
                <a:ext cx="57" cy="57"/>
              </a:xfrm>
              <a:custGeom>
                <a:avLst/>
                <a:gdLst>
                  <a:gd name="T0" fmla="*/ 28 w 57"/>
                  <a:gd name="T1" fmla="*/ 0 h 57"/>
                  <a:gd name="T2" fmla="*/ 57 w 57"/>
                  <a:gd name="T3" fmla="*/ 29 h 57"/>
                  <a:gd name="T4" fmla="*/ 28 w 57"/>
                  <a:gd name="T5" fmla="*/ 57 h 57"/>
                  <a:gd name="T6" fmla="*/ 0 w 57"/>
                  <a:gd name="T7" fmla="*/ 29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IN"/>
              </a:p>
            </p:txBody>
          </p:sp>
          <p:sp>
            <p:nvSpPr>
              <p:cNvPr id="64654" name="Freeform 1080"/>
              <p:cNvSpPr>
                <a:spLocks/>
              </p:cNvSpPr>
              <p:nvPr/>
            </p:nvSpPr>
            <p:spPr bwMode="auto">
              <a:xfrm>
                <a:off x="2311" y="1214"/>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64655" name="Freeform 1081"/>
              <p:cNvSpPr>
                <a:spLocks/>
              </p:cNvSpPr>
              <p:nvPr/>
            </p:nvSpPr>
            <p:spPr bwMode="auto">
              <a:xfrm>
                <a:off x="2191" y="1116"/>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IN"/>
              </a:p>
            </p:txBody>
          </p:sp>
          <p:sp>
            <p:nvSpPr>
              <p:cNvPr id="64656" name="Freeform 1082"/>
              <p:cNvSpPr>
                <a:spLocks/>
              </p:cNvSpPr>
              <p:nvPr/>
            </p:nvSpPr>
            <p:spPr bwMode="auto">
              <a:xfrm>
                <a:off x="2790" y="14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0080"/>
              </a:solidFill>
              <a:ln w="6350">
                <a:solidFill>
                  <a:srgbClr val="000080"/>
                </a:solidFill>
                <a:round/>
                <a:headEnd/>
                <a:tailEnd/>
              </a:ln>
            </p:spPr>
            <p:txBody>
              <a:bodyPr/>
              <a:lstStyle/>
              <a:p>
                <a:endParaRPr lang="en-IN"/>
              </a:p>
            </p:txBody>
          </p:sp>
          <p:sp>
            <p:nvSpPr>
              <p:cNvPr id="64657" name="Freeform 1083"/>
              <p:cNvSpPr>
                <a:spLocks/>
              </p:cNvSpPr>
              <p:nvPr/>
            </p:nvSpPr>
            <p:spPr bwMode="auto">
              <a:xfrm>
                <a:off x="2311" y="1409"/>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64658" name="Freeform 1084"/>
              <p:cNvSpPr>
                <a:spLocks/>
              </p:cNvSpPr>
              <p:nvPr/>
            </p:nvSpPr>
            <p:spPr bwMode="auto">
              <a:xfrm>
                <a:off x="2432" y="1799"/>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IN"/>
              </a:p>
            </p:txBody>
          </p:sp>
          <p:sp>
            <p:nvSpPr>
              <p:cNvPr id="64659" name="Freeform 1085"/>
              <p:cNvSpPr>
                <a:spLocks/>
              </p:cNvSpPr>
              <p:nvPr/>
            </p:nvSpPr>
            <p:spPr bwMode="auto">
              <a:xfrm>
                <a:off x="2673" y="1507"/>
                <a:ext cx="57" cy="56"/>
              </a:xfrm>
              <a:custGeom>
                <a:avLst/>
                <a:gdLst>
                  <a:gd name="T0" fmla="*/ 28 w 57"/>
                  <a:gd name="T1" fmla="*/ 0 h 56"/>
                  <a:gd name="T2" fmla="*/ 57 w 57"/>
                  <a:gd name="T3" fmla="*/ 28 h 56"/>
                  <a:gd name="T4" fmla="*/ 28 w 57"/>
                  <a:gd name="T5" fmla="*/ 56 h 56"/>
                  <a:gd name="T6" fmla="*/ 0 w 57"/>
                  <a:gd name="T7" fmla="*/ 28 h 56"/>
                  <a:gd name="T8" fmla="*/ 28 w 57"/>
                  <a:gd name="T9" fmla="*/ 0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28" y="0"/>
                    </a:moveTo>
                    <a:lnTo>
                      <a:pt x="57" y="28"/>
                    </a:lnTo>
                    <a:lnTo>
                      <a:pt x="28" y="56"/>
                    </a:lnTo>
                    <a:lnTo>
                      <a:pt x="0" y="28"/>
                    </a:lnTo>
                    <a:lnTo>
                      <a:pt x="28" y="0"/>
                    </a:lnTo>
                    <a:close/>
                  </a:path>
                </a:pathLst>
              </a:custGeom>
              <a:solidFill>
                <a:srgbClr val="000080"/>
              </a:solidFill>
              <a:ln w="6350">
                <a:solidFill>
                  <a:srgbClr val="000080"/>
                </a:solidFill>
                <a:round/>
                <a:headEnd/>
                <a:tailEnd/>
              </a:ln>
            </p:spPr>
            <p:txBody>
              <a:bodyPr/>
              <a:lstStyle/>
              <a:p>
                <a:endParaRPr lang="en-IN"/>
              </a:p>
            </p:txBody>
          </p:sp>
          <p:sp>
            <p:nvSpPr>
              <p:cNvPr id="64660" name="Freeform 1086"/>
              <p:cNvSpPr>
                <a:spLocks/>
              </p:cNvSpPr>
              <p:nvPr/>
            </p:nvSpPr>
            <p:spPr bwMode="auto">
              <a:xfrm>
                <a:off x="2432" y="14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64661" name="Rectangle 1087"/>
              <p:cNvSpPr>
                <a:spLocks noChangeArrowheads="1"/>
              </p:cNvSpPr>
              <p:nvPr/>
            </p:nvSpPr>
            <p:spPr bwMode="auto">
              <a:xfrm>
                <a:off x="1805" y="189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64662" name="Rectangle 1088"/>
              <p:cNvSpPr>
                <a:spLocks noChangeArrowheads="1"/>
              </p:cNvSpPr>
              <p:nvPr/>
            </p:nvSpPr>
            <p:spPr bwMode="auto">
              <a:xfrm>
                <a:off x="1805" y="179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64663" name="Rectangle 1089"/>
              <p:cNvSpPr>
                <a:spLocks noChangeArrowheads="1"/>
              </p:cNvSpPr>
              <p:nvPr/>
            </p:nvSpPr>
            <p:spPr bwMode="auto">
              <a:xfrm>
                <a:off x="1805" y="170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64664" name="Rectangle 1090"/>
              <p:cNvSpPr>
                <a:spLocks noChangeArrowheads="1"/>
              </p:cNvSpPr>
              <p:nvPr/>
            </p:nvSpPr>
            <p:spPr bwMode="auto">
              <a:xfrm>
                <a:off x="1805" y="160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64665" name="Rectangle 1091"/>
              <p:cNvSpPr>
                <a:spLocks noChangeArrowheads="1"/>
              </p:cNvSpPr>
              <p:nvPr/>
            </p:nvSpPr>
            <p:spPr bwMode="auto">
              <a:xfrm>
                <a:off x="1805" y="150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64666" name="Rectangle 1092"/>
              <p:cNvSpPr>
                <a:spLocks noChangeArrowheads="1"/>
              </p:cNvSpPr>
              <p:nvPr/>
            </p:nvSpPr>
            <p:spPr bwMode="auto">
              <a:xfrm>
                <a:off x="1805" y="140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64667" name="Rectangle 1093"/>
              <p:cNvSpPr>
                <a:spLocks noChangeArrowheads="1"/>
              </p:cNvSpPr>
              <p:nvPr/>
            </p:nvSpPr>
            <p:spPr bwMode="auto">
              <a:xfrm>
                <a:off x="1805" y="1310"/>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64668" name="Rectangle 1094"/>
              <p:cNvSpPr>
                <a:spLocks noChangeArrowheads="1"/>
              </p:cNvSpPr>
              <p:nvPr/>
            </p:nvSpPr>
            <p:spPr bwMode="auto">
              <a:xfrm>
                <a:off x="1805" y="121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64669" name="Rectangle 1095"/>
              <p:cNvSpPr>
                <a:spLocks noChangeArrowheads="1"/>
              </p:cNvSpPr>
              <p:nvPr/>
            </p:nvSpPr>
            <p:spPr bwMode="auto">
              <a:xfrm>
                <a:off x="1805" y="1116"/>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64670" name="Rectangle 1096"/>
              <p:cNvSpPr>
                <a:spLocks noChangeArrowheads="1"/>
              </p:cNvSpPr>
              <p:nvPr/>
            </p:nvSpPr>
            <p:spPr bwMode="auto">
              <a:xfrm>
                <a:off x="1805" y="101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64671" name="Rectangle 1097"/>
              <p:cNvSpPr>
                <a:spLocks noChangeArrowheads="1"/>
              </p:cNvSpPr>
              <p:nvPr/>
            </p:nvSpPr>
            <p:spPr bwMode="auto">
              <a:xfrm>
                <a:off x="1779" y="920"/>
                <a:ext cx="6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64672" name="Rectangle 1098"/>
              <p:cNvSpPr>
                <a:spLocks noChangeArrowheads="1"/>
              </p:cNvSpPr>
              <p:nvPr/>
            </p:nvSpPr>
            <p:spPr bwMode="auto">
              <a:xfrm>
                <a:off x="184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64673" name="Rectangle 1099"/>
              <p:cNvSpPr>
                <a:spLocks noChangeArrowheads="1"/>
              </p:cNvSpPr>
              <p:nvPr/>
            </p:nvSpPr>
            <p:spPr bwMode="auto">
              <a:xfrm>
                <a:off x="1968"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64674" name="Rectangle 1100"/>
              <p:cNvSpPr>
                <a:spLocks noChangeArrowheads="1"/>
              </p:cNvSpPr>
              <p:nvPr/>
            </p:nvSpPr>
            <p:spPr bwMode="auto">
              <a:xfrm>
                <a:off x="2090"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64675" name="Rectangle 1101"/>
              <p:cNvSpPr>
                <a:spLocks noChangeArrowheads="1"/>
              </p:cNvSpPr>
              <p:nvPr/>
            </p:nvSpPr>
            <p:spPr bwMode="auto">
              <a:xfrm>
                <a:off x="2207"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64676" name="Rectangle 1102"/>
              <p:cNvSpPr>
                <a:spLocks noChangeArrowheads="1"/>
              </p:cNvSpPr>
              <p:nvPr/>
            </p:nvSpPr>
            <p:spPr bwMode="auto">
              <a:xfrm>
                <a:off x="2326"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64677" name="Rectangle 1103"/>
              <p:cNvSpPr>
                <a:spLocks noChangeArrowheads="1"/>
              </p:cNvSpPr>
              <p:nvPr/>
            </p:nvSpPr>
            <p:spPr bwMode="auto">
              <a:xfrm>
                <a:off x="2448"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64678" name="Rectangle 1104"/>
              <p:cNvSpPr>
                <a:spLocks noChangeArrowheads="1"/>
              </p:cNvSpPr>
              <p:nvPr/>
            </p:nvSpPr>
            <p:spPr bwMode="auto">
              <a:xfrm>
                <a:off x="256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64679" name="Rectangle 1105"/>
              <p:cNvSpPr>
                <a:spLocks noChangeArrowheads="1"/>
              </p:cNvSpPr>
              <p:nvPr/>
            </p:nvSpPr>
            <p:spPr bwMode="auto">
              <a:xfrm>
                <a:off x="268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64680" name="Rectangle 1106"/>
              <p:cNvSpPr>
                <a:spLocks noChangeArrowheads="1"/>
              </p:cNvSpPr>
              <p:nvPr/>
            </p:nvSpPr>
            <p:spPr bwMode="auto">
              <a:xfrm>
                <a:off x="2806"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64681" name="Rectangle 1107"/>
              <p:cNvSpPr>
                <a:spLocks noChangeArrowheads="1"/>
              </p:cNvSpPr>
              <p:nvPr/>
            </p:nvSpPr>
            <p:spPr bwMode="auto">
              <a:xfrm>
                <a:off x="2927"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64682" name="Rectangle 1108"/>
              <p:cNvSpPr>
                <a:spLocks noChangeArrowheads="1"/>
              </p:cNvSpPr>
              <p:nvPr/>
            </p:nvSpPr>
            <p:spPr bwMode="auto">
              <a:xfrm>
                <a:off x="3035" y="1962"/>
                <a:ext cx="6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64683" name="Rectangle 1109"/>
              <p:cNvSpPr>
                <a:spLocks noChangeArrowheads="1"/>
              </p:cNvSpPr>
              <p:nvPr/>
            </p:nvSpPr>
            <p:spPr bwMode="auto">
              <a:xfrm>
                <a:off x="1728" y="864"/>
                <a:ext cx="1396" cy="120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grpSp>
        <p:grpSp>
          <p:nvGrpSpPr>
            <p:cNvPr id="64518" name="Group 1110"/>
            <p:cNvGrpSpPr>
              <a:grpSpLocks/>
            </p:cNvGrpSpPr>
            <p:nvPr/>
          </p:nvGrpSpPr>
          <p:grpSpPr bwMode="auto">
            <a:xfrm>
              <a:off x="3408" y="3072"/>
              <a:ext cx="1248" cy="1112"/>
              <a:chOff x="3616" y="2464"/>
              <a:chExt cx="1396" cy="1208"/>
            </a:xfrm>
          </p:grpSpPr>
          <p:sp>
            <p:nvSpPr>
              <p:cNvPr id="64520" name="Rectangle 1111"/>
              <p:cNvSpPr>
                <a:spLocks noChangeArrowheads="1"/>
              </p:cNvSpPr>
              <p:nvPr/>
            </p:nvSpPr>
            <p:spPr bwMode="auto">
              <a:xfrm>
                <a:off x="3616" y="2464"/>
                <a:ext cx="1396" cy="1208"/>
              </a:xfrm>
              <a:prstGeom prst="rect">
                <a:avLst/>
              </a:prstGeom>
              <a:solidFill>
                <a:srgbClr val="FFFFFF"/>
              </a:solidFill>
              <a:ln w="0">
                <a:solidFill>
                  <a:srgbClr val="000000"/>
                </a:solidFill>
                <a:miter lim="800000"/>
                <a:headEnd/>
                <a:tailEnd/>
              </a:ln>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64521" name="Rectangle 1112"/>
              <p:cNvSpPr>
                <a:spLocks noChangeArrowheads="1"/>
              </p:cNvSpPr>
              <p:nvPr/>
            </p:nvSpPr>
            <p:spPr bwMode="auto">
              <a:xfrm>
                <a:off x="3749" y="2550"/>
                <a:ext cx="1198" cy="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64522" name="Line 1113"/>
              <p:cNvSpPr>
                <a:spLocks noChangeShapeType="1"/>
              </p:cNvSpPr>
              <p:nvPr/>
            </p:nvSpPr>
            <p:spPr bwMode="auto">
              <a:xfrm>
                <a:off x="3749" y="3428"/>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23" name="Line 1114"/>
              <p:cNvSpPr>
                <a:spLocks noChangeShapeType="1"/>
              </p:cNvSpPr>
              <p:nvPr/>
            </p:nvSpPr>
            <p:spPr bwMode="auto">
              <a:xfrm>
                <a:off x="3749" y="333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24" name="Line 1115"/>
              <p:cNvSpPr>
                <a:spLocks noChangeShapeType="1"/>
              </p:cNvSpPr>
              <p:nvPr/>
            </p:nvSpPr>
            <p:spPr bwMode="auto">
              <a:xfrm>
                <a:off x="3749" y="3233"/>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25" name="Line 1116"/>
              <p:cNvSpPr>
                <a:spLocks noChangeShapeType="1"/>
              </p:cNvSpPr>
              <p:nvPr/>
            </p:nvSpPr>
            <p:spPr bwMode="auto">
              <a:xfrm>
                <a:off x="3749" y="313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26" name="Line 1117"/>
              <p:cNvSpPr>
                <a:spLocks noChangeShapeType="1"/>
              </p:cNvSpPr>
              <p:nvPr/>
            </p:nvSpPr>
            <p:spPr bwMode="auto">
              <a:xfrm>
                <a:off x="3749" y="303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27" name="Line 1118"/>
              <p:cNvSpPr>
                <a:spLocks noChangeShapeType="1"/>
              </p:cNvSpPr>
              <p:nvPr/>
            </p:nvSpPr>
            <p:spPr bwMode="auto">
              <a:xfrm>
                <a:off x="3749" y="294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28" name="Line 1119"/>
              <p:cNvSpPr>
                <a:spLocks noChangeShapeType="1"/>
              </p:cNvSpPr>
              <p:nvPr/>
            </p:nvSpPr>
            <p:spPr bwMode="auto">
              <a:xfrm>
                <a:off x="3749" y="2842"/>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29" name="Line 1120"/>
              <p:cNvSpPr>
                <a:spLocks noChangeShapeType="1"/>
              </p:cNvSpPr>
              <p:nvPr/>
            </p:nvSpPr>
            <p:spPr bwMode="auto">
              <a:xfrm>
                <a:off x="3749" y="274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0" name="Line 1121"/>
              <p:cNvSpPr>
                <a:spLocks noChangeShapeType="1"/>
              </p:cNvSpPr>
              <p:nvPr/>
            </p:nvSpPr>
            <p:spPr bwMode="auto">
              <a:xfrm>
                <a:off x="3749" y="264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1" name="Line 1122"/>
              <p:cNvSpPr>
                <a:spLocks noChangeShapeType="1"/>
              </p:cNvSpPr>
              <p:nvPr/>
            </p:nvSpPr>
            <p:spPr bwMode="auto">
              <a:xfrm>
                <a:off x="3749" y="255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2" name="Line 1123"/>
              <p:cNvSpPr>
                <a:spLocks noChangeShapeType="1"/>
              </p:cNvSpPr>
              <p:nvPr/>
            </p:nvSpPr>
            <p:spPr bwMode="auto">
              <a:xfrm>
                <a:off x="386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3" name="Line 1124"/>
              <p:cNvSpPr>
                <a:spLocks noChangeShapeType="1"/>
              </p:cNvSpPr>
              <p:nvPr/>
            </p:nvSpPr>
            <p:spPr bwMode="auto">
              <a:xfrm>
                <a:off x="3990"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4" name="Line 1125"/>
              <p:cNvSpPr>
                <a:spLocks noChangeShapeType="1"/>
              </p:cNvSpPr>
              <p:nvPr/>
            </p:nvSpPr>
            <p:spPr bwMode="auto">
              <a:xfrm>
                <a:off x="410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5" name="Line 1126"/>
              <p:cNvSpPr>
                <a:spLocks noChangeShapeType="1"/>
              </p:cNvSpPr>
              <p:nvPr/>
            </p:nvSpPr>
            <p:spPr bwMode="auto">
              <a:xfrm>
                <a:off x="422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6" name="Line 1127"/>
              <p:cNvSpPr>
                <a:spLocks noChangeShapeType="1"/>
              </p:cNvSpPr>
              <p:nvPr/>
            </p:nvSpPr>
            <p:spPr bwMode="auto">
              <a:xfrm>
                <a:off x="4348"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7" name="Line 1128"/>
              <p:cNvSpPr>
                <a:spLocks noChangeShapeType="1"/>
              </p:cNvSpPr>
              <p:nvPr/>
            </p:nvSpPr>
            <p:spPr bwMode="auto">
              <a:xfrm>
                <a:off x="446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8" name="Line 1129"/>
              <p:cNvSpPr>
                <a:spLocks noChangeShapeType="1"/>
              </p:cNvSpPr>
              <p:nvPr/>
            </p:nvSpPr>
            <p:spPr bwMode="auto">
              <a:xfrm>
                <a:off x="458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9" name="Line 1130"/>
              <p:cNvSpPr>
                <a:spLocks noChangeShapeType="1"/>
              </p:cNvSpPr>
              <p:nvPr/>
            </p:nvSpPr>
            <p:spPr bwMode="auto">
              <a:xfrm>
                <a:off x="4706"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40" name="Line 1131"/>
              <p:cNvSpPr>
                <a:spLocks noChangeShapeType="1"/>
              </p:cNvSpPr>
              <p:nvPr/>
            </p:nvSpPr>
            <p:spPr bwMode="auto">
              <a:xfrm>
                <a:off x="482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41" name="Line 1132"/>
              <p:cNvSpPr>
                <a:spLocks noChangeShapeType="1"/>
              </p:cNvSpPr>
              <p:nvPr/>
            </p:nvSpPr>
            <p:spPr bwMode="auto">
              <a:xfrm>
                <a:off x="494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42" name="Rectangle 1133"/>
              <p:cNvSpPr>
                <a:spLocks noChangeArrowheads="1"/>
              </p:cNvSpPr>
              <p:nvPr/>
            </p:nvSpPr>
            <p:spPr bwMode="auto">
              <a:xfrm>
                <a:off x="3749" y="2550"/>
                <a:ext cx="1198" cy="97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64543" name="Line 1134"/>
              <p:cNvSpPr>
                <a:spLocks noChangeShapeType="1"/>
              </p:cNvSpPr>
              <p:nvPr/>
            </p:nvSpPr>
            <p:spPr bwMode="auto">
              <a:xfrm>
                <a:off x="374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44" name="Line 1135"/>
              <p:cNvSpPr>
                <a:spLocks noChangeShapeType="1"/>
              </p:cNvSpPr>
              <p:nvPr/>
            </p:nvSpPr>
            <p:spPr bwMode="auto">
              <a:xfrm>
                <a:off x="3737" y="35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45" name="Line 1136"/>
              <p:cNvSpPr>
                <a:spLocks noChangeShapeType="1"/>
              </p:cNvSpPr>
              <p:nvPr/>
            </p:nvSpPr>
            <p:spPr bwMode="auto">
              <a:xfrm>
                <a:off x="3737" y="34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46" name="Line 1137"/>
              <p:cNvSpPr>
                <a:spLocks noChangeShapeType="1"/>
              </p:cNvSpPr>
              <p:nvPr/>
            </p:nvSpPr>
            <p:spPr bwMode="auto">
              <a:xfrm>
                <a:off x="3737" y="333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47" name="Line 1138"/>
              <p:cNvSpPr>
                <a:spLocks noChangeShapeType="1"/>
              </p:cNvSpPr>
              <p:nvPr/>
            </p:nvSpPr>
            <p:spPr bwMode="auto">
              <a:xfrm>
                <a:off x="3737" y="323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48" name="Line 1139"/>
              <p:cNvSpPr>
                <a:spLocks noChangeShapeType="1"/>
              </p:cNvSpPr>
              <p:nvPr/>
            </p:nvSpPr>
            <p:spPr bwMode="auto">
              <a:xfrm>
                <a:off x="3737" y="313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49" name="Line 1140"/>
              <p:cNvSpPr>
                <a:spLocks noChangeShapeType="1"/>
              </p:cNvSpPr>
              <p:nvPr/>
            </p:nvSpPr>
            <p:spPr bwMode="auto">
              <a:xfrm>
                <a:off x="3737" y="303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0" name="Line 1141"/>
              <p:cNvSpPr>
                <a:spLocks noChangeShapeType="1"/>
              </p:cNvSpPr>
              <p:nvPr/>
            </p:nvSpPr>
            <p:spPr bwMode="auto">
              <a:xfrm>
                <a:off x="3737" y="294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1" name="Line 1142"/>
              <p:cNvSpPr>
                <a:spLocks noChangeShapeType="1"/>
              </p:cNvSpPr>
              <p:nvPr/>
            </p:nvSpPr>
            <p:spPr bwMode="auto">
              <a:xfrm>
                <a:off x="3737" y="2842"/>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2" name="Line 1143"/>
              <p:cNvSpPr>
                <a:spLocks noChangeShapeType="1"/>
              </p:cNvSpPr>
              <p:nvPr/>
            </p:nvSpPr>
            <p:spPr bwMode="auto">
              <a:xfrm>
                <a:off x="3737" y="274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3" name="Line 1144"/>
              <p:cNvSpPr>
                <a:spLocks noChangeShapeType="1"/>
              </p:cNvSpPr>
              <p:nvPr/>
            </p:nvSpPr>
            <p:spPr bwMode="auto">
              <a:xfrm>
                <a:off x="3737" y="264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4" name="Line 1145"/>
              <p:cNvSpPr>
                <a:spLocks noChangeShapeType="1"/>
              </p:cNvSpPr>
              <p:nvPr/>
            </p:nvSpPr>
            <p:spPr bwMode="auto">
              <a:xfrm>
                <a:off x="3737" y="255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5" name="Line 1146"/>
              <p:cNvSpPr>
                <a:spLocks noChangeShapeType="1"/>
              </p:cNvSpPr>
              <p:nvPr/>
            </p:nvSpPr>
            <p:spPr bwMode="auto">
              <a:xfrm>
                <a:off x="3749" y="352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6" name="Line 1147"/>
              <p:cNvSpPr>
                <a:spLocks noChangeShapeType="1"/>
              </p:cNvSpPr>
              <p:nvPr/>
            </p:nvSpPr>
            <p:spPr bwMode="auto">
              <a:xfrm flipV="1">
                <a:off x="374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7" name="Line 1148"/>
              <p:cNvSpPr>
                <a:spLocks noChangeShapeType="1"/>
              </p:cNvSpPr>
              <p:nvPr/>
            </p:nvSpPr>
            <p:spPr bwMode="auto">
              <a:xfrm flipV="1">
                <a:off x="386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8" name="Line 1149"/>
              <p:cNvSpPr>
                <a:spLocks noChangeShapeType="1"/>
              </p:cNvSpPr>
              <p:nvPr/>
            </p:nvSpPr>
            <p:spPr bwMode="auto">
              <a:xfrm flipV="1">
                <a:off x="3990"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9" name="Line 1150"/>
              <p:cNvSpPr>
                <a:spLocks noChangeShapeType="1"/>
              </p:cNvSpPr>
              <p:nvPr/>
            </p:nvSpPr>
            <p:spPr bwMode="auto">
              <a:xfrm flipV="1">
                <a:off x="410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60" name="Line 1151"/>
              <p:cNvSpPr>
                <a:spLocks noChangeShapeType="1"/>
              </p:cNvSpPr>
              <p:nvPr/>
            </p:nvSpPr>
            <p:spPr bwMode="auto">
              <a:xfrm flipV="1">
                <a:off x="422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61" name="Line 1152"/>
              <p:cNvSpPr>
                <a:spLocks noChangeShapeType="1"/>
              </p:cNvSpPr>
              <p:nvPr/>
            </p:nvSpPr>
            <p:spPr bwMode="auto">
              <a:xfrm flipV="1">
                <a:off x="4348"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62" name="Line 1153"/>
              <p:cNvSpPr>
                <a:spLocks noChangeShapeType="1"/>
              </p:cNvSpPr>
              <p:nvPr/>
            </p:nvSpPr>
            <p:spPr bwMode="auto">
              <a:xfrm flipV="1">
                <a:off x="446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63" name="Line 1154"/>
              <p:cNvSpPr>
                <a:spLocks noChangeShapeType="1"/>
              </p:cNvSpPr>
              <p:nvPr/>
            </p:nvSpPr>
            <p:spPr bwMode="auto">
              <a:xfrm flipV="1">
                <a:off x="458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64" name="Line 1155"/>
              <p:cNvSpPr>
                <a:spLocks noChangeShapeType="1"/>
              </p:cNvSpPr>
              <p:nvPr/>
            </p:nvSpPr>
            <p:spPr bwMode="auto">
              <a:xfrm flipV="1">
                <a:off x="4706"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65" name="Line 1156"/>
              <p:cNvSpPr>
                <a:spLocks noChangeShapeType="1"/>
              </p:cNvSpPr>
              <p:nvPr/>
            </p:nvSpPr>
            <p:spPr bwMode="auto">
              <a:xfrm flipV="1">
                <a:off x="482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66" name="Line 1157"/>
              <p:cNvSpPr>
                <a:spLocks noChangeShapeType="1"/>
              </p:cNvSpPr>
              <p:nvPr/>
            </p:nvSpPr>
            <p:spPr bwMode="auto">
              <a:xfrm flipV="1">
                <a:off x="494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67" name="Freeform 1158"/>
              <p:cNvSpPr>
                <a:spLocks/>
              </p:cNvSpPr>
              <p:nvPr/>
            </p:nvSpPr>
            <p:spPr bwMode="auto">
              <a:xfrm>
                <a:off x="4079" y="3107"/>
                <a:ext cx="56" cy="56"/>
              </a:xfrm>
              <a:custGeom>
                <a:avLst/>
                <a:gdLst>
                  <a:gd name="T0" fmla="*/ 28 w 56"/>
                  <a:gd name="T1" fmla="*/ 0 h 56"/>
                  <a:gd name="T2" fmla="*/ 56 w 56"/>
                  <a:gd name="T3" fmla="*/ 28 h 56"/>
                  <a:gd name="T4" fmla="*/ 28 w 56"/>
                  <a:gd name="T5" fmla="*/ 56 h 56"/>
                  <a:gd name="T6" fmla="*/ 0 w 56"/>
                  <a:gd name="T7" fmla="*/ 28 h 56"/>
                  <a:gd name="T8" fmla="*/ 28 w 56"/>
                  <a:gd name="T9" fmla="*/ 0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28" y="0"/>
                    </a:moveTo>
                    <a:lnTo>
                      <a:pt x="56" y="28"/>
                    </a:lnTo>
                    <a:lnTo>
                      <a:pt x="28" y="56"/>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64568" name="Freeform 1159"/>
              <p:cNvSpPr>
                <a:spLocks/>
              </p:cNvSpPr>
              <p:nvPr/>
            </p:nvSpPr>
            <p:spPr bwMode="auto">
              <a:xfrm>
                <a:off x="4079" y="2911"/>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IN"/>
              </a:p>
            </p:txBody>
          </p:sp>
          <p:sp>
            <p:nvSpPr>
              <p:cNvPr id="64569" name="Freeform 1160"/>
              <p:cNvSpPr>
                <a:spLocks/>
              </p:cNvSpPr>
              <p:nvPr/>
            </p:nvSpPr>
            <p:spPr bwMode="auto">
              <a:xfrm>
                <a:off x="4561" y="3204"/>
                <a:ext cx="57" cy="57"/>
              </a:xfrm>
              <a:custGeom>
                <a:avLst/>
                <a:gdLst>
                  <a:gd name="T0" fmla="*/ 28 w 57"/>
                  <a:gd name="T1" fmla="*/ 0 h 57"/>
                  <a:gd name="T2" fmla="*/ 57 w 57"/>
                  <a:gd name="T3" fmla="*/ 29 h 57"/>
                  <a:gd name="T4" fmla="*/ 28 w 57"/>
                  <a:gd name="T5" fmla="*/ 57 h 57"/>
                  <a:gd name="T6" fmla="*/ 0 w 57"/>
                  <a:gd name="T7" fmla="*/ 29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IN"/>
              </a:p>
            </p:txBody>
          </p:sp>
          <p:sp>
            <p:nvSpPr>
              <p:cNvPr id="64570" name="Freeform 1161"/>
              <p:cNvSpPr>
                <a:spLocks/>
              </p:cNvSpPr>
              <p:nvPr/>
            </p:nvSpPr>
            <p:spPr bwMode="auto">
              <a:xfrm>
                <a:off x="4199" y="2814"/>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64571" name="Freeform 1162"/>
              <p:cNvSpPr>
                <a:spLocks/>
              </p:cNvSpPr>
              <p:nvPr/>
            </p:nvSpPr>
            <p:spPr bwMode="auto">
              <a:xfrm>
                <a:off x="4079" y="2716"/>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IN"/>
              </a:p>
            </p:txBody>
          </p:sp>
          <p:sp>
            <p:nvSpPr>
              <p:cNvPr id="64572" name="Freeform 1163"/>
              <p:cNvSpPr>
                <a:spLocks/>
              </p:cNvSpPr>
              <p:nvPr/>
            </p:nvSpPr>
            <p:spPr bwMode="auto">
              <a:xfrm>
                <a:off x="4678" y="30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0080"/>
              </a:solidFill>
              <a:ln w="6350">
                <a:solidFill>
                  <a:srgbClr val="000080"/>
                </a:solidFill>
                <a:round/>
                <a:headEnd/>
                <a:tailEnd/>
              </a:ln>
            </p:spPr>
            <p:txBody>
              <a:bodyPr/>
              <a:lstStyle/>
              <a:p>
                <a:endParaRPr lang="en-IN"/>
              </a:p>
            </p:txBody>
          </p:sp>
          <p:sp>
            <p:nvSpPr>
              <p:cNvPr id="64573" name="Freeform 1164"/>
              <p:cNvSpPr>
                <a:spLocks/>
              </p:cNvSpPr>
              <p:nvPr/>
            </p:nvSpPr>
            <p:spPr bwMode="auto">
              <a:xfrm>
                <a:off x="4199" y="3009"/>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64574" name="Freeform 1165"/>
              <p:cNvSpPr>
                <a:spLocks/>
              </p:cNvSpPr>
              <p:nvPr/>
            </p:nvSpPr>
            <p:spPr bwMode="auto">
              <a:xfrm>
                <a:off x="4320" y="3399"/>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IN"/>
              </a:p>
            </p:txBody>
          </p:sp>
          <p:sp>
            <p:nvSpPr>
              <p:cNvPr id="64575" name="Freeform 1166"/>
              <p:cNvSpPr>
                <a:spLocks/>
              </p:cNvSpPr>
              <p:nvPr/>
            </p:nvSpPr>
            <p:spPr bwMode="auto">
              <a:xfrm>
                <a:off x="4561" y="3107"/>
                <a:ext cx="57" cy="56"/>
              </a:xfrm>
              <a:custGeom>
                <a:avLst/>
                <a:gdLst>
                  <a:gd name="T0" fmla="*/ 28 w 57"/>
                  <a:gd name="T1" fmla="*/ 0 h 56"/>
                  <a:gd name="T2" fmla="*/ 57 w 57"/>
                  <a:gd name="T3" fmla="*/ 28 h 56"/>
                  <a:gd name="T4" fmla="*/ 28 w 57"/>
                  <a:gd name="T5" fmla="*/ 56 h 56"/>
                  <a:gd name="T6" fmla="*/ 0 w 57"/>
                  <a:gd name="T7" fmla="*/ 28 h 56"/>
                  <a:gd name="T8" fmla="*/ 28 w 57"/>
                  <a:gd name="T9" fmla="*/ 0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28" y="0"/>
                    </a:moveTo>
                    <a:lnTo>
                      <a:pt x="57" y="28"/>
                    </a:lnTo>
                    <a:lnTo>
                      <a:pt x="28" y="56"/>
                    </a:lnTo>
                    <a:lnTo>
                      <a:pt x="0" y="28"/>
                    </a:lnTo>
                    <a:lnTo>
                      <a:pt x="28" y="0"/>
                    </a:lnTo>
                    <a:close/>
                  </a:path>
                </a:pathLst>
              </a:custGeom>
              <a:solidFill>
                <a:srgbClr val="000080"/>
              </a:solidFill>
              <a:ln w="6350">
                <a:solidFill>
                  <a:srgbClr val="000080"/>
                </a:solidFill>
                <a:round/>
                <a:headEnd/>
                <a:tailEnd/>
              </a:ln>
            </p:spPr>
            <p:txBody>
              <a:bodyPr/>
              <a:lstStyle/>
              <a:p>
                <a:endParaRPr lang="en-IN"/>
              </a:p>
            </p:txBody>
          </p:sp>
          <p:sp>
            <p:nvSpPr>
              <p:cNvPr id="64576" name="Freeform 1167"/>
              <p:cNvSpPr>
                <a:spLocks/>
              </p:cNvSpPr>
              <p:nvPr/>
            </p:nvSpPr>
            <p:spPr bwMode="auto">
              <a:xfrm>
                <a:off x="4320" y="30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64577" name="Rectangle 1168"/>
              <p:cNvSpPr>
                <a:spLocks noChangeArrowheads="1"/>
              </p:cNvSpPr>
              <p:nvPr/>
            </p:nvSpPr>
            <p:spPr bwMode="auto">
              <a:xfrm>
                <a:off x="3693" y="349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64578" name="Rectangle 1169"/>
              <p:cNvSpPr>
                <a:spLocks noChangeArrowheads="1"/>
              </p:cNvSpPr>
              <p:nvPr/>
            </p:nvSpPr>
            <p:spPr bwMode="auto">
              <a:xfrm>
                <a:off x="3693" y="339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64579" name="Rectangle 1170"/>
              <p:cNvSpPr>
                <a:spLocks noChangeArrowheads="1"/>
              </p:cNvSpPr>
              <p:nvPr/>
            </p:nvSpPr>
            <p:spPr bwMode="auto">
              <a:xfrm>
                <a:off x="3693" y="330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64580" name="Rectangle 1171"/>
              <p:cNvSpPr>
                <a:spLocks noChangeArrowheads="1"/>
              </p:cNvSpPr>
              <p:nvPr/>
            </p:nvSpPr>
            <p:spPr bwMode="auto">
              <a:xfrm>
                <a:off x="3693" y="320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64581" name="Rectangle 1172"/>
              <p:cNvSpPr>
                <a:spLocks noChangeArrowheads="1"/>
              </p:cNvSpPr>
              <p:nvPr/>
            </p:nvSpPr>
            <p:spPr bwMode="auto">
              <a:xfrm>
                <a:off x="3693" y="310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64582" name="Rectangle 1173"/>
              <p:cNvSpPr>
                <a:spLocks noChangeArrowheads="1"/>
              </p:cNvSpPr>
              <p:nvPr/>
            </p:nvSpPr>
            <p:spPr bwMode="auto">
              <a:xfrm>
                <a:off x="3693" y="300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64583" name="Rectangle 1174"/>
              <p:cNvSpPr>
                <a:spLocks noChangeArrowheads="1"/>
              </p:cNvSpPr>
              <p:nvPr/>
            </p:nvSpPr>
            <p:spPr bwMode="auto">
              <a:xfrm>
                <a:off x="3693" y="2910"/>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64584" name="Rectangle 1175"/>
              <p:cNvSpPr>
                <a:spLocks noChangeArrowheads="1"/>
              </p:cNvSpPr>
              <p:nvPr/>
            </p:nvSpPr>
            <p:spPr bwMode="auto">
              <a:xfrm>
                <a:off x="3693" y="281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64585" name="Rectangle 1176"/>
              <p:cNvSpPr>
                <a:spLocks noChangeArrowheads="1"/>
              </p:cNvSpPr>
              <p:nvPr/>
            </p:nvSpPr>
            <p:spPr bwMode="auto">
              <a:xfrm>
                <a:off x="3693" y="2716"/>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64586" name="Rectangle 1177"/>
              <p:cNvSpPr>
                <a:spLocks noChangeArrowheads="1"/>
              </p:cNvSpPr>
              <p:nvPr/>
            </p:nvSpPr>
            <p:spPr bwMode="auto">
              <a:xfrm>
                <a:off x="3693" y="261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64587" name="Rectangle 1178"/>
              <p:cNvSpPr>
                <a:spLocks noChangeArrowheads="1"/>
              </p:cNvSpPr>
              <p:nvPr/>
            </p:nvSpPr>
            <p:spPr bwMode="auto">
              <a:xfrm>
                <a:off x="3667" y="2520"/>
                <a:ext cx="6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64588" name="Rectangle 1179"/>
              <p:cNvSpPr>
                <a:spLocks noChangeArrowheads="1"/>
              </p:cNvSpPr>
              <p:nvPr/>
            </p:nvSpPr>
            <p:spPr bwMode="auto">
              <a:xfrm>
                <a:off x="373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64589" name="Rectangle 1180"/>
              <p:cNvSpPr>
                <a:spLocks noChangeArrowheads="1"/>
              </p:cNvSpPr>
              <p:nvPr/>
            </p:nvSpPr>
            <p:spPr bwMode="auto">
              <a:xfrm>
                <a:off x="3856"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64590" name="Rectangle 1181"/>
              <p:cNvSpPr>
                <a:spLocks noChangeArrowheads="1"/>
              </p:cNvSpPr>
              <p:nvPr/>
            </p:nvSpPr>
            <p:spPr bwMode="auto">
              <a:xfrm>
                <a:off x="3978"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64591" name="Rectangle 1182"/>
              <p:cNvSpPr>
                <a:spLocks noChangeArrowheads="1"/>
              </p:cNvSpPr>
              <p:nvPr/>
            </p:nvSpPr>
            <p:spPr bwMode="auto">
              <a:xfrm>
                <a:off x="4095"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64592" name="Rectangle 1183"/>
              <p:cNvSpPr>
                <a:spLocks noChangeArrowheads="1"/>
              </p:cNvSpPr>
              <p:nvPr/>
            </p:nvSpPr>
            <p:spPr bwMode="auto">
              <a:xfrm>
                <a:off x="4214"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64593" name="Rectangle 1184"/>
              <p:cNvSpPr>
                <a:spLocks noChangeArrowheads="1"/>
              </p:cNvSpPr>
              <p:nvPr/>
            </p:nvSpPr>
            <p:spPr bwMode="auto">
              <a:xfrm>
                <a:off x="4336"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64594" name="Rectangle 1185"/>
              <p:cNvSpPr>
                <a:spLocks noChangeArrowheads="1"/>
              </p:cNvSpPr>
              <p:nvPr/>
            </p:nvSpPr>
            <p:spPr bwMode="auto">
              <a:xfrm>
                <a:off x="445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64595" name="Rectangle 1186"/>
              <p:cNvSpPr>
                <a:spLocks noChangeArrowheads="1"/>
              </p:cNvSpPr>
              <p:nvPr/>
            </p:nvSpPr>
            <p:spPr bwMode="auto">
              <a:xfrm>
                <a:off x="457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64596" name="Rectangle 1187"/>
              <p:cNvSpPr>
                <a:spLocks noChangeArrowheads="1"/>
              </p:cNvSpPr>
              <p:nvPr/>
            </p:nvSpPr>
            <p:spPr bwMode="auto">
              <a:xfrm>
                <a:off x="4694"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64597" name="Rectangle 1188"/>
              <p:cNvSpPr>
                <a:spLocks noChangeArrowheads="1"/>
              </p:cNvSpPr>
              <p:nvPr/>
            </p:nvSpPr>
            <p:spPr bwMode="auto">
              <a:xfrm>
                <a:off x="4815"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64598" name="Rectangle 1189"/>
              <p:cNvSpPr>
                <a:spLocks noChangeArrowheads="1"/>
              </p:cNvSpPr>
              <p:nvPr/>
            </p:nvSpPr>
            <p:spPr bwMode="auto">
              <a:xfrm>
                <a:off x="4923" y="3562"/>
                <a:ext cx="6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64599" name="Rectangle 1190"/>
              <p:cNvSpPr>
                <a:spLocks noChangeArrowheads="1"/>
              </p:cNvSpPr>
              <p:nvPr/>
            </p:nvSpPr>
            <p:spPr bwMode="auto">
              <a:xfrm>
                <a:off x="3616" y="2464"/>
                <a:ext cx="1396" cy="120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64600" name="Freeform 1191"/>
              <p:cNvSpPr>
                <a:spLocks/>
              </p:cNvSpPr>
              <p:nvPr/>
            </p:nvSpPr>
            <p:spPr bwMode="auto">
              <a:xfrm>
                <a:off x="3955" y="2830"/>
                <a:ext cx="130" cy="253"/>
              </a:xfrm>
              <a:custGeom>
                <a:avLst/>
                <a:gdLst>
                  <a:gd name="T0" fmla="*/ 60 w 728"/>
                  <a:gd name="T1" fmla="*/ 2 h 896"/>
                  <a:gd name="T2" fmla="*/ 34 w 728"/>
                  <a:gd name="T3" fmla="*/ 29 h 896"/>
                  <a:gd name="T4" fmla="*/ 24 w 728"/>
                  <a:gd name="T5" fmla="*/ 41 h 896"/>
                  <a:gd name="T6" fmla="*/ 19 w 728"/>
                  <a:gd name="T7" fmla="*/ 48 h 896"/>
                  <a:gd name="T8" fmla="*/ 6 w 728"/>
                  <a:gd name="T9" fmla="*/ 90 h 896"/>
                  <a:gd name="T10" fmla="*/ 19 w 728"/>
                  <a:gd name="T11" fmla="*/ 208 h 896"/>
                  <a:gd name="T12" fmla="*/ 34 w 728"/>
                  <a:gd name="T13" fmla="*/ 225 h 896"/>
                  <a:gd name="T14" fmla="*/ 100 w 728"/>
                  <a:gd name="T15" fmla="*/ 265 h 896"/>
                  <a:gd name="T16" fmla="*/ 149 w 728"/>
                  <a:gd name="T17" fmla="*/ 252 h 896"/>
                  <a:gd name="T18" fmla="*/ 192 w 728"/>
                  <a:gd name="T19" fmla="*/ 211 h 896"/>
                  <a:gd name="T20" fmla="*/ 207 w 728"/>
                  <a:gd name="T21" fmla="*/ 179 h 896"/>
                  <a:gd name="T22" fmla="*/ 212 w 728"/>
                  <a:gd name="T23" fmla="*/ 167 h 896"/>
                  <a:gd name="T24" fmla="*/ 214 w 728"/>
                  <a:gd name="T25" fmla="*/ 160 h 896"/>
                  <a:gd name="T26" fmla="*/ 205 w 728"/>
                  <a:gd name="T27" fmla="*/ 87 h 896"/>
                  <a:gd name="T28" fmla="*/ 171 w 728"/>
                  <a:gd name="T29" fmla="*/ 39 h 896"/>
                  <a:gd name="T30" fmla="*/ 154 w 728"/>
                  <a:gd name="T31" fmla="*/ 26 h 896"/>
                  <a:gd name="T32" fmla="*/ 140 w 728"/>
                  <a:gd name="T33" fmla="*/ 17 h 896"/>
                  <a:gd name="T34" fmla="*/ 89 w 728"/>
                  <a:gd name="T35" fmla="*/ 0 h 896"/>
                  <a:gd name="T36" fmla="*/ 62 w 728"/>
                  <a:gd name="T37" fmla="*/ 2 h 896"/>
                  <a:gd name="T38" fmla="*/ 55 w 728"/>
                  <a:gd name="T39" fmla="*/ 4 h 896"/>
                  <a:gd name="T40" fmla="*/ 60 w 728"/>
                  <a:gd name="T41" fmla="*/ 2 h 8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28"/>
                  <a:gd name="T64" fmla="*/ 0 h 896"/>
                  <a:gd name="T65" fmla="*/ 728 w 728"/>
                  <a:gd name="T66" fmla="*/ 896 h 8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28" h="896">
                    <a:moveTo>
                      <a:pt x="199" y="7"/>
                    </a:moveTo>
                    <a:cubicBezTo>
                      <a:pt x="148" y="19"/>
                      <a:pt x="135" y="54"/>
                      <a:pt x="110" y="96"/>
                    </a:cubicBezTo>
                    <a:cubicBezTo>
                      <a:pt x="101" y="111"/>
                      <a:pt x="90" y="125"/>
                      <a:pt x="80" y="140"/>
                    </a:cubicBezTo>
                    <a:cubicBezTo>
                      <a:pt x="75" y="147"/>
                      <a:pt x="65" y="162"/>
                      <a:pt x="65" y="162"/>
                    </a:cubicBezTo>
                    <a:cubicBezTo>
                      <a:pt x="50" y="210"/>
                      <a:pt x="33" y="254"/>
                      <a:pt x="21" y="303"/>
                    </a:cubicBezTo>
                    <a:cubicBezTo>
                      <a:pt x="4" y="446"/>
                      <a:pt x="0" y="574"/>
                      <a:pt x="65" y="703"/>
                    </a:cubicBezTo>
                    <a:cubicBezTo>
                      <a:pt x="79" y="731"/>
                      <a:pt x="83" y="744"/>
                      <a:pt x="110" y="763"/>
                    </a:cubicBezTo>
                    <a:cubicBezTo>
                      <a:pt x="159" y="835"/>
                      <a:pt x="250" y="874"/>
                      <a:pt x="332" y="896"/>
                    </a:cubicBezTo>
                    <a:cubicBezTo>
                      <a:pt x="394" y="889"/>
                      <a:pt x="441" y="878"/>
                      <a:pt x="495" y="851"/>
                    </a:cubicBezTo>
                    <a:cubicBezTo>
                      <a:pt x="537" y="789"/>
                      <a:pt x="571" y="751"/>
                      <a:pt x="636" y="711"/>
                    </a:cubicBezTo>
                    <a:cubicBezTo>
                      <a:pt x="660" y="674"/>
                      <a:pt x="672" y="647"/>
                      <a:pt x="688" y="607"/>
                    </a:cubicBezTo>
                    <a:cubicBezTo>
                      <a:pt x="694" y="593"/>
                      <a:pt x="697" y="578"/>
                      <a:pt x="702" y="563"/>
                    </a:cubicBezTo>
                    <a:cubicBezTo>
                      <a:pt x="705" y="555"/>
                      <a:pt x="710" y="540"/>
                      <a:pt x="710" y="540"/>
                    </a:cubicBezTo>
                    <a:cubicBezTo>
                      <a:pt x="720" y="459"/>
                      <a:pt x="728" y="366"/>
                      <a:pt x="680" y="296"/>
                    </a:cubicBezTo>
                    <a:cubicBezTo>
                      <a:pt x="659" y="231"/>
                      <a:pt x="621" y="176"/>
                      <a:pt x="569" y="133"/>
                    </a:cubicBezTo>
                    <a:cubicBezTo>
                      <a:pt x="550" y="117"/>
                      <a:pt x="530" y="103"/>
                      <a:pt x="510" y="88"/>
                    </a:cubicBezTo>
                    <a:cubicBezTo>
                      <a:pt x="496" y="77"/>
                      <a:pt x="465" y="59"/>
                      <a:pt x="465" y="59"/>
                    </a:cubicBezTo>
                    <a:cubicBezTo>
                      <a:pt x="428" y="0"/>
                      <a:pt x="358" y="5"/>
                      <a:pt x="295" y="0"/>
                    </a:cubicBezTo>
                    <a:cubicBezTo>
                      <a:pt x="265" y="2"/>
                      <a:pt x="236" y="3"/>
                      <a:pt x="206" y="7"/>
                    </a:cubicBezTo>
                    <a:cubicBezTo>
                      <a:pt x="198" y="8"/>
                      <a:pt x="192" y="14"/>
                      <a:pt x="184" y="14"/>
                    </a:cubicBezTo>
                    <a:cubicBezTo>
                      <a:pt x="178" y="14"/>
                      <a:pt x="194" y="9"/>
                      <a:pt x="199" y="7"/>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IN"/>
              </a:p>
            </p:txBody>
          </p:sp>
          <p:sp>
            <p:nvSpPr>
              <p:cNvPr id="64601" name="Freeform 1192"/>
              <p:cNvSpPr>
                <a:spLocks/>
              </p:cNvSpPr>
              <p:nvPr/>
            </p:nvSpPr>
            <p:spPr bwMode="auto">
              <a:xfrm>
                <a:off x="4258" y="3070"/>
                <a:ext cx="130" cy="253"/>
              </a:xfrm>
              <a:custGeom>
                <a:avLst/>
                <a:gdLst>
                  <a:gd name="T0" fmla="*/ 154 w 802"/>
                  <a:gd name="T1" fmla="*/ 13 h 889"/>
                  <a:gd name="T2" fmla="*/ 113 w 802"/>
                  <a:gd name="T3" fmla="*/ 53 h 889"/>
                  <a:gd name="T4" fmla="*/ 71 w 802"/>
                  <a:gd name="T5" fmla="*/ 87 h 889"/>
                  <a:gd name="T6" fmla="*/ 66 w 802"/>
                  <a:gd name="T7" fmla="*/ 94 h 889"/>
                  <a:gd name="T8" fmla="*/ 60 w 802"/>
                  <a:gd name="T9" fmla="*/ 99 h 889"/>
                  <a:gd name="T10" fmla="*/ 58 w 802"/>
                  <a:gd name="T11" fmla="*/ 105 h 889"/>
                  <a:gd name="T12" fmla="*/ 51 w 802"/>
                  <a:gd name="T13" fmla="*/ 114 h 889"/>
                  <a:gd name="T14" fmla="*/ 40 w 802"/>
                  <a:gd name="T15" fmla="*/ 147 h 889"/>
                  <a:gd name="T16" fmla="*/ 34 w 802"/>
                  <a:gd name="T17" fmla="*/ 154 h 889"/>
                  <a:gd name="T18" fmla="*/ 24 w 802"/>
                  <a:gd name="T19" fmla="*/ 167 h 889"/>
                  <a:gd name="T20" fmla="*/ 13 w 802"/>
                  <a:gd name="T21" fmla="*/ 187 h 889"/>
                  <a:gd name="T22" fmla="*/ 4 w 802"/>
                  <a:gd name="T23" fmla="*/ 209 h 889"/>
                  <a:gd name="T24" fmla="*/ 11 w 802"/>
                  <a:gd name="T25" fmla="*/ 251 h 889"/>
                  <a:gd name="T26" fmla="*/ 24 w 802"/>
                  <a:gd name="T27" fmla="*/ 259 h 889"/>
                  <a:gd name="T28" fmla="*/ 38 w 802"/>
                  <a:gd name="T29" fmla="*/ 263 h 889"/>
                  <a:gd name="T30" fmla="*/ 107 w 802"/>
                  <a:gd name="T31" fmla="*/ 259 h 889"/>
                  <a:gd name="T32" fmla="*/ 156 w 802"/>
                  <a:gd name="T33" fmla="*/ 244 h 889"/>
                  <a:gd name="T34" fmla="*/ 172 w 802"/>
                  <a:gd name="T35" fmla="*/ 235 h 889"/>
                  <a:gd name="T36" fmla="*/ 203 w 802"/>
                  <a:gd name="T37" fmla="*/ 193 h 889"/>
                  <a:gd name="T38" fmla="*/ 210 w 802"/>
                  <a:gd name="T39" fmla="*/ 178 h 889"/>
                  <a:gd name="T40" fmla="*/ 225 w 802"/>
                  <a:gd name="T41" fmla="*/ 158 h 889"/>
                  <a:gd name="T42" fmla="*/ 237 w 802"/>
                  <a:gd name="T43" fmla="*/ 134 h 889"/>
                  <a:gd name="T44" fmla="*/ 241 w 802"/>
                  <a:gd name="T45" fmla="*/ 114 h 889"/>
                  <a:gd name="T46" fmla="*/ 196 w 802"/>
                  <a:gd name="T47" fmla="*/ 0 h 889"/>
                  <a:gd name="T48" fmla="*/ 160 w 802"/>
                  <a:gd name="T49" fmla="*/ 7 h 889"/>
                  <a:gd name="T50" fmla="*/ 154 w 802"/>
                  <a:gd name="T51" fmla="*/ 13 h 88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02"/>
                  <a:gd name="T79" fmla="*/ 0 h 889"/>
                  <a:gd name="T80" fmla="*/ 802 w 802"/>
                  <a:gd name="T81" fmla="*/ 889 h 88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02" h="889">
                    <a:moveTo>
                      <a:pt x="510" y="44"/>
                    </a:moveTo>
                    <a:cubicBezTo>
                      <a:pt x="455" y="80"/>
                      <a:pt x="422" y="133"/>
                      <a:pt x="376" y="177"/>
                    </a:cubicBezTo>
                    <a:cubicBezTo>
                      <a:pt x="346" y="236"/>
                      <a:pt x="298" y="273"/>
                      <a:pt x="236" y="296"/>
                    </a:cubicBezTo>
                    <a:cubicBezTo>
                      <a:pt x="231" y="303"/>
                      <a:pt x="227" y="312"/>
                      <a:pt x="221" y="318"/>
                    </a:cubicBezTo>
                    <a:cubicBezTo>
                      <a:pt x="215" y="324"/>
                      <a:pt x="205" y="326"/>
                      <a:pt x="199" y="333"/>
                    </a:cubicBezTo>
                    <a:cubicBezTo>
                      <a:pt x="194" y="339"/>
                      <a:pt x="195" y="348"/>
                      <a:pt x="191" y="355"/>
                    </a:cubicBezTo>
                    <a:cubicBezTo>
                      <a:pt x="185" y="366"/>
                      <a:pt x="176" y="375"/>
                      <a:pt x="169" y="385"/>
                    </a:cubicBezTo>
                    <a:cubicBezTo>
                      <a:pt x="156" y="422"/>
                      <a:pt x="155" y="463"/>
                      <a:pt x="132" y="496"/>
                    </a:cubicBezTo>
                    <a:cubicBezTo>
                      <a:pt x="126" y="504"/>
                      <a:pt x="116" y="510"/>
                      <a:pt x="110" y="518"/>
                    </a:cubicBezTo>
                    <a:cubicBezTo>
                      <a:pt x="99" y="532"/>
                      <a:pt x="80" y="562"/>
                      <a:pt x="80" y="562"/>
                    </a:cubicBezTo>
                    <a:cubicBezTo>
                      <a:pt x="68" y="602"/>
                      <a:pt x="78" y="578"/>
                      <a:pt x="43" y="629"/>
                    </a:cubicBezTo>
                    <a:cubicBezTo>
                      <a:pt x="28" y="651"/>
                      <a:pt x="22" y="678"/>
                      <a:pt x="13" y="703"/>
                    </a:cubicBezTo>
                    <a:cubicBezTo>
                      <a:pt x="15" y="727"/>
                      <a:pt x="0" y="812"/>
                      <a:pt x="36" y="844"/>
                    </a:cubicBezTo>
                    <a:cubicBezTo>
                      <a:pt x="49" y="856"/>
                      <a:pt x="65" y="864"/>
                      <a:pt x="80" y="874"/>
                    </a:cubicBezTo>
                    <a:cubicBezTo>
                      <a:pt x="93" y="883"/>
                      <a:pt x="124" y="888"/>
                      <a:pt x="124" y="888"/>
                    </a:cubicBezTo>
                    <a:cubicBezTo>
                      <a:pt x="167" y="886"/>
                      <a:pt x="287" y="889"/>
                      <a:pt x="354" y="874"/>
                    </a:cubicBezTo>
                    <a:cubicBezTo>
                      <a:pt x="410" y="861"/>
                      <a:pt x="461" y="835"/>
                      <a:pt x="517" y="822"/>
                    </a:cubicBezTo>
                    <a:cubicBezTo>
                      <a:pt x="534" y="811"/>
                      <a:pt x="553" y="804"/>
                      <a:pt x="569" y="792"/>
                    </a:cubicBezTo>
                    <a:cubicBezTo>
                      <a:pt x="613" y="757"/>
                      <a:pt x="651" y="702"/>
                      <a:pt x="673" y="651"/>
                    </a:cubicBezTo>
                    <a:cubicBezTo>
                      <a:pt x="680" y="634"/>
                      <a:pt x="685" y="615"/>
                      <a:pt x="695" y="600"/>
                    </a:cubicBezTo>
                    <a:cubicBezTo>
                      <a:pt x="711" y="577"/>
                      <a:pt x="747" y="533"/>
                      <a:pt x="747" y="533"/>
                    </a:cubicBezTo>
                    <a:cubicBezTo>
                      <a:pt x="756" y="504"/>
                      <a:pt x="784" y="451"/>
                      <a:pt x="784" y="451"/>
                    </a:cubicBezTo>
                    <a:cubicBezTo>
                      <a:pt x="787" y="439"/>
                      <a:pt x="798" y="395"/>
                      <a:pt x="798" y="385"/>
                    </a:cubicBezTo>
                    <a:cubicBezTo>
                      <a:pt x="798" y="264"/>
                      <a:pt x="802" y="46"/>
                      <a:pt x="650" y="0"/>
                    </a:cubicBezTo>
                    <a:cubicBezTo>
                      <a:pt x="598" y="5"/>
                      <a:pt x="575" y="6"/>
                      <a:pt x="532" y="22"/>
                    </a:cubicBezTo>
                    <a:cubicBezTo>
                      <a:pt x="516" y="46"/>
                      <a:pt x="526" y="44"/>
                      <a:pt x="510" y="44"/>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IN"/>
              </a:p>
            </p:txBody>
          </p:sp>
          <p:sp>
            <p:nvSpPr>
              <p:cNvPr id="64602" name="AutoShape 1193"/>
              <p:cNvSpPr>
                <a:spLocks noChangeArrowheads="1"/>
              </p:cNvSpPr>
              <p:nvPr/>
            </p:nvSpPr>
            <p:spPr bwMode="auto">
              <a:xfrm>
                <a:off x="4080" y="2880"/>
                <a:ext cx="48" cy="96"/>
              </a:xfrm>
              <a:prstGeom prst="plus">
                <a:avLst>
                  <a:gd name="adj" fmla="val 25000"/>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64603" name="AutoShape 1194"/>
              <p:cNvSpPr>
                <a:spLocks noChangeArrowheads="1"/>
              </p:cNvSpPr>
              <p:nvPr/>
            </p:nvSpPr>
            <p:spPr bwMode="auto">
              <a:xfrm>
                <a:off x="4560" y="3168"/>
                <a:ext cx="48" cy="96"/>
              </a:xfrm>
              <a:prstGeom prst="plus">
                <a:avLst>
                  <a:gd name="adj" fmla="val 25000"/>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grpSp>
        <p:sp>
          <p:nvSpPr>
            <p:cNvPr id="64519" name="Line 1195"/>
            <p:cNvSpPr>
              <a:spLocks noChangeShapeType="1"/>
            </p:cNvSpPr>
            <p:nvPr/>
          </p:nvSpPr>
          <p:spPr bwMode="auto">
            <a:xfrm>
              <a:off x="2784" y="3648"/>
              <a:ext cx="52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spTree>
    <p:extLst>
      <p:ext uri="{BB962C8B-B14F-4D97-AF65-F5344CB8AC3E}">
        <p14:creationId xmlns:p14="http://schemas.microsoft.com/office/powerpoint/2010/main" val="82236480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752600" y="381001"/>
            <a:ext cx="7721600" cy="442913"/>
          </a:xfrm>
        </p:spPr>
        <p:txBody>
          <a:bodyPr>
            <a:normAutofit fontScale="90000"/>
          </a:bodyPr>
          <a:lstStyle/>
          <a:p>
            <a:pPr eaLnBrk="1" hangingPunct="1"/>
            <a:r>
              <a:rPr lang="en-US" altLang="en-US" sz="2800" dirty="0">
                <a:solidFill>
                  <a:srgbClr val="002060"/>
                </a:solidFill>
              </a:rPr>
              <a:t>The K-</a:t>
            </a:r>
            <a:r>
              <a:rPr lang="en-US" altLang="en-US" sz="2800" dirty="0" err="1">
                <a:solidFill>
                  <a:srgbClr val="002060"/>
                </a:solidFill>
              </a:rPr>
              <a:t>Medoids</a:t>
            </a:r>
            <a:r>
              <a:rPr lang="en-US" altLang="en-US" sz="2800" dirty="0">
                <a:solidFill>
                  <a:srgbClr val="002060"/>
                </a:solidFill>
              </a:rPr>
              <a:t> Clustering Method</a:t>
            </a:r>
          </a:p>
        </p:txBody>
      </p:sp>
      <p:sp>
        <p:nvSpPr>
          <p:cNvPr id="65539" name="Rectangle 3"/>
          <p:cNvSpPr>
            <a:spLocks noGrp="1" noChangeArrowheads="1"/>
          </p:cNvSpPr>
          <p:nvPr>
            <p:ph idx="1"/>
          </p:nvPr>
        </p:nvSpPr>
        <p:spPr>
          <a:xfrm>
            <a:off x="1828800" y="990600"/>
            <a:ext cx="8229600" cy="5410200"/>
          </a:xfrm>
        </p:spPr>
        <p:txBody>
          <a:bodyPr/>
          <a:lstStyle/>
          <a:p>
            <a:pPr algn="just" eaLnBrk="1" hangingPunct="1">
              <a:lnSpc>
                <a:spcPct val="200000"/>
              </a:lnSpc>
            </a:pPr>
            <a:r>
              <a:rPr lang="en-US" altLang="en-US" sz="1600" dirty="0"/>
              <a:t>Find </a:t>
            </a:r>
            <a:r>
              <a:rPr lang="en-US" altLang="en-US" sz="1600" i="1" dirty="0"/>
              <a:t>representative</a:t>
            </a:r>
            <a:r>
              <a:rPr lang="en-US" altLang="en-US" sz="1600" dirty="0"/>
              <a:t> objects, called </a:t>
            </a:r>
            <a:r>
              <a:rPr lang="en-US" altLang="en-US" sz="1600" u="sng" dirty="0"/>
              <a:t>medoids</a:t>
            </a:r>
            <a:r>
              <a:rPr lang="en-US" altLang="en-US" sz="1600" dirty="0"/>
              <a:t>, in clusters</a:t>
            </a:r>
          </a:p>
          <a:p>
            <a:pPr algn="just" eaLnBrk="1" hangingPunct="1">
              <a:lnSpc>
                <a:spcPct val="200000"/>
              </a:lnSpc>
            </a:pPr>
            <a:r>
              <a:rPr lang="en-US" altLang="en-US" sz="1600" i="1" dirty="0"/>
              <a:t>PAM</a:t>
            </a:r>
            <a:r>
              <a:rPr lang="en-US" altLang="en-US" sz="1600" dirty="0"/>
              <a:t> (Partitioning Around Medoids, 1987)</a:t>
            </a:r>
          </a:p>
          <a:p>
            <a:pPr lvl="1" algn="just" eaLnBrk="1" hangingPunct="1">
              <a:lnSpc>
                <a:spcPct val="200000"/>
              </a:lnSpc>
            </a:pPr>
            <a:r>
              <a:rPr lang="en-US" altLang="en-US" sz="1600" dirty="0"/>
              <a:t>starts from an initial set of medoids and iteratively replaces one of the medoids by one of the non-medoids if it improves the total distance of the resulting clustering.</a:t>
            </a:r>
          </a:p>
          <a:p>
            <a:pPr lvl="1" algn="just" eaLnBrk="1" hangingPunct="1">
              <a:lnSpc>
                <a:spcPct val="200000"/>
              </a:lnSpc>
            </a:pPr>
            <a:r>
              <a:rPr lang="en-US" altLang="en-US" sz="1600" i="1" dirty="0"/>
              <a:t>PAM</a:t>
            </a:r>
            <a:r>
              <a:rPr lang="en-US" altLang="en-US" sz="1600" dirty="0"/>
              <a:t> works effectively for small data sets, but does not scale well for large data sets.</a:t>
            </a:r>
          </a:p>
          <a:p>
            <a:pPr algn="just" eaLnBrk="1" hangingPunct="1">
              <a:lnSpc>
                <a:spcPct val="200000"/>
              </a:lnSpc>
            </a:pPr>
            <a:r>
              <a:rPr lang="en-US" altLang="en-US" sz="1600" i="1" dirty="0"/>
              <a:t>CLARA</a:t>
            </a:r>
            <a:r>
              <a:rPr lang="en-US" altLang="en-US" sz="1600" dirty="0"/>
              <a:t> (Kaufmann &amp; </a:t>
            </a:r>
            <a:r>
              <a:rPr lang="en-US" altLang="en-US" sz="1600" dirty="0" err="1"/>
              <a:t>Rousseeuw</a:t>
            </a:r>
            <a:r>
              <a:rPr lang="en-US" altLang="en-US" sz="1600" dirty="0"/>
              <a:t>, 1990)</a:t>
            </a:r>
          </a:p>
          <a:p>
            <a:pPr algn="just" eaLnBrk="1" hangingPunct="1">
              <a:lnSpc>
                <a:spcPct val="200000"/>
              </a:lnSpc>
            </a:pPr>
            <a:r>
              <a:rPr lang="en-US" altLang="en-US" sz="1600" i="1" dirty="0"/>
              <a:t>CLARANS</a:t>
            </a:r>
            <a:r>
              <a:rPr lang="en-US" altLang="en-US" sz="1600" dirty="0"/>
              <a:t> (Ng &amp; Han, 1994): Randomized sampling</a:t>
            </a:r>
          </a:p>
        </p:txBody>
      </p:sp>
    </p:spTree>
    <p:extLst>
      <p:ext uri="{BB962C8B-B14F-4D97-AF65-F5344CB8AC3E}">
        <p14:creationId xmlns:p14="http://schemas.microsoft.com/office/powerpoint/2010/main" val="138856214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828800" y="228600"/>
            <a:ext cx="8458200" cy="609600"/>
          </a:xfrm>
        </p:spPr>
        <p:txBody>
          <a:bodyPr/>
          <a:lstStyle/>
          <a:p>
            <a:pPr eaLnBrk="1" hangingPunct="1"/>
            <a:r>
              <a:rPr lang="en-US" altLang="ko-KR" sz="2800" dirty="0">
                <a:solidFill>
                  <a:srgbClr val="002060"/>
                </a:solidFill>
                <a:ea typeface="Gulim" pitchFamily="34" charset="-127"/>
              </a:rPr>
              <a:t>PAM (Partitioning Around </a:t>
            </a:r>
            <a:r>
              <a:rPr lang="en-US" altLang="ko-KR" sz="2800" dirty="0" err="1">
                <a:solidFill>
                  <a:srgbClr val="002060"/>
                </a:solidFill>
                <a:ea typeface="Gulim" pitchFamily="34" charset="-127"/>
              </a:rPr>
              <a:t>Medoids</a:t>
            </a:r>
            <a:r>
              <a:rPr lang="en-US" altLang="ko-KR" sz="2800" dirty="0">
                <a:solidFill>
                  <a:srgbClr val="002060"/>
                </a:solidFill>
                <a:ea typeface="Gulim" pitchFamily="34" charset="-127"/>
              </a:rPr>
              <a:t>)</a:t>
            </a:r>
            <a:endParaRPr lang="en-US" altLang="ko-KR" sz="4000" dirty="0">
              <a:solidFill>
                <a:srgbClr val="002060"/>
              </a:solidFill>
              <a:ea typeface="Gulim" pitchFamily="34" charset="-127"/>
            </a:endParaRPr>
          </a:p>
        </p:txBody>
      </p:sp>
      <p:sp>
        <p:nvSpPr>
          <p:cNvPr id="67587" name="Rectangle 3"/>
          <p:cNvSpPr>
            <a:spLocks noGrp="1" noChangeArrowheads="1"/>
          </p:cNvSpPr>
          <p:nvPr>
            <p:ph idx="1"/>
          </p:nvPr>
        </p:nvSpPr>
        <p:spPr>
          <a:xfrm>
            <a:off x="1905000" y="1219200"/>
            <a:ext cx="8382000" cy="5410200"/>
          </a:xfrm>
        </p:spPr>
        <p:txBody>
          <a:bodyPr/>
          <a:lstStyle/>
          <a:p>
            <a:pPr eaLnBrk="1" hangingPunct="1">
              <a:lnSpc>
                <a:spcPct val="200000"/>
              </a:lnSpc>
            </a:pPr>
            <a:r>
              <a:rPr lang="en-US" altLang="ko-KR" sz="1800" dirty="0">
                <a:ea typeface="Gulim" pitchFamily="34" charset="-127"/>
              </a:rPr>
              <a:t>Use real objects to represent the clusters (called </a:t>
            </a:r>
            <a:r>
              <a:rPr lang="en-US" altLang="ko-KR" sz="1800" dirty="0" err="1">
                <a:ea typeface="Gulim" pitchFamily="34" charset="-127"/>
              </a:rPr>
              <a:t>medoids</a:t>
            </a:r>
            <a:r>
              <a:rPr lang="en-US" altLang="ko-KR" sz="1800" dirty="0">
                <a:ea typeface="Gulim" pitchFamily="34" charset="-127"/>
              </a:rPr>
              <a:t>)</a:t>
            </a:r>
          </a:p>
          <a:p>
            <a:pPr lvl="1" eaLnBrk="1" hangingPunct="1">
              <a:lnSpc>
                <a:spcPct val="200000"/>
              </a:lnSpc>
              <a:buFont typeface="+mj-lt"/>
              <a:buAutoNum type="arabicPeriod"/>
            </a:pPr>
            <a:r>
              <a:rPr lang="en-US" altLang="ko-KR" sz="1800" dirty="0">
                <a:ea typeface="Gulim" pitchFamily="34" charset="-127"/>
              </a:rPr>
              <a:t>Select </a:t>
            </a:r>
            <a:r>
              <a:rPr lang="en-US" altLang="ko-KR" sz="1800" b="1" i="1" dirty="0">
                <a:ea typeface="Gulim" pitchFamily="34" charset="-127"/>
              </a:rPr>
              <a:t>k</a:t>
            </a:r>
            <a:r>
              <a:rPr lang="en-US" altLang="ko-KR" sz="1800" dirty="0">
                <a:ea typeface="Gulim" pitchFamily="34" charset="-127"/>
              </a:rPr>
              <a:t> representative objects arbitrarily</a:t>
            </a:r>
          </a:p>
          <a:p>
            <a:pPr lvl="1" eaLnBrk="1" hangingPunct="1">
              <a:lnSpc>
                <a:spcPct val="200000"/>
              </a:lnSpc>
              <a:buFont typeface="+mj-lt"/>
              <a:buAutoNum type="arabicPeriod"/>
            </a:pPr>
            <a:r>
              <a:rPr lang="en-US" altLang="ko-KR" sz="1800" dirty="0">
                <a:ea typeface="Gulim" pitchFamily="34" charset="-127"/>
              </a:rPr>
              <a:t>For each pair of </a:t>
            </a:r>
            <a:r>
              <a:rPr lang="en-US" altLang="ko-KR" sz="1800" dirty="0">
                <a:solidFill>
                  <a:srgbClr val="C00000"/>
                </a:solidFill>
                <a:ea typeface="Gulim" pitchFamily="34" charset="-127"/>
              </a:rPr>
              <a:t>selected object (</a:t>
            </a:r>
            <a:r>
              <a:rPr lang="en-US" altLang="ko-KR" sz="1800" b="1" i="1" dirty="0" err="1">
                <a:solidFill>
                  <a:srgbClr val="C00000"/>
                </a:solidFill>
                <a:ea typeface="Gulim" pitchFamily="34" charset="-127"/>
              </a:rPr>
              <a:t>i</a:t>
            </a:r>
            <a:r>
              <a:rPr lang="en-US" altLang="ko-KR" sz="1800" b="1" i="1" dirty="0">
                <a:solidFill>
                  <a:srgbClr val="C00000"/>
                </a:solidFill>
                <a:ea typeface="Gulim" pitchFamily="34" charset="-127"/>
              </a:rPr>
              <a:t>)</a:t>
            </a:r>
            <a:r>
              <a:rPr lang="en-US" altLang="ko-KR" sz="1800" dirty="0">
                <a:ea typeface="Gulim" pitchFamily="34" charset="-127"/>
              </a:rPr>
              <a:t> and </a:t>
            </a:r>
            <a:r>
              <a:rPr lang="en-US" altLang="ko-KR" sz="1800" dirty="0">
                <a:solidFill>
                  <a:srgbClr val="006600"/>
                </a:solidFill>
                <a:ea typeface="Gulim" pitchFamily="34" charset="-127"/>
              </a:rPr>
              <a:t>non-selected object (</a:t>
            </a:r>
            <a:r>
              <a:rPr lang="en-US" altLang="ko-KR" sz="1800" b="1" i="1" dirty="0">
                <a:solidFill>
                  <a:srgbClr val="006600"/>
                </a:solidFill>
                <a:ea typeface="Gulim" pitchFamily="34" charset="-127"/>
              </a:rPr>
              <a:t>h)</a:t>
            </a:r>
            <a:r>
              <a:rPr lang="en-US" altLang="ko-KR" sz="1800" dirty="0">
                <a:ea typeface="Gulim" pitchFamily="34" charset="-127"/>
              </a:rPr>
              <a:t>, calculate the Total swapping Cost (</a:t>
            </a:r>
            <a:r>
              <a:rPr lang="en-US" altLang="ko-KR" sz="1800" b="1" i="1" dirty="0">
                <a:ea typeface="Gulim" pitchFamily="34" charset="-127"/>
              </a:rPr>
              <a:t>TC</a:t>
            </a:r>
            <a:r>
              <a:rPr lang="en-US" altLang="ko-KR" sz="1800" b="1" i="1" baseline="-25000" dirty="0">
                <a:solidFill>
                  <a:srgbClr val="C00000"/>
                </a:solidFill>
                <a:ea typeface="Gulim" pitchFamily="34" charset="-127"/>
              </a:rPr>
              <a:t>i</a:t>
            </a:r>
            <a:r>
              <a:rPr lang="en-US" altLang="ko-KR" sz="1800" b="1" i="1" baseline="-25000" dirty="0">
                <a:solidFill>
                  <a:srgbClr val="009242"/>
                </a:solidFill>
                <a:ea typeface="Gulim" pitchFamily="34" charset="-127"/>
              </a:rPr>
              <a:t>h</a:t>
            </a:r>
            <a:r>
              <a:rPr lang="en-US" altLang="ko-KR" sz="1800" b="1" i="1" dirty="0">
                <a:ea typeface="Gulim" pitchFamily="34" charset="-127"/>
              </a:rPr>
              <a:t>)</a:t>
            </a:r>
            <a:endParaRPr lang="en-US" altLang="ko-KR" sz="1800" dirty="0">
              <a:ea typeface="Gulim" pitchFamily="34" charset="-127"/>
            </a:endParaRPr>
          </a:p>
          <a:p>
            <a:pPr lvl="1" eaLnBrk="1" hangingPunct="1">
              <a:lnSpc>
                <a:spcPct val="200000"/>
              </a:lnSpc>
              <a:buFont typeface="+mj-lt"/>
              <a:buAutoNum type="arabicPeriod"/>
            </a:pPr>
            <a:r>
              <a:rPr lang="en-US" altLang="ko-KR" sz="1800" dirty="0">
                <a:ea typeface="Gulim" pitchFamily="34" charset="-127"/>
              </a:rPr>
              <a:t>For each pair of </a:t>
            </a:r>
            <a:r>
              <a:rPr lang="en-US" altLang="ko-KR" sz="1800" b="1" i="1" dirty="0" err="1">
                <a:solidFill>
                  <a:srgbClr val="C00000"/>
                </a:solidFill>
                <a:ea typeface="Gulim" pitchFamily="34" charset="-127"/>
              </a:rPr>
              <a:t>i</a:t>
            </a:r>
            <a:r>
              <a:rPr lang="en-US" altLang="ko-KR" sz="1800" dirty="0">
                <a:ea typeface="Gulim" pitchFamily="34" charset="-127"/>
              </a:rPr>
              <a:t> and </a:t>
            </a:r>
            <a:r>
              <a:rPr lang="en-US" altLang="ko-KR" sz="1800" b="1" i="1" dirty="0">
                <a:solidFill>
                  <a:srgbClr val="006600"/>
                </a:solidFill>
                <a:ea typeface="Gulim" pitchFamily="34" charset="-127"/>
              </a:rPr>
              <a:t>h</a:t>
            </a:r>
            <a:r>
              <a:rPr lang="en-US" altLang="ko-KR" sz="1800" dirty="0">
                <a:ea typeface="Gulim" pitchFamily="34" charset="-127"/>
              </a:rPr>
              <a:t>, </a:t>
            </a:r>
          </a:p>
          <a:p>
            <a:pPr marL="1257300" lvl="2" indent="-342900">
              <a:lnSpc>
                <a:spcPct val="200000"/>
              </a:lnSpc>
              <a:buFont typeface="+mj-lt"/>
              <a:buAutoNum type="arabicPeriod"/>
            </a:pPr>
            <a:r>
              <a:rPr lang="en-US" altLang="ko-KR" sz="1600" dirty="0">
                <a:ea typeface="Gulim" pitchFamily="34" charset="-127"/>
              </a:rPr>
              <a:t>If </a:t>
            </a:r>
            <a:r>
              <a:rPr lang="en-US" altLang="ko-KR" sz="1600" b="1" i="1" dirty="0">
                <a:ea typeface="Gulim" pitchFamily="34" charset="-127"/>
              </a:rPr>
              <a:t>TC</a:t>
            </a:r>
            <a:r>
              <a:rPr lang="en-US" altLang="ko-KR" sz="1600" b="1" i="1" baseline="-25000" dirty="0">
                <a:solidFill>
                  <a:srgbClr val="C00000"/>
                </a:solidFill>
                <a:ea typeface="Gulim" pitchFamily="34" charset="-127"/>
              </a:rPr>
              <a:t>i</a:t>
            </a:r>
            <a:r>
              <a:rPr lang="en-US" altLang="ko-KR" sz="1600" b="1" i="1" baseline="-25000" dirty="0">
                <a:solidFill>
                  <a:srgbClr val="009242"/>
                </a:solidFill>
                <a:ea typeface="Gulim" pitchFamily="34" charset="-127"/>
              </a:rPr>
              <a:t>h</a:t>
            </a:r>
            <a:r>
              <a:rPr lang="en-US" altLang="ko-KR" sz="1600" dirty="0">
                <a:ea typeface="Gulim" pitchFamily="34" charset="-127"/>
              </a:rPr>
              <a:t> &lt; 0, </a:t>
            </a:r>
            <a:r>
              <a:rPr lang="en-US" altLang="ko-KR" sz="1600" b="1" i="1" dirty="0" err="1">
                <a:solidFill>
                  <a:srgbClr val="C00000"/>
                </a:solidFill>
                <a:ea typeface="Gulim" pitchFamily="34" charset="-127"/>
              </a:rPr>
              <a:t>i</a:t>
            </a:r>
            <a:r>
              <a:rPr lang="en-US" altLang="ko-KR" sz="1600" dirty="0">
                <a:ea typeface="Gulim" pitchFamily="34" charset="-127"/>
              </a:rPr>
              <a:t> is replaced by </a:t>
            </a:r>
            <a:r>
              <a:rPr lang="en-US" altLang="ko-KR" sz="1600" b="1" i="1" dirty="0">
                <a:solidFill>
                  <a:srgbClr val="006600"/>
                </a:solidFill>
                <a:ea typeface="Gulim" pitchFamily="34" charset="-127"/>
              </a:rPr>
              <a:t>h</a:t>
            </a:r>
            <a:endParaRPr lang="en-US" altLang="ko-KR" sz="1600" dirty="0">
              <a:solidFill>
                <a:srgbClr val="006600"/>
              </a:solidFill>
              <a:ea typeface="Gulim" pitchFamily="34" charset="-127"/>
            </a:endParaRPr>
          </a:p>
          <a:p>
            <a:pPr marL="1257300" lvl="2" indent="-342900">
              <a:lnSpc>
                <a:spcPct val="200000"/>
              </a:lnSpc>
              <a:buFont typeface="+mj-lt"/>
              <a:buAutoNum type="arabicPeriod"/>
            </a:pPr>
            <a:r>
              <a:rPr lang="en-US" altLang="ko-KR" sz="1600" dirty="0">
                <a:ea typeface="Gulim" pitchFamily="34" charset="-127"/>
              </a:rPr>
              <a:t>Then assign each non-selected object to the most similar representative object</a:t>
            </a:r>
          </a:p>
          <a:p>
            <a:pPr lvl="1" eaLnBrk="1" hangingPunct="1">
              <a:lnSpc>
                <a:spcPct val="200000"/>
              </a:lnSpc>
              <a:buFont typeface="+mj-lt"/>
              <a:buAutoNum type="arabicPeriod"/>
            </a:pPr>
            <a:r>
              <a:rPr lang="en-US" altLang="ko-KR" sz="1800" dirty="0">
                <a:ea typeface="Gulim" pitchFamily="34" charset="-127"/>
              </a:rPr>
              <a:t>repeat steps 2-3 until there is no change in the </a:t>
            </a:r>
            <a:r>
              <a:rPr lang="en-US" altLang="ko-KR" sz="1800" dirty="0" err="1">
                <a:ea typeface="Gulim" pitchFamily="34" charset="-127"/>
              </a:rPr>
              <a:t>medoids</a:t>
            </a:r>
            <a:r>
              <a:rPr lang="en-US" altLang="ko-KR" sz="1800" dirty="0">
                <a:ea typeface="Gulim" pitchFamily="34" charset="-127"/>
              </a:rPr>
              <a:t> or in </a:t>
            </a:r>
            <a:r>
              <a:rPr lang="en-US" altLang="ko-KR" sz="1800" b="1" i="1" dirty="0" err="1">
                <a:ea typeface="Gulim" pitchFamily="34" charset="-127"/>
              </a:rPr>
              <a:t>TC</a:t>
            </a:r>
            <a:r>
              <a:rPr lang="en-US" altLang="ko-KR" sz="1800" b="1" i="1" baseline="-25000" dirty="0" err="1">
                <a:solidFill>
                  <a:srgbClr val="C00000"/>
                </a:solidFill>
                <a:ea typeface="Gulim" pitchFamily="34" charset="-127"/>
              </a:rPr>
              <a:t>i</a:t>
            </a:r>
            <a:r>
              <a:rPr lang="en-US" altLang="ko-KR" sz="1800" b="1" i="1" baseline="-25000" dirty="0" err="1">
                <a:solidFill>
                  <a:srgbClr val="009242"/>
                </a:solidFill>
                <a:ea typeface="Gulim" pitchFamily="34" charset="-127"/>
              </a:rPr>
              <a:t>h</a:t>
            </a:r>
            <a:r>
              <a:rPr lang="en-US" altLang="ko-KR" sz="1800" b="1" i="1" dirty="0">
                <a:ea typeface="Gulim" pitchFamily="34" charset="-127"/>
              </a:rPr>
              <a:t>.</a:t>
            </a:r>
            <a:endParaRPr lang="en-US" altLang="ko-KR" sz="1800" dirty="0">
              <a:ea typeface="Gulim" pitchFamily="34" charset="-127"/>
            </a:endParaRPr>
          </a:p>
        </p:txBody>
      </p:sp>
    </p:spTree>
    <p:extLst>
      <p:ext uri="{BB962C8B-B14F-4D97-AF65-F5344CB8AC3E}">
        <p14:creationId xmlns:p14="http://schemas.microsoft.com/office/powerpoint/2010/main" val="316690033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58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58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5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3932" y="334536"/>
            <a:ext cx="8280400" cy="533400"/>
          </a:xfrm>
        </p:spPr>
        <p:txBody>
          <a:bodyPr/>
          <a:lstStyle/>
          <a:p>
            <a:r>
              <a:rPr lang="en-US" altLang="ko-KR" sz="2800" dirty="0">
                <a:solidFill>
                  <a:srgbClr val="002060"/>
                </a:solidFill>
                <a:ea typeface="Gulim" pitchFamily="34" charset="-127"/>
              </a:rPr>
              <a:t>Total swapping Cost (</a:t>
            </a:r>
            <a:r>
              <a:rPr lang="en-US" altLang="ko-KR" sz="2800" i="1" dirty="0">
                <a:solidFill>
                  <a:srgbClr val="002060"/>
                </a:solidFill>
                <a:ea typeface="Gulim" pitchFamily="34" charset="-127"/>
              </a:rPr>
              <a:t>TC</a:t>
            </a:r>
            <a:r>
              <a:rPr lang="en-US" altLang="ko-KR" sz="2800" i="1" baseline="-25000" dirty="0">
                <a:solidFill>
                  <a:srgbClr val="C00000"/>
                </a:solidFill>
                <a:ea typeface="Gulim" pitchFamily="34" charset="-127"/>
              </a:rPr>
              <a:t>i</a:t>
            </a:r>
            <a:r>
              <a:rPr lang="en-US" altLang="ko-KR" sz="2800" i="1" baseline="-25000" dirty="0">
                <a:solidFill>
                  <a:srgbClr val="009242"/>
                </a:solidFill>
                <a:ea typeface="Gulim" pitchFamily="34" charset="-127"/>
              </a:rPr>
              <a:t>h</a:t>
            </a:r>
            <a:r>
              <a:rPr lang="en-US" altLang="ko-KR" sz="2800" i="1" dirty="0">
                <a:solidFill>
                  <a:srgbClr val="002060"/>
                </a:solidFill>
                <a:ea typeface="Gulim" pitchFamily="34" charset="-127"/>
              </a:rPr>
              <a:t>)</a:t>
            </a:r>
            <a:endParaRPr lang="en-IN" sz="2800" dirty="0">
              <a:solidFill>
                <a:srgbClr val="002060"/>
              </a:solidFill>
            </a:endParaRPr>
          </a:p>
        </p:txBody>
      </p:sp>
      <p:sp>
        <p:nvSpPr>
          <p:cNvPr id="3" name="Content Placeholder 2"/>
          <p:cNvSpPr>
            <a:spLocks noGrp="1"/>
          </p:cNvSpPr>
          <p:nvPr>
            <p:ph idx="1"/>
          </p:nvPr>
        </p:nvSpPr>
        <p:spPr/>
        <p:txBody>
          <a:bodyPr/>
          <a:lstStyle/>
          <a:p>
            <a:pPr marL="0" indent="0">
              <a:lnSpc>
                <a:spcPct val="200000"/>
              </a:lnSpc>
              <a:buNone/>
            </a:pPr>
            <a:r>
              <a:rPr lang="en-US" altLang="en-US" sz="3600" dirty="0"/>
              <a:t>Total swapping cost </a:t>
            </a:r>
            <a:r>
              <a:rPr lang="en-US" altLang="en-US" sz="3600" i="1" dirty="0"/>
              <a:t> TC</a:t>
            </a:r>
            <a:r>
              <a:rPr lang="en-US" altLang="en-US" sz="3600" i="1" baseline="-25000" dirty="0">
                <a:solidFill>
                  <a:srgbClr val="C00000"/>
                </a:solidFill>
              </a:rPr>
              <a:t>i</a:t>
            </a:r>
            <a:r>
              <a:rPr lang="en-US" altLang="en-US" sz="3600" i="1" baseline="-25000" dirty="0">
                <a:solidFill>
                  <a:srgbClr val="006600"/>
                </a:solidFill>
              </a:rPr>
              <a:t>h</a:t>
            </a:r>
            <a:r>
              <a:rPr lang="en-US" altLang="en-US" sz="3600" i="1" dirty="0">
                <a:solidFill>
                  <a:srgbClr val="002060"/>
                </a:solidFill>
              </a:rPr>
              <a:t>=</a:t>
            </a:r>
            <a:r>
              <a:rPr lang="en-US" altLang="en-US" sz="3600" i="1" dirty="0">
                <a:sym typeface="Symbol" pitchFamily="18" charset="2"/>
              </a:rPr>
              <a:t></a:t>
            </a:r>
            <a:r>
              <a:rPr lang="en-US" altLang="en-US" sz="3600" i="1" baseline="-25000" dirty="0">
                <a:sym typeface="Symbol" pitchFamily="18" charset="2"/>
              </a:rPr>
              <a:t>j</a:t>
            </a:r>
            <a:r>
              <a:rPr lang="en-US" altLang="en-US" sz="3600" i="1" dirty="0">
                <a:sym typeface="Symbol" pitchFamily="18" charset="2"/>
              </a:rPr>
              <a:t>C</a:t>
            </a:r>
            <a:r>
              <a:rPr lang="en-US" altLang="en-US" sz="3600" i="1" baseline="-25000" dirty="0">
                <a:solidFill>
                  <a:srgbClr val="002060"/>
                </a:solidFill>
                <a:sym typeface="Symbol" pitchFamily="18" charset="2"/>
              </a:rPr>
              <a:t>j</a:t>
            </a:r>
            <a:r>
              <a:rPr lang="en-US" altLang="en-US" sz="3600" i="1" baseline="-25000" dirty="0">
                <a:solidFill>
                  <a:srgbClr val="C00000"/>
                </a:solidFill>
                <a:sym typeface="Symbol" pitchFamily="18" charset="2"/>
              </a:rPr>
              <a:t>i</a:t>
            </a:r>
            <a:r>
              <a:rPr lang="en-US" altLang="en-US" sz="3600" i="1" baseline="-25000" dirty="0">
                <a:solidFill>
                  <a:srgbClr val="006600"/>
                </a:solidFill>
                <a:sym typeface="Symbol" pitchFamily="18" charset="2"/>
              </a:rPr>
              <a:t>h</a:t>
            </a:r>
          </a:p>
          <a:p>
            <a:pPr lvl="1">
              <a:lnSpc>
                <a:spcPct val="200000"/>
              </a:lnSpc>
            </a:pPr>
            <a:r>
              <a:rPr lang="en-US" sz="2000" i="1" dirty="0">
                <a:sym typeface="Symbol" pitchFamily="18" charset="2"/>
              </a:rPr>
              <a:t>Where </a:t>
            </a:r>
            <a:r>
              <a:rPr lang="en-US" altLang="en-US" sz="2000" i="1" dirty="0" err="1">
                <a:sym typeface="Symbol" pitchFamily="18" charset="2"/>
              </a:rPr>
              <a:t>C</a:t>
            </a:r>
            <a:r>
              <a:rPr lang="en-US" altLang="en-US" sz="2000" i="1" baseline="-25000" dirty="0" err="1">
                <a:solidFill>
                  <a:srgbClr val="002060"/>
                </a:solidFill>
                <a:sym typeface="Symbol" pitchFamily="18" charset="2"/>
              </a:rPr>
              <a:t>j</a:t>
            </a:r>
            <a:r>
              <a:rPr lang="en-US" altLang="en-US" sz="2000" i="1" baseline="-25000" dirty="0" err="1">
                <a:solidFill>
                  <a:srgbClr val="C00000"/>
                </a:solidFill>
                <a:sym typeface="Symbol" pitchFamily="18" charset="2"/>
              </a:rPr>
              <a:t>i</a:t>
            </a:r>
            <a:r>
              <a:rPr lang="en-US" altLang="en-US" sz="2000" i="1" baseline="-25000" dirty="0" err="1">
                <a:solidFill>
                  <a:srgbClr val="006600"/>
                </a:solidFill>
                <a:sym typeface="Symbol" pitchFamily="18" charset="2"/>
              </a:rPr>
              <a:t>h</a:t>
            </a:r>
            <a:r>
              <a:rPr lang="en-US" altLang="en-US" sz="2000" i="1" dirty="0">
                <a:solidFill>
                  <a:srgbClr val="002060"/>
                </a:solidFill>
                <a:sym typeface="Symbol" pitchFamily="18" charset="2"/>
              </a:rPr>
              <a:t> </a:t>
            </a:r>
            <a:r>
              <a:rPr lang="en-US" altLang="en-US" sz="2000" i="1" dirty="0">
                <a:sym typeface="Symbol" pitchFamily="18" charset="2"/>
              </a:rPr>
              <a:t>is the cost of swapping </a:t>
            </a:r>
            <a:r>
              <a:rPr lang="en-US" altLang="ko-KR" sz="2000" i="1" dirty="0" err="1">
                <a:solidFill>
                  <a:srgbClr val="A40000"/>
                </a:solidFill>
                <a:ea typeface="Gulim" pitchFamily="34" charset="-127"/>
              </a:rPr>
              <a:t>i</a:t>
            </a:r>
            <a:r>
              <a:rPr lang="en-US" altLang="ko-KR" sz="2000" dirty="0">
                <a:solidFill>
                  <a:srgbClr val="002060"/>
                </a:solidFill>
                <a:ea typeface="Gulim" pitchFamily="34" charset="-127"/>
              </a:rPr>
              <a:t> </a:t>
            </a:r>
            <a:r>
              <a:rPr lang="en-US" altLang="ko-KR" sz="2000" dirty="0">
                <a:ea typeface="Gulim" pitchFamily="34" charset="-127"/>
              </a:rPr>
              <a:t>with</a:t>
            </a:r>
            <a:r>
              <a:rPr lang="en-US" altLang="ko-KR" sz="2000" dirty="0">
                <a:solidFill>
                  <a:srgbClr val="002060"/>
                </a:solidFill>
                <a:ea typeface="Gulim" pitchFamily="34" charset="-127"/>
              </a:rPr>
              <a:t> </a:t>
            </a:r>
            <a:r>
              <a:rPr lang="en-US" altLang="ko-KR" sz="2000" i="1" dirty="0">
                <a:solidFill>
                  <a:srgbClr val="006600"/>
                </a:solidFill>
                <a:ea typeface="Gulim" pitchFamily="34" charset="-127"/>
              </a:rPr>
              <a:t>h</a:t>
            </a:r>
            <a:r>
              <a:rPr lang="en-US" altLang="ko-KR" sz="2000" i="1" dirty="0">
                <a:solidFill>
                  <a:srgbClr val="002060"/>
                </a:solidFill>
                <a:ea typeface="Gulim" pitchFamily="34" charset="-127"/>
              </a:rPr>
              <a:t> </a:t>
            </a:r>
            <a:r>
              <a:rPr lang="en-US" altLang="ko-KR" sz="2000" i="1" dirty="0">
                <a:ea typeface="Gulim" pitchFamily="34" charset="-127"/>
              </a:rPr>
              <a:t>for all non </a:t>
            </a:r>
            <a:r>
              <a:rPr lang="en-US" altLang="ko-KR" sz="2000" i="1" dirty="0" err="1">
                <a:ea typeface="Gulim" pitchFamily="34" charset="-127"/>
              </a:rPr>
              <a:t>medoid</a:t>
            </a:r>
            <a:r>
              <a:rPr lang="en-US" altLang="ko-KR" sz="2000" i="1" dirty="0">
                <a:ea typeface="Gulim" pitchFamily="34" charset="-127"/>
              </a:rPr>
              <a:t> objects</a:t>
            </a:r>
            <a:r>
              <a:rPr lang="en-US" altLang="ko-KR" sz="2000" i="1" dirty="0">
                <a:solidFill>
                  <a:srgbClr val="002060"/>
                </a:solidFill>
                <a:ea typeface="Gulim" pitchFamily="34" charset="-127"/>
              </a:rPr>
              <a:t> j</a:t>
            </a:r>
          </a:p>
          <a:p>
            <a:pPr lvl="1">
              <a:lnSpc>
                <a:spcPct val="200000"/>
              </a:lnSpc>
            </a:pPr>
            <a:r>
              <a:rPr lang="en-US" altLang="en-US" sz="2000" i="1" dirty="0" err="1">
                <a:sym typeface="Symbol" pitchFamily="18" charset="2"/>
              </a:rPr>
              <a:t>C</a:t>
            </a:r>
            <a:r>
              <a:rPr lang="en-US" altLang="en-US" sz="2000" i="1" baseline="-25000" dirty="0" err="1">
                <a:solidFill>
                  <a:srgbClr val="002060"/>
                </a:solidFill>
                <a:sym typeface="Symbol" pitchFamily="18" charset="2"/>
              </a:rPr>
              <a:t>j</a:t>
            </a:r>
            <a:r>
              <a:rPr lang="en-US" altLang="en-US" sz="2000" i="1" baseline="-25000" dirty="0" err="1">
                <a:solidFill>
                  <a:srgbClr val="C00000"/>
                </a:solidFill>
                <a:sym typeface="Symbol" pitchFamily="18" charset="2"/>
              </a:rPr>
              <a:t>i</a:t>
            </a:r>
            <a:r>
              <a:rPr lang="en-US" altLang="en-US" sz="2000" i="1" baseline="-25000" dirty="0" err="1">
                <a:solidFill>
                  <a:srgbClr val="006600"/>
                </a:solidFill>
                <a:sym typeface="Symbol" pitchFamily="18" charset="2"/>
              </a:rPr>
              <a:t>h</a:t>
            </a:r>
            <a:r>
              <a:rPr lang="en-US" altLang="en-US" sz="2000" i="1" baseline="-25000" dirty="0">
                <a:solidFill>
                  <a:srgbClr val="002060"/>
                </a:solidFill>
                <a:sym typeface="Symbol" pitchFamily="18" charset="2"/>
              </a:rPr>
              <a:t> </a:t>
            </a:r>
            <a:r>
              <a:rPr lang="en-US" altLang="en-US" sz="2000" dirty="0">
                <a:sym typeface="Symbol" pitchFamily="18" charset="2"/>
              </a:rPr>
              <a:t>will vary depending upon different cases</a:t>
            </a:r>
            <a:endParaRPr lang="en-US" altLang="ko-KR" sz="2000" dirty="0">
              <a:ea typeface="Gulim" pitchFamily="34" charset="-127"/>
            </a:endParaRPr>
          </a:p>
        </p:txBody>
      </p:sp>
    </p:spTree>
    <p:extLst>
      <p:ext uri="{BB962C8B-B14F-4D97-AF65-F5344CB8AC3E}">
        <p14:creationId xmlns:p14="http://schemas.microsoft.com/office/powerpoint/2010/main" val="369324876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04800"/>
            <a:ext cx="8280400" cy="533400"/>
          </a:xfrm>
        </p:spPr>
        <p:txBody>
          <a:bodyPr>
            <a:normAutofit fontScale="90000"/>
          </a:bodyPr>
          <a:lstStyle/>
          <a:p>
            <a:r>
              <a:rPr lang="en-US" altLang="ko-KR" dirty="0" smtClean="0">
                <a:solidFill>
                  <a:srgbClr val="002060"/>
                </a:solidFill>
                <a:ea typeface="Gulim" pitchFamily="34" charset="-127"/>
              </a:rPr>
              <a:t>Sum of Squared Error (SSE)</a:t>
            </a:r>
            <a:endParaRPr lang="en-IN" dirty="0"/>
          </a:p>
        </p:txBody>
      </p:sp>
      <mc:AlternateContent xmlns:mc="http://schemas.openxmlformats.org/markup-compatibility/2006" xmlns:a14="http://schemas.microsoft.com/office/drawing/2010/main">
        <mc:Choice Requires="a14">
          <p:sp>
            <p:nvSpPr>
              <p:cNvPr id="4" name="TextBox 3"/>
              <p:cNvSpPr txBox="1"/>
              <p:nvPr/>
            </p:nvSpPr>
            <p:spPr>
              <a:xfrm>
                <a:off x="1828800" y="967101"/>
                <a:ext cx="7772400" cy="109401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IN" altLang="en-US" sz="2400" dirty="0"/>
                        <m:t>SSE</m:t>
                      </m:r>
                      <m:r>
                        <m:rPr>
                          <m:nor/>
                        </m:rPr>
                        <a:rPr lang="en-IN" altLang="en-US" sz="2400" dirty="0"/>
                        <m:t> </m:t>
                      </m:r>
                      <m:r>
                        <m:rPr>
                          <m:nor/>
                        </m:rPr>
                        <a:rPr lang="en-US" altLang="en-US" sz="2400" dirty="0"/>
                        <m:t>(</m:t>
                      </m:r>
                      <m:r>
                        <a:rPr lang="en-IN" sz="2400" i="1">
                          <a:latin typeface="Cambria Math" panose="02040503050406030204" pitchFamily="18" charset="0"/>
                        </a:rPr>
                        <m:t>𝐸</m:t>
                      </m:r>
                      <m:r>
                        <a:rPr lang="en-IN" sz="2400" i="1">
                          <a:latin typeface="Cambria Math" panose="02040503050406030204" pitchFamily="18" charset="0"/>
                        </a:rPr>
                        <m:t>)=</m:t>
                      </m:r>
                      <m:nary>
                        <m:naryPr>
                          <m:chr m:val="∑"/>
                          <m:ctrlPr>
                            <a:rPr lang="en-IN" sz="2400" i="1">
                              <a:latin typeface="Cambria Math" panose="02040503050406030204" pitchFamily="18" charset="0"/>
                            </a:rPr>
                          </m:ctrlPr>
                        </m:naryPr>
                        <m:sub>
                          <m:r>
                            <a:rPr lang="en-IN" sz="2400" i="1">
                              <a:latin typeface="Cambria Math" panose="02040503050406030204" pitchFamily="18" charset="0"/>
                            </a:rPr>
                            <m:t>𝑖</m:t>
                          </m:r>
                          <m:r>
                            <a:rPr lang="en-IN" sz="2400" i="1">
                              <a:latin typeface="Cambria Math" panose="02040503050406030204" pitchFamily="18" charset="0"/>
                            </a:rPr>
                            <m:t>=1</m:t>
                          </m:r>
                        </m:sub>
                        <m:sup>
                          <m:r>
                            <a:rPr lang="en-IN" sz="2400" i="1">
                              <a:latin typeface="Cambria Math" panose="02040503050406030204" pitchFamily="18" charset="0"/>
                            </a:rPr>
                            <m:t>𝑘</m:t>
                          </m:r>
                        </m:sup>
                        <m:e>
                          <m:nary>
                            <m:naryPr>
                              <m:chr m:val="∑"/>
                              <m:supHide m:val="on"/>
                              <m:ctrlPr>
                                <a:rPr lang="en-IN" sz="2400" i="1">
                                  <a:latin typeface="Cambria Math" panose="02040503050406030204" pitchFamily="18" charset="0"/>
                                </a:rPr>
                              </m:ctrlPr>
                            </m:naryPr>
                            <m:sub>
                              <m:r>
                                <a:rPr lang="en-IN" sz="2400" i="1">
                                  <a:latin typeface="Cambria Math" panose="02040503050406030204" pitchFamily="18" charset="0"/>
                                </a:rPr>
                                <m:t>𝑗</m:t>
                              </m:r>
                              <m:r>
                                <a:rPr lang="en-IN" sz="2400" i="1">
                                  <a:latin typeface="Cambria Math" panose="02040503050406030204" pitchFamily="18" charset="0"/>
                                  <a:ea typeface="Cambria Math" panose="02040503050406030204" pitchFamily="18" charset="0"/>
                                </a:rPr>
                                <m:t>∈</m:t>
                              </m:r>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𝐶</m:t>
                                  </m:r>
                                </m:e>
                                <m:sub>
                                  <m:r>
                                    <a:rPr lang="en-IN" sz="2400" i="1">
                                      <a:latin typeface="Cambria Math" panose="02040503050406030204" pitchFamily="18" charset="0"/>
                                      <a:ea typeface="Cambria Math" panose="02040503050406030204" pitchFamily="18" charset="0"/>
                                    </a:rPr>
                                    <m:t>𝑖</m:t>
                                  </m:r>
                                </m:sub>
                              </m:sSub>
                            </m:sub>
                            <m:sup/>
                            <m:e>
                              <m:r>
                                <a:rPr lang="en-IN" sz="2400" i="1">
                                  <a:latin typeface="Cambria Math" panose="02040503050406030204" pitchFamily="18" charset="0"/>
                                  <a:ea typeface="Cambria Math" panose="02040503050406030204" pitchFamily="18" charset="0"/>
                                </a:rPr>
                                <m:t>𝑑</m:t>
                              </m:r>
                              <m:r>
                                <a:rPr lang="en-IN" sz="2400" i="1" baseline="30000">
                                  <a:latin typeface="Cambria Math" panose="02040503050406030204" pitchFamily="18" charset="0"/>
                                  <a:ea typeface="Cambria Math" panose="02040503050406030204" pitchFamily="18" charset="0"/>
                                </a:rPr>
                                <m:t>2</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𝑗</m:t>
                              </m:r>
                              <m:r>
                                <a:rPr lang="en-IN" sz="2400" i="1">
                                  <a:latin typeface="Cambria Math" panose="02040503050406030204" pitchFamily="18" charset="0"/>
                                </a:rPr>
                                <m:t>,</m:t>
                              </m:r>
                              <m:r>
                                <a:rPr lang="en-IN" sz="2400" i="1">
                                  <a:latin typeface="Cambria Math" panose="02040503050406030204" pitchFamily="18" charset="0"/>
                                </a:rPr>
                                <m:t>𝑖</m:t>
                              </m:r>
                              <m:r>
                                <a:rPr lang="en-IN" sz="2400" i="1">
                                  <a:latin typeface="Cambria Math" panose="02040503050406030204" pitchFamily="18" charset="0"/>
                                  <a:ea typeface="Cambria Math" panose="02040503050406030204" pitchFamily="18" charset="0"/>
                                </a:rPr>
                                <m:t>)</m:t>
                              </m:r>
                            </m:e>
                          </m:nary>
                        </m:e>
                      </m:nary>
                    </m:oMath>
                  </m:oMathPara>
                </a14:m>
                <a:endParaRPr lang="en-IN"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1828800" y="967101"/>
                <a:ext cx="7772400" cy="1094017"/>
              </a:xfrm>
              <a:prstGeom prst="rect">
                <a:avLst/>
              </a:prstGeom>
              <a:blipFill rotWithShape="0">
                <a:blip r:embed="rId2"/>
                <a:stretch>
                  <a:fillRect/>
                </a:stretch>
              </a:blipFill>
            </p:spPr>
            <p:txBody>
              <a:bodyPr/>
              <a:lstStyle/>
              <a:p>
                <a:r>
                  <a:rPr lang="en-IN">
                    <a:noFill/>
                  </a:rPr>
                  <a:t> </a:t>
                </a:r>
              </a:p>
            </p:txBody>
          </p:sp>
        </mc:Fallback>
      </mc:AlternateContent>
      <p:sp>
        <p:nvSpPr>
          <p:cNvPr id="5" name="Oval 4"/>
          <p:cNvSpPr/>
          <p:nvPr/>
        </p:nvSpPr>
        <p:spPr bwMode="auto">
          <a:xfrm>
            <a:off x="4495800" y="2750634"/>
            <a:ext cx="76200" cy="762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6" name="Oval 5"/>
          <p:cNvSpPr/>
          <p:nvPr/>
        </p:nvSpPr>
        <p:spPr bwMode="auto">
          <a:xfrm>
            <a:off x="4648200" y="2903034"/>
            <a:ext cx="76200" cy="762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7" name="Oval 6"/>
          <p:cNvSpPr/>
          <p:nvPr/>
        </p:nvSpPr>
        <p:spPr bwMode="auto">
          <a:xfrm>
            <a:off x="4687229" y="3188319"/>
            <a:ext cx="76200" cy="762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8" name="Oval 7"/>
          <p:cNvSpPr/>
          <p:nvPr/>
        </p:nvSpPr>
        <p:spPr bwMode="auto">
          <a:xfrm>
            <a:off x="4953000" y="3207834"/>
            <a:ext cx="76200" cy="762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9" name="Oval 8"/>
          <p:cNvSpPr/>
          <p:nvPr/>
        </p:nvSpPr>
        <p:spPr bwMode="auto">
          <a:xfrm>
            <a:off x="4885163" y="2788734"/>
            <a:ext cx="76200" cy="762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10" name="Oval 9"/>
          <p:cNvSpPr/>
          <p:nvPr/>
        </p:nvSpPr>
        <p:spPr bwMode="auto">
          <a:xfrm>
            <a:off x="5151863" y="2743200"/>
            <a:ext cx="76200" cy="762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11" name="Oval 10"/>
          <p:cNvSpPr/>
          <p:nvPr/>
        </p:nvSpPr>
        <p:spPr bwMode="auto">
          <a:xfrm>
            <a:off x="5304263" y="2895600"/>
            <a:ext cx="76200" cy="762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12" name="Oval 11"/>
          <p:cNvSpPr/>
          <p:nvPr/>
        </p:nvSpPr>
        <p:spPr bwMode="auto">
          <a:xfrm>
            <a:off x="5131419" y="3512634"/>
            <a:ext cx="76200" cy="76200"/>
          </a:xfrm>
          <a:prstGeom prst="ellipse">
            <a:avLst/>
          </a:prstGeom>
          <a:solidFill>
            <a:srgbClr val="FFC000"/>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13" name="Oval 12"/>
          <p:cNvSpPr/>
          <p:nvPr/>
        </p:nvSpPr>
        <p:spPr bwMode="auto">
          <a:xfrm>
            <a:off x="6629400" y="2760856"/>
            <a:ext cx="76200" cy="762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14" name="Oval 13"/>
          <p:cNvSpPr/>
          <p:nvPr/>
        </p:nvSpPr>
        <p:spPr bwMode="auto">
          <a:xfrm>
            <a:off x="6883400" y="2793380"/>
            <a:ext cx="76200" cy="762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15" name="Oval 14"/>
          <p:cNvSpPr/>
          <p:nvPr/>
        </p:nvSpPr>
        <p:spPr bwMode="auto">
          <a:xfrm>
            <a:off x="6858000" y="3150219"/>
            <a:ext cx="76200" cy="76200"/>
          </a:xfrm>
          <a:prstGeom prst="ellipse">
            <a:avLst/>
          </a:prstGeom>
          <a:solidFill>
            <a:srgbClr val="FFC000"/>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16" name="Oval 15"/>
          <p:cNvSpPr/>
          <p:nvPr/>
        </p:nvSpPr>
        <p:spPr bwMode="auto">
          <a:xfrm>
            <a:off x="7343078" y="2933700"/>
            <a:ext cx="76200" cy="762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17" name="Oval 16"/>
          <p:cNvSpPr/>
          <p:nvPr/>
        </p:nvSpPr>
        <p:spPr bwMode="auto">
          <a:xfrm>
            <a:off x="7239000" y="3370456"/>
            <a:ext cx="76200" cy="762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18" name="Oval 17"/>
          <p:cNvSpPr/>
          <p:nvPr/>
        </p:nvSpPr>
        <p:spPr bwMode="auto">
          <a:xfrm>
            <a:off x="6648915" y="3420636"/>
            <a:ext cx="76200" cy="762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19" name="Oval 18"/>
          <p:cNvSpPr/>
          <p:nvPr/>
        </p:nvSpPr>
        <p:spPr bwMode="auto">
          <a:xfrm>
            <a:off x="7035800" y="2945780"/>
            <a:ext cx="76200" cy="762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20" name="Oval 19"/>
          <p:cNvSpPr/>
          <p:nvPr/>
        </p:nvSpPr>
        <p:spPr bwMode="auto">
          <a:xfrm>
            <a:off x="7137400" y="3741234"/>
            <a:ext cx="76200" cy="762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21" name="Oval 20"/>
          <p:cNvSpPr/>
          <p:nvPr/>
        </p:nvSpPr>
        <p:spPr bwMode="auto">
          <a:xfrm>
            <a:off x="7543800" y="3094463"/>
            <a:ext cx="76200" cy="762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22" name="Oval 21"/>
          <p:cNvSpPr/>
          <p:nvPr/>
        </p:nvSpPr>
        <p:spPr bwMode="auto">
          <a:xfrm>
            <a:off x="7182315" y="3195753"/>
            <a:ext cx="76200" cy="762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23" name="Oval 22"/>
          <p:cNvSpPr/>
          <p:nvPr/>
        </p:nvSpPr>
        <p:spPr bwMode="auto">
          <a:xfrm>
            <a:off x="5321300" y="3157653"/>
            <a:ext cx="76200" cy="762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24" name="Oval 23"/>
          <p:cNvSpPr/>
          <p:nvPr/>
        </p:nvSpPr>
        <p:spPr bwMode="auto">
          <a:xfrm>
            <a:off x="5037563" y="2941134"/>
            <a:ext cx="76200" cy="76200"/>
          </a:xfrm>
          <a:prstGeom prst="ellipse">
            <a:avLst/>
          </a:prstGeom>
          <a:solidFill>
            <a:schemeClr val="accent1"/>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25" name="Oval 24"/>
          <p:cNvSpPr/>
          <p:nvPr/>
        </p:nvSpPr>
        <p:spPr bwMode="auto">
          <a:xfrm>
            <a:off x="7045092" y="3112119"/>
            <a:ext cx="76200" cy="76200"/>
          </a:xfrm>
          <a:prstGeom prst="ellipse">
            <a:avLst/>
          </a:prstGeom>
          <a:solidFill>
            <a:schemeClr val="accent1"/>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mc:AlternateContent xmlns:mc="http://schemas.openxmlformats.org/markup-compatibility/2006" xmlns:a14="http://schemas.microsoft.com/office/drawing/2010/main">
        <mc:Choice Requires="a14">
          <p:sp>
            <p:nvSpPr>
              <p:cNvPr id="28" name="Rectangle 27"/>
              <p:cNvSpPr/>
              <p:nvPr/>
            </p:nvSpPr>
            <p:spPr>
              <a:xfrm>
                <a:off x="2514600" y="4695971"/>
                <a:ext cx="7086600" cy="1032655"/>
              </a:xfrm>
              <a:prstGeom prst="rect">
                <a:avLst/>
              </a:prstGeom>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m:rPr>
                          <m:nor/>
                        </m:rPr>
                        <a:rPr lang="en-IN" altLang="en-US" dirty="0"/>
                        <m:t>SSE</m:t>
                      </m:r>
                      <m:r>
                        <m:rPr>
                          <m:nor/>
                        </m:rPr>
                        <a:rPr lang="en-IN" altLang="en-US" dirty="0"/>
                        <m:t> </m:t>
                      </m:r>
                      <m:r>
                        <m:rPr>
                          <m:nor/>
                        </m:rPr>
                        <a:rPr lang="en-US" altLang="en-US" dirty="0"/>
                        <m:t>(</m:t>
                      </m:r>
                      <m:r>
                        <a:rPr lang="en-IN" i="1">
                          <a:latin typeface="Cambria Math" panose="02040503050406030204" pitchFamily="18" charset="0"/>
                        </a:rPr>
                        <m:t>𝐸</m:t>
                      </m:r>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𝑑</m:t>
                          </m:r>
                        </m:e>
                        <m:sup>
                          <m:r>
                            <a:rPr lang="en-IN" i="1">
                              <a:latin typeface="Cambria Math" panose="02040503050406030204" pitchFamily="18" charset="0"/>
                            </a:rPr>
                            <m:t>2</m:t>
                          </m:r>
                        </m:sup>
                      </m:sSup>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1</m:t>
                              </m:r>
                            </m:sub>
                          </m:sSub>
                          <m:r>
                            <m:rPr>
                              <m:nor/>
                            </m:rPr>
                            <a:rPr lang="en-IN" b="1">
                              <a:latin typeface="Cambria Math" panose="02040503050406030204" pitchFamily="18" charset="0"/>
                              <a:ea typeface="Cambria Math" panose="02040503050406030204" pitchFamily="18" charset="0"/>
                            </a:rPr>
                            <m:t>,</m:t>
                          </m:r>
                          <m:sSub>
                            <m:sSubPr>
                              <m:ctrlPr>
                                <a:rPr lang="en-IN" b="1" i="1">
                                  <a:latin typeface="Cambria Math" panose="02040503050406030204" pitchFamily="18" charset="0"/>
                                  <a:ea typeface="Cambria Math" panose="02040503050406030204" pitchFamily="18" charset="0"/>
                                </a:rPr>
                              </m:ctrlPr>
                            </m:sSubPr>
                            <m:e>
                              <m:r>
                                <a:rPr lang="en-IN" b="1" i="1">
                                  <a:latin typeface="Cambria Math" panose="02040503050406030204" pitchFamily="18" charset="0"/>
                                  <a:ea typeface="Cambria Math" panose="02040503050406030204" pitchFamily="18" charset="0"/>
                                </a:rPr>
                                <m:t>𝒄</m:t>
                              </m:r>
                            </m:e>
                            <m:sub>
                              <m:r>
                                <a:rPr lang="en-IN" b="1" i="1">
                                  <a:latin typeface="Cambria Math" panose="02040503050406030204" pitchFamily="18" charset="0"/>
                                  <a:ea typeface="Cambria Math" panose="02040503050406030204" pitchFamily="18" charset="0"/>
                                </a:rPr>
                                <m:t>𝟏</m:t>
                              </m:r>
                            </m:sub>
                          </m:sSub>
                        </m:e>
                      </m:d>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𝑑</m:t>
                          </m:r>
                        </m:e>
                        <m:sup>
                          <m:r>
                            <a:rPr lang="en-IN" i="1">
                              <a:latin typeface="Cambria Math" panose="02040503050406030204" pitchFamily="18" charset="0"/>
                            </a:rPr>
                            <m:t>2</m:t>
                          </m:r>
                        </m:sup>
                      </m:sSup>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2</m:t>
                              </m:r>
                            </m:sub>
                          </m:sSub>
                          <m:r>
                            <m:rPr>
                              <m:nor/>
                            </m:rPr>
                            <a:rPr lang="en-IN">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𝒄</m:t>
                              </m:r>
                            </m:e>
                            <m:sub>
                              <m:r>
                                <a:rPr lang="en-IN" i="1">
                                  <a:latin typeface="Cambria Math" panose="02040503050406030204" pitchFamily="18" charset="0"/>
                                  <a:ea typeface="Cambria Math" panose="02040503050406030204" pitchFamily="18" charset="0"/>
                                </a:rPr>
                                <m:t>𝟏</m:t>
                              </m:r>
                            </m:sub>
                          </m:sSub>
                        </m:e>
                      </m:d>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𝑑</m:t>
                          </m:r>
                        </m:e>
                        <m:sup>
                          <m:r>
                            <a:rPr lang="en-IN" i="1">
                              <a:latin typeface="Cambria Math" panose="02040503050406030204" pitchFamily="18" charset="0"/>
                            </a:rPr>
                            <m:t>2</m:t>
                          </m:r>
                        </m:sup>
                      </m:sSup>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𝑛</m:t>
                                  </m:r>
                                </m:e>
                                <m:sub>
                                  <m:r>
                                    <a:rPr lang="en-IN" i="1">
                                      <a:latin typeface="Cambria Math" panose="02040503050406030204" pitchFamily="18" charset="0"/>
                                      <a:ea typeface="Cambria Math" panose="02040503050406030204" pitchFamily="18" charset="0"/>
                                    </a:rPr>
                                    <m:t>1</m:t>
                                  </m:r>
                                </m:sub>
                              </m:sSub>
                            </m:sub>
                          </m:sSub>
                          <m:r>
                            <m:rPr>
                              <m:nor/>
                            </m:rPr>
                            <a:rPr lang="en-IN">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𝒄</m:t>
                              </m:r>
                            </m:e>
                            <m:sub>
                              <m:r>
                                <a:rPr lang="en-IN" i="1">
                                  <a:latin typeface="Cambria Math" panose="02040503050406030204" pitchFamily="18" charset="0"/>
                                  <a:ea typeface="Cambria Math" panose="02040503050406030204" pitchFamily="18" charset="0"/>
                                </a:rPr>
                                <m:t>𝟏</m:t>
                              </m:r>
                            </m:sub>
                          </m:sSub>
                        </m:e>
                      </m:d>
                      <m:r>
                        <a:rPr lang="en-IN" i="1">
                          <a:latin typeface="Cambria Math" panose="02040503050406030204" pitchFamily="18" charset="0"/>
                          <a:ea typeface="Cambria Math" panose="02040503050406030204" pitchFamily="18" charset="0"/>
                        </a:rPr>
                        <m:t>+</m:t>
                      </m:r>
                    </m:oMath>
                  </m:oMathPara>
                </a14:m>
                <a:endParaRPr lang="en-IN" i="1" dirty="0">
                  <a:latin typeface="Cambria Math" panose="02040503050406030204" pitchFamily="18" charset="0"/>
                  <a:ea typeface="Cambria Math" panose="02040503050406030204" pitchFamily="18" charset="0"/>
                </a:endParaRPr>
              </a:p>
              <a:p>
                <a:pPr>
                  <a:lnSpc>
                    <a:spcPct val="150000"/>
                  </a:lnSpc>
                </a:pPr>
                <a:r>
                  <a:rPr lang="en-IN" dirty="0"/>
                  <a:t>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 </m:t>
                        </m:r>
                        <m:r>
                          <a:rPr lang="en-IN" i="1">
                            <a:latin typeface="Cambria Math" panose="02040503050406030204" pitchFamily="18" charset="0"/>
                          </a:rPr>
                          <m:t>𝑑</m:t>
                        </m:r>
                      </m:e>
                      <m:sup>
                        <m:r>
                          <a:rPr lang="en-IN" i="1">
                            <a:latin typeface="Cambria Math" panose="02040503050406030204" pitchFamily="18" charset="0"/>
                          </a:rPr>
                          <m:t>2</m:t>
                        </m:r>
                      </m:sup>
                    </m:sSup>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1</m:t>
                            </m:r>
                          </m:sub>
                        </m:sSub>
                        <m:r>
                          <m:rPr>
                            <m:nor/>
                          </m:rPr>
                          <a:rPr lang="en-IN">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𝒄</m:t>
                            </m:r>
                          </m:e>
                          <m:sub>
                            <m:r>
                              <a:rPr lang="en-IN" b="1" i="1">
                                <a:latin typeface="Cambria Math" panose="02040503050406030204" pitchFamily="18" charset="0"/>
                                <a:ea typeface="Cambria Math" panose="02040503050406030204" pitchFamily="18" charset="0"/>
                              </a:rPr>
                              <m:t>𝟐</m:t>
                            </m:r>
                          </m:sub>
                        </m:sSub>
                      </m:e>
                    </m:d>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𝑑</m:t>
                        </m:r>
                      </m:e>
                      <m:sup>
                        <m:r>
                          <a:rPr lang="en-IN" i="1">
                            <a:latin typeface="Cambria Math" panose="02040503050406030204" pitchFamily="18" charset="0"/>
                          </a:rPr>
                          <m:t>2</m:t>
                        </m:r>
                      </m:sup>
                    </m:sSup>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2</m:t>
                            </m:r>
                          </m:sub>
                        </m:sSub>
                        <m:r>
                          <m:rPr>
                            <m:nor/>
                          </m:rPr>
                          <a:rPr lang="en-IN">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𝒄</m:t>
                            </m:r>
                          </m:e>
                          <m:sub>
                            <m:r>
                              <a:rPr lang="en-IN" b="1" i="1">
                                <a:latin typeface="Cambria Math" panose="02040503050406030204" pitchFamily="18" charset="0"/>
                                <a:ea typeface="Cambria Math" panose="02040503050406030204" pitchFamily="18" charset="0"/>
                              </a:rPr>
                              <m:t>𝟐</m:t>
                            </m:r>
                          </m:sub>
                        </m:sSub>
                      </m:e>
                    </m:d>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𝑑</m:t>
                        </m:r>
                      </m:e>
                      <m:sup>
                        <m:r>
                          <a:rPr lang="en-IN" i="1">
                            <a:latin typeface="Cambria Math" panose="02040503050406030204" pitchFamily="18" charset="0"/>
                          </a:rPr>
                          <m:t>2</m:t>
                        </m:r>
                      </m:sup>
                    </m:sSup>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𝑛</m:t>
                            </m:r>
                          </m:e>
                          <m:sub>
                            <m:r>
                              <a:rPr lang="en-IN" i="1">
                                <a:latin typeface="Cambria Math" panose="02040503050406030204" pitchFamily="18" charset="0"/>
                                <a:ea typeface="Cambria Math" panose="02040503050406030204" pitchFamily="18" charset="0"/>
                              </a:rPr>
                              <m:t>2</m:t>
                            </m:r>
                          </m:sub>
                        </m:sSub>
                      </m:sub>
                    </m:sSub>
                    <m:r>
                      <m:rPr>
                        <m:nor/>
                      </m:rPr>
                      <a:rPr lang="en-IN">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𝒄</m:t>
                        </m:r>
                      </m:e>
                      <m:sub>
                        <m:r>
                          <a:rPr lang="en-IN" b="1" i="1">
                            <a:latin typeface="Cambria Math" panose="02040503050406030204" pitchFamily="18" charset="0"/>
                            <a:ea typeface="Cambria Math" panose="02040503050406030204" pitchFamily="18" charset="0"/>
                          </a:rPr>
                          <m:t>𝟐</m:t>
                        </m:r>
                      </m:sub>
                    </m:sSub>
                    <m:r>
                      <a:rPr lang="en-IN" i="1">
                        <a:latin typeface="Cambria Math" panose="02040503050406030204" pitchFamily="18" charset="0"/>
                        <a:ea typeface="Cambria Math" panose="02040503050406030204" pitchFamily="18" charset="0"/>
                      </a:rPr>
                      <m:t>)</m:t>
                    </m:r>
                  </m:oMath>
                </a14:m>
                <a:endParaRPr lang="en-IN" dirty="0"/>
              </a:p>
            </p:txBody>
          </p:sp>
        </mc:Choice>
        <mc:Fallback xmlns="">
          <p:sp>
            <p:nvSpPr>
              <p:cNvPr id="28" name="Rectangle 27"/>
              <p:cNvSpPr>
                <a:spLocks noRot="1" noChangeAspect="1" noMove="1" noResize="1" noEditPoints="1" noAdjustHandles="1" noChangeArrowheads="1" noChangeShapeType="1" noTextEdit="1"/>
              </p:cNvSpPr>
              <p:nvPr/>
            </p:nvSpPr>
            <p:spPr>
              <a:xfrm>
                <a:off x="2514600" y="4695971"/>
                <a:ext cx="7086600" cy="1032655"/>
              </a:xfrm>
              <a:prstGeom prst="rect">
                <a:avLst/>
              </a:prstGeom>
              <a:blipFill rotWithShape="0">
                <a:blip r:embed="rId3"/>
                <a:stretch>
                  <a:fillRect/>
                </a:stretch>
              </a:blipFill>
            </p:spPr>
            <p:txBody>
              <a:bodyPr/>
              <a:lstStyle/>
              <a:p>
                <a:r>
                  <a:rPr lang="en-IN">
                    <a:noFill/>
                  </a:rPr>
                  <a:t> </a:t>
                </a:r>
              </a:p>
            </p:txBody>
          </p:sp>
        </mc:Fallback>
      </mc:AlternateContent>
      <p:sp>
        <p:nvSpPr>
          <p:cNvPr id="29" name="TextBox 28"/>
          <p:cNvSpPr txBox="1"/>
          <p:nvPr/>
        </p:nvSpPr>
        <p:spPr>
          <a:xfrm>
            <a:off x="5207619" y="3479182"/>
            <a:ext cx="346570" cy="276999"/>
          </a:xfrm>
          <a:prstGeom prst="rect">
            <a:avLst/>
          </a:prstGeom>
          <a:noFill/>
        </p:spPr>
        <p:txBody>
          <a:bodyPr wrap="none" rtlCol="0">
            <a:spAutoFit/>
          </a:bodyPr>
          <a:lstStyle/>
          <a:p>
            <a:r>
              <a:rPr lang="en-IN" sz="1200" dirty="0">
                <a:latin typeface="Times New Roman" panose="02020603050405020304" pitchFamily="18" charset="0"/>
                <a:cs typeface="Times New Roman" panose="02020603050405020304" pitchFamily="18" charset="0"/>
              </a:rPr>
              <a:t>C</a:t>
            </a:r>
            <a:r>
              <a:rPr lang="en-IN" sz="1200" baseline="-25000" dirty="0">
                <a:latin typeface="Times New Roman" panose="02020603050405020304" pitchFamily="18" charset="0"/>
                <a:cs typeface="Times New Roman" panose="02020603050405020304" pitchFamily="18" charset="0"/>
              </a:rPr>
              <a:t>1</a:t>
            </a:r>
          </a:p>
        </p:txBody>
      </p:sp>
      <p:sp>
        <p:nvSpPr>
          <p:cNvPr id="34" name="TextBox 33"/>
          <p:cNvSpPr txBox="1"/>
          <p:nvPr/>
        </p:nvSpPr>
        <p:spPr>
          <a:xfrm>
            <a:off x="6561787" y="2975510"/>
            <a:ext cx="346570" cy="276999"/>
          </a:xfrm>
          <a:prstGeom prst="rect">
            <a:avLst/>
          </a:prstGeom>
          <a:noFill/>
        </p:spPr>
        <p:txBody>
          <a:bodyPr wrap="none" rtlCol="0">
            <a:spAutoFit/>
          </a:bodyPr>
          <a:lstStyle/>
          <a:p>
            <a:r>
              <a:rPr lang="en-IN" sz="1200" dirty="0">
                <a:latin typeface="Times New Roman" panose="02020603050405020304" pitchFamily="18" charset="0"/>
                <a:cs typeface="Times New Roman" panose="02020603050405020304" pitchFamily="18" charset="0"/>
              </a:rPr>
              <a:t>C</a:t>
            </a:r>
            <a:r>
              <a:rPr lang="en-IN" sz="1200" baseline="-25000" dirty="0">
                <a:latin typeface="Times New Roman" panose="02020603050405020304" pitchFamily="18" charset="0"/>
                <a:cs typeface="Times New Roman" panose="02020603050405020304" pitchFamily="18" charset="0"/>
              </a:rPr>
              <a:t>2</a:t>
            </a:r>
          </a:p>
        </p:txBody>
      </p:sp>
      <p:grpSp>
        <p:nvGrpSpPr>
          <p:cNvPr id="52" name="Group 51"/>
          <p:cNvGrpSpPr/>
          <p:nvPr/>
        </p:nvGrpSpPr>
        <p:grpSpPr>
          <a:xfrm>
            <a:off x="4961364" y="3036841"/>
            <a:ext cx="356109" cy="486952"/>
            <a:chOff x="3437363" y="3036841"/>
            <a:chExt cx="356109" cy="486952"/>
          </a:xfrm>
        </p:grpSpPr>
        <p:cxnSp>
          <p:nvCxnSpPr>
            <p:cNvPr id="27" name="Straight Connector 26"/>
            <p:cNvCxnSpPr>
              <a:stCxn id="8" idx="5"/>
              <a:endCxn id="12" idx="1"/>
            </p:cNvCxnSpPr>
            <p:nvPr/>
          </p:nvCxnSpPr>
          <p:spPr bwMode="auto">
            <a:xfrm>
              <a:off x="3494041" y="3272875"/>
              <a:ext cx="124537" cy="250918"/>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35" name="Rectangle 34"/>
                <p:cNvSpPr/>
                <p:nvPr/>
              </p:nvSpPr>
              <p:spPr>
                <a:xfrm>
                  <a:off x="3437363" y="3036841"/>
                  <a:ext cx="356109"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1</m:t>
                            </m:r>
                          </m:sub>
                        </m:sSub>
                      </m:oMath>
                    </m:oMathPara>
                  </a14:m>
                  <a:endParaRPr lang="en-IN" dirty="0"/>
                </a:p>
              </p:txBody>
            </p:sp>
          </mc:Choice>
          <mc:Fallback xmlns="">
            <p:sp>
              <p:nvSpPr>
                <p:cNvPr id="35" name="Rectangle 34"/>
                <p:cNvSpPr>
                  <a:spLocks noRot="1" noChangeAspect="1" noMove="1" noResize="1" noEditPoints="1" noAdjustHandles="1" noChangeArrowheads="1" noChangeShapeType="1" noTextEdit="1"/>
                </p:cNvSpPr>
                <p:nvPr/>
              </p:nvSpPr>
              <p:spPr>
                <a:xfrm>
                  <a:off x="3437363" y="3036841"/>
                  <a:ext cx="356109" cy="369332"/>
                </a:xfrm>
                <a:prstGeom prst="rect">
                  <a:avLst/>
                </a:prstGeom>
                <a:blipFill rotWithShape="0">
                  <a:blip r:embed="rId4"/>
                  <a:stretch>
                    <a:fillRect r="-1724"/>
                  </a:stretch>
                </a:blipFill>
              </p:spPr>
              <p:txBody>
                <a:bodyPr/>
                <a:lstStyle/>
                <a:p>
                  <a:r>
                    <a:rPr lang="en-IN">
                      <a:noFill/>
                    </a:rPr>
                    <a:t> </a:t>
                  </a:r>
                </a:p>
              </p:txBody>
            </p:sp>
          </mc:Fallback>
        </mc:AlternateContent>
      </p:grpSp>
      <p:cxnSp>
        <p:nvCxnSpPr>
          <p:cNvPr id="37" name="Straight Connector 36"/>
          <p:cNvCxnSpPr>
            <a:stCxn id="11" idx="3"/>
          </p:cNvCxnSpPr>
          <p:nvPr/>
        </p:nvCxnSpPr>
        <p:spPr bwMode="auto">
          <a:xfrm flipH="1">
            <a:off x="5143500" y="2960641"/>
            <a:ext cx="171922" cy="565006"/>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39" name="Rectangle 38"/>
              <p:cNvSpPr/>
              <p:nvPr/>
            </p:nvSpPr>
            <p:spPr>
              <a:xfrm>
                <a:off x="5319505" y="2677591"/>
                <a:ext cx="356109"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2</m:t>
                          </m:r>
                        </m:sub>
                      </m:sSub>
                    </m:oMath>
                  </m:oMathPara>
                </a14:m>
                <a:endParaRPr lang="en-IN" dirty="0"/>
              </a:p>
            </p:txBody>
          </p:sp>
        </mc:Choice>
        <mc:Fallback xmlns="">
          <p:sp>
            <p:nvSpPr>
              <p:cNvPr id="39" name="Rectangle 38"/>
              <p:cNvSpPr>
                <a:spLocks noRot="1" noChangeAspect="1" noMove="1" noResize="1" noEditPoints="1" noAdjustHandles="1" noChangeArrowheads="1" noChangeShapeType="1" noTextEdit="1"/>
              </p:cNvSpPr>
              <p:nvPr/>
            </p:nvSpPr>
            <p:spPr>
              <a:xfrm>
                <a:off x="5319505" y="2677591"/>
                <a:ext cx="356109" cy="369332"/>
              </a:xfrm>
              <a:prstGeom prst="rect">
                <a:avLst/>
              </a:prstGeom>
              <a:blipFill rotWithShape="0">
                <a:blip r:embed="rId5"/>
                <a:stretch>
                  <a:fillRect r="-3448"/>
                </a:stretch>
              </a:blipFill>
            </p:spPr>
            <p:txBody>
              <a:bodyPr/>
              <a:lstStyle/>
              <a:p>
                <a:r>
                  <a:rPr lang="en-IN">
                    <a:noFill/>
                  </a:rPr>
                  <a:t> </a:t>
                </a:r>
              </a:p>
            </p:txBody>
          </p:sp>
        </mc:Fallback>
      </mc:AlternateContent>
      <p:cxnSp>
        <p:nvCxnSpPr>
          <p:cNvPr id="40" name="Straight Connector 39"/>
          <p:cNvCxnSpPr>
            <a:stCxn id="6" idx="5"/>
          </p:cNvCxnSpPr>
          <p:nvPr/>
        </p:nvCxnSpPr>
        <p:spPr bwMode="auto">
          <a:xfrm>
            <a:off x="4713241" y="2968076"/>
            <a:ext cx="441292" cy="538065"/>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2" name="Rectangle 41"/>
              <p:cNvSpPr/>
              <p:nvPr/>
            </p:nvSpPr>
            <p:spPr>
              <a:xfrm>
                <a:off x="4377164" y="2760856"/>
                <a:ext cx="356109"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3</m:t>
                          </m:r>
                        </m:sub>
                      </m:sSub>
                    </m:oMath>
                  </m:oMathPara>
                </a14:m>
                <a:endParaRPr lang="en-IN" dirty="0"/>
              </a:p>
            </p:txBody>
          </p:sp>
        </mc:Choice>
        <mc:Fallback xmlns="">
          <p:sp>
            <p:nvSpPr>
              <p:cNvPr id="42" name="Rectangle 41"/>
              <p:cNvSpPr>
                <a:spLocks noRot="1" noChangeAspect="1" noMove="1" noResize="1" noEditPoints="1" noAdjustHandles="1" noChangeArrowheads="1" noChangeShapeType="1" noTextEdit="1"/>
              </p:cNvSpPr>
              <p:nvPr/>
            </p:nvSpPr>
            <p:spPr>
              <a:xfrm>
                <a:off x="4377164" y="2760856"/>
                <a:ext cx="356109" cy="369332"/>
              </a:xfrm>
              <a:prstGeom prst="rect">
                <a:avLst/>
              </a:prstGeom>
              <a:blipFill rotWithShape="0">
                <a:blip r:embed="rId6"/>
                <a:stretch>
                  <a:fillRect r="-5172" b="-1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6370580" y="3325292"/>
                <a:ext cx="356109"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1</m:t>
                          </m:r>
                        </m:sub>
                      </m:sSub>
                    </m:oMath>
                  </m:oMathPara>
                </a14:m>
                <a:endParaRPr lang="en-IN" dirty="0"/>
              </a:p>
            </p:txBody>
          </p:sp>
        </mc:Choice>
        <mc:Fallback xmlns="">
          <p:sp>
            <p:nvSpPr>
              <p:cNvPr id="43" name="Rectangle 42"/>
              <p:cNvSpPr>
                <a:spLocks noRot="1" noChangeAspect="1" noMove="1" noResize="1" noEditPoints="1" noAdjustHandles="1" noChangeArrowheads="1" noChangeShapeType="1" noTextEdit="1"/>
              </p:cNvSpPr>
              <p:nvPr/>
            </p:nvSpPr>
            <p:spPr>
              <a:xfrm>
                <a:off x="6370580" y="3325292"/>
                <a:ext cx="356109" cy="369332"/>
              </a:xfrm>
              <a:prstGeom prst="rect">
                <a:avLst/>
              </a:prstGeom>
              <a:blipFill rotWithShape="0">
                <a:blip r:embed="rId7"/>
                <a:stretch>
                  <a:fillRect r="-3448" b="-819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6489446" y="2458563"/>
                <a:ext cx="356109"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3</m:t>
                          </m:r>
                        </m:sub>
                      </m:sSub>
                    </m:oMath>
                  </m:oMathPara>
                </a14:m>
                <a:endParaRPr lang="en-IN" dirty="0"/>
              </a:p>
            </p:txBody>
          </p:sp>
        </mc:Choice>
        <mc:Fallback xmlns="">
          <p:sp>
            <p:nvSpPr>
              <p:cNvPr id="44" name="Rectangle 43"/>
              <p:cNvSpPr>
                <a:spLocks noRot="1" noChangeAspect="1" noMove="1" noResize="1" noEditPoints="1" noAdjustHandles="1" noChangeArrowheads="1" noChangeShapeType="1" noTextEdit="1"/>
              </p:cNvSpPr>
              <p:nvPr/>
            </p:nvSpPr>
            <p:spPr>
              <a:xfrm>
                <a:off x="6489446" y="2458563"/>
                <a:ext cx="356109" cy="369332"/>
              </a:xfrm>
              <a:prstGeom prst="rect">
                <a:avLst/>
              </a:prstGeom>
              <a:blipFill rotWithShape="0">
                <a:blip r:embed="rId8"/>
                <a:stretch>
                  <a:fillRect r="-3448" b="-819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6971482" y="2612452"/>
                <a:ext cx="356109"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2</m:t>
                          </m:r>
                        </m:sub>
                      </m:sSub>
                    </m:oMath>
                  </m:oMathPara>
                </a14:m>
                <a:endParaRPr lang="en-IN" dirty="0"/>
              </a:p>
            </p:txBody>
          </p:sp>
        </mc:Choice>
        <mc:Fallback xmlns="">
          <p:sp>
            <p:nvSpPr>
              <p:cNvPr id="45" name="Rectangle 44"/>
              <p:cNvSpPr>
                <a:spLocks noRot="1" noChangeAspect="1" noMove="1" noResize="1" noEditPoints="1" noAdjustHandles="1" noChangeArrowheads="1" noChangeShapeType="1" noTextEdit="1"/>
              </p:cNvSpPr>
              <p:nvPr/>
            </p:nvSpPr>
            <p:spPr>
              <a:xfrm>
                <a:off x="6971482" y="2612452"/>
                <a:ext cx="356109" cy="369332"/>
              </a:xfrm>
              <a:prstGeom prst="rect">
                <a:avLst/>
              </a:prstGeom>
              <a:blipFill rotWithShape="0">
                <a:blip r:embed="rId9"/>
                <a:stretch>
                  <a:fillRect r="-3448" b="-8333"/>
                </a:stretch>
              </a:blipFill>
            </p:spPr>
            <p:txBody>
              <a:bodyPr/>
              <a:lstStyle/>
              <a:p>
                <a:r>
                  <a:rPr lang="en-IN">
                    <a:noFill/>
                  </a:rPr>
                  <a:t> </a:t>
                </a:r>
              </a:p>
            </p:txBody>
          </p:sp>
        </mc:Fallback>
      </mc:AlternateContent>
      <p:cxnSp>
        <p:nvCxnSpPr>
          <p:cNvPr id="46" name="Straight Connector 45"/>
          <p:cNvCxnSpPr/>
          <p:nvPr/>
        </p:nvCxnSpPr>
        <p:spPr bwMode="auto">
          <a:xfrm flipH="1">
            <a:off x="6723146" y="3207608"/>
            <a:ext cx="160254" cy="23823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p:cNvCxnSpPr>
            <a:stCxn id="18" idx="0"/>
            <a:endCxn id="13" idx="3"/>
          </p:cNvCxnSpPr>
          <p:nvPr/>
        </p:nvCxnSpPr>
        <p:spPr bwMode="auto">
          <a:xfrm flipH="1" flipV="1">
            <a:off x="6640559" y="2825898"/>
            <a:ext cx="46456" cy="594739"/>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p:cNvCxnSpPr>
            <a:stCxn id="18" idx="7"/>
            <a:endCxn id="14" idx="4"/>
          </p:cNvCxnSpPr>
          <p:nvPr/>
        </p:nvCxnSpPr>
        <p:spPr bwMode="auto">
          <a:xfrm flipV="1">
            <a:off x="6713956" y="2869581"/>
            <a:ext cx="207544" cy="562215"/>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54633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8" grpId="0"/>
      <p:bldP spid="29" grpId="0"/>
      <p:bldP spid="34" grpId="0"/>
      <p:bldP spid="39" grpId="0"/>
      <p:bldP spid="42" grpId="0"/>
      <p:bldP spid="43" grpId="0"/>
      <p:bldP spid="44" grpId="0"/>
      <p:bldP spid="4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a:solidFill>
                  <a:srgbClr val="002060"/>
                </a:solidFill>
                <a:sym typeface="Symbol" pitchFamily="18" charset="2"/>
              </a:rPr>
              <a:t>Case (</a:t>
            </a:r>
            <a:r>
              <a:rPr lang="en-US" altLang="en-US" sz="2800" dirty="0" err="1">
                <a:solidFill>
                  <a:srgbClr val="002060"/>
                </a:solidFill>
                <a:sym typeface="Symbol" pitchFamily="18" charset="2"/>
              </a:rPr>
              <a:t>i</a:t>
            </a:r>
            <a:r>
              <a:rPr lang="en-US" altLang="en-US" sz="2800" dirty="0">
                <a:solidFill>
                  <a:srgbClr val="002060"/>
                </a:solidFill>
                <a:sym typeface="Symbol" pitchFamily="18" charset="2"/>
              </a:rPr>
              <a:t>) : Computation of </a:t>
            </a:r>
            <a:r>
              <a:rPr lang="en-US" altLang="en-US" sz="2800" i="1" dirty="0" err="1">
                <a:solidFill>
                  <a:srgbClr val="002060"/>
                </a:solidFill>
                <a:sym typeface="Symbol" pitchFamily="18" charset="2"/>
              </a:rPr>
              <a:t>C</a:t>
            </a:r>
            <a:r>
              <a:rPr lang="en-US" altLang="en-US" sz="2800" i="1" baseline="-25000" dirty="0" err="1">
                <a:solidFill>
                  <a:srgbClr val="002060"/>
                </a:solidFill>
                <a:sym typeface="Symbol" pitchFamily="18" charset="2"/>
              </a:rPr>
              <a:t>j</a:t>
            </a:r>
            <a:r>
              <a:rPr lang="en-US" altLang="en-US" sz="2800" i="1" baseline="-25000" dirty="0" err="1">
                <a:solidFill>
                  <a:srgbClr val="C00000"/>
                </a:solidFill>
                <a:sym typeface="Symbol" pitchFamily="18" charset="2"/>
              </a:rPr>
              <a:t>i</a:t>
            </a:r>
            <a:r>
              <a:rPr lang="en-US" altLang="en-US" sz="2800" i="1" baseline="-25000" dirty="0" err="1">
                <a:solidFill>
                  <a:srgbClr val="006600"/>
                </a:solidFill>
                <a:sym typeface="Symbol" pitchFamily="18" charset="2"/>
              </a:rPr>
              <a:t>h</a:t>
            </a:r>
            <a:endParaRPr lang="en-IN" sz="2800" dirty="0"/>
          </a:p>
        </p:txBody>
      </p:sp>
      <p:graphicFrame>
        <p:nvGraphicFramePr>
          <p:cNvPr id="7" name="Object 5"/>
          <p:cNvGraphicFramePr>
            <a:graphicFrameLocks noChangeAspect="1"/>
          </p:cNvGraphicFramePr>
          <p:nvPr>
            <p:extLst/>
          </p:nvPr>
        </p:nvGraphicFramePr>
        <p:xfrm>
          <a:off x="4267200" y="1981200"/>
          <a:ext cx="4324350" cy="3562350"/>
        </p:xfrm>
        <a:graphic>
          <a:graphicData uri="http://schemas.openxmlformats.org/presentationml/2006/ole">
            <mc:AlternateContent xmlns:mc="http://schemas.openxmlformats.org/markup-compatibility/2006">
              <mc:Choice xmlns:v="urn:schemas-microsoft-com:vml" Requires="v">
                <p:oleObj spid="_x0000_s16392" name="Worksheet" r:id="rId3" imgW="2447945" imgH="1781243" progId="Excel.Sheet.8">
                  <p:embed/>
                </p:oleObj>
              </mc:Choice>
              <mc:Fallback>
                <p:oleObj name="Worksheet" r:id="rId3" imgW="2447945" imgH="1781243" progId="Excel.Sheet.8">
                  <p:embed/>
                  <p:pic>
                    <p:nvPicPr>
                      <p:cNvPr id="0" name=""/>
                      <p:cNvPicPr>
                        <a:picLocks noChangeAspect="1" noChangeArrowheads="1"/>
                      </p:cNvPicPr>
                      <p:nvPr/>
                    </p:nvPicPr>
                    <p:blipFill>
                      <a:blip r:embed="rId4"/>
                      <a:srcRect/>
                      <a:stretch>
                        <a:fillRect/>
                      </a:stretch>
                    </p:blipFill>
                    <p:spPr bwMode="auto">
                      <a:xfrm>
                        <a:off x="4267200" y="1981200"/>
                        <a:ext cx="4324350" cy="3562350"/>
                      </a:xfrm>
                      <a:prstGeom prst="rect">
                        <a:avLst/>
                      </a:prstGeom>
                      <a:noFill/>
                      <a:ln>
                        <a:noFill/>
                      </a:ln>
                      <a:effectLst/>
                      <a:extLst/>
                    </p:spPr>
                  </p:pic>
                </p:oleObj>
              </mc:Fallback>
            </mc:AlternateContent>
          </a:graphicData>
        </a:graphic>
      </p:graphicFrame>
      <p:sp>
        <p:nvSpPr>
          <p:cNvPr id="8" name="Text Box 17"/>
          <p:cNvSpPr txBox="1">
            <a:spLocks noChangeArrowheads="1"/>
          </p:cNvSpPr>
          <p:nvPr/>
        </p:nvSpPr>
        <p:spPr bwMode="auto">
          <a:xfrm>
            <a:off x="5500706" y="2766279"/>
            <a:ext cx="2794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i="1" dirty="0">
                <a:latin typeface="Times New Roman" pitchFamily="18" charset="0"/>
              </a:rPr>
              <a:t>t</a:t>
            </a:r>
            <a:endParaRPr lang="en-US" altLang="en-US" sz="2400" dirty="0">
              <a:latin typeface="Times New Roman" pitchFamily="18" charset="0"/>
            </a:endParaRPr>
          </a:p>
        </p:txBody>
      </p:sp>
      <p:sp>
        <p:nvSpPr>
          <p:cNvPr id="9" name="Text Box 18"/>
          <p:cNvSpPr txBox="1">
            <a:spLocks noChangeArrowheads="1"/>
          </p:cNvSpPr>
          <p:nvPr/>
        </p:nvSpPr>
        <p:spPr bwMode="auto">
          <a:xfrm>
            <a:off x="6585771" y="3886201"/>
            <a:ext cx="3152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i="1" dirty="0" err="1">
                <a:solidFill>
                  <a:srgbClr val="C00000"/>
                </a:solidFill>
                <a:latin typeface="Times New Roman" pitchFamily="18" charset="0"/>
              </a:rPr>
              <a:t>i</a:t>
            </a:r>
            <a:endParaRPr lang="en-US" altLang="en-US" sz="2400" dirty="0">
              <a:solidFill>
                <a:srgbClr val="C00000"/>
              </a:solidFill>
              <a:latin typeface="Times New Roman" pitchFamily="18" charset="0"/>
            </a:endParaRPr>
          </a:p>
        </p:txBody>
      </p:sp>
      <p:sp>
        <p:nvSpPr>
          <p:cNvPr id="10" name="Text Box 19"/>
          <p:cNvSpPr txBox="1">
            <a:spLocks noChangeArrowheads="1"/>
          </p:cNvSpPr>
          <p:nvPr/>
        </p:nvSpPr>
        <p:spPr bwMode="auto">
          <a:xfrm>
            <a:off x="6609208" y="3294584"/>
            <a:ext cx="3078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i="1" dirty="0">
                <a:solidFill>
                  <a:srgbClr val="006600"/>
                </a:solidFill>
                <a:latin typeface="Times New Roman" pitchFamily="18" charset="0"/>
              </a:rPr>
              <a:t>h</a:t>
            </a:r>
            <a:endParaRPr lang="en-US" altLang="en-US" sz="2400" dirty="0">
              <a:solidFill>
                <a:srgbClr val="006600"/>
              </a:solidFill>
              <a:latin typeface="Times New Roman" pitchFamily="18" charset="0"/>
            </a:endParaRPr>
          </a:p>
        </p:txBody>
      </p:sp>
      <p:sp>
        <p:nvSpPr>
          <p:cNvPr id="11" name="Text Box 20"/>
          <p:cNvSpPr txBox="1">
            <a:spLocks noChangeArrowheads="1"/>
          </p:cNvSpPr>
          <p:nvPr/>
        </p:nvSpPr>
        <p:spPr bwMode="auto">
          <a:xfrm>
            <a:off x="7257521" y="3067290"/>
            <a:ext cx="2629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just">
              <a:spcBef>
                <a:spcPct val="50000"/>
              </a:spcBef>
              <a:spcAft>
                <a:spcPct val="0"/>
              </a:spcAft>
              <a:buClrTx/>
              <a:buSzTx/>
              <a:buFontTx/>
              <a:buNone/>
            </a:pPr>
            <a:r>
              <a:rPr lang="en-US" altLang="en-US" sz="1800" i="1" dirty="0">
                <a:solidFill>
                  <a:srgbClr val="002060"/>
                </a:solidFill>
                <a:latin typeface="Times New Roman" pitchFamily="18" charset="0"/>
              </a:rPr>
              <a:t>j</a:t>
            </a:r>
            <a:endParaRPr lang="en-US" altLang="en-US" sz="2400" dirty="0">
              <a:solidFill>
                <a:srgbClr val="002060"/>
              </a:solidFill>
              <a:latin typeface="Times New Roman" pitchFamily="18" charset="0"/>
            </a:endParaRPr>
          </a:p>
        </p:txBody>
      </p:sp>
      <p:sp>
        <p:nvSpPr>
          <p:cNvPr id="14" name="Oval 23"/>
          <p:cNvSpPr>
            <a:spLocks noChangeArrowheads="1"/>
          </p:cNvSpPr>
          <p:nvPr/>
        </p:nvSpPr>
        <p:spPr bwMode="auto">
          <a:xfrm>
            <a:off x="5325189" y="2952108"/>
            <a:ext cx="1284018" cy="649188"/>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15" name="Oval 24"/>
          <p:cNvSpPr>
            <a:spLocks noChangeArrowheads="1"/>
          </p:cNvSpPr>
          <p:nvPr/>
        </p:nvSpPr>
        <p:spPr bwMode="auto">
          <a:xfrm>
            <a:off x="6553200" y="3609351"/>
            <a:ext cx="1295400" cy="649188"/>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16" name="TextBox 15"/>
          <p:cNvSpPr txBox="1"/>
          <p:nvPr/>
        </p:nvSpPr>
        <p:spPr>
          <a:xfrm>
            <a:off x="2286000" y="1030069"/>
            <a:ext cx="7239000" cy="369332"/>
          </a:xfrm>
          <a:prstGeom prst="rect">
            <a:avLst/>
          </a:prstGeom>
          <a:noFill/>
        </p:spPr>
        <p:txBody>
          <a:bodyPr wrap="square" rtlCol="0">
            <a:spAutoFit/>
          </a:bodyPr>
          <a:lstStyle/>
          <a:p>
            <a:pPr marL="285750" indent="-285750">
              <a:buFont typeface="Arial" panose="020B0604020202020204" pitchFamily="34" charset="0"/>
              <a:buChar char="•"/>
            </a:pPr>
            <a:r>
              <a:rPr lang="en-IN" i="1" dirty="0">
                <a:solidFill>
                  <a:srgbClr val="002060"/>
                </a:solidFill>
              </a:rPr>
              <a:t>j</a:t>
            </a:r>
            <a:r>
              <a:rPr lang="en-IN" dirty="0">
                <a:solidFill>
                  <a:srgbClr val="002060"/>
                </a:solidFill>
              </a:rPr>
              <a:t> </a:t>
            </a:r>
            <a:r>
              <a:rPr lang="en-IN" dirty="0"/>
              <a:t>currently belongs to the cluster represent by the </a:t>
            </a:r>
            <a:r>
              <a:rPr lang="en-IN" dirty="0" err="1"/>
              <a:t>medoid</a:t>
            </a:r>
            <a:r>
              <a:rPr lang="en-IN" dirty="0"/>
              <a:t> </a:t>
            </a:r>
            <a:r>
              <a:rPr lang="en-IN" i="1" dirty="0">
                <a:solidFill>
                  <a:srgbClr val="C00000"/>
                </a:solidFill>
              </a:rPr>
              <a:t>i</a:t>
            </a:r>
            <a:endParaRPr lang="en-IN" i="1" dirty="0">
              <a:solidFill>
                <a:srgbClr val="002060"/>
              </a:solidFill>
            </a:endParaRPr>
          </a:p>
        </p:txBody>
      </p:sp>
      <p:sp>
        <p:nvSpPr>
          <p:cNvPr id="19" name="Rectangle 18"/>
          <p:cNvSpPr/>
          <p:nvPr/>
        </p:nvSpPr>
        <p:spPr>
          <a:xfrm>
            <a:off x="2314596" y="1444468"/>
            <a:ext cx="4618765" cy="369332"/>
          </a:xfrm>
          <a:prstGeom prst="rect">
            <a:avLst/>
          </a:prstGeom>
        </p:spPr>
        <p:txBody>
          <a:bodyPr wrap="none">
            <a:spAutoFit/>
          </a:bodyPr>
          <a:lstStyle/>
          <a:p>
            <a:pPr marL="285750" indent="-285750">
              <a:buFont typeface="Arial" panose="020B0604020202020204" pitchFamily="34" charset="0"/>
              <a:buChar char="•"/>
            </a:pPr>
            <a:r>
              <a:rPr lang="en-IN" i="1" dirty="0">
                <a:solidFill>
                  <a:srgbClr val="002060"/>
                </a:solidFill>
              </a:rPr>
              <a:t>j</a:t>
            </a:r>
            <a:r>
              <a:rPr lang="en-IN" dirty="0"/>
              <a:t> is less similar to the </a:t>
            </a:r>
            <a:r>
              <a:rPr lang="en-IN" dirty="0" err="1"/>
              <a:t>medoid</a:t>
            </a:r>
            <a:r>
              <a:rPr lang="en-IN" dirty="0"/>
              <a:t> </a:t>
            </a:r>
            <a:r>
              <a:rPr lang="en-IN" i="1" dirty="0"/>
              <a:t>t</a:t>
            </a:r>
            <a:r>
              <a:rPr lang="en-IN" dirty="0"/>
              <a:t> compare to </a:t>
            </a:r>
            <a:r>
              <a:rPr lang="en-IN" i="1" dirty="0">
                <a:solidFill>
                  <a:srgbClr val="006600"/>
                </a:solidFill>
              </a:rPr>
              <a:t>h</a:t>
            </a:r>
          </a:p>
        </p:txBody>
      </p:sp>
      <p:sp>
        <p:nvSpPr>
          <p:cNvPr id="25" name="Folded Corner 24"/>
          <p:cNvSpPr/>
          <p:nvPr/>
        </p:nvSpPr>
        <p:spPr bwMode="auto">
          <a:xfrm>
            <a:off x="1872312" y="3078441"/>
            <a:ext cx="2331101" cy="807760"/>
          </a:xfrm>
          <a:prstGeom prst="foldedCorner">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just" eaLnBrk="0" fontAlgn="base" hangingPunct="0">
              <a:spcBef>
                <a:spcPct val="0"/>
              </a:spcBef>
              <a:spcAft>
                <a:spcPct val="0"/>
              </a:spcAft>
            </a:pPr>
            <a:r>
              <a:rPr lang="en-IN" sz="1600" b="1" dirty="0">
                <a:solidFill>
                  <a:schemeClr val="bg2">
                    <a:lumMod val="75000"/>
                  </a:schemeClr>
                </a:solidFill>
                <a:latin typeface="Arial" charset="0"/>
              </a:rPr>
              <a:t>Therefore, in future, </a:t>
            </a:r>
            <a:r>
              <a:rPr lang="en-IN" sz="1600" b="1" i="1" dirty="0">
                <a:solidFill>
                  <a:srgbClr val="002060"/>
                </a:solidFill>
                <a:latin typeface="Arial" charset="0"/>
              </a:rPr>
              <a:t>j</a:t>
            </a:r>
            <a:r>
              <a:rPr lang="en-IN" sz="1600" b="1" dirty="0">
                <a:solidFill>
                  <a:schemeClr val="tx1"/>
                </a:solidFill>
                <a:latin typeface="Arial" charset="0"/>
              </a:rPr>
              <a:t> </a:t>
            </a:r>
            <a:r>
              <a:rPr lang="en-IN" sz="1600" b="1" dirty="0">
                <a:solidFill>
                  <a:schemeClr val="bg2">
                    <a:lumMod val="75000"/>
                  </a:schemeClr>
                </a:solidFill>
                <a:latin typeface="Arial" charset="0"/>
              </a:rPr>
              <a:t>belongs to the cluster represented by </a:t>
            </a:r>
            <a:r>
              <a:rPr lang="en-IN" sz="1600" b="1" i="1" dirty="0">
                <a:solidFill>
                  <a:srgbClr val="006600"/>
                </a:solidFill>
                <a:latin typeface="Arial" charset="0"/>
              </a:rPr>
              <a:t>h</a:t>
            </a:r>
          </a:p>
        </p:txBody>
      </p:sp>
      <p:graphicFrame>
        <p:nvGraphicFramePr>
          <p:cNvPr id="26" name="Object 4"/>
          <p:cNvGraphicFramePr>
            <a:graphicFrameLocks noChangeAspect="1"/>
          </p:cNvGraphicFramePr>
          <p:nvPr>
            <p:extLst/>
          </p:nvPr>
        </p:nvGraphicFramePr>
        <p:xfrm>
          <a:off x="4987763" y="5764297"/>
          <a:ext cx="3329329" cy="1007192"/>
        </p:xfrm>
        <a:graphic>
          <a:graphicData uri="http://schemas.openxmlformats.org/presentationml/2006/ole">
            <mc:AlternateContent xmlns:mc="http://schemas.openxmlformats.org/markup-compatibility/2006">
              <mc:Choice xmlns:v="urn:schemas-microsoft-com:vml" Requires="v">
                <p:oleObj spid="_x0000_s16393" name="Document" r:id="rId5" imgW="2318484" imgH="698346" progId="Word.Document.8">
                  <p:embed/>
                </p:oleObj>
              </mc:Choice>
              <mc:Fallback>
                <p:oleObj name="Document" r:id="rId5" imgW="2318484" imgH="698346" progId="Word.Document.8">
                  <p:embed/>
                  <p:pic>
                    <p:nvPicPr>
                      <p:cNvPr id="0" name=""/>
                      <p:cNvPicPr>
                        <a:picLocks noChangeAspect="1" noChangeArrowheads="1"/>
                      </p:cNvPicPr>
                      <p:nvPr/>
                    </p:nvPicPr>
                    <p:blipFill>
                      <a:blip r:embed="rId6"/>
                      <a:srcRect/>
                      <a:stretch>
                        <a:fillRect/>
                      </a:stretch>
                    </p:blipFill>
                    <p:spPr bwMode="auto">
                      <a:xfrm>
                        <a:off x="4987763" y="5764297"/>
                        <a:ext cx="3329329" cy="1007192"/>
                      </a:xfrm>
                      <a:prstGeom prst="rect">
                        <a:avLst/>
                      </a:prstGeom>
                      <a:noFill/>
                      <a:ln>
                        <a:noFill/>
                      </a:ln>
                      <a:effectLst/>
                      <a:extLst/>
                    </p:spPr>
                  </p:pic>
                </p:oleObj>
              </mc:Fallback>
            </mc:AlternateContent>
          </a:graphicData>
        </a:graphic>
      </p:graphicFrame>
      <p:cxnSp>
        <p:nvCxnSpPr>
          <p:cNvPr id="32" name="Straight Connector 31"/>
          <p:cNvCxnSpPr/>
          <p:nvPr/>
        </p:nvCxnSpPr>
        <p:spPr bwMode="auto">
          <a:xfrm flipV="1">
            <a:off x="6917010" y="3451953"/>
            <a:ext cx="214842" cy="157988"/>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p:nvPr/>
        </p:nvCxnSpPr>
        <p:spPr bwMode="auto">
          <a:xfrm>
            <a:off x="5843926" y="3200401"/>
            <a:ext cx="1287926" cy="157477"/>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 name="Group 4"/>
          <p:cNvGrpSpPr/>
          <p:nvPr/>
        </p:nvGrpSpPr>
        <p:grpSpPr>
          <a:xfrm>
            <a:off x="1752600" y="5334000"/>
            <a:ext cx="2633606" cy="1186350"/>
            <a:chOff x="228600" y="5334000"/>
            <a:chExt cx="2633606" cy="1186350"/>
          </a:xfrm>
        </p:grpSpPr>
        <mc:AlternateContent xmlns:mc="http://schemas.openxmlformats.org/markup-compatibility/2006" xmlns:a14="http://schemas.microsoft.com/office/drawing/2010/main">
          <mc:Choice Requires="a14">
            <p:sp>
              <p:nvSpPr>
                <p:cNvPr id="3" name="Rectangle 2"/>
                <p:cNvSpPr/>
                <p:nvPr/>
              </p:nvSpPr>
              <p:spPr>
                <a:xfrm>
                  <a:off x="228600" y="5334000"/>
                  <a:ext cx="2633606" cy="11863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i="1">
                            <a:latin typeface="Cambria Math" panose="02040503050406030204" pitchFamily="18" charset="0"/>
                          </a:rPr>
                          <m:t>𝐸</m:t>
                        </m:r>
                        <m:r>
                          <a:rPr lang="en-IN" sz="2400" i="1">
                            <a:latin typeface="Cambria Math" panose="02040503050406030204" pitchFamily="18" charset="0"/>
                          </a:rPr>
                          <m:t>=</m:t>
                        </m:r>
                        <m:nary>
                          <m:naryPr>
                            <m:chr m:val="∑"/>
                            <m:ctrlPr>
                              <a:rPr lang="en-IN" sz="2400" i="1">
                                <a:latin typeface="Cambria Math" panose="02040503050406030204" pitchFamily="18" charset="0"/>
                              </a:rPr>
                            </m:ctrlPr>
                          </m:naryPr>
                          <m:sub>
                            <m:r>
                              <a:rPr lang="en-IN" sz="2400" i="1">
                                <a:latin typeface="Cambria Math" panose="02040503050406030204" pitchFamily="18" charset="0"/>
                              </a:rPr>
                              <m:t>𝑖</m:t>
                            </m:r>
                            <m:r>
                              <a:rPr lang="en-IN" sz="2400" i="1">
                                <a:latin typeface="Cambria Math" panose="02040503050406030204" pitchFamily="18" charset="0"/>
                              </a:rPr>
                              <m:t>=1</m:t>
                            </m:r>
                          </m:sub>
                          <m:sup>
                            <m:r>
                              <a:rPr lang="en-IN" sz="2400" i="1">
                                <a:latin typeface="Cambria Math" panose="02040503050406030204" pitchFamily="18" charset="0"/>
                              </a:rPr>
                              <m:t>𝑘</m:t>
                            </m:r>
                          </m:sup>
                          <m:e>
                            <m:nary>
                              <m:naryPr>
                                <m:chr m:val="∑"/>
                                <m:supHide m:val="on"/>
                                <m:ctrlPr>
                                  <a:rPr lang="en-IN" sz="2400" i="1">
                                    <a:latin typeface="Cambria Math" panose="02040503050406030204" pitchFamily="18" charset="0"/>
                                  </a:rPr>
                                </m:ctrlPr>
                              </m:naryPr>
                              <m:sub>
                                <m:r>
                                  <a:rPr lang="en-IN" sz="2400" i="1">
                                    <a:latin typeface="Cambria Math" panose="02040503050406030204" pitchFamily="18" charset="0"/>
                                  </a:rPr>
                                  <m:t>𝑗</m:t>
                                </m:r>
                                <m:r>
                                  <a:rPr lang="en-IN" sz="2400" i="1">
                                    <a:latin typeface="Cambria Math" panose="02040503050406030204" pitchFamily="18" charset="0"/>
                                    <a:ea typeface="Cambria Math" panose="02040503050406030204" pitchFamily="18" charset="0"/>
                                  </a:rPr>
                                  <m:t>∈</m:t>
                                </m:r>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𝐶</m:t>
                                    </m:r>
                                  </m:e>
                                  <m:sub>
                                    <m:r>
                                      <a:rPr lang="en-IN" sz="2400" i="1">
                                        <a:latin typeface="Cambria Math" panose="02040503050406030204" pitchFamily="18" charset="0"/>
                                        <a:ea typeface="Cambria Math" panose="02040503050406030204" pitchFamily="18" charset="0"/>
                                      </a:rPr>
                                      <m:t>𝑖</m:t>
                                    </m:r>
                                  </m:sub>
                                </m:sSub>
                              </m:sub>
                              <m:sup/>
                              <m:e>
                                <m:r>
                                  <a:rPr lang="en-IN" sz="2400" i="1">
                                    <a:latin typeface="Cambria Math" panose="02040503050406030204" pitchFamily="18" charset="0"/>
                                    <a:ea typeface="Cambria Math" panose="02040503050406030204" pitchFamily="18" charset="0"/>
                                  </a:rPr>
                                  <m:t>𝑑</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rPr>
                                  <m:t>𝑗</m:t>
                                </m:r>
                                <m:r>
                                  <a:rPr lang="en-IN" sz="2400" i="1">
                                    <a:latin typeface="Cambria Math" panose="02040503050406030204" pitchFamily="18" charset="0"/>
                                  </a:rPr>
                                  <m:t>,</m:t>
                                </m:r>
                                <m:r>
                                  <a:rPr lang="en-IN" sz="2400" i="1">
                                    <a:latin typeface="Cambria Math" panose="02040503050406030204" pitchFamily="18" charset="0"/>
                                  </a:rPr>
                                  <m:t>𝑖</m:t>
                                </m:r>
                                <m:r>
                                  <a:rPr lang="en-IN" sz="2400" i="1">
                                    <a:latin typeface="Cambria Math" panose="02040503050406030204" pitchFamily="18" charset="0"/>
                                    <a:ea typeface="Cambria Math" panose="02040503050406030204" pitchFamily="18" charset="0"/>
                                  </a:rPr>
                                  <m:t>)</m:t>
                                </m:r>
                              </m:e>
                            </m:nary>
                          </m:e>
                        </m:nary>
                      </m:oMath>
                    </m:oMathPara>
                  </a14:m>
                  <a:endParaRPr lang="en-IN" sz="2400" dirty="0"/>
                </a:p>
              </p:txBody>
            </p:sp>
          </mc:Choice>
          <mc:Fallback xmlns="">
            <p:sp>
              <p:nvSpPr>
                <p:cNvPr id="3" name="Rectangle 2"/>
                <p:cNvSpPr>
                  <a:spLocks noRot="1" noChangeAspect="1" noMove="1" noResize="1" noEditPoints="1" noAdjustHandles="1" noChangeArrowheads="1" noChangeShapeType="1" noTextEdit="1"/>
                </p:cNvSpPr>
                <p:nvPr/>
              </p:nvSpPr>
              <p:spPr>
                <a:xfrm>
                  <a:off x="228600" y="5334000"/>
                  <a:ext cx="2633606" cy="1186350"/>
                </a:xfrm>
                <a:prstGeom prst="rect">
                  <a:avLst/>
                </a:prstGeom>
                <a:blipFill rotWithShape="0">
                  <a:blip r:embed="rId7"/>
                  <a:stretch>
                    <a:fillRect/>
                  </a:stretch>
                </a:blipFill>
              </p:spPr>
              <p:txBody>
                <a:bodyPr/>
                <a:lstStyle/>
                <a:p>
                  <a:r>
                    <a:rPr lang="en-IN">
                      <a:noFill/>
                    </a:rPr>
                    <a:t> </a:t>
                  </a:r>
                </a:p>
              </p:txBody>
            </p:sp>
          </mc:Fallback>
        </mc:AlternateContent>
        <p:sp>
          <p:nvSpPr>
            <p:cNvPr id="4" name="Rectangle 3"/>
            <p:cNvSpPr/>
            <p:nvPr/>
          </p:nvSpPr>
          <p:spPr bwMode="auto">
            <a:xfrm>
              <a:off x="228600" y="5334000"/>
              <a:ext cx="2514600" cy="1143000"/>
            </a:xfrm>
            <a:prstGeom prst="rect">
              <a:avLst/>
            </a:prstGeom>
            <a:no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grpSp>
    </p:spTree>
    <p:extLst>
      <p:ext uri="{BB962C8B-B14F-4D97-AF65-F5344CB8AC3E}">
        <p14:creationId xmlns:p14="http://schemas.microsoft.com/office/powerpoint/2010/main" val="131884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6" grpId="0"/>
      <p:bldP spid="19" grpId="0"/>
      <p:bldP spid="2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a:solidFill>
                  <a:srgbClr val="002060"/>
                </a:solidFill>
                <a:sym typeface="Symbol" pitchFamily="18" charset="2"/>
              </a:rPr>
              <a:t>Case (ii) : Computation of </a:t>
            </a:r>
            <a:r>
              <a:rPr lang="en-US" altLang="en-US" sz="2800" i="1" dirty="0" err="1">
                <a:solidFill>
                  <a:srgbClr val="002060"/>
                </a:solidFill>
                <a:sym typeface="Symbol" pitchFamily="18" charset="2"/>
              </a:rPr>
              <a:t>C</a:t>
            </a:r>
            <a:r>
              <a:rPr lang="en-US" altLang="en-US" sz="2800" i="1" baseline="-25000" dirty="0" err="1">
                <a:solidFill>
                  <a:srgbClr val="002060"/>
                </a:solidFill>
                <a:sym typeface="Symbol" pitchFamily="18" charset="2"/>
              </a:rPr>
              <a:t>j</a:t>
            </a:r>
            <a:r>
              <a:rPr lang="en-US" altLang="en-US" sz="2800" i="1" baseline="-25000" dirty="0" err="1">
                <a:solidFill>
                  <a:srgbClr val="C00000"/>
                </a:solidFill>
                <a:sym typeface="Symbol" pitchFamily="18" charset="2"/>
              </a:rPr>
              <a:t>i</a:t>
            </a:r>
            <a:r>
              <a:rPr lang="en-US" altLang="en-US" sz="2800" i="1" baseline="-25000" dirty="0" err="1">
                <a:solidFill>
                  <a:srgbClr val="006600"/>
                </a:solidFill>
                <a:sym typeface="Symbol" pitchFamily="18" charset="2"/>
              </a:rPr>
              <a:t>h</a:t>
            </a:r>
            <a:endParaRPr lang="en-IN" sz="2800" dirty="0"/>
          </a:p>
        </p:txBody>
      </p:sp>
      <p:sp>
        <p:nvSpPr>
          <p:cNvPr id="17" name="TextBox 16"/>
          <p:cNvSpPr txBox="1"/>
          <p:nvPr/>
        </p:nvSpPr>
        <p:spPr>
          <a:xfrm>
            <a:off x="2286000" y="1030069"/>
            <a:ext cx="7239000" cy="369332"/>
          </a:xfrm>
          <a:prstGeom prst="rect">
            <a:avLst/>
          </a:prstGeom>
          <a:noFill/>
        </p:spPr>
        <p:txBody>
          <a:bodyPr wrap="square" rtlCol="0">
            <a:spAutoFit/>
          </a:bodyPr>
          <a:lstStyle/>
          <a:p>
            <a:pPr marL="285750" indent="-285750">
              <a:buFont typeface="Arial" panose="020B0604020202020204" pitchFamily="34" charset="0"/>
              <a:buChar char="•"/>
            </a:pPr>
            <a:r>
              <a:rPr lang="en-IN" i="1" dirty="0">
                <a:solidFill>
                  <a:srgbClr val="002060"/>
                </a:solidFill>
              </a:rPr>
              <a:t>j</a:t>
            </a:r>
            <a:r>
              <a:rPr lang="en-IN" dirty="0">
                <a:solidFill>
                  <a:srgbClr val="002060"/>
                </a:solidFill>
              </a:rPr>
              <a:t> </a:t>
            </a:r>
            <a:r>
              <a:rPr lang="en-IN" dirty="0"/>
              <a:t>currently belongs to the cluster represent by the </a:t>
            </a:r>
            <a:r>
              <a:rPr lang="en-IN" dirty="0" err="1"/>
              <a:t>medoid</a:t>
            </a:r>
            <a:r>
              <a:rPr lang="en-IN" dirty="0"/>
              <a:t> </a:t>
            </a:r>
            <a:r>
              <a:rPr lang="en-IN" i="1" dirty="0">
                <a:solidFill>
                  <a:srgbClr val="C00000"/>
                </a:solidFill>
              </a:rPr>
              <a:t>i</a:t>
            </a:r>
          </a:p>
        </p:txBody>
      </p:sp>
      <p:sp>
        <p:nvSpPr>
          <p:cNvPr id="18" name="Rectangle 17"/>
          <p:cNvSpPr/>
          <p:nvPr/>
        </p:nvSpPr>
        <p:spPr>
          <a:xfrm>
            <a:off x="2314596" y="1444468"/>
            <a:ext cx="4769639" cy="369332"/>
          </a:xfrm>
          <a:prstGeom prst="rect">
            <a:avLst/>
          </a:prstGeom>
        </p:spPr>
        <p:txBody>
          <a:bodyPr wrap="none">
            <a:spAutoFit/>
          </a:bodyPr>
          <a:lstStyle/>
          <a:p>
            <a:pPr marL="285750" indent="-285750">
              <a:buFont typeface="Arial" panose="020B0604020202020204" pitchFamily="34" charset="0"/>
              <a:buChar char="•"/>
            </a:pPr>
            <a:r>
              <a:rPr lang="en-IN" i="1" dirty="0">
                <a:solidFill>
                  <a:srgbClr val="002060"/>
                </a:solidFill>
              </a:rPr>
              <a:t>j</a:t>
            </a:r>
            <a:r>
              <a:rPr lang="en-IN" dirty="0"/>
              <a:t> is more similar to the </a:t>
            </a:r>
            <a:r>
              <a:rPr lang="en-IN" dirty="0" err="1"/>
              <a:t>medoid</a:t>
            </a:r>
            <a:r>
              <a:rPr lang="en-IN" dirty="0"/>
              <a:t> </a:t>
            </a:r>
            <a:r>
              <a:rPr lang="en-IN" i="1" dirty="0"/>
              <a:t>t</a:t>
            </a:r>
            <a:r>
              <a:rPr lang="en-IN" dirty="0"/>
              <a:t> compare to </a:t>
            </a:r>
            <a:r>
              <a:rPr lang="en-IN" i="1" dirty="0">
                <a:solidFill>
                  <a:srgbClr val="006600"/>
                </a:solidFill>
              </a:rPr>
              <a:t>h</a:t>
            </a:r>
          </a:p>
        </p:txBody>
      </p:sp>
      <p:sp>
        <p:nvSpPr>
          <p:cNvPr id="20" name="Folded Corner 19"/>
          <p:cNvSpPr/>
          <p:nvPr/>
        </p:nvSpPr>
        <p:spPr bwMode="auto">
          <a:xfrm>
            <a:off x="1872312" y="3078441"/>
            <a:ext cx="2331101" cy="807760"/>
          </a:xfrm>
          <a:prstGeom prst="foldedCorner">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just"/>
            <a:r>
              <a:rPr lang="en-IN" sz="1600" dirty="0">
                <a:solidFill>
                  <a:schemeClr val="bg2">
                    <a:lumMod val="75000"/>
                  </a:schemeClr>
                </a:solidFill>
                <a:latin typeface="Arial" charset="0"/>
              </a:rPr>
              <a:t>Therefore, in future, </a:t>
            </a:r>
            <a:r>
              <a:rPr lang="en-IN" sz="1600" i="1" dirty="0">
                <a:solidFill>
                  <a:srgbClr val="002060"/>
                </a:solidFill>
                <a:latin typeface="Arial" charset="0"/>
              </a:rPr>
              <a:t>j</a:t>
            </a:r>
            <a:r>
              <a:rPr lang="en-IN" sz="1600" dirty="0">
                <a:solidFill>
                  <a:schemeClr val="tx1"/>
                </a:solidFill>
                <a:latin typeface="Arial" charset="0"/>
              </a:rPr>
              <a:t> </a:t>
            </a:r>
            <a:r>
              <a:rPr lang="en-IN" sz="1600" dirty="0">
                <a:solidFill>
                  <a:schemeClr val="bg2">
                    <a:lumMod val="75000"/>
                  </a:schemeClr>
                </a:solidFill>
                <a:latin typeface="Arial" charset="0"/>
              </a:rPr>
              <a:t>belongs to the cluster represented by </a:t>
            </a:r>
            <a:r>
              <a:rPr lang="en-IN" sz="1600" i="1" dirty="0">
                <a:solidFill>
                  <a:schemeClr val="tx1"/>
                </a:solidFill>
                <a:latin typeface="Arial" charset="0"/>
              </a:rPr>
              <a:t>t</a:t>
            </a:r>
          </a:p>
        </p:txBody>
      </p:sp>
      <p:graphicFrame>
        <p:nvGraphicFramePr>
          <p:cNvPr id="19" name="Object 2"/>
          <p:cNvGraphicFramePr>
            <a:graphicFrameLocks noChangeAspect="1"/>
          </p:cNvGraphicFramePr>
          <p:nvPr>
            <p:extLst/>
          </p:nvPr>
        </p:nvGraphicFramePr>
        <p:xfrm>
          <a:off x="5085268" y="5706603"/>
          <a:ext cx="3189287" cy="517447"/>
        </p:xfrm>
        <a:graphic>
          <a:graphicData uri="http://schemas.openxmlformats.org/presentationml/2006/ole">
            <mc:AlternateContent xmlns:mc="http://schemas.openxmlformats.org/markup-compatibility/2006">
              <mc:Choice xmlns:v="urn:schemas-microsoft-com:vml" Requires="v">
                <p:oleObj spid="_x0000_s17416" name="Document" r:id="rId3" imgW="2338595" imgH="382650" progId="Word.Document.8">
                  <p:embed/>
                </p:oleObj>
              </mc:Choice>
              <mc:Fallback>
                <p:oleObj name="Document" r:id="rId3" imgW="2338595" imgH="382650" progId="Word.Document.8">
                  <p:embed/>
                  <p:pic>
                    <p:nvPicPr>
                      <p:cNvPr id="0" name=""/>
                      <p:cNvPicPr>
                        <a:picLocks noChangeAspect="1" noChangeArrowheads="1"/>
                      </p:cNvPicPr>
                      <p:nvPr/>
                    </p:nvPicPr>
                    <p:blipFill>
                      <a:blip r:embed="rId4"/>
                      <a:srcRect/>
                      <a:stretch>
                        <a:fillRect/>
                      </a:stretch>
                    </p:blipFill>
                    <p:spPr bwMode="auto">
                      <a:xfrm>
                        <a:off x="5085268" y="5706603"/>
                        <a:ext cx="3189287" cy="517447"/>
                      </a:xfrm>
                      <a:prstGeom prst="rect">
                        <a:avLst/>
                      </a:prstGeom>
                      <a:noFill/>
                      <a:ln>
                        <a:noFill/>
                      </a:ln>
                      <a:effectLst/>
                      <a:extLst/>
                    </p:spPr>
                  </p:pic>
                </p:oleObj>
              </mc:Fallback>
            </mc:AlternateContent>
          </a:graphicData>
        </a:graphic>
      </p:graphicFrame>
      <p:graphicFrame>
        <p:nvGraphicFramePr>
          <p:cNvPr id="22" name="Object 3"/>
          <p:cNvGraphicFramePr>
            <a:graphicFrameLocks noChangeAspect="1"/>
          </p:cNvGraphicFramePr>
          <p:nvPr/>
        </p:nvGraphicFramePr>
        <p:xfrm>
          <a:off x="4724400" y="2209800"/>
          <a:ext cx="3810000" cy="3276600"/>
        </p:xfrm>
        <a:graphic>
          <a:graphicData uri="http://schemas.openxmlformats.org/presentationml/2006/ole">
            <mc:AlternateContent xmlns:mc="http://schemas.openxmlformats.org/markup-compatibility/2006">
              <mc:Choice xmlns:v="urn:schemas-microsoft-com:vml" Requires="v">
                <p:oleObj spid="_x0000_s17417" name="Worksheet" r:id="rId5" imgW="2200656" imgH="2076907" progId="Excel.Sheet.8">
                  <p:embed/>
                </p:oleObj>
              </mc:Choice>
              <mc:Fallback>
                <p:oleObj name="Worksheet" r:id="rId5" imgW="2200656" imgH="2076907"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2209800"/>
                        <a:ext cx="38100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Text Box 29"/>
          <p:cNvSpPr txBox="1">
            <a:spLocks noChangeArrowheads="1"/>
          </p:cNvSpPr>
          <p:nvPr/>
        </p:nvSpPr>
        <p:spPr bwMode="auto">
          <a:xfrm>
            <a:off x="5753870" y="2747093"/>
            <a:ext cx="413712" cy="369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i="1" dirty="0">
                <a:solidFill>
                  <a:srgbClr val="006600"/>
                </a:solidFill>
                <a:latin typeface="Times New Roman" pitchFamily="18" charset="0"/>
              </a:rPr>
              <a:t>h</a:t>
            </a:r>
            <a:endParaRPr lang="en-US" altLang="en-US" sz="2400" dirty="0">
              <a:solidFill>
                <a:srgbClr val="006600"/>
              </a:solidFill>
              <a:latin typeface="Times New Roman" pitchFamily="18" charset="0"/>
            </a:endParaRPr>
          </a:p>
        </p:txBody>
      </p:sp>
      <p:sp>
        <p:nvSpPr>
          <p:cNvPr id="24" name="Text Box 30"/>
          <p:cNvSpPr txBox="1">
            <a:spLocks noChangeArrowheads="1"/>
          </p:cNvSpPr>
          <p:nvPr/>
        </p:nvSpPr>
        <p:spPr bwMode="auto">
          <a:xfrm>
            <a:off x="6364817" y="3702768"/>
            <a:ext cx="413712" cy="369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i="1" dirty="0" err="1">
                <a:solidFill>
                  <a:srgbClr val="C00000"/>
                </a:solidFill>
                <a:latin typeface="Times New Roman" pitchFamily="18" charset="0"/>
              </a:rPr>
              <a:t>i</a:t>
            </a:r>
            <a:endParaRPr lang="en-US" altLang="en-US" sz="2400" dirty="0">
              <a:solidFill>
                <a:srgbClr val="C00000"/>
              </a:solidFill>
              <a:latin typeface="Times New Roman" pitchFamily="18" charset="0"/>
            </a:endParaRPr>
          </a:p>
        </p:txBody>
      </p:sp>
      <p:sp>
        <p:nvSpPr>
          <p:cNvPr id="25" name="Text Box 31"/>
          <p:cNvSpPr txBox="1">
            <a:spLocks noChangeArrowheads="1"/>
          </p:cNvSpPr>
          <p:nvPr/>
        </p:nvSpPr>
        <p:spPr bwMode="auto">
          <a:xfrm>
            <a:off x="6889173" y="3801858"/>
            <a:ext cx="4089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i="1">
                <a:latin typeface="Times New Roman" pitchFamily="18" charset="0"/>
              </a:rPr>
              <a:t>t</a:t>
            </a:r>
            <a:endParaRPr lang="en-US" altLang="en-US" sz="2400">
              <a:latin typeface="Times New Roman" pitchFamily="18" charset="0"/>
            </a:endParaRPr>
          </a:p>
        </p:txBody>
      </p:sp>
      <p:sp>
        <p:nvSpPr>
          <p:cNvPr id="26" name="Text Box 32"/>
          <p:cNvSpPr txBox="1">
            <a:spLocks noChangeArrowheads="1"/>
          </p:cNvSpPr>
          <p:nvPr/>
        </p:nvSpPr>
        <p:spPr bwMode="auto">
          <a:xfrm>
            <a:off x="6679911" y="3053173"/>
            <a:ext cx="413712" cy="369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just">
              <a:spcBef>
                <a:spcPct val="50000"/>
              </a:spcBef>
              <a:spcAft>
                <a:spcPct val="0"/>
              </a:spcAft>
              <a:buClrTx/>
              <a:buSzTx/>
              <a:buFontTx/>
              <a:buNone/>
            </a:pPr>
            <a:r>
              <a:rPr lang="en-US" altLang="en-US" sz="1800" i="1" dirty="0">
                <a:solidFill>
                  <a:srgbClr val="002060"/>
                </a:solidFill>
                <a:latin typeface="Times New Roman" pitchFamily="18" charset="0"/>
              </a:rPr>
              <a:t>j</a:t>
            </a:r>
            <a:endParaRPr lang="en-US" altLang="en-US" sz="2400" dirty="0">
              <a:solidFill>
                <a:srgbClr val="002060"/>
              </a:solidFill>
              <a:latin typeface="Times New Roman" pitchFamily="18" charset="0"/>
            </a:endParaRPr>
          </a:p>
        </p:txBody>
      </p:sp>
      <p:sp>
        <p:nvSpPr>
          <p:cNvPr id="27" name="Line 33"/>
          <p:cNvSpPr>
            <a:spLocks noChangeShapeType="1"/>
          </p:cNvSpPr>
          <p:nvPr/>
        </p:nvSpPr>
        <p:spPr bwMode="auto">
          <a:xfrm>
            <a:off x="6165178" y="3053173"/>
            <a:ext cx="464223" cy="42939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en-IN"/>
          </a:p>
        </p:txBody>
      </p:sp>
      <p:sp>
        <p:nvSpPr>
          <p:cNvPr id="28" name="Line 34"/>
          <p:cNvSpPr>
            <a:spLocks noChangeShapeType="1"/>
          </p:cNvSpPr>
          <p:nvPr/>
        </p:nvSpPr>
        <p:spPr bwMode="auto">
          <a:xfrm>
            <a:off x="6730424" y="3581657"/>
            <a:ext cx="519545" cy="356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en-IN"/>
          </a:p>
        </p:txBody>
      </p:sp>
      <p:sp>
        <p:nvSpPr>
          <p:cNvPr id="29" name="Oval 35"/>
          <p:cNvSpPr>
            <a:spLocks noChangeArrowheads="1"/>
          </p:cNvSpPr>
          <p:nvPr/>
        </p:nvSpPr>
        <p:spPr bwMode="auto">
          <a:xfrm>
            <a:off x="5547014" y="3149163"/>
            <a:ext cx="1443182" cy="649188"/>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30" name="Oval 36"/>
          <p:cNvSpPr>
            <a:spLocks noChangeArrowheads="1"/>
          </p:cNvSpPr>
          <p:nvPr/>
        </p:nvSpPr>
        <p:spPr bwMode="auto">
          <a:xfrm>
            <a:off x="6886767" y="3804263"/>
            <a:ext cx="1029470" cy="649188"/>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Tree>
    <p:extLst>
      <p:ext uri="{BB962C8B-B14F-4D97-AF65-F5344CB8AC3E}">
        <p14:creationId xmlns:p14="http://schemas.microsoft.com/office/powerpoint/2010/main" val="331568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animBg="1"/>
      <p:bldP spid="26" grpId="0"/>
      <p:bldP spid="27" grpId="0" animBg="1"/>
      <p:bldP spid="2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a:solidFill>
                  <a:srgbClr val="002060"/>
                </a:solidFill>
                <a:sym typeface="Symbol" pitchFamily="18" charset="2"/>
              </a:rPr>
              <a:t>Case (iii) : Computation of </a:t>
            </a:r>
            <a:r>
              <a:rPr lang="en-US" altLang="en-US" sz="2800" i="1" dirty="0" err="1">
                <a:solidFill>
                  <a:srgbClr val="002060"/>
                </a:solidFill>
                <a:sym typeface="Symbol" pitchFamily="18" charset="2"/>
              </a:rPr>
              <a:t>C</a:t>
            </a:r>
            <a:r>
              <a:rPr lang="en-US" altLang="en-US" sz="2800" i="1" baseline="-25000" dirty="0" err="1">
                <a:solidFill>
                  <a:srgbClr val="002060"/>
                </a:solidFill>
                <a:sym typeface="Symbol" pitchFamily="18" charset="2"/>
              </a:rPr>
              <a:t>j</a:t>
            </a:r>
            <a:r>
              <a:rPr lang="en-US" altLang="en-US" sz="2800" i="1" baseline="-25000" dirty="0" err="1">
                <a:solidFill>
                  <a:srgbClr val="C00000"/>
                </a:solidFill>
                <a:sym typeface="Symbol" pitchFamily="18" charset="2"/>
              </a:rPr>
              <a:t>i</a:t>
            </a:r>
            <a:r>
              <a:rPr lang="en-US" altLang="en-US" sz="2800" i="1" baseline="-25000" dirty="0" err="1">
                <a:solidFill>
                  <a:srgbClr val="006600"/>
                </a:solidFill>
                <a:sym typeface="Symbol" pitchFamily="18" charset="2"/>
              </a:rPr>
              <a:t>h</a:t>
            </a:r>
            <a:endParaRPr lang="en-IN" sz="2800" dirty="0"/>
          </a:p>
        </p:txBody>
      </p:sp>
      <p:graphicFrame>
        <p:nvGraphicFramePr>
          <p:cNvPr id="7" name="Object 5"/>
          <p:cNvGraphicFramePr>
            <a:graphicFrameLocks noChangeAspect="1"/>
          </p:cNvGraphicFramePr>
          <p:nvPr>
            <p:extLst/>
          </p:nvPr>
        </p:nvGraphicFramePr>
        <p:xfrm>
          <a:off x="4267200" y="1981200"/>
          <a:ext cx="4324350" cy="3562350"/>
        </p:xfrm>
        <a:graphic>
          <a:graphicData uri="http://schemas.openxmlformats.org/presentationml/2006/ole">
            <mc:AlternateContent xmlns:mc="http://schemas.openxmlformats.org/markup-compatibility/2006">
              <mc:Choice xmlns:v="urn:schemas-microsoft-com:vml" Requires="v">
                <p:oleObj spid="_x0000_s18440" name="Worksheet" r:id="rId3" imgW="2447945" imgH="1781243" progId="Excel.Sheet.8">
                  <p:embed/>
                </p:oleObj>
              </mc:Choice>
              <mc:Fallback>
                <p:oleObj name="Worksheet" r:id="rId3" imgW="2447945" imgH="1781243" progId="Excel.Sheet.8">
                  <p:embed/>
                  <p:pic>
                    <p:nvPicPr>
                      <p:cNvPr id="0" name=""/>
                      <p:cNvPicPr>
                        <a:picLocks noChangeAspect="1" noChangeArrowheads="1"/>
                      </p:cNvPicPr>
                      <p:nvPr/>
                    </p:nvPicPr>
                    <p:blipFill>
                      <a:blip r:embed="rId4"/>
                      <a:srcRect/>
                      <a:stretch>
                        <a:fillRect/>
                      </a:stretch>
                    </p:blipFill>
                    <p:spPr bwMode="auto">
                      <a:xfrm>
                        <a:off x="4267200" y="1981200"/>
                        <a:ext cx="4324350" cy="3562350"/>
                      </a:xfrm>
                      <a:prstGeom prst="rect">
                        <a:avLst/>
                      </a:prstGeom>
                      <a:noFill/>
                      <a:ln>
                        <a:noFill/>
                      </a:ln>
                      <a:effectLst/>
                      <a:extLst/>
                    </p:spPr>
                  </p:pic>
                </p:oleObj>
              </mc:Fallback>
            </mc:AlternateContent>
          </a:graphicData>
        </a:graphic>
      </p:graphicFrame>
      <p:sp>
        <p:nvSpPr>
          <p:cNvPr id="8" name="Text Box 17"/>
          <p:cNvSpPr txBox="1">
            <a:spLocks noChangeArrowheads="1"/>
          </p:cNvSpPr>
          <p:nvPr/>
        </p:nvSpPr>
        <p:spPr bwMode="auto">
          <a:xfrm>
            <a:off x="5500706" y="2766279"/>
            <a:ext cx="2794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i="1" dirty="0">
                <a:latin typeface="Times New Roman" pitchFamily="18" charset="0"/>
              </a:rPr>
              <a:t>t</a:t>
            </a:r>
            <a:endParaRPr lang="en-US" altLang="en-US" sz="2400" dirty="0">
              <a:latin typeface="Times New Roman" pitchFamily="18" charset="0"/>
            </a:endParaRPr>
          </a:p>
        </p:txBody>
      </p:sp>
      <p:sp>
        <p:nvSpPr>
          <p:cNvPr id="9" name="Text Box 18"/>
          <p:cNvSpPr txBox="1">
            <a:spLocks noChangeArrowheads="1"/>
          </p:cNvSpPr>
          <p:nvPr/>
        </p:nvSpPr>
        <p:spPr bwMode="auto">
          <a:xfrm>
            <a:off x="6585771" y="3886201"/>
            <a:ext cx="3152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i="1" dirty="0" err="1">
                <a:solidFill>
                  <a:srgbClr val="C00000"/>
                </a:solidFill>
                <a:latin typeface="Times New Roman" pitchFamily="18" charset="0"/>
              </a:rPr>
              <a:t>i</a:t>
            </a:r>
            <a:endParaRPr lang="en-US" altLang="en-US" sz="2400" dirty="0">
              <a:solidFill>
                <a:srgbClr val="C00000"/>
              </a:solidFill>
              <a:latin typeface="Times New Roman" pitchFamily="18" charset="0"/>
            </a:endParaRPr>
          </a:p>
        </p:txBody>
      </p:sp>
      <p:sp>
        <p:nvSpPr>
          <p:cNvPr id="10" name="Text Box 19"/>
          <p:cNvSpPr txBox="1">
            <a:spLocks noChangeArrowheads="1"/>
          </p:cNvSpPr>
          <p:nvPr/>
        </p:nvSpPr>
        <p:spPr bwMode="auto">
          <a:xfrm>
            <a:off x="6609208" y="3294584"/>
            <a:ext cx="3078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i="1" dirty="0">
                <a:solidFill>
                  <a:srgbClr val="006600"/>
                </a:solidFill>
                <a:latin typeface="Times New Roman" pitchFamily="18" charset="0"/>
              </a:rPr>
              <a:t>h</a:t>
            </a:r>
            <a:endParaRPr lang="en-US" altLang="en-US" sz="2400" dirty="0">
              <a:solidFill>
                <a:srgbClr val="006600"/>
              </a:solidFill>
              <a:latin typeface="Times New Roman" pitchFamily="18" charset="0"/>
            </a:endParaRPr>
          </a:p>
        </p:txBody>
      </p:sp>
      <p:sp>
        <p:nvSpPr>
          <p:cNvPr id="11" name="Text Box 20"/>
          <p:cNvSpPr txBox="1">
            <a:spLocks noChangeArrowheads="1"/>
          </p:cNvSpPr>
          <p:nvPr/>
        </p:nvSpPr>
        <p:spPr bwMode="auto">
          <a:xfrm>
            <a:off x="6224909" y="2805694"/>
            <a:ext cx="2629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just">
              <a:spcBef>
                <a:spcPct val="50000"/>
              </a:spcBef>
              <a:spcAft>
                <a:spcPct val="0"/>
              </a:spcAft>
              <a:buClrTx/>
              <a:buSzTx/>
              <a:buFontTx/>
              <a:buNone/>
            </a:pPr>
            <a:r>
              <a:rPr lang="en-US" altLang="en-US" sz="1800" i="1" dirty="0">
                <a:solidFill>
                  <a:srgbClr val="002060"/>
                </a:solidFill>
                <a:latin typeface="Times New Roman" pitchFamily="18" charset="0"/>
              </a:rPr>
              <a:t>j</a:t>
            </a:r>
            <a:endParaRPr lang="en-US" altLang="en-US" sz="2400" dirty="0">
              <a:solidFill>
                <a:srgbClr val="002060"/>
              </a:solidFill>
              <a:latin typeface="Times New Roman" pitchFamily="18" charset="0"/>
            </a:endParaRPr>
          </a:p>
        </p:txBody>
      </p:sp>
      <p:sp>
        <p:nvSpPr>
          <p:cNvPr id="14" name="Oval 23"/>
          <p:cNvSpPr>
            <a:spLocks noChangeArrowheads="1"/>
          </p:cNvSpPr>
          <p:nvPr/>
        </p:nvSpPr>
        <p:spPr bwMode="auto">
          <a:xfrm>
            <a:off x="5325189" y="2952108"/>
            <a:ext cx="1284018" cy="649188"/>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15" name="Oval 24"/>
          <p:cNvSpPr>
            <a:spLocks noChangeArrowheads="1"/>
          </p:cNvSpPr>
          <p:nvPr/>
        </p:nvSpPr>
        <p:spPr bwMode="auto">
          <a:xfrm>
            <a:off x="6553200" y="3609351"/>
            <a:ext cx="1295400" cy="649188"/>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cxnSp>
        <p:nvCxnSpPr>
          <p:cNvPr id="32" name="Straight Connector 31"/>
          <p:cNvCxnSpPr>
            <a:stCxn id="10" idx="2"/>
          </p:cNvCxnSpPr>
          <p:nvPr/>
        </p:nvCxnSpPr>
        <p:spPr bwMode="auto">
          <a:xfrm flipH="1" flipV="1">
            <a:off x="6224911" y="3197202"/>
            <a:ext cx="538199" cy="466715"/>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p:nvPr/>
        </p:nvCxnSpPr>
        <p:spPr bwMode="auto">
          <a:xfrm flipV="1">
            <a:off x="5857362" y="3207430"/>
            <a:ext cx="253783" cy="22238"/>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p:cNvSpPr txBox="1"/>
          <p:nvPr/>
        </p:nvSpPr>
        <p:spPr>
          <a:xfrm>
            <a:off x="2286000" y="1030069"/>
            <a:ext cx="7239000" cy="369332"/>
          </a:xfrm>
          <a:prstGeom prst="rect">
            <a:avLst/>
          </a:prstGeom>
          <a:noFill/>
        </p:spPr>
        <p:txBody>
          <a:bodyPr wrap="square" rtlCol="0">
            <a:spAutoFit/>
          </a:bodyPr>
          <a:lstStyle/>
          <a:p>
            <a:pPr marL="285750" indent="-285750">
              <a:buFont typeface="Arial" panose="020B0604020202020204" pitchFamily="34" charset="0"/>
              <a:buChar char="•"/>
            </a:pPr>
            <a:r>
              <a:rPr lang="en-IN" i="1" dirty="0">
                <a:solidFill>
                  <a:srgbClr val="002060"/>
                </a:solidFill>
              </a:rPr>
              <a:t>j</a:t>
            </a:r>
            <a:r>
              <a:rPr lang="en-IN" dirty="0">
                <a:solidFill>
                  <a:srgbClr val="002060"/>
                </a:solidFill>
              </a:rPr>
              <a:t> </a:t>
            </a:r>
            <a:r>
              <a:rPr lang="en-IN" dirty="0"/>
              <a:t>currently belongs to the cluster represent by the </a:t>
            </a:r>
            <a:r>
              <a:rPr lang="en-IN" dirty="0" err="1"/>
              <a:t>medoid</a:t>
            </a:r>
            <a:r>
              <a:rPr lang="en-IN" dirty="0"/>
              <a:t> </a:t>
            </a:r>
            <a:r>
              <a:rPr lang="en-IN" i="1" dirty="0"/>
              <a:t>t</a:t>
            </a:r>
          </a:p>
        </p:txBody>
      </p:sp>
      <p:sp>
        <p:nvSpPr>
          <p:cNvPr id="18" name="Rectangle 17"/>
          <p:cNvSpPr/>
          <p:nvPr/>
        </p:nvSpPr>
        <p:spPr>
          <a:xfrm>
            <a:off x="2314596" y="1444468"/>
            <a:ext cx="4769639" cy="369332"/>
          </a:xfrm>
          <a:prstGeom prst="rect">
            <a:avLst/>
          </a:prstGeom>
        </p:spPr>
        <p:txBody>
          <a:bodyPr wrap="none">
            <a:spAutoFit/>
          </a:bodyPr>
          <a:lstStyle/>
          <a:p>
            <a:pPr marL="285750" indent="-285750">
              <a:buFont typeface="Arial" panose="020B0604020202020204" pitchFamily="34" charset="0"/>
              <a:buChar char="•"/>
            </a:pPr>
            <a:r>
              <a:rPr lang="en-IN" i="1" dirty="0">
                <a:solidFill>
                  <a:srgbClr val="002060"/>
                </a:solidFill>
              </a:rPr>
              <a:t>j</a:t>
            </a:r>
            <a:r>
              <a:rPr lang="en-IN" dirty="0"/>
              <a:t> is more similar to the </a:t>
            </a:r>
            <a:r>
              <a:rPr lang="en-IN" dirty="0" err="1"/>
              <a:t>medoid</a:t>
            </a:r>
            <a:r>
              <a:rPr lang="en-IN" dirty="0"/>
              <a:t> </a:t>
            </a:r>
            <a:r>
              <a:rPr lang="en-IN" i="1" dirty="0"/>
              <a:t>t</a:t>
            </a:r>
            <a:r>
              <a:rPr lang="en-IN" dirty="0"/>
              <a:t> compare to </a:t>
            </a:r>
            <a:r>
              <a:rPr lang="en-IN" i="1" dirty="0">
                <a:solidFill>
                  <a:srgbClr val="006600"/>
                </a:solidFill>
              </a:rPr>
              <a:t>h</a:t>
            </a:r>
          </a:p>
        </p:txBody>
      </p:sp>
      <p:sp>
        <p:nvSpPr>
          <p:cNvPr id="20" name="Folded Corner 19"/>
          <p:cNvSpPr/>
          <p:nvPr/>
        </p:nvSpPr>
        <p:spPr bwMode="auto">
          <a:xfrm>
            <a:off x="1872312" y="3078441"/>
            <a:ext cx="2331101" cy="807760"/>
          </a:xfrm>
          <a:prstGeom prst="foldedCorner">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just"/>
            <a:r>
              <a:rPr lang="en-IN" sz="1600" dirty="0">
                <a:solidFill>
                  <a:schemeClr val="bg2">
                    <a:lumMod val="75000"/>
                  </a:schemeClr>
                </a:solidFill>
                <a:latin typeface="Arial" charset="0"/>
              </a:rPr>
              <a:t>Therefore, in future, </a:t>
            </a:r>
            <a:r>
              <a:rPr lang="en-IN" sz="1600" i="1" dirty="0">
                <a:solidFill>
                  <a:srgbClr val="002060"/>
                </a:solidFill>
                <a:latin typeface="Arial" charset="0"/>
              </a:rPr>
              <a:t>j</a:t>
            </a:r>
            <a:r>
              <a:rPr lang="en-IN" sz="1600" dirty="0">
                <a:solidFill>
                  <a:schemeClr val="tx1"/>
                </a:solidFill>
                <a:latin typeface="Arial" charset="0"/>
              </a:rPr>
              <a:t> </a:t>
            </a:r>
            <a:r>
              <a:rPr lang="en-IN" sz="1600" dirty="0">
                <a:solidFill>
                  <a:schemeClr val="bg2">
                    <a:lumMod val="75000"/>
                  </a:schemeClr>
                </a:solidFill>
                <a:latin typeface="Arial" charset="0"/>
              </a:rPr>
              <a:t>belongs to the cluster represented by </a:t>
            </a:r>
            <a:r>
              <a:rPr lang="en-IN" sz="1600" dirty="0">
                <a:solidFill>
                  <a:schemeClr val="tx1"/>
                </a:solidFill>
                <a:latin typeface="Arial" charset="0"/>
              </a:rPr>
              <a:t>t </a:t>
            </a:r>
            <a:r>
              <a:rPr lang="en-IN" sz="1600" dirty="0">
                <a:solidFill>
                  <a:schemeClr val="tx1">
                    <a:lumMod val="50000"/>
                    <a:lumOff val="50000"/>
                  </a:schemeClr>
                </a:solidFill>
                <a:latin typeface="Arial" charset="0"/>
              </a:rPr>
              <a:t>itself</a:t>
            </a:r>
            <a:endParaRPr lang="en-IN" sz="1600" i="1" dirty="0">
              <a:solidFill>
                <a:schemeClr val="tx1">
                  <a:lumMod val="50000"/>
                  <a:lumOff val="50000"/>
                </a:schemeClr>
              </a:solidFill>
              <a:latin typeface="Arial" charset="0"/>
            </a:endParaRPr>
          </a:p>
        </p:txBody>
      </p:sp>
      <p:graphicFrame>
        <p:nvGraphicFramePr>
          <p:cNvPr id="21" name="Object 4"/>
          <p:cNvGraphicFramePr>
            <a:graphicFrameLocks noChangeAspect="1"/>
          </p:cNvGraphicFramePr>
          <p:nvPr>
            <p:extLst/>
          </p:nvPr>
        </p:nvGraphicFramePr>
        <p:xfrm>
          <a:off x="5734836" y="5637626"/>
          <a:ext cx="3308350" cy="992188"/>
        </p:xfrm>
        <a:graphic>
          <a:graphicData uri="http://schemas.openxmlformats.org/presentationml/2006/ole">
            <mc:AlternateContent xmlns:mc="http://schemas.openxmlformats.org/markup-compatibility/2006">
              <mc:Choice xmlns:v="urn:schemas-microsoft-com:vml" Requires="v">
                <p:oleObj spid="_x0000_s18441" name="Document" r:id="rId5" imgW="2318484" imgH="698346" progId="Word.Document.8">
                  <p:embed/>
                </p:oleObj>
              </mc:Choice>
              <mc:Fallback>
                <p:oleObj name="Document" r:id="rId5" imgW="2318484" imgH="698346" progId="Word.Document.8">
                  <p:embed/>
                  <p:pic>
                    <p:nvPicPr>
                      <p:cNvPr id="0" name=""/>
                      <p:cNvPicPr>
                        <a:picLocks noChangeAspect="1" noChangeArrowheads="1"/>
                      </p:cNvPicPr>
                      <p:nvPr/>
                    </p:nvPicPr>
                    <p:blipFill>
                      <a:blip r:embed="rId6"/>
                      <a:srcRect/>
                      <a:stretch>
                        <a:fillRect/>
                      </a:stretch>
                    </p:blipFill>
                    <p:spPr bwMode="auto">
                      <a:xfrm>
                        <a:off x="5734836" y="5637626"/>
                        <a:ext cx="3308350" cy="99218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8852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18" grpId="0"/>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05000" y="152400"/>
            <a:ext cx="8280400" cy="552450"/>
          </a:xfrm>
        </p:spPr>
        <p:txBody>
          <a:bodyPr>
            <a:normAutofit/>
          </a:bodyPr>
          <a:lstStyle/>
          <a:p>
            <a:r>
              <a:rPr lang="en-US" altLang="en-US" smtClean="0">
                <a:solidFill>
                  <a:srgbClr val="002060"/>
                </a:solidFill>
              </a:rPr>
              <a:t>Notion of a Cluster can be Ambiguous</a:t>
            </a:r>
          </a:p>
        </p:txBody>
      </p:sp>
      <p:grpSp>
        <p:nvGrpSpPr>
          <p:cNvPr id="8195" name="Group 91"/>
          <p:cNvGrpSpPr>
            <a:grpSpLocks/>
          </p:cNvGrpSpPr>
          <p:nvPr/>
        </p:nvGrpSpPr>
        <p:grpSpPr bwMode="auto">
          <a:xfrm>
            <a:off x="2209801" y="1905000"/>
            <a:ext cx="3344863" cy="1479550"/>
            <a:chOff x="432" y="1200"/>
            <a:chExt cx="2107" cy="932"/>
          </a:xfrm>
        </p:grpSpPr>
        <p:grpSp>
          <p:nvGrpSpPr>
            <p:cNvPr id="8265" name="Group 3"/>
            <p:cNvGrpSpPr>
              <a:grpSpLocks noChangeAspect="1"/>
            </p:cNvGrpSpPr>
            <p:nvPr/>
          </p:nvGrpSpPr>
          <p:grpSpPr bwMode="auto">
            <a:xfrm>
              <a:off x="432" y="1200"/>
              <a:ext cx="2107" cy="516"/>
              <a:chOff x="2464" y="2296"/>
              <a:chExt cx="2634" cy="646"/>
            </a:xfrm>
          </p:grpSpPr>
          <p:sp>
            <p:nvSpPr>
              <p:cNvPr id="8267" name="Oval 4"/>
              <p:cNvSpPr>
                <a:spLocks noChangeAspect="1" noChangeArrowheads="1"/>
              </p:cNvSpPr>
              <p:nvPr/>
            </p:nvSpPr>
            <p:spPr bwMode="auto">
              <a:xfrm>
                <a:off x="4564" y="2730"/>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68" name="Oval 5"/>
              <p:cNvSpPr>
                <a:spLocks noChangeAspect="1" noChangeArrowheads="1"/>
              </p:cNvSpPr>
              <p:nvPr/>
            </p:nvSpPr>
            <p:spPr bwMode="auto">
              <a:xfrm>
                <a:off x="4312" y="2842"/>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69" name="Oval 6"/>
              <p:cNvSpPr>
                <a:spLocks noChangeAspect="1" noChangeArrowheads="1"/>
              </p:cNvSpPr>
              <p:nvPr/>
            </p:nvSpPr>
            <p:spPr bwMode="auto">
              <a:xfrm>
                <a:off x="4466" y="2856"/>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0" name="Oval 7"/>
              <p:cNvSpPr>
                <a:spLocks noChangeAspect="1" noChangeArrowheads="1"/>
              </p:cNvSpPr>
              <p:nvPr/>
            </p:nvSpPr>
            <p:spPr bwMode="auto">
              <a:xfrm>
                <a:off x="4410" y="2744"/>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1" name="Oval 8"/>
              <p:cNvSpPr>
                <a:spLocks noChangeAspect="1" noChangeArrowheads="1"/>
              </p:cNvSpPr>
              <p:nvPr/>
            </p:nvSpPr>
            <p:spPr bwMode="auto">
              <a:xfrm>
                <a:off x="4326" y="2478"/>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2" name="Oval 9"/>
              <p:cNvSpPr>
                <a:spLocks noChangeAspect="1" noChangeArrowheads="1"/>
              </p:cNvSpPr>
              <p:nvPr/>
            </p:nvSpPr>
            <p:spPr bwMode="auto">
              <a:xfrm>
                <a:off x="4158" y="2422"/>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3" name="Oval 10"/>
              <p:cNvSpPr>
                <a:spLocks noChangeAspect="1" noChangeArrowheads="1"/>
              </p:cNvSpPr>
              <p:nvPr/>
            </p:nvSpPr>
            <p:spPr bwMode="auto">
              <a:xfrm>
                <a:off x="4242" y="2296"/>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4" name="Oval 11"/>
              <p:cNvSpPr>
                <a:spLocks noChangeAspect="1" noChangeArrowheads="1"/>
              </p:cNvSpPr>
              <p:nvPr/>
            </p:nvSpPr>
            <p:spPr bwMode="auto">
              <a:xfrm>
                <a:off x="4788" y="2716"/>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5" name="Oval 12"/>
              <p:cNvSpPr>
                <a:spLocks noChangeAspect="1" noChangeArrowheads="1"/>
              </p:cNvSpPr>
              <p:nvPr/>
            </p:nvSpPr>
            <p:spPr bwMode="auto">
              <a:xfrm>
                <a:off x="5012" y="2618"/>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6" name="Oval 13"/>
              <p:cNvSpPr>
                <a:spLocks noChangeAspect="1" noChangeArrowheads="1"/>
              </p:cNvSpPr>
              <p:nvPr/>
            </p:nvSpPr>
            <p:spPr bwMode="auto">
              <a:xfrm>
                <a:off x="4788" y="2534"/>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7" name="Oval 14"/>
              <p:cNvSpPr>
                <a:spLocks noChangeAspect="1" noChangeArrowheads="1"/>
              </p:cNvSpPr>
              <p:nvPr/>
            </p:nvSpPr>
            <p:spPr bwMode="auto">
              <a:xfrm flipV="1">
                <a:off x="2870" y="2422"/>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8" name="Oval 15"/>
              <p:cNvSpPr>
                <a:spLocks noChangeAspect="1" noChangeArrowheads="1"/>
              </p:cNvSpPr>
              <p:nvPr/>
            </p:nvSpPr>
            <p:spPr bwMode="auto">
              <a:xfrm flipV="1">
                <a:off x="2618" y="2310"/>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9" name="Oval 16"/>
              <p:cNvSpPr>
                <a:spLocks noChangeAspect="1" noChangeArrowheads="1"/>
              </p:cNvSpPr>
              <p:nvPr/>
            </p:nvSpPr>
            <p:spPr bwMode="auto">
              <a:xfrm flipV="1">
                <a:off x="2772" y="2296"/>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80" name="Oval 17"/>
              <p:cNvSpPr>
                <a:spLocks noChangeAspect="1" noChangeArrowheads="1"/>
              </p:cNvSpPr>
              <p:nvPr/>
            </p:nvSpPr>
            <p:spPr bwMode="auto">
              <a:xfrm flipV="1">
                <a:off x="2716" y="2408"/>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81" name="Oval 18"/>
              <p:cNvSpPr>
                <a:spLocks noChangeAspect="1" noChangeArrowheads="1"/>
              </p:cNvSpPr>
              <p:nvPr/>
            </p:nvSpPr>
            <p:spPr bwMode="auto">
              <a:xfrm flipV="1">
                <a:off x="2632" y="2674"/>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82" name="Oval 19"/>
              <p:cNvSpPr>
                <a:spLocks noChangeAspect="1" noChangeArrowheads="1"/>
              </p:cNvSpPr>
              <p:nvPr/>
            </p:nvSpPr>
            <p:spPr bwMode="auto">
              <a:xfrm flipV="1">
                <a:off x="2464" y="2730"/>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83" name="Oval 20"/>
              <p:cNvSpPr>
                <a:spLocks noChangeAspect="1" noChangeArrowheads="1"/>
              </p:cNvSpPr>
              <p:nvPr/>
            </p:nvSpPr>
            <p:spPr bwMode="auto">
              <a:xfrm flipV="1">
                <a:off x="2548" y="2856"/>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84" name="Oval 21"/>
              <p:cNvSpPr>
                <a:spLocks noChangeAspect="1" noChangeArrowheads="1"/>
              </p:cNvSpPr>
              <p:nvPr/>
            </p:nvSpPr>
            <p:spPr bwMode="auto">
              <a:xfrm flipV="1">
                <a:off x="3094" y="2436"/>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85" name="Oval 22"/>
              <p:cNvSpPr>
                <a:spLocks noChangeAspect="1" noChangeArrowheads="1"/>
              </p:cNvSpPr>
              <p:nvPr/>
            </p:nvSpPr>
            <p:spPr bwMode="auto">
              <a:xfrm flipV="1">
                <a:off x="3318" y="2534"/>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86" name="Oval 23"/>
              <p:cNvSpPr>
                <a:spLocks noChangeAspect="1" noChangeArrowheads="1"/>
              </p:cNvSpPr>
              <p:nvPr/>
            </p:nvSpPr>
            <p:spPr bwMode="auto">
              <a:xfrm flipV="1">
                <a:off x="3094" y="2618"/>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grpSp>
        <p:sp>
          <p:nvSpPr>
            <p:cNvPr id="8266" name="Rectangle 87"/>
            <p:cNvSpPr>
              <a:spLocks noChangeArrowheads="1"/>
            </p:cNvSpPr>
            <p:nvPr/>
          </p:nvSpPr>
          <p:spPr bwMode="auto">
            <a:xfrm>
              <a:off x="624" y="1920"/>
              <a:ext cx="14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600">
                  <a:latin typeface="Times New Roman" pitchFamily="18" charset="0"/>
                  <a:cs typeface="Times New Roman" pitchFamily="18" charset="0"/>
                </a:rPr>
                <a:t>How many clusters?</a:t>
              </a:r>
              <a:endParaRPr lang="en-US" altLang="en-US" sz="1600">
                <a:latin typeface="Times New Roman" pitchFamily="18" charset="0"/>
              </a:endParaRPr>
            </a:p>
          </p:txBody>
        </p:sp>
      </p:grpSp>
      <p:grpSp>
        <p:nvGrpSpPr>
          <p:cNvPr id="1537118" name="Group 94"/>
          <p:cNvGrpSpPr>
            <a:grpSpLocks/>
          </p:cNvGrpSpPr>
          <p:nvPr/>
        </p:nvGrpSpPr>
        <p:grpSpPr bwMode="auto">
          <a:xfrm>
            <a:off x="6484938" y="4114800"/>
            <a:ext cx="3344862" cy="1371600"/>
            <a:chOff x="3125" y="2592"/>
            <a:chExt cx="2107" cy="864"/>
          </a:xfrm>
        </p:grpSpPr>
        <p:grpSp>
          <p:nvGrpSpPr>
            <p:cNvPr id="8243" name="Group 66"/>
            <p:cNvGrpSpPr>
              <a:grpSpLocks/>
            </p:cNvGrpSpPr>
            <p:nvPr/>
          </p:nvGrpSpPr>
          <p:grpSpPr bwMode="auto">
            <a:xfrm>
              <a:off x="3125" y="2592"/>
              <a:ext cx="2107" cy="518"/>
              <a:chOff x="3125" y="2592"/>
              <a:chExt cx="2107" cy="518"/>
            </a:xfrm>
          </p:grpSpPr>
          <p:sp>
            <p:nvSpPr>
              <p:cNvPr id="8245" name="AutoShape 67"/>
              <p:cNvSpPr>
                <a:spLocks noChangeAspect="1" noChangeArrowheads="1"/>
              </p:cNvSpPr>
              <p:nvPr/>
            </p:nvSpPr>
            <p:spPr bwMode="auto">
              <a:xfrm>
                <a:off x="4805" y="2940"/>
                <a:ext cx="69" cy="69"/>
              </a:xfrm>
              <a:prstGeom prst="diamond">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46" name="AutoShape 68"/>
              <p:cNvSpPr>
                <a:spLocks noChangeAspect="1" noChangeArrowheads="1"/>
              </p:cNvSpPr>
              <p:nvPr/>
            </p:nvSpPr>
            <p:spPr bwMode="auto">
              <a:xfrm>
                <a:off x="4603" y="3030"/>
                <a:ext cx="69" cy="69"/>
              </a:xfrm>
              <a:prstGeom prst="diamond">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47" name="AutoShape 69"/>
              <p:cNvSpPr>
                <a:spLocks noChangeAspect="1" noChangeArrowheads="1"/>
              </p:cNvSpPr>
              <p:nvPr/>
            </p:nvSpPr>
            <p:spPr bwMode="auto">
              <a:xfrm>
                <a:off x="4726" y="3041"/>
                <a:ext cx="69" cy="69"/>
              </a:xfrm>
              <a:prstGeom prst="diamond">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48" name="AutoShape 70"/>
              <p:cNvSpPr>
                <a:spLocks noChangeAspect="1" noChangeArrowheads="1"/>
              </p:cNvSpPr>
              <p:nvPr/>
            </p:nvSpPr>
            <p:spPr bwMode="auto">
              <a:xfrm>
                <a:off x="4682" y="2951"/>
                <a:ext cx="68" cy="69"/>
              </a:xfrm>
              <a:prstGeom prst="diamond">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1537095" name="AutoShape 71"/>
              <p:cNvSpPr>
                <a:spLocks noChangeAspect="1" noChangeArrowheads="1"/>
              </p:cNvSpPr>
              <p:nvPr/>
            </p:nvSpPr>
            <p:spPr bwMode="auto">
              <a:xfrm>
                <a:off x="4614" y="2738"/>
                <a:ext cx="69" cy="69"/>
              </a:xfrm>
              <a:prstGeom prst="star5">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IN">
                  <a:latin typeface="Arial" charset="0"/>
                </a:endParaRPr>
              </a:p>
            </p:txBody>
          </p:sp>
          <p:sp>
            <p:nvSpPr>
              <p:cNvPr id="1537096" name="AutoShape 72"/>
              <p:cNvSpPr>
                <a:spLocks noChangeAspect="1" noChangeArrowheads="1"/>
              </p:cNvSpPr>
              <p:nvPr/>
            </p:nvSpPr>
            <p:spPr bwMode="auto">
              <a:xfrm>
                <a:off x="4480" y="2693"/>
                <a:ext cx="69" cy="69"/>
              </a:xfrm>
              <a:prstGeom prst="star5">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IN">
                  <a:latin typeface="Arial" charset="0"/>
                </a:endParaRPr>
              </a:p>
            </p:txBody>
          </p:sp>
          <p:sp>
            <p:nvSpPr>
              <p:cNvPr id="1537097" name="AutoShape 73"/>
              <p:cNvSpPr>
                <a:spLocks noChangeAspect="1" noChangeArrowheads="1"/>
              </p:cNvSpPr>
              <p:nvPr/>
            </p:nvSpPr>
            <p:spPr bwMode="auto">
              <a:xfrm>
                <a:off x="4547" y="2592"/>
                <a:ext cx="69" cy="69"/>
              </a:xfrm>
              <a:prstGeom prst="star5">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IN">
                  <a:latin typeface="Arial" charset="0"/>
                </a:endParaRPr>
              </a:p>
            </p:txBody>
          </p:sp>
          <p:sp>
            <p:nvSpPr>
              <p:cNvPr id="8252" name="AutoShape 74"/>
              <p:cNvSpPr>
                <a:spLocks noChangeAspect="1" noChangeArrowheads="1"/>
              </p:cNvSpPr>
              <p:nvPr/>
            </p:nvSpPr>
            <p:spPr bwMode="auto">
              <a:xfrm>
                <a:off x="4984" y="2929"/>
                <a:ext cx="69" cy="69"/>
              </a:xfrm>
              <a:prstGeom prst="diamond">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53" name="AutoShape 75"/>
              <p:cNvSpPr>
                <a:spLocks noChangeAspect="1" noChangeArrowheads="1"/>
              </p:cNvSpPr>
              <p:nvPr/>
            </p:nvSpPr>
            <p:spPr bwMode="auto">
              <a:xfrm>
                <a:off x="5163" y="2850"/>
                <a:ext cx="69" cy="69"/>
              </a:xfrm>
              <a:prstGeom prst="diamond">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54" name="AutoShape 76"/>
              <p:cNvSpPr>
                <a:spLocks noChangeAspect="1" noChangeArrowheads="1"/>
              </p:cNvSpPr>
              <p:nvPr/>
            </p:nvSpPr>
            <p:spPr bwMode="auto">
              <a:xfrm>
                <a:off x="4984" y="2783"/>
                <a:ext cx="69" cy="69"/>
              </a:xfrm>
              <a:prstGeom prst="diamond">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55" name="AutoShape 77"/>
              <p:cNvSpPr>
                <a:spLocks noChangeAspect="1" noChangeArrowheads="1"/>
              </p:cNvSpPr>
              <p:nvPr/>
            </p:nvSpPr>
            <p:spPr bwMode="auto">
              <a:xfrm flipV="1">
                <a:off x="3450" y="2693"/>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56" name="AutoShape 78"/>
              <p:cNvSpPr>
                <a:spLocks noChangeAspect="1" noChangeArrowheads="1"/>
              </p:cNvSpPr>
              <p:nvPr/>
            </p:nvSpPr>
            <p:spPr bwMode="auto">
              <a:xfrm flipV="1">
                <a:off x="3248" y="2603"/>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57" name="AutoShape 79"/>
              <p:cNvSpPr>
                <a:spLocks noChangeAspect="1" noChangeArrowheads="1"/>
              </p:cNvSpPr>
              <p:nvPr/>
            </p:nvSpPr>
            <p:spPr bwMode="auto">
              <a:xfrm flipV="1">
                <a:off x="3371" y="2592"/>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58" name="AutoShape 80"/>
              <p:cNvSpPr>
                <a:spLocks noChangeAspect="1" noChangeArrowheads="1"/>
              </p:cNvSpPr>
              <p:nvPr/>
            </p:nvSpPr>
            <p:spPr bwMode="auto">
              <a:xfrm flipV="1">
                <a:off x="3327" y="2682"/>
                <a:ext cx="68"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59" name="AutoShape 81"/>
              <p:cNvSpPr>
                <a:spLocks noChangeAspect="1" noChangeArrowheads="1"/>
              </p:cNvSpPr>
              <p:nvPr/>
            </p:nvSpPr>
            <p:spPr bwMode="auto">
              <a:xfrm flipV="1">
                <a:off x="3259" y="2895"/>
                <a:ext cx="69" cy="69"/>
              </a:xfrm>
              <a:prstGeom prst="flowChartExtra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60" name="AutoShape 82"/>
              <p:cNvSpPr>
                <a:spLocks noChangeAspect="1" noChangeArrowheads="1"/>
              </p:cNvSpPr>
              <p:nvPr/>
            </p:nvSpPr>
            <p:spPr bwMode="auto">
              <a:xfrm flipV="1">
                <a:off x="3125" y="2940"/>
                <a:ext cx="69" cy="69"/>
              </a:xfrm>
              <a:prstGeom prst="flowChartExtra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61" name="AutoShape 83"/>
              <p:cNvSpPr>
                <a:spLocks noChangeAspect="1" noChangeArrowheads="1"/>
              </p:cNvSpPr>
              <p:nvPr/>
            </p:nvSpPr>
            <p:spPr bwMode="auto">
              <a:xfrm flipV="1">
                <a:off x="3192" y="3041"/>
                <a:ext cx="69" cy="69"/>
              </a:xfrm>
              <a:prstGeom prst="flowChartExtra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62" name="AutoShape 84"/>
              <p:cNvSpPr>
                <a:spLocks noChangeAspect="1" noChangeArrowheads="1"/>
              </p:cNvSpPr>
              <p:nvPr/>
            </p:nvSpPr>
            <p:spPr bwMode="auto">
              <a:xfrm flipV="1">
                <a:off x="3629" y="2704"/>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63" name="AutoShape 85"/>
              <p:cNvSpPr>
                <a:spLocks noChangeAspect="1" noChangeArrowheads="1"/>
              </p:cNvSpPr>
              <p:nvPr/>
            </p:nvSpPr>
            <p:spPr bwMode="auto">
              <a:xfrm flipV="1">
                <a:off x="3808" y="2783"/>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64" name="AutoShape 86"/>
              <p:cNvSpPr>
                <a:spLocks noChangeAspect="1" noChangeArrowheads="1"/>
              </p:cNvSpPr>
              <p:nvPr/>
            </p:nvSpPr>
            <p:spPr bwMode="auto">
              <a:xfrm flipV="1">
                <a:off x="3629" y="2850"/>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grpSp>
        <p:sp>
          <p:nvSpPr>
            <p:cNvPr id="8244" name="Rectangle 88"/>
            <p:cNvSpPr>
              <a:spLocks noChangeArrowheads="1"/>
            </p:cNvSpPr>
            <p:nvPr/>
          </p:nvSpPr>
          <p:spPr bwMode="auto">
            <a:xfrm>
              <a:off x="3413" y="3244"/>
              <a:ext cx="14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600">
                  <a:latin typeface="Times New Roman" pitchFamily="18" charset="0"/>
                  <a:cs typeface="Times New Roman" pitchFamily="18" charset="0"/>
                </a:rPr>
                <a:t>Four Clusters</a:t>
              </a:r>
              <a:r>
                <a:rPr lang="en-US" altLang="en-US" sz="1600">
                  <a:latin typeface="Times New Roman" pitchFamily="18" charset="0"/>
                </a:rPr>
                <a:t> </a:t>
              </a:r>
            </a:p>
          </p:txBody>
        </p:sp>
      </p:grpSp>
      <p:grpSp>
        <p:nvGrpSpPr>
          <p:cNvPr id="1537117" name="Group 93"/>
          <p:cNvGrpSpPr>
            <a:grpSpLocks/>
          </p:cNvGrpSpPr>
          <p:nvPr/>
        </p:nvGrpSpPr>
        <p:grpSpPr bwMode="auto">
          <a:xfrm>
            <a:off x="2209801" y="4114800"/>
            <a:ext cx="3344863" cy="1371600"/>
            <a:chOff x="432" y="2592"/>
            <a:chExt cx="2107" cy="864"/>
          </a:xfrm>
        </p:grpSpPr>
        <p:grpSp>
          <p:nvGrpSpPr>
            <p:cNvPr id="8221" name="Group 45"/>
            <p:cNvGrpSpPr>
              <a:grpSpLocks/>
            </p:cNvGrpSpPr>
            <p:nvPr/>
          </p:nvGrpSpPr>
          <p:grpSpPr bwMode="auto">
            <a:xfrm>
              <a:off x="432" y="2592"/>
              <a:ext cx="2107" cy="516"/>
              <a:chOff x="432" y="2592"/>
              <a:chExt cx="2107" cy="516"/>
            </a:xfrm>
          </p:grpSpPr>
          <p:sp>
            <p:nvSpPr>
              <p:cNvPr id="8223" name="AutoShape 46"/>
              <p:cNvSpPr>
                <a:spLocks noChangeAspect="1" noChangeArrowheads="1"/>
              </p:cNvSpPr>
              <p:nvPr/>
            </p:nvSpPr>
            <p:spPr bwMode="auto">
              <a:xfrm>
                <a:off x="2112" y="2939"/>
                <a:ext cx="69" cy="68"/>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24" name="AutoShape 47"/>
              <p:cNvSpPr>
                <a:spLocks noChangeAspect="1" noChangeArrowheads="1"/>
              </p:cNvSpPr>
              <p:nvPr/>
            </p:nvSpPr>
            <p:spPr bwMode="auto">
              <a:xfrm>
                <a:off x="1910" y="3028"/>
                <a:ext cx="69"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25" name="AutoShape 48"/>
              <p:cNvSpPr>
                <a:spLocks noChangeAspect="1" noChangeArrowheads="1"/>
              </p:cNvSpPr>
              <p:nvPr/>
            </p:nvSpPr>
            <p:spPr bwMode="auto">
              <a:xfrm>
                <a:off x="2033" y="3039"/>
                <a:ext cx="69"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26" name="AutoShape 49"/>
              <p:cNvSpPr>
                <a:spLocks noChangeAspect="1" noChangeArrowheads="1"/>
              </p:cNvSpPr>
              <p:nvPr/>
            </p:nvSpPr>
            <p:spPr bwMode="auto">
              <a:xfrm>
                <a:off x="1989" y="2950"/>
                <a:ext cx="68"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27" name="AutoShape 50"/>
              <p:cNvSpPr>
                <a:spLocks noChangeAspect="1" noChangeArrowheads="1"/>
              </p:cNvSpPr>
              <p:nvPr/>
            </p:nvSpPr>
            <p:spPr bwMode="auto">
              <a:xfrm>
                <a:off x="1921" y="2737"/>
                <a:ext cx="69"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28" name="AutoShape 51"/>
              <p:cNvSpPr>
                <a:spLocks noChangeAspect="1" noChangeArrowheads="1"/>
              </p:cNvSpPr>
              <p:nvPr/>
            </p:nvSpPr>
            <p:spPr bwMode="auto">
              <a:xfrm>
                <a:off x="1787" y="2693"/>
                <a:ext cx="69" cy="68"/>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29" name="AutoShape 52"/>
              <p:cNvSpPr>
                <a:spLocks noChangeAspect="1" noChangeArrowheads="1"/>
              </p:cNvSpPr>
              <p:nvPr/>
            </p:nvSpPr>
            <p:spPr bwMode="auto">
              <a:xfrm>
                <a:off x="1854" y="2592"/>
                <a:ext cx="69"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0" name="AutoShape 53"/>
              <p:cNvSpPr>
                <a:spLocks noChangeAspect="1" noChangeArrowheads="1"/>
              </p:cNvSpPr>
              <p:nvPr/>
            </p:nvSpPr>
            <p:spPr bwMode="auto">
              <a:xfrm>
                <a:off x="2291" y="2927"/>
                <a:ext cx="69"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1" name="AutoShape 54"/>
              <p:cNvSpPr>
                <a:spLocks noChangeAspect="1" noChangeArrowheads="1"/>
              </p:cNvSpPr>
              <p:nvPr/>
            </p:nvSpPr>
            <p:spPr bwMode="auto">
              <a:xfrm>
                <a:off x="2470" y="2849"/>
                <a:ext cx="69"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2" name="AutoShape 55"/>
              <p:cNvSpPr>
                <a:spLocks noChangeAspect="1" noChangeArrowheads="1"/>
              </p:cNvSpPr>
              <p:nvPr/>
            </p:nvSpPr>
            <p:spPr bwMode="auto">
              <a:xfrm>
                <a:off x="2291" y="2782"/>
                <a:ext cx="69"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3" name="Rectangle 56"/>
              <p:cNvSpPr>
                <a:spLocks noChangeAspect="1" noChangeArrowheads="1"/>
              </p:cNvSpPr>
              <p:nvPr/>
            </p:nvSpPr>
            <p:spPr bwMode="auto">
              <a:xfrm flipV="1">
                <a:off x="757" y="2693"/>
                <a:ext cx="69" cy="68"/>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4" name="Rectangle 57"/>
              <p:cNvSpPr>
                <a:spLocks noChangeAspect="1" noChangeArrowheads="1"/>
              </p:cNvSpPr>
              <p:nvPr/>
            </p:nvSpPr>
            <p:spPr bwMode="auto">
              <a:xfrm flipV="1">
                <a:off x="555" y="2603"/>
                <a:ext cx="69"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5" name="Rectangle 58"/>
              <p:cNvSpPr>
                <a:spLocks noChangeAspect="1" noChangeArrowheads="1"/>
              </p:cNvSpPr>
              <p:nvPr/>
            </p:nvSpPr>
            <p:spPr bwMode="auto">
              <a:xfrm flipV="1">
                <a:off x="678" y="2592"/>
                <a:ext cx="69"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6" name="Rectangle 59"/>
              <p:cNvSpPr>
                <a:spLocks noChangeAspect="1" noChangeArrowheads="1"/>
              </p:cNvSpPr>
              <p:nvPr/>
            </p:nvSpPr>
            <p:spPr bwMode="auto">
              <a:xfrm flipV="1">
                <a:off x="634" y="2681"/>
                <a:ext cx="68"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7" name="Rectangle 60"/>
              <p:cNvSpPr>
                <a:spLocks noChangeAspect="1" noChangeArrowheads="1"/>
              </p:cNvSpPr>
              <p:nvPr/>
            </p:nvSpPr>
            <p:spPr bwMode="auto">
              <a:xfrm flipV="1">
                <a:off x="566" y="2894"/>
                <a:ext cx="69"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8" name="Rectangle 61"/>
              <p:cNvSpPr>
                <a:spLocks noChangeAspect="1" noChangeArrowheads="1"/>
              </p:cNvSpPr>
              <p:nvPr/>
            </p:nvSpPr>
            <p:spPr bwMode="auto">
              <a:xfrm flipV="1">
                <a:off x="432" y="2939"/>
                <a:ext cx="69" cy="68"/>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9" name="Rectangle 62"/>
              <p:cNvSpPr>
                <a:spLocks noChangeAspect="1" noChangeArrowheads="1"/>
              </p:cNvSpPr>
              <p:nvPr/>
            </p:nvSpPr>
            <p:spPr bwMode="auto">
              <a:xfrm flipV="1">
                <a:off x="499" y="3039"/>
                <a:ext cx="69"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40" name="Rectangle 63"/>
              <p:cNvSpPr>
                <a:spLocks noChangeAspect="1" noChangeArrowheads="1"/>
              </p:cNvSpPr>
              <p:nvPr/>
            </p:nvSpPr>
            <p:spPr bwMode="auto">
              <a:xfrm flipV="1">
                <a:off x="936" y="2704"/>
                <a:ext cx="69"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41" name="Rectangle 64"/>
              <p:cNvSpPr>
                <a:spLocks noChangeAspect="1" noChangeArrowheads="1"/>
              </p:cNvSpPr>
              <p:nvPr/>
            </p:nvSpPr>
            <p:spPr bwMode="auto">
              <a:xfrm flipV="1">
                <a:off x="1115" y="2782"/>
                <a:ext cx="69"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42" name="Rectangle 65"/>
              <p:cNvSpPr>
                <a:spLocks noChangeAspect="1" noChangeArrowheads="1"/>
              </p:cNvSpPr>
              <p:nvPr/>
            </p:nvSpPr>
            <p:spPr bwMode="auto">
              <a:xfrm flipV="1">
                <a:off x="936" y="2849"/>
                <a:ext cx="69"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grpSp>
        <p:sp>
          <p:nvSpPr>
            <p:cNvPr id="8222" name="Rectangle 89"/>
            <p:cNvSpPr>
              <a:spLocks noChangeArrowheads="1"/>
            </p:cNvSpPr>
            <p:nvPr/>
          </p:nvSpPr>
          <p:spPr bwMode="auto">
            <a:xfrm>
              <a:off x="624" y="3244"/>
              <a:ext cx="14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600">
                  <a:latin typeface="Times New Roman" pitchFamily="18" charset="0"/>
                  <a:cs typeface="Times New Roman" pitchFamily="18" charset="0"/>
                </a:rPr>
                <a:t>Two Clusters</a:t>
              </a:r>
              <a:r>
                <a:rPr lang="en-US" altLang="en-US" sz="1600">
                  <a:latin typeface="Times New Roman" pitchFamily="18" charset="0"/>
                </a:rPr>
                <a:t> </a:t>
              </a:r>
            </a:p>
          </p:txBody>
        </p:sp>
      </p:grpSp>
      <p:grpSp>
        <p:nvGrpSpPr>
          <p:cNvPr id="1537116" name="Group 92"/>
          <p:cNvGrpSpPr>
            <a:grpSpLocks/>
          </p:cNvGrpSpPr>
          <p:nvPr/>
        </p:nvGrpSpPr>
        <p:grpSpPr bwMode="auto">
          <a:xfrm>
            <a:off x="6484938" y="1905000"/>
            <a:ext cx="3344862" cy="1479550"/>
            <a:chOff x="3125" y="1200"/>
            <a:chExt cx="2107" cy="932"/>
          </a:xfrm>
        </p:grpSpPr>
        <p:grpSp>
          <p:nvGrpSpPr>
            <p:cNvPr id="8199" name="Group 24"/>
            <p:cNvGrpSpPr>
              <a:grpSpLocks/>
            </p:cNvGrpSpPr>
            <p:nvPr/>
          </p:nvGrpSpPr>
          <p:grpSpPr bwMode="auto">
            <a:xfrm>
              <a:off x="3125" y="1200"/>
              <a:ext cx="2107" cy="518"/>
              <a:chOff x="3125" y="1200"/>
              <a:chExt cx="2107" cy="518"/>
            </a:xfrm>
          </p:grpSpPr>
          <p:sp>
            <p:nvSpPr>
              <p:cNvPr id="8201" name="AutoShape 25"/>
              <p:cNvSpPr>
                <a:spLocks noChangeAspect="1" noChangeArrowheads="1"/>
              </p:cNvSpPr>
              <p:nvPr/>
            </p:nvSpPr>
            <p:spPr bwMode="auto">
              <a:xfrm>
                <a:off x="4805" y="1548"/>
                <a:ext cx="69" cy="69"/>
              </a:xfrm>
              <a:prstGeom prst="diamond">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02" name="AutoShape 26"/>
              <p:cNvSpPr>
                <a:spLocks noChangeAspect="1" noChangeArrowheads="1"/>
              </p:cNvSpPr>
              <p:nvPr/>
            </p:nvSpPr>
            <p:spPr bwMode="auto">
              <a:xfrm>
                <a:off x="4603" y="1638"/>
                <a:ext cx="69" cy="69"/>
              </a:xfrm>
              <a:prstGeom prst="diamond">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03" name="AutoShape 27"/>
              <p:cNvSpPr>
                <a:spLocks noChangeAspect="1" noChangeArrowheads="1"/>
              </p:cNvSpPr>
              <p:nvPr/>
            </p:nvSpPr>
            <p:spPr bwMode="auto">
              <a:xfrm>
                <a:off x="4726" y="1649"/>
                <a:ext cx="69" cy="69"/>
              </a:xfrm>
              <a:prstGeom prst="diamond">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04" name="AutoShape 28"/>
              <p:cNvSpPr>
                <a:spLocks noChangeAspect="1" noChangeArrowheads="1"/>
              </p:cNvSpPr>
              <p:nvPr/>
            </p:nvSpPr>
            <p:spPr bwMode="auto">
              <a:xfrm>
                <a:off x="4682" y="1559"/>
                <a:ext cx="68" cy="69"/>
              </a:xfrm>
              <a:prstGeom prst="diamond">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1537053" name="AutoShape 29"/>
              <p:cNvSpPr>
                <a:spLocks noChangeAspect="1" noChangeArrowheads="1"/>
              </p:cNvSpPr>
              <p:nvPr/>
            </p:nvSpPr>
            <p:spPr bwMode="auto">
              <a:xfrm>
                <a:off x="4614" y="1346"/>
                <a:ext cx="69" cy="69"/>
              </a:xfrm>
              <a:prstGeom prst="star5">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IN">
                  <a:latin typeface="Arial" charset="0"/>
                </a:endParaRPr>
              </a:p>
            </p:txBody>
          </p:sp>
          <p:sp>
            <p:nvSpPr>
              <p:cNvPr id="1537054" name="AutoShape 30"/>
              <p:cNvSpPr>
                <a:spLocks noChangeAspect="1" noChangeArrowheads="1"/>
              </p:cNvSpPr>
              <p:nvPr/>
            </p:nvSpPr>
            <p:spPr bwMode="auto">
              <a:xfrm>
                <a:off x="4480" y="1301"/>
                <a:ext cx="69" cy="69"/>
              </a:xfrm>
              <a:prstGeom prst="star5">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IN">
                  <a:latin typeface="Arial" charset="0"/>
                </a:endParaRPr>
              </a:p>
            </p:txBody>
          </p:sp>
          <p:sp>
            <p:nvSpPr>
              <p:cNvPr id="1537055" name="AutoShape 31"/>
              <p:cNvSpPr>
                <a:spLocks noChangeAspect="1" noChangeArrowheads="1"/>
              </p:cNvSpPr>
              <p:nvPr/>
            </p:nvSpPr>
            <p:spPr bwMode="auto">
              <a:xfrm>
                <a:off x="4547" y="1200"/>
                <a:ext cx="69" cy="69"/>
              </a:xfrm>
              <a:prstGeom prst="star5">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IN">
                  <a:latin typeface="Arial" charset="0"/>
                </a:endParaRPr>
              </a:p>
            </p:txBody>
          </p:sp>
          <p:sp>
            <p:nvSpPr>
              <p:cNvPr id="8208" name="Rectangle 32"/>
              <p:cNvSpPr>
                <a:spLocks noChangeAspect="1" noChangeArrowheads="1"/>
              </p:cNvSpPr>
              <p:nvPr/>
            </p:nvSpPr>
            <p:spPr bwMode="auto">
              <a:xfrm>
                <a:off x="4984" y="1537"/>
                <a:ext cx="69" cy="69"/>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09" name="Rectangle 33"/>
              <p:cNvSpPr>
                <a:spLocks noChangeAspect="1" noChangeArrowheads="1"/>
              </p:cNvSpPr>
              <p:nvPr/>
            </p:nvSpPr>
            <p:spPr bwMode="auto">
              <a:xfrm>
                <a:off x="5163" y="1458"/>
                <a:ext cx="69" cy="69"/>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0" name="Rectangle 34"/>
              <p:cNvSpPr>
                <a:spLocks noChangeAspect="1" noChangeArrowheads="1"/>
              </p:cNvSpPr>
              <p:nvPr/>
            </p:nvSpPr>
            <p:spPr bwMode="auto">
              <a:xfrm>
                <a:off x="4984" y="1391"/>
                <a:ext cx="69" cy="69"/>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1" name="AutoShape 35"/>
              <p:cNvSpPr>
                <a:spLocks noChangeAspect="1" noChangeArrowheads="1"/>
              </p:cNvSpPr>
              <p:nvPr/>
            </p:nvSpPr>
            <p:spPr bwMode="auto">
              <a:xfrm flipV="1">
                <a:off x="3450" y="1301"/>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2" name="AutoShape 36"/>
              <p:cNvSpPr>
                <a:spLocks noChangeAspect="1" noChangeArrowheads="1"/>
              </p:cNvSpPr>
              <p:nvPr/>
            </p:nvSpPr>
            <p:spPr bwMode="auto">
              <a:xfrm flipV="1">
                <a:off x="3248" y="1211"/>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3" name="AutoShape 37"/>
              <p:cNvSpPr>
                <a:spLocks noChangeAspect="1" noChangeArrowheads="1"/>
              </p:cNvSpPr>
              <p:nvPr/>
            </p:nvSpPr>
            <p:spPr bwMode="auto">
              <a:xfrm flipV="1">
                <a:off x="3371" y="1200"/>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4" name="AutoShape 38"/>
              <p:cNvSpPr>
                <a:spLocks noChangeAspect="1" noChangeArrowheads="1"/>
              </p:cNvSpPr>
              <p:nvPr/>
            </p:nvSpPr>
            <p:spPr bwMode="auto">
              <a:xfrm flipV="1">
                <a:off x="3327" y="1290"/>
                <a:ext cx="68"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5" name="AutoShape 39"/>
              <p:cNvSpPr>
                <a:spLocks noChangeAspect="1" noChangeArrowheads="1"/>
              </p:cNvSpPr>
              <p:nvPr/>
            </p:nvSpPr>
            <p:spPr bwMode="auto">
              <a:xfrm flipV="1">
                <a:off x="3259" y="1503"/>
                <a:ext cx="69" cy="69"/>
              </a:xfrm>
              <a:prstGeom prst="triangle">
                <a:avLst>
                  <a:gd name="adj" fmla="val 50000"/>
                </a:avLst>
              </a:prstGeom>
              <a:solidFill>
                <a:srgbClr val="00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6" name="AutoShape 40"/>
              <p:cNvSpPr>
                <a:spLocks noChangeAspect="1" noChangeArrowheads="1"/>
              </p:cNvSpPr>
              <p:nvPr/>
            </p:nvSpPr>
            <p:spPr bwMode="auto">
              <a:xfrm flipV="1">
                <a:off x="3125" y="1548"/>
                <a:ext cx="69" cy="69"/>
              </a:xfrm>
              <a:prstGeom prst="triangle">
                <a:avLst>
                  <a:gd name="adj" fmla="val 50000"/>
                </a:avLst>
              </a:prstGeom>
              <a:solidFill>
                <a:srgbClr val="00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7" name="AutoShape 41"/>
              <p:cNvSpPr>
                <a:spLocks noChangeAspect="1" noChangeArrowheads="1"/>
              </p:cNvSpPr>
              <p:nvPr/>
            </p:nvSpPr>
            <p:spPr bwMode="auto">
              <a:xfrm flipV="1">
                <a:off x="3192" y="1649"/>
                <a:ext cx="69" cy="69"/>
              </a:xfrm>
              <a:prstGeom prst="triangle">
                <a:avLst>
                  <a:gd name="adj" fmla="val 50000"/>
                </a:avLst>
              </a:prstGeom>
              <a:solidFill>
                <a:srgbClr val="00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8" name="Oval 42"/>
              <p:cNvSpPr>
                <a:spLocks noChangeAspect="1" noChangeArrowheads="1"/>
              </p:cNvSpPr>
              <p:nvPr/>
            </p:nvSpPr>
            <p:spPr bwMode="auto">
              <a:xfrm flipV="1">
                <a:off x="3629" y="1312"/>
                <a:ext cx="69" cy="69"/>
              </a:xfrm>
              <a:prstGeom prst="ellipse">
                <a:avLst/>
              </a:prstGeom>
              <a:solidFill>
                <a:srgbClr val="00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9" name="Oval 43"/>
              <p:cNvSpPr>
                <a:spLocks noChangeAspect="1" noChangeArrowheads="1"/>
              </p:cNvSpPr>
              <p:nvPr/>
            </p:nvSpPr>
            <p:spPr bwMode="auto">
              <a:xfrm flipV="1">
                <a:off x="3808" y="1391"/>
                <a:ext cx="69" cy="69"/>
              </a:xfrm>
              <a:prstGeom prst="ellipse">
                <a:avLst/>
              </a:prstGeom>
              <a:solidFill>
                <a:srgbClr val="00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20" name="Oval 44"/>
              <p:cNvSpPr>
                <a:spLocks noChangeAspect="1" noChangeArrowheads="1"/>
              </p:cNvSpPr>
              <p:nvPr/>
            </p:nvSpPr>
            <p:spPr bwMode="auto">
              <a:xfrm flipV="1">
                <a:off x="3629" y="1458"/>
                <a:ext cx="69" cy="69"/>
              </a:xfrm>
              <a:prstGeom prst="ellipse">
                <a:avLst/>
              </a:prstGeom>
              <a:solidFill>
                <a:srgbClr val="00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grpSp>
        <p:sp>
          <p:nvSpPr>
            <p:cNvPr id="8200" name="Rectangle 90"/>
            <p:cNvSpPr>
              <a:spLocks noChangeArrowheads="1"/>
            </p:cNvSpPr>
            <p:nvPr/>
          </p:nvSpPr>
          <p:spPr bwMode="auto">
            <a:xfrm>
              <a:off x="3413" y="1920"/>
              <a:ext cx="14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600">
                  <a:latin typeface="Times New Roman" pitchFamily="18" charset="0"/>
                  <a:cs typeface="Times New Roman" pitchFamily="18" charset="0"/>
                </a:rPr>
                <a:t>Six Clusters</a:t>
              </a:r>
              <a:r>
                <a:rPr lang="en-US" altLang="en-US" sz="1600">
                  <a:latin typeface="Times New Roman" pitchFamily="18" charset="0"/>
                </a:rPr>
                <a:t> </a:t>
              </a:r>
            </a:p>
          </p:txBody>
        </p:sp>
      </p:grpSp>
    </p:spTree>
    <p:extLst>
      <p:ext uri="{BB962C8B-B14F-4D97-AF65-F5344CB8AC3E}">
        <p14:creationId xmlns:p14="http://schemas.microsoft.com/office/powerpoint/2010/main" val="6810973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71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71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7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a:solidFill>
                  <a:srgbClr val="002060"/>
                </a:solidFill>
                <a:sym typeface="Symbol" pitchFamily="18" charset="2"/>
              </a:rPr>
              <a:t>Case (iv) : Computation of </a:t>
            </a:r>
            <a:r>
              <a:rPr lang="en-US" altLang="en-US" sz="2800" i="1" dirty="0" err="1">
                <a:solidFill>
                  <a:srgbClr val="002060"/>
                </a:solidFill>
                <a:sym typeface="Symbol" pitchFamily="18" charset="2"/>
              </a:rPr>
              <a:t>C</a:t>
            </a:r>
            <a:r>
              <a:rPr lang="en-US" altLang="en-US" sz="2800" i="1" baseline="-25000" dirty="0" err="1">
                <a:solidFill>
                  <a:srgbClr val="002060"/>
                </a:solidFill>
                <a:sym typeface="Symbol" pitchFamily="18" charset="2"/>
              </a:rPr>
              <a:t>j</a:t>
            </a:r>
            <a:r>
              <a:rPr lang="en-US" altLang="en-US" sz="2800" i="1" baseline="-25000" dirty="0" err="1">
                <a:solidFill>
                  <a:srgbClr val="C00000"/>
                </a:solidFill>
                <a:sym typeface="Symbol" pitchFamily="18" charset="2"/>
              </a:rPr>
              <a:t>i</a:t>
            </a:r>
            <a:r>
              <a:rPr lang="en-US" altLang="en-US" sz="2800" i="1" baseline="-25000" dirty="0" err="1">
                <a:solidFill>
                  <a:srgbClr val="006600"/>
                </a:solidFill>
                <a:sym typeface="Symbol" pitchFamily="18" charset="2"/>
              </a:rPr>
              <a:t>h</a:t>
            </a:r>
            <a:endParaRPr lang="en-IN" sz="2800" dirty="0"/>
          </a:p>
        </p:txBody>
      </p:sp>
      <p:graphicFrame>
        <p:nvGraphicFramePr>
          <p:cNvPr id="7" name="Object 5"/>
          <p:cNvGraphicFramePr>
            <a:graphicFrameLocks noChangeAspect="1"/>
          </p:cNvGraphicFramePr>
          <p:nvPr>
            <p:extLst/>
          </p:nvPr>
        </p:nvGraphicFramePr>
        <p:xfrm>
          <a:off x="4267200" y="1981200"/>
          <a:ext cx="4324350" cy="3562350"/>
        </p:xfrm>
        <a:graphic>
          <a:graphicData uri="http://schemas.openxmlformats.org/presentationml/2006/ole">
            <mc:AlternateContent xmlns:mc="http://schemas.openxmlformats.org/markup-compatibility/2006">
              <mc:Choice xmlns:v="urn:schemas-microsoft-com:vml" Requires="v">
                <p:oleObj spid="_x0000_s19464" name="Worksheet" r:id="rId3" imgW="2447945" imgH="1781243" progId="Excel.Sheet.8">
                  <p:embed/>
                </p:oleObj>
              </mc:Choice>
              <mc:Fallback>
                <p:oleObj name="Worksheet" r:id="rId3" imgW="2447945" imgH="1781243" progId="Excel.Sheet.8">
                  <p:embed/>
                  <p:pic>
                    <p:nvPicPr>
                      <p:cNvPr id="0" name=""/>
                      <p:cNvPicPr>
                        <a:picLocks noChangeAspect="1" noChangeArrowheads="1"/>
                      </p:cNvPicPr>
                      <p:nvPr/>
                    </p:nvPicPr>
                    <p:blipFill>
                      <a:blip r:embed="rId4"/>
                      <a:srcRect/>
                      <a:stretch>
                        <a:fillRect/>
                      </a:stretch>
                    </p:blipFill>
                    <p:spPr bwMode="auto">
                      <a:xfrm>
                        <a:off x="4267200" y="1981200"/>
                        <a:ext cx="4324350" cy="3562350"/>
                      </a:xfrm>
                      <a:prstGeom prst="rect">
                        <a:avLst/>
                      </a:prstGeom>
                      <a:noFill/>
                      <a:ln>
                        <a:noFill/>
                      </a:ln>
                      <a:effectLst/>
                      <a:extLst/>
                    </p:spPr>
                  </p:pic>
                </p:oleObj>
              </mc:Fallback>
            </mc:AlternateContent>
          </a:graphicData>
        </a:graphic>
      </p:graphicFrame>
      <p:sp>
        <p:nvSpPr>
          <p:cNvPr id="8" name="Text Box 17"/>
          <p:cNvSpPr txBox="1">
            <a:spLocks noChangeArrowheads="1"/>
          </p:cNvSpPr>
          <p:nvPr/>
        </p:nvSpPr>
        <p:spPr bwMode="auto">
          <a:xfrm>
            <a:off x="5500706" y="2766279"/>
            <a:ext cx="2794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i="1" dirty="0">
                <a:latin typeface="Times New Roman" pitchFamily="18" charset="0"/>
              </a:rPr>
              <a:t>t</a:t>
            </a:r>
            <a:endParaRPr lang="en-US" altLang="en-US" sz="2400" dirty="0">
              <a:latin typeface="Times New Roman" pitchFamily="18" charset="0"/>
            </a:endParaRPr>
          </a:p>
        </p:txBody>
      </p:sp>
      <p:sp>
        <p:nvSpPr>
          <p:cNvPr id="9" name="Text Box 18"/>
          <p:cNvSpPr txBox="1">
            <a:spLocks noChangeArrowheads="1"/>
          </p:cNvSpPr>
          <p:nvPr/>
        </p:nvSpPr>
        <p:spPr bwMode="auto">
          <a:xfrm>
            <a:off x="6585771" y="3886201"/>
            <a:ext cx="3152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i="1" dirty="0" err="1">
                <a:solidFill>
                  <a:srgbClr val="C00000"/>
                </a:solidFill>
                <a:latin typeface="Times New Roman" pitchFamily="18" charset="0"/>
              </a:rPr>
              <a:t>i</a:t>
            </a:r>
            <a:endParaRPr lang="en-US" altLang="en-US" sz="2400" dirty="0">
              <a:solidFill>
                <a:srgbClr val="C00000"/>
              </a:solidFill>
              <a:latin typeface="Times New Roman" pitchFamily="18" charset="0"/>
            </a:endParaRPr>
          </a:p>
        </p:txBody>
      </p:sp>
      <p:sp>
        <p:nvSpPr>
          <p:cNvPr id="10" name="Text Box 19"/>
          <p:cNvSpPr txBox="1">
            <a:spLocks noChangeArrowheads="1"/>
          </p:cNvSpPr>
          <p:nvPr/>
        </p:nvSpPr>
        <p:spPr bwMode="auto">
          <a:xfrm>
            <a:off x="6609208" y="3294584"/>
            <a:ext cx="3078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i="1" dirty="0">
                <a:solidFill>
                  <a:srgbClr val="006600"/>
                </a:solidFill>
                <a:latin typeface="Times New Roman" pitchFamily="18" charset="0"/>
              </a:rPr>
              <a:t>h</a:t>
            </a:r>
            <a:endParaRPr lang="en-US" altLang="en-US" sz="2400" dirty="0">
              <a:solidFill>
                <a:srgbClr val="006600"/>
              </a:solidFill>
              <a:latin typeface="Times New Roman" pitchFamily="18" charset="0"/>
            </a:endParaRPr>
          </a:p>
        </p:txBody>
      </p:sp>
      <p:sp>
        <p:nvSpPr>
          <p:cNvPr id="11" name="Text Box 20"/>
          <p:cNvSpPr txBox="1">
            <a:spLocks noChangeArrowheads="1"/>
          </p:cNvSpPr>
          <p:nvPr/>
        </p:nvSpPr>
        <p:spPr bwMode="auto">
          <a:xfrm>
            <a:off x="6303230" y="3023274"/>
            <a:ext cx="2629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just">
              <a:spcBef>
                <a:spcPct val="50000"/>
              </a:spcBef>
              <a:spcAft>
                <a:spcPct val="0"/>
              </a:spcAft>
              <a:buClrTx/>
              <a:buSzTx/>
              <a:buFontTx/>
              <a:buNone/>
            </a:pPr>
            <a:r>
              <a:rPr lang="en-US" altLang="en-US" sz="1800" i="1" dirty="0">
                <a:solidFill>
                  <a:srgbClr val="002060"/>
                </a:solidFill>
                <a:latin typeface="Times New Roman" pitchFamily="18" charset="0"/>
              </a:rPr>
              <a:t>j</a:t>
            </a:r>
            <a:endParaRPr lang="en-US" altLang="en-US" sz="2400" dirty="0">
              <a:solidFill>
                <a:srgbClr val="002060"/>
              </a:solidFill>
              <a:latin typeface="Times New Roman" pitchFamily="18" charset="0"/>
            </a:endParaRPr>
          </a:p>
        </p:txBody>
      </p:sp>
      <p:sp>
        <p:nvSpPr>
          <p:cNvPr id="14" name="Oval 23"/>
          <p:cNvSpPr>
            <a:spLocks noChangeArrowheads="1"/>
          </p:cNvSpPr>
          <p:nvPr/>
        </p:nvSpPr>
        <p:spPr bwMode="auto">
          <a:xfrm>
            <a:off x="5325189" y="2952108"/>
            <a:ext cx="1284018" cy="649188"/>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15" name="Oval 24"/>
          <p:cNvSpPr>
            <a:spLocks noChangeArrowheads="1"/>
          </p:cNvSpPr>
          <p:nvPr/>
        </p:nvSpPr>
        <p:spPr bwMode="auto">
          <a:xfrm>
            <a:off x="6553200" y="3609351"/>
            <a:ext cx="1295400" cy="649188"/>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cxnSp>
        <p:nvCxnSpPr>
          <p:cNvPr id="32" name="Straight Connector 31"/>
          <p:cNvCxnSpPr>
            <a:stCxn id="10" idx="2"/>
          </p:cNvCxnSpPr>
          <p:nvPr/>
        </p:nvCxnSpPr>
        <p:spPr bwMode="auto">
          <a:xfrm flipH="1" flipV="1">
            <a:off x="6585771" y="3429000"/>
            <a:ext cx="177339" cy="234916"/>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endCxn id="11" idx="2"/>
          </p:cNvCxnSpPr>
          <p:nvPr/>
        </p:nvCxnSpPr>
        <p:spPr bwMode="auto">
          <a:xfrm>
            <a:off x="5857362" y="3229668"/>
            <a:ext cx="577359" cy="162938"/>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p:cNvSpPr txBox="1"/>
          <p:nvPr/>
        </p:nvSpPr>
        <p:spPr>
          <a:xfrm>
            <a:off x="2286000" y="1030069"/>
            <a:ext cx="7239000" cy="369332"/>
          </a:xfrm>
          <a:prstGeom prst="rect">
            <a:avLst/>
          </a:prstGeom>
          <a:noFill/>
        </p:spPr>
        <p:txBody>
          <a:bodyPr wrap="square" rtlCol="0">
            <a:spAutoFit/>
          </a:bodyPr>
          <a:lstStyle/>
          <a:p>
            <a:pPr marL="285750" indent="-285750">
              <a:buFont typeface="Arial" panose="020B0604020202020204" pitchFamily="34" charset="0"/>
              <a:buChar char="•"/>
            </a:pPr>
            <a:r>
              <a:rPr lang="en-IN" i="1" dirty="0">
                <a:solidFill>
                  <a:srgbClr val="002060"/>
                </a:solidFill>
              </a:rPr>
              <a:t>j</a:t>
            </a:r>
            <a:r>
              <a:rPr lang="en-IN" dirty="0">
                <a:solidFill>
                  <a:srgbClr val="002060"/>
                </a:solidFill>
              </a:rPr>
              <a:t> </a:t>
            </a:r>
            <a:r>
              <a:rPr lang="en-IN" dirty="0"/>
              <a:t>currently belongs to the cluster represent by the </a:t>
            </a:r>
            <a:r>
              <a:rPr lang="en-IN" dirty="0" err="1"/>
              <a:t>medoid</a:t>
            </a:r>
            <a:r>
              <a:rPr lang="en-IN" dirty="0"/>
              <a:t> </a:t>
            </a:r>
            <a:r>
              <a:rPr lang="en-IN" i="1" dirty="0"/>
              <a:t>t</a:t>
            </a:r>
          </a:p>
        </p:txBody>
      </p:sp>
      <p:sp>
        <p:nvSpPr>
          <p:cNvPr id="18" name="Rectangle 17"/>
          <p:cNvSpPr/>
          <p:nvPr/>
        </p:nvSpPr>
        <p:spPr>
          <a:xfrm>
            <a:off x="2314596" y="1444468"/>
            <a:ext cx="4618765" cy="369332"/>
          </a:xfrm>
          <a:prstGeom prst="rect">
            <a:avLst/>
          </a:prstGeom>
        </p:spPr>
        <p:txBody>
          <a:bodyPr wrap="none">
            <a:spAutoFit/>
          </a:bodyPr>
          <a:lstStyle/>
          <a:p>
            <a:pPr marL="285750" indent="-285750">
              <a:buFont typeface="Arial" panose="020B0604020202020204" pitchFamily="34" charset="0"/>
              <a:buChar char="•"/>
            </a:pPr>
            <a:r>
              <a:rPr lang="en-IN" i="1" dirty="0">
                <a:solidFill>
                  <a:srgbClr val="002060"/>
                </a:solidFill>
              </a:rPr>
              <a:t>j</a:t>
            </a:r>
            <a:r>
              <a:rPr lang="en-IN" dirty="0"/>
              <a:t> is less similar to the </a:t>
            </a:r>
            <a:r>
              <a:rPr lang="en-IN" dirty="0" err="1"/>
              <a:t>medoid</a:t>
            </a:r>
            <a:r>
              <a:rPr lang="en-IN" dirty="0"/>
              <a:t> </a:t>
            </a:r>
            <a:r>
              <a:rPr lang="en-IN" i="1" dirty="0"/>
              <a:t>t</a:t>
            </a:r>
            <a:r>
              <a:rPr lang="en-IN" dirty="0"/>
              <a:t> compare to </a:t>
            </a:r>
            <a:r>
              <a:rPr lang="en-IN" i="1" dirty="0">
                <a:solidFill>
                  <a:srgbClr val="006600"/>
                </a:solidFill>
              </a:rPr>
              <a:t>h</a:t>
            </a:r>
          </a:p>
        </p:txBody>
      </p:sp>
      <p:sp>
        <p:nvSpPr>
          <p:cNvPr id="20" name="Folded Corner 19"/>
          <p:cNvSpPr/>
          <p:nvPr/>
        </p:nvSpPr>
        <p:spPr bwMode="auto">
          <a:xfrm>
            <a:off x="1872312" y="3078441"/>
            <a:ext cx="2331101" cy="807760"/>
          </a:xfrm>
          <a:prstGeom prst="foldedCorner">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just"/>
            <a:r>
              <a:rPr lang="en-IN" sz="1600" dirty="0">
                <a:solidFill>
                  <a:schemeClr val="bg2">
                    <a:lumMod val="75000"/>
                  </a:schemeClr>
                </a:solidFill>
                <a:latin typeface="Arial" charset="0"/>
              </a:rPr>
              <a:t>Therefore, in future, </a:t>
            </a:r>
            <a:r>
              <a:rPr lang="en-IN" sz="1600" i="1" dirty="0">
                <a:solidFill>
                  <a:srgbClr val="002060"/>
                </a:solidFill>
                <a:latin typeface="Arial" charset="0"/>
              </a:rPr>
              <a:t>j</a:t>
            </a:r>
            <a:r>
              <a:rPr lang="en-IN" sz="1600" dirty="0">
                <a:solidFill>
                  <a:schemeClr val="tx1"/>
                </a:solidFill>
                <a:latin typeface="Arial" charset="0"/>
              </a:rPr>
              <a:t> </a:t>
            </a:r>
            <a:r>
              <a:rPr lang="en-IN" sz="1600" dirty="0">
                <a:solidFill>
                  <a:schemeClr val="bg2">
                    <a:lumMod val="75000"/>
                  </a:schemeClr>
                </a:solidFill>
                <a:latin typeface="Arial" charset="0"/>
              </a:rPr>
              <a:t>belongs to the cluster represented by </a:t>
            </a:r>
            <a:r>
              <a:rPr lang="en-IN" sz="1600" i="1" dirty="0">
                <a:solidFill>
                  <a:srgbClr val="006600"/>
                </a:solidFill>
                <a:latin typeface="Arial" charset="0"/>
              </a:rPr>
              <a:t>h</a:t>
            </a:r>
          </a:p>
        </p:txBody>
      </p:sp>
      <p:graphicFrame>
        <p:nvGraphicFramePr>
          <p:cNvPr id="16" name="Object 2"/>
          <p:cNvGraphicFramePr>
            <a:graphicFrameLocks noChangeAspect="1"/>
          </p:cNvGraphicFramePr>
          <p:nvPr>
            <p:extLst/>
          </p:nvPr>
        </p:nvGraphicFramePr>
        <p:xfrm>
          <a:off x="4847361" y="5735111"/>
          <a:ext cx="3164029" cy="511696"/>
        </p:xfrm>
        <a:graphic>
          <a:graphicData uri="http://schemas.openxmlformats.org/presentationml/2006/ole">
            <mc:AlternateContent xmlns:mc="http://schemas.openxmlformats.org/markup-compatibility/2006">
              <mc:Choice xmlns:v="urn:schemas-microsoft-com:vml" Requires="v">
                <p:oleObj spid="_x0000_s19465" name="Document" r:id="rId5" imgW="2338595" imgH="382650" progId="Word.Document.8">
                  <p:embed/>
                </p:oleObj>
              </mc:Choice>
              <mc:Fallback>
                <p:oleObj name="Document" r:id="rId5" imgW="2338595" imgH="382650" progId="Word.Document.8">
                  <p:embed/>
                  <p:pic>
                    <p:nvPicPr>
                      <p:cNvPr id="0" name=""/>
                      <p:cNvPicPr>
                        <a:picLocks noChangeAspect="1" noChangeArrowheads="1"/>
                      </p:cNvPicPr>
                      <p:nvPr/>
                    </p:nvPicPr>
                    <p:blipFill>
                      <a:blip r:embed="rId6"/>
                      <a:srcRect/>
                      <a:stretch>
                        <a:fillRect/>
                      </a:stretch>
                    </p:blipFill>
                    <p:spPr bwMode="auto">
                      <a:xfrm>
                        <a:off x="4847361" y="5735111"/>
                        <a:ext cx="3164029" cy="511696"/>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27867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18" grpId="0"/>
      <p:bldP spid="20"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724025" y="285750"/>
            <a:ext cx="9220200" cy="609600"/>
          </a:xfrm>
        </p:spPr>
        <p:txBody>
          <a:bodyPr/>
          <a:lstStyle/>
          <a:p>
            <a:pPr eaLnBrk="1" hangingPunct="1"/>
            <a:r>
              <a:rPr lang="en-US" altLang="en-US" sz="2800" dirty="0">
                <a:solidFill>
                  <a:srgbClr val="002060"/>
                </a:solidFill>
              </a:rPr>
              <a:t>PAM Clustering:</a:t>
            </a:r>
            <a:endParaRPr lang="en-US" altLang="en-US" i="1" baseline="-25000" dirty="0">
              <a:solidFill>
                <a:srgbClr val="002060"/>
              </a:solidFill>
              <a:sym typeface="Symbol" pitchFamily="18" charset="2"/>
            </a:endParaRPr>
          </a:p>
        </p:txBody>
      </p:sp>
      <p:grpSp>
        <p:nvGrpSpPr>
          <p:cNvPr id="8" name="Group 38"/>
          <p:cNvGrpSpPr>
            <a:grpSpLocks/>
          </p:cNvGrpSpPr>
          <p:nvPr/>
        </p:nvGrpSpPr>
        <p:grpSpPr bwMode="auto">
          <a:xfrm>
            <a:off x="6096000" y="1636714"/>
            <a:ext cx="2820988" cy="2693987"/>
            <a:chOff x="3119" y="2496"/>
            <a:chExt cx="1777" cy="1697"/>
          </a:xfrm>
        </p:grpSpPr>
        <p:grpSp>
          <p:nvGrpSpPr>
            <p:cNvPr id="68615" name="Group 39"/>
            <p:cNvGrpSpPr>
              <a:grpSpLocks/>
            </p:cNvGrpSpPr>
            <p:nvPr/>
          </p:nvGrpSpPr>
          <p:grpSpPr bwMode="auto">
            <a:xfrm>
              <a:off x="3168" y="2496"/>
              <a:ext cx="1728" cy="1488"/>
              <a:chOff x="3168" y="2496"/>
              <a:chExt cx="1728" cy="1488"/>
            </a:xfrm>
          </p:grpSpPr>
          <p:graphicFrame>
            <p:nvGraphicFramePr>
              <p:cNvPr id="68617" name="Object 1"/>
              <p:cNvGraphicFramePr>
                <a:graphicFrameLocks noChangeAspect="1"/>
              </p:cNvGraphicFramePr>
              <p:nvPr/>
            </p:nvGraphicFramePr>
            <p:xfrm>
              <a:off x="3168" y="2496"/>
              <a:ext cx="1728" cy="1488"/>
            </p:xfrm>
            <a:graphic>
              <a:graphicData uri="http://schemas.openxmlformats.org/presentationml/2006/ole">
                <mc:AlternateContent xmlns:mc="http://schemas.openxmlformats.org/markup-compatibility/2006">
                  <mc:Choice xmlns:v="urn:schemas-microsoft-com:vml" Requires="v">
                    <p:oleObj spid="_x0000_s20488" name="Worksheet" r:id="rId3" imgW="2200656" imgH="2076907" progId="Excel.Sheet.8">
                      <p:embed/>
                    </p:oleObj>
                  </mc:Choice>
                  <mc:Fallback>
                    <p:oleObj name="Worksheet" r:id="rId3"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8" y="2496"/>
                            <a:ext cx="1728"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18" name="Text Box 41"/>
              <p:cNvSpPr txBox="1">
                <a:spLocks noChangeArrowheads="1"/>
              </p:cNvSpPr>
              <p:nvPr/>
            </p:nvSpPr>
            <p:spPr bwMode="auto">
              <a:xfrm>
                <a:off x="4178" y="3433"/>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i="1">
                    <a:latin typeface="Times New Roman" pitchFamily="18" charset="0"/>
                  </a:rPr>
                  <a:t>t</a:t>
                </a:r>
                <a:endParaRPr lang="en-US" altLang="en-US" sz="2400">
                  <a:latin typeface="Times New Roman" pitchFamily="18" charset="0"/>
                </a:endParaRPr>
              </a:p>
            </p:txBody>
          </p:sp>
          <p:sp>
            <p:nvSpPr>
              <p:cNvPr id="68619" name="Text Box 42"/>
              <p:cNvSpPr txBox="1">
                <a:spLocks noChangeArrowheads="1"/>
              </p:cNvSpPr>
              <p:nvPr/>
            </p:nvSpPr>
            <p:spPr bwMode="auto">
              <a:xfrm>
                <a:off x="3773" y="3066"/>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i="1">
                    <a:latin typeface="Times New Roman" pitchFamily="18" charset="0"/>
                  </a:rPr>
                  <a:t>i</a:t>
                </a:r>
                <a:endParaRPr lang="en-US" altLang="en-US" sz="2400">
                  <a:latin typeface="Times New Roman" pitchFamily="18" charset="0"/>
                </a:endParaRPr>
              </a:p>
            </p:txBody>
          </p:sp>
          <p:sp>
            <p:nvSpPr>
              <p:cNvPr id="68620" name="Text Box 43"/>
              <p:cNvSpPr txBox="1">
                <a:spLocks noChangeArrowheads="1"/>
              </p:cNvSpPr>
              <p:nvPr/>
            </p:nvSpPr>
            <p:spPr bwMode="auto">
              <a:xfrm>
                <a:off x="4150" y="3212"/>
                <a:ext cx="1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i="1">
                    <a:latin typeface="Times New Roman" pitchFamily="18" charset="0"/>
                  </a:rPr>
                  <a:t>h</a:t>
                </a:r>
                <a:endParaRPr lang="en-US" altLang="en-US" sz="2400">
                  <a:latin typeface="Times New Roman" pitchFamily="18" charset="0"/>
                </a:endParaRPr>
              </a:p>
            </p:txBody>
          </p:sp>
          <p:sp>
            <p:nvSpPr>
              <p:cNvPr id="68621" name="Text Box 44"/>
              <p:cNvSpPr txBox="1">
                <a:spLocks noChangeArrowheads="1"/>
              </p:cNvSpPr>
              <p:nvPr/>
            </p:nvSpPr>
            <p:spPr bwMode="auto">
              <a:xfrm>
                <a:off x="4504" y="3212"/>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just">
                  <a:spcBef>
                    <a:spcPct val="50000"/>
                  </a:spcBef>
                  <a:spcAft>
                    <a:spcPct val="0"/>
                  </a:spcAft>
                  <a:buClrTx/>
                  <a:buSzTx/>
                  <a:buFontTx/>
                  <a:buNone/>
                </a:pPr>
                <a:r>
                  <a:rPr lang="en-US" altLang="en-US" sz="1800" i="1">
                    <a:latin typeface="Times New Roman" pitchFamily="18" charset="0"/>
                  </a:rPr>
                  <a:t>j</a:t>
                </a:r>
                <a:endParaRPr lang="en-US" altLang="en-US" sz="2400">
                  <a:latin typeface="Times New Roman" pitchFamily="18" charset="0"/>
                </a:endParaRPr>
              </a:p>
            </p:txBody>
          </p:sp>
          <p:sp>
            <p:nvSpPr>
              <p:cNvPr id="68622" name="Line 45"/>
              <p:cNvSpPr>
                <a:spLocks noChangeShapeType="1"/>
              </p:cNvSpPr>
              <p:nvPr/>
            </p:nvSpPr>
            <p:spPr bwMode="auto">
              <a:xfrm>
                <a:off x="4378" y="3311"/>
                <a:ext cx="4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8623" name="Line 46"/>
              <p:cNvSpPr>
                <a:spLocks noChangeShapeType="1"/>
              </p:cNvSpPr>
              <p:nvPr/>
            </p:nvSpPr>
            <p:spPr bwMode="auto">
              <a:xfrm>
                <a:off x="3946" y="3189"/>
                <a:ext cx="518" cy="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IN"/>
              </a:p>
            </p:txBody>
          </p:sp>
          <p:sp>
            <p:nvSpPr>
              <p:cNvPr id="68624" name="Oval 47"/>
              <p:cNvSpPr>
                <a:spLocks noChangeArrowheads="1"/>
              </p:cNvSpPr>
              <p:nvPr/>
            </p:nvSpPr>
            <p:spPr bwMode="auto">
              <a:xfrm>
                <a:off x="3712" y="2883"/>
                <a:ext cx="164" cy="409"/>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68625" name="Oval 48"/>
              <p:cNvSpPr>
                <a:spLocks noChangeArrowheads="1"/>
              </p:cNvSpPr>
              <p:nvPr/>
            </p:nvSpPr>
            <p:spPr bwMode="auto">
              <a:xfrm>
                <a:off x="4118" y="3147"/>
                <a:ext cx="562" cy="409"/>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grpSp>
        <p:graphicFrame>
          <p:nvGraphicFramePr>
            <p:cNvPr id="68616" name="Object 0"/>
            <p:cNvGraphicFramePr>
              <a:graphicFrameLocks noChangeAspect="1"/>
            </p:cNvGraphicFramePr>
            <p:nvPr/>
          </p:nvGraphicFramePr>
          <p:xfrm>
            <a:off x="3119" y="3933"/>
            <a:ext cx="1666" cy="260"/>
          </p:xfrm>
          <a:graphic>
            <a:graphicData uri="http://schemas.openxmlformats.org/presentationml/2006/ole">
              <mc:AlternateContent xmlns:mc="http://schemas.openxmlformats.org/markup-compatibility/2006">
                <mc:Choice xmlns:v="urn:schemas-microsoft-com:vml" Requires="v">
                  <p:oleObj spid="_x0000_s20489" name="Document" r:id="rId5" imgW="2689860" imgH="419100" progId="Word.Document.8">
                    <p:embed/>
                  </p:oleObj>
                </mc:Choice>
                <mc:Fallback>
                  <p:oleObj name="Document" r:id="rId5" imgW="2689860" imgH="41910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9" y="3933"/>
                          <a:ext cx="1666"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323314879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object 83"/>
          <p:cNvSpPr/>
          <p:nvPr/>
        </p:nvSpPr>
        <p:spPr>
          <a:xfrm>
            <a:off x="2462606" y="6079415"/>
            <a:ext cx="106231" cy="168088"/>
          </a:xfrm>
          <a:custGeom>
            <a:avLst/>
            <a:gdLst/>
            <a:ahLst/>
            <a:cxnLst/>
            <a:rect l="l" t="t" r="r" b="b"/>
            <a:pathLst>
              <a:path w="120395" h="190500">
                <a:moveTo>
                  <a:pt x="120395" y="95250"/>
                </a:moveTo>
                <a:lnTo>
                  <a:pt x="0" y="0"/>
                </a:lnTo>
                <a:lnTo>
                  <a:pt x="0" y="190500"/>
                </a:lnTo>
                <a:lnTo>
                  <a:pt x="120395" y="95250"/>
                </a:lnTo>
                <a:close/>
              </a:path>
            </a:pathLst>
          </a:custGeom>
          <a:solidFill>
            <a:srgbClr val="9FB7CC"/>
          </a:solidFill>
        </p:spPr>
        <p:txBody>
          <a:bodyPr wrap="square" lIns="0" tIns="0" rIns="0" bIns="0" rtlCol="0">
            <a:noAutofit/>
          </a:bodyPr>
          <a:lstStyle/>
          <a:p>
            <a:endParaRPr sz="1235"/>
          </a:p>
        </p:txBody>
      </p:sp>
      <p:grpSp>
        <p:nvGrpSpPr>
          <p:cNvPr id="89" name="Group 88"/>
          <p:cNvGrpSpPr/>
          <p:nvPr/>
        </p:nvGrpSpPr>
        <p:grpSpPr>
          <a:xfrm>
            <a:off x="5530105" y="4469275"/>
            <a:ext cx="2996007" cy="1317206"/>
            <a:chOff x="4006104" y="4469275"/>
            <a:chExt cx="2996007" cy="1317206"/>
          </a:xfrm>
        </p:grpSpPr>
        <p:sp>
          <p:nvSpPr>
            <p:cNvPr id="21" name="object 21"/>
            <p:cNvSpPr txBox="1"/>
            <p:nvPr/>
          </p:nvSpPr>
          <p:spPr>
            <a:xfrm>
              <a:off x="4006104" y="4469275"/>
              <a:ext cx="1289284" cy="224118"/>
            </a:xfrm>
            <a:prstGeom prst="rect">
              <a:avLst/>
            </a:prstGeom>
          </p:spPr>
          <p:txBody>
            <a:bodyPr wrap="square" lIns="0" tIns="0" rIns="0" bIns="0" rtlCol="0">
              <a:noAutofit/>
            </a:bodyPr>
            <a:lstStyle/>
            <a:p>
              <a:pPr marL="11206">
                <a:lnSpc>
                  <a:spcPts val="1743"/>
                </a:lnSpc>
                <a:spcBef>
                  <a:spcPts val="86"/>
                </a:spcBef>
              </a:pPr>
              <a:r>
                <a:rPr sz="1588" dirty="0">
                  <a:solidFill>
                    <a:srgbClr val="640064"/>
                  </a:solidFill>
                  <a:latin typeface="Century Gothic"/>
                  <a:cs typeface="Century Gothic"/>
                </a:rPr>
                <a:t>Goal: create</a:t>
              </a:r>
              <a:endParaRPr sz="1588">
                <a:latin typeface="Century Gothic"/>
                <a:cs typeface="Century Gothic"/>
              </a:endParaRPr>
            </a:p>
          </p:txBody>
        </p:sp>
        <p:sp>
          <p:nvSpPr>
            <p:cNvPr id="20" name="object 20"/>
            <p:cNvSpPr txBox="1"/>
            <p:nvPr/>
          </p:nvSpPr>
          <p:spPr>
            <a:xfrm>
              <a:off x="5298815" y="4469275"/>
              <a:ext cx="1188318" cy="224118"/>
            </a:xfrm>
            <a:prstGeom prst="rect">
              <a:avLst/>
            </a:prstGeom>
          </p:spPr>
          <p:txBody>
            <a:bodyPr wrap="square" lIns="0" tIns="0" rIns="0" bIns="0" rtlCol="0">
              <a:noAutofit/>
            </a:bodyPr>
            <a:lstStyle/>
            <a:p>
              <a:pPr marL="11206">
                <a:lnSpc>
                  <a:spcPts val="1743"/>
                </a:lnSpc>
                <a:spcBef>
                  <a:spcPts val="86"/>
                </a:spcBef>
              </a:pPr>
              <a:r>
                <a:rPr sz="1588" dirty="0">
                  <a:solidFill>
                    <a:srgbClr val="640064"/>
                  </a:solidFill>
                  <a:latin typeface="Century Gothic"/>
                  <a:cs typeface="Century Gothic"/>
                </a:rPr>
                <a:t>two clusters</a:t>
              </a:r>
              <a:endParaRPr sz="1588">
                <a:latin typeface="Century Gothic"/>
                <a:cs typeface="Century Gothic"/>
              </a:endParaRPr>
            </a:p>
          </p:txBody>
        </p:sp>
        <p:sp>
          <p:nvSpPr>
            <p:cNvPr id="19" name="object 19"/>
            <p:cNvSpPr txBox="1"/>
            <p:nvPr/>
          </p:nvSpPr>
          <p:spPr>
            <a:xfrm>
              <a:off x="4006104" y="4954035"/>
              <a:ext cx="2996007" cy="224118"/>
            </a:xfrm>
            <a:prstGeom prst="rect">
              <a:avLst/>
            </a:prstGeom>
          </p:spPr>
          <p:txBody>
            <a:bodyPr wrap="square" lIns="0" tIns="0" rIns="0" bIns="0" rtlCol="0">
              <a:noAutofit/>
            </a:bodyPr>
            <a:lstStyle/>
            <a:p>
              <a:pPr marL="11206">
                <a:lnSpc>
                  <a:spcPts val="1743"/>
                </a:lnSpc>
                <a:spcBef>
                  <a:spcPts val="86"/>
                </a:spcBef>
              </a:pPr>
              <a:r>
                <a:rPr sz="1588" dirty="0">
                  <a:latin typeface="Century Gothic"/>
                  <a:cs typeface="Century Gothic"/>
                </a:rPr>
                <a:t>Choose ran</a:t>
              </a:r>
              <a:r>
                <a:rPr sz="1588" spc="8" dirty="0">
                  <a:latin typeface="Century Gothic"/>
                  <a:cs typeface="Century Gothic"/>
                </a:rPr>
                <a:t>d</a:t>
              </a:r>
              <a:r>
                <a:rPr sz="1588" dirty="0">
                  <a:latin typeface="Century Gothic"/>
                  <a:cs typeface="Century Gothic"/>
                </a:rPr>
                <a:t>mly </a:t>
              </a:r>
              <a:r>
                <a:rPr sz="1588" spc="8" dirty="0">
                  <a:latin typeface="Century Gothic"/>
                  <a:cs typeface="Century Gothic"/>
                </a:rPr>
                <a:t>t</a:t>
              </a:r>
              <a:r>
                <a:rPr sz="1588" spc="4" dirty="0">
                  <a:latin typeface="Century Gothic"/>
                  <a:cs typeface="Century Gothic"/>
                </a:rPr>
                <a:t>w</a:t>
              </a:r>
              <a:r>
                <a:rPr sz="1588" dirty="0">
                  <a:latin typeface="Century Gothic"/>
                  <a:cs typeface="Century Gothic"/>
                </a:rPr>
                <a:t>o me</a:t>
              </a:r>
              <a:r>
                <a:rPr sz="1588" spc="8" dirty="0">
                  <a:latin typeface="Century Gothic"/>
                  <a:cs typeface="Century Gothic"/>
                </a:rPr>
                <a:t>d</a:t>
              </a:r>
              <a:r>
                <a:rPr sz="1588" dirty="0">
                  <a:latin typeface="Century Gothic"/>
                  <a:cs typeface="Century Gothic"/>
                </a:rPr>
                <a:t>oids</a:t>
              </a:r>
            </a:p>
          </p:txBody>
        </p:sp>
        <p:sp>
          <p:nvSpPr>
            <p:cNvPr id="18" name="object 18"/>
            <p:cNvSpPr txBox="1"/>
            <p:nvPr/>
          </p:nvSpPr>
          <p:spPr>
            <a:xfrm>
              <a:off x="4406744" y="5518628"/>
              <a:ext cx="2522438" cy="267853"/>
            </a:xfrm>
            <a:prstGeom prst="rect">
              <a:avLst/>
            </a:prstGeom>
          </p:spPr>
          <p:txBody>
            <a:bodyPr wrap="square" lIns="0" tIns="0" rIns="0" bIns="0" rtlCol="0">
              <a:noAutofit/>
            </a:bodyPr>
            <a:lstStyle/>
            <a:p>
              <a:pPr marL="11206">
                <a:lnSpc>
                  <a:spcPts val="2065"/>
                </a:lnSpc>
                <a:spcBef>
                  <a:spcPts val="103"/>
                </a:spcBef>
              </a:pPr>
              <a:r>
                <a:rPr sz="2382" baseline="9062" dirty="0">
                  <a:latin typeface="Century Gothic"/>
                  <a:cs typeface="Century Gothic"/>
                </a:rPr>
                <a:t>0</a:t>
              </a:r>
              <a:r>
                <a:rPr sz="1588" baseline="-9062" dirty="0">
                  <a:latin typeface="Century Gothic"/>
                  <a:cs typeface="Century Gothic"/>
                </a:rPr>
                <a:t>8 </a:t>
              </a:r>
              <a:r>
                <a:rPr sz="2382" baseline="9062" dirty="0">
                  <a:latin typeface="Century Gothic"/>
                  <a:cs typeface="Century Gothic"/>
                </a:rPr>
                <a:t>= (7,4)</a:t>
              </a:r>
              <a:r>
                <a:rPr lang="en-IN" sz="2382" baseline="9062" dirty="0">
                  <a:latin typeface="Century Gothic"/>
                  <a:cs typeface="Century Gothic"/>
                </a:rPr>
                <a:t> and</a:t>
              </a:r>
              <a:r>
                <a:rPr lang="en-IN" sz="1600" baseline="9062" dirty="0">
                  <a:latin typeface="Century Gothic"/>
                  <a:cs typeface="Century Gothic"/>
                </a:rPr>
                <a:t> </a:t>
              </a:r>
              <a:r>
                <a:rPr lang="en-IN" sz="2400" baseline="9062" dirty="0">
                  <a:latin typeface="Century Gothic"/>
                  <a:cs typeface="Century Gothic"/>
                </a:rPr>
                <a:t>0</a:t>
              </a:r>
              <a:r>
                <a:rPr lang="en-IN" sz="1600" baseline="-9062" dirty="0">
                  <a:latin typeface="Century Gothic"/>
                  <a:cs typeface="Century Gothic"/>
                </a:rPr>
                <a:t>2 </a:t>
              </a:r>
              <a:r>
                <a:rPr lang="en-IN" sz="2400" baseline="9062" dirty="0">
                  <a:latin typeface="Century Gothic"/>
                  <a:cs typeface="Century Gothic"/>
                </a:rPr>
                <a:t>= (3,4)</a:t>
              </a:r>
              <a:endParaRPr lang="en-IN" sz="1600" dirty="0">
                <a:latin typeface="Century Gothic"/>
                <a:cs typeface="Century Gothic"/>
              </a:endParaRPr>
            </a:p>
          </p:txBody>
        </p:sp>
      </p:grpSp>
      <p:grpSp>
        <p:nvGrpSpPr>
          <p:cNvPr id="90" name="Group 89"/>
          <p:cNvGrpSpPr/>
          <p:nvPr/>
        </p:nvGrpSpPr>
        <p:grpSpPr>
          <a:xfrm>
            <a:off x="5328387" y="1263562"/>
            <a:ext cx="3820947" cy="2744080"/>
            <a:chOff x="3804386" y="1263562"/>
            <a:chExt cx="3820947" cy="2744080"/>
          </a:xfrm>
        </p:grpSpPr>
        <p:sp>
          <p:nvSpPr>
            <p:cNvPr id="44" name="object 44"/>
            <p:cNvSpPr/>
            <p:nvPr/>
          </p:nvSpPr>
          <p:spPr>
            <a:xfrm>
              <a:off x="5957048" y="2972472"/>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45" name="object 45"/>
            <p:cNvSpPr/>
            <p:nvPr/>
          </p:nvSpPr>
          <p:spPr>
            <a:xfrm>
              <a:off x="4406602" y="2971128"/>
              <a:ext cx="126401" cy="125730"/>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727BA2"/>
            </a:solidFill>
          </p:spPr>
          <p:txBody>
            <a:bodyPr wrap="square" lIns="0" tIns="0" rIns="0" bIns="0" rtlCol="0">
              <a:noAutofit/>
            </a:bodyPr>
            <a:lstStyle/>
            <a:p>
              <a:endParaRPr sz="1235"/>
            </a:p>
          </p:txBody>
        </p:sp>
        <p:sp>
          <p:nvSpPr>
            <p:cNvPr id="46" name="object 46"/>
            <p:cNvSpPr/>
            <p:nvPr/>
          </p:nvSpPr>
          <p:spPr>
            <a:xfrm>
              <a:off x="6466018" y="3301254"/>
              <a:ext cx="125730" cy="126401"/>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sz="1235"/>
            </a:p>
          </p:txBody>
        </p:sp>
        <p:sp>
          <p:nvSpPr>
            <p:cNvPr id="47" name="object 47"/>
            <p:cNvSpPr/>
            <p:nvPr/>
          </p:nvSpPr>
          <p:spPr>
            <a:xfrm>
              <a:off x="5982596" y="3607173"/>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48" name="object 48"/>
            <p:cNvSpPr/>
            <p:nvPr/>
          </p:nvSpPr>
          <p:spPr>
            <a:xfrm>
              <a:off x="3987726" y="2284655"/>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49" name="object 49"/>
            <p:cNvSpPr/>
            <p:nvPr/>
          </p:nvSpPr>
          <p:spPr>
            <a:xfrm>
              <a:off x="4940449" y="1943099"/>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50" name="object 50"/>
            <p:cNvSpPr/>
            <p:nvPr/>
          </p:nvSpPr>
          <p:spPr>
            <a:xfrm>
              <a:off x="4395172" y="1612302"/>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51" name="object 51"/>
            <p:cNvSpPr/>
            <p:nvPr/>
          </p:nvSpPr>
          <p:spPr>
            <a:xfrm>
              <a:off x="4000500" y="1395132"/>
              <a:ext cx="3558092" cy="2287345"/>
            </a:xfrm>
            <a:custGeom>
              <a:avLst/>
              <a:gdLst/>
              <a:ahLst/>
              <a:cxnLst/>
              <a:rect l="l" t="t" r="r" b="b"/>
              <a:pathLst>
                <a:path w="4032504" h="2592324">
                  <a:moveTo>
                    <a:pt x="0" y="0"/>
                  </a:moveTo>
                  <a:lnTo>
                    <a:pt x="0" y="2592324"/>
                  </a:lnTo>
                  <a:lnTo>
                    <a:pt x="4032504" y="2592324"/>
                  </a:lnTo>
                  <a:lnTo>
                    <a:pt x="4032504" y="0"/>
                  </a:lnTo>
                  <a:lnTo>
                    <a:pt x="0" y="0"/>
                  </a:lnTo>
                  <a:close/>
                </a:path>
              </a:pathLst>
            </a:custGeom>
            <a:ln w="9525">
              <a:solidFill>
                <a:srgbClr val="000000"/>
              </a:solidFill>
            </a:ln>
          </p:spPr>
          <p:txBody>
            <a:bodyPr wrap="square" lIns="0" tIns="0" rIns="0" bIns="0" rtlCol="0">
              <a:noAutofit/>
            </a:bodyPr>
            <a:lstStyle/>
            <a:p>
              <a:endParaRPr sz="1235"/>
            </a:p>
          </p:txBody>
        </p:sp>
        <p:sp>
          <p:nvSpPr>
            <p:cNvPr id="52" name="object 52"/>
            <p:cNvSpPr/>
            <p:nvPr/>
          </p:nvSpPr>
          <p:spPr>
            <a:xfrm>
              <a:off x="3974951" y="3377229"/>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53" name="object 53"/>
            <p:cNvSpPr/>
            <p:nvPr/>
          </p:nvSpPr>
          <p:spPr>
            <a:xfrm>
              <a:off x="3974951" y="3377229"/>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54" name="object 54"/>
            <p:cNvSpPr/>
            <p:nvPr/>
          </p:nvSpPr>
          <p:spPr>
            <a:xfrm>
              <a:off x="3976968" y="3033656"/>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55" name="object 55"/>
            <p:cNvSpPr/>
            <p:nvPr/>
          </p:nvSpPr>
          <p:spPr>
            <a:xfrm>
              <a:off x="3976968" y="3033656"/>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56" name="object 56"/>
            <p:cNvSpPr/>
            <p:nvPr/>
          </p:nvSpPr>
          <p:spPr>
            <a:xfrm>
              <a:off x="3976968" y="2690756"/>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57" name="object 57"/>
            <p:cNvSpPr/>
            <p:nvPr/>
          </p:nvSpPr>
          <p:spPr>
            <a:xfrm>
              <a:off x="3976968" y="2690756"/>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58" name="object 58"/>
            <p:cNvSpPr/>
            <p:nvPr/>
          </p:nvSpPr>
          <p:spPr>
            <a:xfrm>
              <a:off x="3974951" y="2349201"/>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59" name="object 59"/>
            <p:cNvSpPr/>
            <p:nvPr/>
          </p:nvSpPr>
          <p:spPr>
            <a:xfrm>
              <a:off x="3974951" y="2349201"/>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60" name="object 60"/>
            <p:cNvSpPr/>
            <p:nvPr/>
          </p:nvSpPr>
          <p:spPr>
            <a:xfrm>
              <a:off x="3976968" y="2018404"/>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61" name="object 61"/>
            <p:cNvSpPr/>
            <p:nvPr/>
          </p:nvSpPr>
          <p:spPr>
            <a:xfrm>
              <a:off x="3976968" y="2018404"/>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62" name="object 62"/>
            <p:cNvSpPr/>
            <p:nvPr/>
          </p:nvSpPr>
          <p:spPr>
            <a:xfrm>
              <a:off x="3974951" y="1675503"/>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63" name="object 63"/>
            <p:cNvSpPr/>
            <p:nvPr/>
          </p:nvSpPr>
          <p:spPr>
            <a:xfrm>
              <a:off x="3974951" y="1675503"/>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64" name="object 64"/>
            <p:cNvSpPr/>
            <p:nvPr/>
          </p:nvSpPr>
          <p:spPr>
            <a:xfrm>
              <a:off x="4499386"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65" name="object 65"/>
            <p:cNvSpPr/>
            <p:nvPr/>
          </p:nvSpPr>
          <p:spPr>
            <a:xfrm>
              <a:off x="4499386"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66" name="object 66"/>
            <p:cNvSpPr/>
            <p:nvPr/>
          </p:nvSpPr>
          <p:spPr>
            <a:xfrm>
              <a:off x="5015753"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67" name="object 67"/>
            <p:cNvSpPr/>
            <p:nvPr/>
          </p:nvSpPr>
          <p:spPr>
            <a:xfrm>
              <a:off x="5015753"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68" name="object 68"/>
            <p:cNvSpPr/>
            <p:nvPr/>
          </p:nvSpPr>
          <p:spPr>
            <a:xfrm>
              <a:off x="5515984"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69" name="object 69"/>
            <p:cNvSpPr/>
            <p:nvPr/>
          </p:nvSpPr>
          <p:spPr>
            <a:xfrm>
              <a:off x="5515984"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70" name="object 70"/>
            <p:cNvSpPr/>
            <p:nvPr/>
          </p:nvSpPr>
          <p:spPr>
            <a:xfrm>
              <a:off x="6033023"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71" name="object 71"/>
            <p:cNvSpPr/>
            <p:nvPr/>
          </p:nvSpPr>
          <p:spPr>
            <a:xfrm>
              <a:off x="6033023"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72" name="object 72"/>
            <p:cNvSpPr/>
            <p:nvPr/>
          </p:nvSpPr>
          <p:spPr>
            <a:xfrm>
              <a:off x="6528547"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73" name="object 73"/>
            <p:cNvSpPr/>
            <p:nvPr/>
          </p:nvSpPr>
          <p:spPr>
            <a:xfrm>
              <a:off x="6528547"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74" name="object 74"/>
            <p:cNvSpPr/>
            <p:nvPr/>
          </p:nvSpPr>
          <p:spPr>
            <a:xfrm>
              <a:off x="7026088"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75" name="object 75"/>
            <p:cNvSpPr/>
            <p:nvPr/>
          </p:nvSpPr>
          <p:spPr>
            <a:xfrm>
              <a:off x="7026088"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76" name="object 76"/>
            <p:cNvSpPr/>
            <p:nvPr/>
          </p:nvSpPr>
          <p:spPr>
            <a:xfrm>
              <a:off x="6453244" y="2969783"/>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77" name="object 77"/>
            <p:cNvSpPr/>
            <p:nvPr/>
          </p:nvSpPr>
          <p:spPr>
            <a:xfrm>
              <a:off x="6961543" y="2589904"/>
              <a:ext cx="126401" cy="126401"/>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78" name="object 78"/>
            <p:cNvSpPr/>
            <p:nvPr/>
          </p:nvSpPr>
          <p:spPr>
            <a:xfrm>
              <a:off x="6466018" y="2259107"/>
              <a:ext cx="125730" cy="126401"/>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sz="1235"/>
            </a:p>
          </p:txBody>
        </p:sp>
        <p:sp>
          <p:nvSpPr>
            <p:cNvPr id="79" name="object 79"/>
            <p:cNvSpPr/>
            <p:nvPr/>
          </p:nvSpPr>
          <p:spPr>
            <a:xfrm>
              <a:off x="6453244" y="2971128"/>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FF0000"/>
            </a:solidFill>
          </p:spPr>
          <p:txBody>
            <a:bodyPr wrap="square" lIns="0" tIns="0" rIns="0" bIns="0" rtlCol="0">
              <a:noAutofit/>
            </a:bodyPr>
            <a:lstStyle/>
            <a:p>
              <a:endParaRPr sz="1235"/>
            </a:p>
          </p:txBody>
        </p:sp>
        <p:sp>
          <p:nvSpPr>
            <p:cNvPr id="80" name="object 80"/>
            <p:cNvSpPr/>
            <p:nvPr/>
          </p:nvSpPr>
          <p:spPr>
            <a:xfrm>
              <a:off x="4406602" y="2971128"/>
              <a:ext cx="126401" cy="125730"/>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FF0000"/>
            </a:solidFill>
          </p:spPr>
          <p:txBody>
            <a:bodyPr wrap="square" lIns="0" tIns="0" rIns="0" bIns="0" rtlCol="0">
              <a:noAutofit/>
            </a:bodyPr>
            <a:lstStyle/>
            <a:p>
              <a:endParaRPr sz="1235"/>
            </a:p>
          </p:txBody>
        </p:sp>
        <p:sp>
          <p:nvSpPr>
            <p:cNvPr id="43" name="object 43"/>
            <p:cNvSpPr txBox="1"/>
            <p:nvPr/>
          </p:nvSpPr>
          <p:spPr>
            <a:xfrm>
              <a:off x="3804386" y="1263562"/>
              <a:ext cx="175444" cy="1853210"/>
            </a:xfrm>
            <a:prstGeom prst="rect">
              <a:avLst/>
            </a:prstGeom>
          </p:spPr>
          <p:txBody>
            <a:bodyPr wrap="square" lIns="0" tIns="0" rIns="0" bIns="0" rtlCol="0">
              <a:noAutofit/>
            </a:bodyPr>
            <a:lstStyle/>
            <a:p>
              <a:pPr marL="11206" marR="26929">
                <a:lnSpc>
                  <a:spcPts val="1557"/>
                </a:lnSpc>
                <a:spcBef>
                  <a:spcPts val="78"/>
                </a:spcBef>
              </a:pPr>
              <a:r>
                <a:rPr sz="1412" dirty="0">
                  <a:latin typeface="Century Gothic"/>
                  <a:cs typeface="Century Gothic"/>
                </a:rPr>
                <a:t>9</a:t>
              </a:r>
              <a:endParaRPr sz="1412">
                <a:latin typeface="Century Gothic"/>
                <a:cs typeface="Century Gothic"/>
              </a:endParaRPr>
            </a:p>
            <a:p>
              <a:pPr marL="22642" marR="14129">
                <a:lnSpc>
                  <a:spcPct val="102172"/>
                </a:lnSpc>
                <a:spcBef>
                  <a:spcPts val="694"/>
                </a:spcBef>
              </a:pPr>
              <a:r>
                <a:rPr sz="1412" dirty="0">
                  <a:latin typeface="Century Gothic"/>
                  <a:cs typeface="Century Gothic"/>
                </a:rPr>
                <a:t>8</a:t>
              </a:r>
              <a:endParaRPr sz="1412">
                <a:latin typeface="Century Gothic"/>
                <a:cs typeface="Century Gothic"/>
              </a:endParaRPr>
            </a:p>
            <a:p>
              <a:pPr marL="36771">
                <a:lnSpc>
                  <a:spcPct val="102172"/>
                </a:lnSpc>
                <a:spcBef>
                  <a:spcPts val="773"/>
                </a:spcBef>
              </a:pPr>
              <a:r>
                <a:rPr sz="1412" dirty="0">
                  <a:latin typeface="Century Gothic"/>
                  <a:cs typeface="Century Gothic"/>
                </a:rPr>
                <a:t>7</a:t>
              </a:r>
              <a:endParaRPr sz="1412">
                <a:latin typeface="Century Gothic"/>
                <a:cs typeface="Century Gothic"/>
              </a:endParaRPr>
            </a:p>
            <a:p>
              <a:pPr marL="34761" marR="2010">
                <a:lnSpc>
                  <a:spcPct val="102172"/>
                </a:lnSpc>
                <a:spcBef>
                  <a:spcPts val="773"/>
                </a:spcBef>
              </a:pPr>
              <a:r>
                <a:rPr sz="1412" dirty="0">
                  <a:latin typeface="Century Gothic"/>
                  <a:cs typeface="Century Gothic"/>
                </a:rPr>
                <a:t>6</a:t>
              </a:r>
              <a:endParaRPr sz="1412">
                <a:latin typeface="Century Gothic"/>
                <a:cs typeface="Century Gothic"/>
              </a:endParaRPr>
            </a:p>
            <a:p>
              <a:pPr marL="34761" marR="2010">
                <a:lnSpc>
                  <a:spcPct val="102172"/>
                </a:lnSpc>
                <a:spcBef>
                  <a:spcPts val="958"/>
                </a:spcBef>
              </a:pPr>
              <a:r>
                <a:rPr sz="1412" dirty="0">
                  <a:latin typeface="Century Gothic"/>
                  <a:cs typeface="Century Gothic"/>
                </a:rPr>
                <a:t>5</a:t>
              </a:r>
              <a:endParaRPr sz="1412">
                <a:latin typeface="Century Gothic"/>
                <a:cs typeface="Century Gothic"/>
              </a:endParaRPr>
            </a:p>
            <a:p>
              <a:pPr marL="36771">
                <a:lnSpc>
                  <a:spcPct val="102172"/>
                </a:lnSpc>
                <a:spcBef>
                  <a:spcPts val="1069"/>
                </a:spcBef>
              </a:pPr>
              <a:r>
                <a:rPr sz="1412" dirty="0">
                  <a:latin typeface="Century Gothic"/>
                  <a:cs typeface="Century Gothic"/>
                </a:rPr>
                <a:t>4</a:t>
              </a:r>
              <a:endParaRPr sz="1412">
                <a:latin typeface="Century Gothic"/>
                <a:cs typeface="Century Gothic"/>
              </a:endParaRPr>
            </a:p>
          </p:txBody>
        </p:sp>
        <p:sp>
          <p:nvSpPr>
            <p:cNvPr id="41" name="object 41"/>
            <p:cNvSpPr txBox="1"/>
            <p:nvPr/>
          </p:nvSpPr>
          <p:spPr>
            <a:xfrm>
              <a:off x="4493559" y="173620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3</a:t>
              </a:r>
              <a:endParaRPr sz="794">
                <a:latin typeface="Century Gothic"/>
                <a:cs typeface="Century Gothic"/>
              </a:endParaRPr>
            </a:p>
          </p:txBody>
        </p:sp>
        <p:sp>
          <p:nvSpPr>
            <p:cNvPr id="38" name="object 38"/>
            <p:cNvSpPr txBox="1"/>
            <p:nvPr/>
          </p:nvSpPr>
          <p:spPr>
            <a:xfrm>
              <a:off x="5036823" y="207910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4</a:t>
              </a:r>
              <a:endParaRPr sz="794">
                <a:latin typeface="Century Gothic"/>
                <a:cs typeface="Century Gothic"/>
              </a:endParaRPr>
            </a:p>
          </p:txBody>
        </p:sp>
        <p:sp>
          <p:nvSpPr>
            <p:cNvPr id="37" name="object 37"/>
            <p:cNvSpPr txBox="1"/>
            <p:nvPr/>
          </p:nvSpPr>
          <p:spPr>
            <a:xfrm>
              <a:off x="6628280" y="2332577"/>
              <a:ext cx="150486"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10</a:t>
              </a:r>
              <a:endParaRPr sz="794">
                <a:latin typeface="Century Gothic"/>
                <a:cs typeface="Century Gothic"/>
              </a:endParaRPr>
            </a:p>
          </p:txBody>
        </p:sp>
        <p:sp>
          <p:nvSpPr>
            <p:cNvPr id="35" name="object 35"/>
            <p:cNvSpPr txBox="1"/>
            <p:nvPr/>
          </p:nvSpPr>
          <p:spPr>
            <a:xfrm>
              <a:off x="4090147" y="2413931"/>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1</a:t>
              </a:r>
              <a:endParaRPr sz="794">
                <a:latin typeface="Century Gothic"/>
                <a:cs typeface="Century Gothic"/>
              </a:endParaRPr>
            </a:p>
          </p:txBody>
        </p:sp>
        <p:sp>
          <p:nvSpPr>
            <p:cNvPr id="34" name="object 34"/>
            <p:cNvSpPr txBox="1"/>
            <p:nvPr/>
          </p:nvSpPr>
          <p:spPr>
            <a:xfrm>
              <a:off x="7124476" y="2663374"/>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9</a:t>
              </a:r>
              <a:endParaRPr sz="794">
                <a:latin typeface="Century Gothic"/>
                <a:cs typeface="Century Gothic"/>
              </a:endParaRPr>
            </a:p>
          </p:txBody>
        </p:sp>
        <p:sp>
          <p:nvSpPr>
            <p:cNvPr id="33" name="object 33"/>
            <p:cNvSpPr txBox="1"/>
            <p:nvPr/>
          </p:nvSpPr>
          <p:spPr>
            <a:xfrm>
              <a:off x="6090404" y="304393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6</a:t>
              </a:r>
              <a:endParaRPr sz="794">
                <a:latin typeface="Century Gothic"/>
                <a:cs typeface="Century Gothic"/>
              </a:endParaRPr>
            </a:p>
          </p:txBody>
        </p:sp>
        <p:sp>
          <p:nvSpPr>
            <p:cNvPr id="32" name="object 32"/>
            <p:cNvSpPr txBox="1"/>
            <p:nvPr/>
          </p:nvSpPr>
          <p:spPr>
            <a:xfrm>
              <a:off x="6615505" y="3042581"/>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8</a:t>
              </a:r>
              <a:endParaRPr sz="794">
                <a:latin typeface="Century Gothic"/>
                <a:cs typeface="Century Gothic"/>
              </a:endParaRPr>
            </a:p>
          </p:txBody>
        </p:sp>
        <p:sp>
          <p:nvSpPr>
            <p:cNvPr id="31" name="object 31"/>
            <p:cNvSpPr txBox="1"/>
            <p:nvPr/>
          </p:nvSpPr>
          <p:spPr>
            <a:xfrm>
              <a:off x="4539951" y="3056697"/>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2</a:t>
              </a:r>
              <a:endParaRPr sz="794">
                <a:latin typeface="Century Gothic"/>
                <a:cs typeface="Century Gothic"/>
              </a:endParaRPr>
            </a:p>
          </p:txBody>
        </p:sp>
        <p:sp>
          <p:nvSpPr>
            <p:cNvPr id="30" name="object 30"/>
            <p:cNvSpPr txBox="1"/>
            <p:nvPr/>
          </p:nvSpPr>
          <p:spPr>
            <a:xfrm>
              <a:off x="3840704" y="3297413"/>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3</a:t>
              </a:r>
              <a:endParaRPr sz="1412">
                <a:latin typeface="Century Gothic"/>
                <a:cs typeface="Century Gothic"/>
              </a:endParaRPr>
            </a:p>
          </p:txBody>
        </p:sp>
        <p:sp>
          <p:nvSpPr>
            <p:cNvPr id="29" name="object 29"/>
            <p:cNvSpPr txBox="1"/>
            <p:nvPr/>
          </p:nvSpPr>
          <p:spPr>
            <a:xfrm>
              <a:off x="3885752" y="3638968"/>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2</a:t>
              </a:r>
              <a:endParaRPr sz="1412">
                <a:latin typeface="Century Gothic"/>
                <a:cs typeface="Century Gothic"/>
              </a:endParaRPr>
            </a:p>
          </p:txBody>
        </p:sp>
        <p:sp>
          <p:nvSpPr>
            <p:cNvPr id="28" name="object 28"/>
            <p:cNvSpPr txBox="1"/>
            <p:nvPr/>
          </p:nvSpPr>
          <p:spPr>
            <a:xfrm>
              <a:off x="7008168" y="3774795"/>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8</a:t>
              </a:r>
              <a:endParaRPr sz="1412">
                <a:latin typeface="Century Gothic"/>
                <a:cs typeface="Century Gothic"/>
              </a:endParaRPr>
            </a:p>
          </p:txBody>
        </p:sp>
        <p:sp>
          <p:nvSpPr>
            <p:cNvPr id="27" name="object 27"/>
            <p:cNvSpPr txBox="1"/>
            <p:nvPr/>
          </p:nvSpPr>
          <p:spPr>
            <a:xfrm>
              <a:off x="7475453" y="3780844"/>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9</a:t>
              </a:r>
              <a:endParaRPr sz="1412">
                <a:latin typeface="Century Gothic"/>
                <a:cs typeface="Century Gothic"/>
              </a:endParaRPr>
            </a:p>
          </p:txBody>
        </p:sp>
        <p:sp>
          <p:nvSpPr>
            <p:cNvPr id="26" name="object 26"/>
            <p:cNvSpPr txBox="1"/>
            <p:nvPr/>
          </p:nvSpPr>
          <p:spPr>
            <a:xfrm>
              <a:off x="5458391" y="3792930"/>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5</a:t>
              </a:r>
              <a:endParaRPr sz="1412">
                <a:latin typeface="Century Gothic"/>
                <a:cs typeface="Century Gothic"/>
              </a:endParaRPr>
            </a:p>
          </p:txBody>
        </p:sp>
        <p:sp>
          <p:nvSpPr>
            <p:cNvPr id="25" name="object 25"/>
            <p:cNvSpPr txBox="1"/>
            <p:nvPr/>
          </p:nvSpPr>
          <p:spPr>
            <a:xfrm>
              <a:off x="5967356" y="3787558"/>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6</a:t>
              </a:r>
              <a:endParaRPr sz="1412">
                <a:latin typeface="Century Gothic"/>
                <a:cs typeface="Century Gothic"/>
              </a:endParaRPr>
            </a:p>
          </p:txBody>
        </p:sp>
        <p:sp>
          <p:nvSpPr>
            <p:cNvPr id="24" name="object 24"/>
            <p:cNvSpPr txBox="1"/>
            <p:nvPr/>
          </p:nvSpPr>
          <p:spPr>
            <a:xfrm>
              <a:off x="6475661" y="3792943"/>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7</a:t>
              </a:r>
              <a:endParaRPr sz="1412">
                <a:latin typeface="Century Gothic"/>
                <a:cs typeface="Century Gothic"/>
              </a:endParaRPr>
            </a:p>
          </p:txBody>
        </p:sp>
        <p:sp>
          <p:nvSpPr>
            <p:cNvPr id="23" name="object 23"/>
            <p:cNvSpPr txBox="1"/>
            <p:nvPr/>
          </p:nvSpPr>
          <p:spPr>
            <a:xfrm>
              <a:off x="4441788" y="3805712"/>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3</a:t>
              </a:r>
              <a:endParaRPr sz="1412">
                <a:latin typeface="Century Gothic"/>
                <a:cs typeface="Century Gothic"/>
              </a:endParaRPr>
            </a:p>
          </p:txBody>
        </p:sp>
        <p:sp>
          <p:nvSpPr>
            <p:cNvPr id="22" name="object 22"/>
            <p:cNvSpPr txBox="1"/>
            <p:nvPr/>
          </p:nvSpPr>
          <p:spPr>
            <a:xfrm>
              <a:off x="4950086" y="3805712"/>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4</a:t>
              </a:r>
              <a:endParaRPr sz="1412">
                <a:latin typeface="Century Gothic"/>
                <a:cs typeface="Century Gothic"/>
              </a:endParaRPr>
            </a:p>
          </p:txBody>
        </p:sp>
        <p:sp>
          <p:nvSpPr>
            <p:cNvPr id="16" name="object 16"/>
            <p:cNvSpPr txBox="1"/>
            <p:nvPr/>
          </p:nvSpPr>
          <p:spPr>
            <a:xfrm>
              <a:off x="4000500" y="1395133"/>
              <a:ext cx="3558092" cy="280370"/>
            </a:xfrm>
            <a:prstGeom prst="rect">
              <a:avLst/>
            </a:prstGeom>
          </p:spPr>
          <p:txBody>
            <a:bodyPr wrap="square" lIns="0" tIns="0" rIns="0" bIns="0" rtlCol="0">
              <a:noAutofit/>
            </a:bodyPr>
            <a:lstStyle/>
            <a:p>
              <a:pPr marL="22413">
                <a:lnSpc>
                  <a:spcPts val="882"/>
                </a:lnSpc>
              </a:pPr>
              <a:endParaRPr sz="882"/>
            </a:p>
          </p:txBody>
        </p:sp>
        <p:sp>
          <p:nvSpPr>
            <p:cNvPr id="15" name="object 15"/>
            <p:cNvSpPr txBox="1"/>
            <p:nvPr/>
          </p:nvSpPr>
          <p:spPr>
            <a:xfrm>
              <a:off x="4000500" y="1675503"/>
              <a:ext cx="0" cy="342900"/>
            </a:xfrm>
            <a:prstGeom prst="rect">
              <a:avLst/>
            </a:prstGeom>
          </p:spPr>
          <p:txBody>
            <a:bodyPr wrap="square" lIns="0" tIns="0" rIns="0" bIns="0" rtlCol="0">
              <a:noAutofit/>
            </a:bodyPr>
            <a:lstStyle/>
            <a:p>
              <a:pPr marL="22413">
                <a:lnSpc>
                  <a:spcPts val="882"/>
                </a:lnSpc>
              </a:pPr>
              <a:endParaRPr sz="882"/>
            </a:p>
          </p:txBody>
        </p:sp>
        <p:sp>
          <p:nvSpPr>
            <p:cNvPr id="14" name="object 14"/>
            <p:cNvSpPr txBox="1"/>
            <p:nvPr/>
          </p:nvSpPr>
          <p:spPr>
            <a:xfrm>
              <a:off x="4000500" y="2018404"/>
              <a:ext cx="0" cy="330797"/>
            </a:xfrm>
            <a:prstGeom prst="rect">
              <a:avLst/>
            </a:prstGeom>
          </p:spPr>
          <p:txBody>
            <a:bodyPr wrap="square" lIns="0" tIns="0" rIns="0" bIns="0" rtlCol="0">
              <a:noAutofit/>
            </a:bodyPr>
            <a:lstStyle/>
            <a:p>
              <a:pPr marL="22413">
                <a:lnSpc>
                  <a:spcPts val="882"/>
                </a:lnSpc>
              </a:pPr>
              <a:endParaRPr sz="882"/>
            </a:p>
          </p:txBody>
        </p:sp>
        <p:sp>
          <p:nvSpPr>
            <p:cNvPr id="13" name="object 13"/>
            <p:cNvSpPr txBox="1"/>
            <p:nvPr/>
          </p:nvSpPr>
          <p:spPr>
            <a:xfrm>
              <a:off x="4000500" y="2349201"/>
              <a:ext cx="0" cy="341555"/>
            </a:xfrm>
            <a:prstGeom prst="rect">
              <a:avLst/>
            </a:prstGeom>
          </p:spPr>
          <p:txBody>
            <a:bodyPr wrap="square" lIns="0" tIns="0" rIns="0" bIns="0" rtlCol="0">
              <a:noAutofit/>
            </a:bodyPr>
            <a:lstStyle/>
            <a:p>
              <a:pPr marL="22413">
                <a:lnSpc>
                  <a:spcPts val="882"/>
                </a:lnSpc>
              </a:pPr>
              <a:endParaRPr sz="882"/>
            </a:p>
          </p:txBody>
        </p:sp>
        <p:sp>
          <p:nvSpPr>
            <p:cNvPr id="12" name="object 12"/>
            <p:cNvSpPr txBox="1"/>
            <p:nvPr/>
          </p:nvSpPr>
          <p:spPr>
            <a:xfrm>
              <a:off x="4000500" y="2690756"/>
              <a:ext cx="0" cy="342900"/>
            </a:xfrm>
            <a:prstGeom prst="rect">
              <a:avLst/>
            </a:prstGeom>
          </p:spPr>
          <p:txBody>
            <a:bodyPr wrap="square" lIns="0" tIns="0" rIns="0" bIns="0" rtlCol="0">
              <a:noAutofit/>
            </a:bodyPr>
            <a:lstStyle/>
            <a:p>
              <a:pPr marL="22413">
                <a:lnSpc>
                  <a:spcPts val="882"/>
                </a:lnSpc>
              </a:pPr>
              <a:endParaRPr sz="882"/>
            </a:p>
          </p:txBody>
        </p:sp>
        <p:sp>
          <p:nvSpPr>
            <p:cNvPr id="11" name="object 11"/>
            <p:cNvSpPr txBox="1"/>
            <p:nvPr/>
          </p:nvSpPr>
          <p:spPr>
            <a:xfrm>
              <a:off x="4000500" y="3033657"/>
              <a:ext cx="0" cy="343571"/>
            </a:xfrm>
            <a:prstGeom prst="rect">
              <a:avLst/>
            </a:prstGeom>
          </p:spPr>
          <p:txBody>
            <a:bodyPr wrap="square" lIns="0" tIns="0" rIns="0" bIns="0" rtlCol="0">
              <a:noAutofit/>
            </a:bodyPr>
            <a:lstStyle/>
            <a:p>
              <a:pPr marL="22413">
                <a:lnSpc>
                  <a:spcPts val="882"/>
                </a:lnSpc>
              </a:pPr>
              <a:endParaRPr sz="882"/>
            </a:p>
          </p:txBody>
        </p:sp>
        <p:sp>
          <p:nvSpPr>
            <p:cNvPr id="10" name="object 10"/>
            <p:cNvSpPr txBox="1"/>
            <p:nvPr/>
          </p:nvSpPr>
          <p:spPr>
            <a:xfrm>
              <a:off x="4000500" y="3377229"/>
              <a:ext cx="3558092" cy="305248"/>
            </a:xfrm>
            <a:prstGeom prst="rect">
              <a:avLst/>
            </a:prstGeom>
          </p:spPr>
          <p:txBody>
            <a:bodyPr wrap="square" lIns="0" tIns="0" rIns="0" bIns="0" rtlCol="0">
              <a:noAutofit/>
            </a:bodyPr>
            <a:lstStyle/>
            <a:p>
              <a:pPr marR="862665" algn="r">
                <a:lnSpc>
                  <a:spcPts val="896"/>
                </a:lnSpc>
                <a:spcBef>
                  <a:spcPts val="44"/>
                </a:spcBef>
              </a:pPr>
              <a:r>
                <a:rPr sz="794" dirty="0">
                  <a:solidFill>
                    <a:srgbClr val="640064"/>
                  </a:solidFill>
                  <a:latin typeface="Century Gothic"/>
                  <a:cs typeface="Century Gothic"/>
                </a:rPr>
                <a:t>7</a:t>
              </a:r>
              <a:endParaRPr sz="794">
                <a:latin typeface="Century Gothic"/>
                <a:cs typeface="Century Gothic"/>
              </a:endParaRPr>
            </a:p>
            <a:p>
              <a:pPr marL="1917043" marR="1547210" algn="ctr">
                <a:lnSpc>
                  <a:spcPct val="102172"/>
                </a:lnSpc>
              </a:pPr>
              <a:r>
                <a:rPr sz="794" dirty="0">
                  <a:solidFill>
                    <a:srgbClr val="640064"/>
                  </a:solidFill>
                  <a:latin typeface="Century Gothic"/>
                  <a:cs typeface="Century Gothic"/>
                </a:rPr>
                <a:t>5</a:t>
              </a:r>
              <a:endParaRPr sz="794">
                <a:latin typeface="Century Gothic"/>
                <a:cs typeface="Century Gothic"/>
              </a:endParaRPr>
            </a:p>
          </p:txBody>
        </p:sp>
        <p:sp>
          <p:nvSpPr>
            <p:cNvPr id="9" name="object 9"/>
            <p:cNvSpPr txBox="1"/>
            <p:nvPr/>
          </p:nvSpPr>
          <p:spPr>
            <a:xfrm>
              <a:off x="4000500" y="3682478"/>
              <a:ext cx="498885"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8" name="object 8"/>
            <p:cNvSpPr txBox="1"/>
            <p:nvPr/>
          </p:nvSpPr>
          <p:spPr>
            <a:xfrm>
              <a:off x="4499386" y="3682478"/>
              <a:ext cx="516367"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7" name="object 7"/>
            <p:cNvSpPr txBox="1"/>
            <p:nvPr/>
          </p:nvSpPr>
          <p:spPr>
            <a:xfrm>
              <a:off x="5015753" y="3682478"/>
              <a:ext cx="500230"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6" name="object 6"/>
            <p:cNvSpPr txBox="1"/>
            <p:nvPr/>
          </p:nvSpPr>
          <p:spPr>
            <a:xfrm>
              <a:off x="5515984" y="3682478"/>
              <a:ext cx="517039"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5" name="object 5"/>
            <p:cNvSpPr txBox="1"/>
            <p:nvPr/>
          </p:nvSpPr>
          <p:spPr>
            <a:xfrm>
              <a:off x="6033023" y="3682478"/>
              <a:ext cx="495524"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4" name="object 4"/>
            <p:cNvSpPr txBox="1"/>
            <p:nvPr/>
          </p:nvSpPr>
          <p:spPr>
            <a:xfrm>
              <a:off x="6528548" y="3682478"/>
              <a:ext cx="497540"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3" name="object 3"/>
            <p:cNvSpPr txBox="1"/>
            <p:nvPr/>
          </p:nvSpPr>
          <p:spPr>
            <a:xfrm>
              <a:off x="7026089" y="3682478"/>
              <a:ext cx="532503" cy="64545"/>
            </a:xfrm>
            <a:prstGeom prst="rect">
              <a:avLst/>
            </a:prstGeom>
          </p:spPr>
          <p:txBody>
            <a:bodyPr wrap="square" lIns="0" tIns="0" rIns="0" bIns="0" rtlCol="0">
              <a:noAutofit/>
            </a:bodyPr>
            <a:lstStyle/>
            <a:p>
              <a:pPr marL="22413">
                <a:lnSpc>
                  <a:spcPts val="485"/>
                </a:lnSpc>
                <a:spcBef>
                  <a:spcPts val="22"/>
                </a:spcBef>
              </a:pPr>
              <a:endParaRPr sz="485"/>
            </a:p>
          </p:txBody>
        </p:sp>
      </p:grpSp>
      <p:sp>
        <p:nvSpPr>
          <p:cNvPr id="85" name="Title 84"/>
          <p:cNvSpPr>
            <a:spLocks noGrp="1"/>
          </p:cNvSpPr>
          <p:nvPr>
            <p:ph type="title"/>
          </p:nvPr>
        </p:nvSpPr>
        <p:spPr>
          <a:xfrm>
            <a:off x="1866355" y="250375"/>
            <a:ext cx="8280400" cy="533400"/>
          </a:xfrm>
        </p:spPr>
        <p:txBody>
          <a:bodyPr/>
          <a:lstStyle/>
          <a:p>
            <a:r>
              <a:rPr lang="en-US" altLang="ko-KR" sz="2800" dirty="0">
                <a:solidFill>
                  <a:srgbClr val="002060"/>
                </a:solidFill>
                <a:ea typeface="Gulim" pitchFamily="34" charset="-127"/>
              </a:rPr>
              <a:t>PAM or </a:t>
            </a:r>
            <a:r>
              <a:rPr lang="en-IN" sz="2800" spc="4" dirty="0">
                <a:solidFill>
                  <a:srgbClr val="002060"/>
                </a:solidFill>
                <a:cs typeface="Century Gothic"/>
              </a:rPr>
              <a:t>K-</a:t>
            </a:r>
            <a:r>
              <a:rPr lang="en-IN" sz="2800" spc="4" dirty="0" err="1">
                <a:solidFill>
                  <a:srgbClr val="002060"/>
                </a:solidFill>
                <a:cs typeface="Century Gothic"/>
              </a:rPr>
              <a:t>Medoid</a:t>
            </a:r>
            <a:r>
              <a:rPr lang="en-IN" sz="2800" dirty="0" err="1">
                <a:solidFill>
                  <a:srgbClr val="002060"/>
                </a:solidFill>
                <a:cs typeface="Century Gothic"/>
              </a:rPr>
              <a:t>s</a:t>
            </a:r>
            <a:r>
              <a:rPr lang="en-IN" sz="2800" dirty="0">
                <a:solidFill>
                  <a:srgbClr val="002060"/>
                </a:solidFill>
                <a:cs typeface="Century Gothic"/>
              </a:rPr>
              <a:t>:</a:t>
            </a:r>
            <a:r>
              <a:rPr lang="en-IN" sz="2800" spc="8" dirty="0">
                <a:solidFill>
                  <a:srgbClr val="002060"/>
                </a:solidFill>
                <a:cs typeface="Century Gothic"/>
              </a:rPr>
              <a:t>  </a:t>
            </a:r>
            <a:r>
              <a:rPr lang="en-IN" sz="2800" spc="4" dirty="0">
                <a:solidFill>
                  <a:srgbClr val="002060"/>
                </a:solidFill>
                <a:cs typeface="Century Gothic"/>
              </a:rPr>
              <a:t>Example</a:t>
            </a:r>
            <a:endParaRPr lang="en-IN" sz="2800" dirty="0">
              <a:solidFill>
                <a:srgbClr val="002060"/>
              </a:solidFill>
            </a:endParaRPr>
          </a:p>
        </p:txBody>
      </p:sp>
      <p:grpSp>
        <p:nvGrpSpPr>
          <p:cNvPr id="93" name="Group 92"/>
          <p:cNvGrpSpPr/>
          <p:nvPr/>
        </p:nvGrpSpPr>
        <p:grpSpPr>
          <a:xfrm>
            <a:off x="2456778" y="1328714"/>
            <a:ext cx="1434195" cy="4341072"/>
            <a:chOff x="932777" y="1328714"/>
            <a:chExt cx="1434195" cy="4341072"/>
          </a:xfrm>
        </p:grpSpPr>
        <p:sp>
          <p:nvSpPr>
            <p:cNvPr id="94" name="object 44"/>
            <p:cNvSpPr txBox="1"/>
            <p:nvPr/>
          </p:nvSpPr>
          <p:spPr>
            <a:xfrm>
              <a:off x="1007410" y="1328714"/>
              <a:ext cx="1337651" cy="224118"/>
            </a:xfrm>
            <a:prstGeom prst="rect">
              <a:avLst/>
            </a:prstGeom>
          </p:spPr>
          <p:txBody>
            <a:bodyPr wrap="square" lIns="0" tIns="0" rIns="0" bIns="0" rtlCol="0">
              <a:noAutofit/>
            </a:bodyPr>
            <a:lstStyle/>
            <a:p>
              <a:pPr marL="11206">
                <a:lnSpc>
                  <a:spcPts val="1743"/>
                </a:lnSpc>
                <a:spcBef>
                  <a:spcPts val="86"/>
                </a:spcBef>
              </a:pPr>
              <a:r>
                <a:rPr sz="1588" dirty="0">
                  <a:solidFill>
                    <a:srgbClr val="640064"/>
                  </a:solidFill>
                  <a:latin typeface="Century Gothic"/>
                  <a:cs typeface="Century Gothic"/>
                </a:rPr>
                <a:t>Data Objects</a:t>
              </a:r>
              <a:endParaRPr sz="1588">
                <a:latin typeface="Century Gothic"/>
                <a:cs typeface="Century Gothic"/>
              </a:endParaRPr>
            </a:p>
          </p:txBody>
        </p:sp>
        <p:sp>
          <p:nvSpPr>
            <p:cNvPr id="95" name="object 41"/>
            <p:cNvSpPr txBox="1"/>
            <p:nvPr/>
          </p:nvSpPr>
          <p:spPr>
            <a:xfrm>
              <a:off x="1642783" y="1906266"/>
              <a:ext cx="283478" cy="3620187"/>
            </a:xfrm>
            <a:prstGeom prst="rect">
              <a:avLst/>
            </a:prstGeom>
          </p:spPr>
          <p:txBody>
            <a:bodyPr wrap="square" lIns="0" tIns="0" rIns="0" bIns="0" rtlCol="0">
              <a:noAutofit/>
            </a:bodyPr>
            <a:lstStyle/>
            <a:p>
              <a:pPr marL="11206">
                <a:lnSpc>
                  <a:spcPts val="2056"/>
                </a:lnSpc>
                <a:spcBef>
                  <a:spcPts val="102"/>
                </a:spcBef>
              </a:pPr>
              <a:r>
                <a:rPr sz="2382" baseline="9062" dirty="0">
                  <a:solidFill>
                    <a:srgbClr val="006FBF"/>
                  </a:solidFill>
                  <a:latin typeface="Century Gothic"/>
                  <a:cs typeface="Century Gothic"/>
                </a:rPr>
                <a:t>A</a:t>
              </a:r>
              <a:r>
                <a:rPr sz="1588" baseline="-9662" dirty="0">
                  <a:solidFill>
                    <a:srgbClr val="006FBF"/>
                  </a:solidFill>
                  <a:latin typeface="Arial"/>
                  <a:cs typeface="Arial"/>
                </a:rPr>
                <a:t>1</a:t>
              </a:r>
              <a:endParaRPr sz="1059">
                <a:latin typeface="Arial"/>
                <a:cs typeface="Arial"/>
              </a:endParaRPr>
            </a:p>
            <a:p>
              <a:pPr marL="11206" marR="37020">
                <a:lnSpc>
                  <a:spcPct val="95825"/>
                </a:lnSpc>
                <a:spcBef>
                  <a:spcPts val="1542"/>
                </a:spcBef>
              </a:pPr>
              <a:r>
                <a:rPr sz="1588" dirty="0">
                  <a:latin typeface="Arial"/>
                  <a:cs typeface="Arial"/>
                </a:rPr>
                <a:t>2</a:t>
              </a:r>
              <a:endParaRPr sz="1588">
                <a:latin typeface="Arial"/>
                <a:cs typeface="Arial"/>
              </a:endParaRPr>
            </a:p>
            <a:p>
              <a:pPr marL="11206" marR="37020">
                <a:lnSpc>
                  <a:spcPct val="95825"/>
                </a:lnSpc>
                <a:spcBef>
                  <a:spcPts val="715"/>
                </a:spcBef>
              </a:pPr>
              <a:r>
                <a:rPr sz="1588" dirty="0">
                  <a:latin typeface="Arial"/>
                  <a:cs typeface="Arial"/>
                </a:rPr>
                <a:t>3</a:t>
              </a:r>
              <a:endParaRPr sz="1588">
                <a:latin typeface="Arial"/>
                <a:cs typeface="Arial"/>
              </a:endParaRPr>
            </a:p>
            <a:p>
              <a:pPr marL="11206" marR="37020">
                <a:lnSpc>
                  <a:spcPct val="95825"/>
                </a:lnSpc>
                <a:spcBef>
                  <a:spcPts val="720"/>
                </a:spcBef>
              </a:pPr>
              <a:r>
                <a:rPr sz="1588" dirty="0">
                  <a:latin typeface="Arial"/>
                  <a:cs typeface="Arial"/>
                </a:rPr>
                <a:t>3</a:t>
              </a:r>
              <a:endParaRPr sz="1588">
                <a:latin typeface="Arial"/>
                <a:cs typeface="Arial"/>
              </a:endParaRPr>
            </a:p>
            <a:p>
              <a:pPr marL="11206" marR="37020">
                <a:lnSpc>
                  <a:spcPct val="95825"/>
                </a:lnSpc>
                <a:spcBef>
                  <a:spcPts val="720"/>
                </a:spcBef>
              </a:pPr>
              <a:r>
                <a:rPr sz="1588" dirty="0">
                  <a:latin typeface="Arial"/>
                  <a:cs typeface="Arial"/>
                </a:rPr>
                <a:t>4</a:t>
              </a:r>
              <a:endParaRPr sz="1588">
                <a:latin typeface="Arial"/>
                <a:cs typeface="Arial"/>
              </a:endParaRPr>
            </a:p>
            <a:p>
              <a:pPr marL="11206" marR="37020">
                <a:lnSpc>
                  <a:spcPct val="95825"/>
                </a:lnSpc>
                <a:spcBef>
                  <a:spcPts val="720"/>
                </a:spcBef>
              </a:pPr>
              <a:r>
                <a:rPr sz="1588" dirty="0">
                  <a:latin typeface="Arial"/>
                  <a:cs typeface="Arial"/>
                </a:rPr>
                <a:t>6</a:t>
              </a:r>
              <a:endParaRPr sz="1588">
                <a:latin typeface="Arial"/>
                <a:cs typeface="Arial"/>
              </a:endParaRPr>
            </a:p>
            <a:p>
              <a:pPr marL="11206" marR="37020">
                <a:lnSpc>
                  <a:spcPct val="95825"/>
                </a:lnSpc>
                <a:spcBef>
                  <a:spcPts val="725"/>
                </a:spcBef>
              </a:pPr>
              <a:r>
                <a:rPr sz="1588" dirty="0">
                  <a:latin typeface="Arial"/>
                  <a:cs typeface="Arial"/>
                </a:rPr>
                <a:t>6</a:t>
              </a:r>
              <a:endParaRPr sz="1588">
                <a:latin typeface="Arial"/>
                <a:cs typeface="Arial"/>
              </a:endParaRPr>
            </a:p>
            <a:p>
              <a:pPr marL="11206" marR="37020">
                <a:lnSpc>
                  <a:spcPct val="95825"/>
                </a:lnSpc>
                <a:spcBef>
                  <a:spcPts val="720"/>
                </a:spcBef>
              </a:pPr>
              <a:r>
                <a:rPr sz="1588" dirty="0">
                  <a:latin typeface="Arial"/>
                  <a:cs typeface="Arial"/>
                </a:rPr>
                <a:t>7</a:t>
              </a:r>
              <a:endParaRPr sz="1588">
                <a:latin typeface="Arial"/>
                <a:cs typeface="Arial"/>
              </a:endParaRPr>
            </a:p>
            <a:p>
              <a:pPr marL="11206" marR="37020">
                <a:lnSpc>
                  <a:spcPct val="95825"/>
                </a:lnSpc>
                <a:spcBef>
                  <a:spcPts val="720"/>
                </a:spcBef>
              </a:pPr>
              <a:r>
                <a:rPr sz="1588" dirty="0">
                  <a:latin typeface="Arial"/>
                  <a:cs typeface="Arial"/>
                </a:rPr>
                <a:t>7</a:t>
              </a:r>
              <a:endParaRPr sz="1588">
                <a:latin typeface="Arial"/>
                <a:cs typeface="Arial"/>
              </a:endParaRPr>
            </a:p>
            <a:p>
              <a:pPr marL="11206" marR="37020">
                <a:lnSpc>
                  <a:spcPct val="95825"/>
                </a:lnSpc>
                <a:spcBef>
                  <a:spcPts val="720"/>
                </a:spcBef>
              </a:pPr>
              <a:r>
                <a:rPr sz="1588" dirty="0">
                  <a:latin typeface="Arial"/>
                  <a:cs typeface="Arial"/>
                </a:rPr>
                <a:t>8</a:t>
              </a:r>
              <a:endParaRPr sz="1588">
                <a:latin typeface="Arial"/>
                <a:cs typeface="Arial"/>
              </a:endParaRPr>
            </a:p>
            <a:p>
              <a:pPr marL="11206" marR="37020">
                <a:lnSpc>
                  <a:spcPct val="95825"/>
                </a:lnSpc>
                <a:spcBef>
                  <a:spcPts val="725"/>
                </a:spcBef>
              </a:pPr>
              <a:r>
                <a:rPr sz="1588" dirty="0">
                  <a:latin typeface="Arial"/>
                  <a:cs typeface="Arial"/>
                </a:rPr>
                <a:t>7</a:t>
              </a:r>
              <a:endParaRPr sz="1588">
                <a:latin typeface="Arial"/>
                <a:cs typeface="Arial"/>
              </a:endParaRPr>
            </a:p>
          </p:txBody>
        </p:sp>
        <p:sp>
          <p:nvSpPr>
            <p:cNvPr id="96" name="object 40"/>
            <p:cNvSpPr txBox="1"/>
            <p:nvPr/>
          </p:nvSpPr>
          <p:spPr>
            <a:xfrm>
              <a:off x="2083146" y="1906273"/>
              <a:ext cx="283826" cy="3620180"/>
            </a:xfrm>
            <a:prstGeom prst="rect">
              <a:avLst/>
            </a:prstGeom>
          </p:spPr>
          <p:txBody>
            <a:bodyPr wrap="square" lIns="0" tIns="0" rIns="0" bIns="0" rtlCol="0">
              <a:noAutofit/>
            </a:bodyPr>
            <a:lstStyle/>
            <a:p>
              <a:pPr marL="11226">
                <a:lnSpc>
                  <a:spcPts val="2065"/>
                </a:lnSpc>
                <a:spcBef>
                  <a:spcPts val="103"/>
                </a:spcBef>
              </a:pPr>
              <a:r>
                <a:rPr sz="2382" baseline="9062" dirty="0">
                  <a:solidFill>
                    <a:srgbClr val="006FBF"/>
                  </a:solidFill>
                  <a:latin typeface="Century Gothic"/>
                  <a:cs typeface="Century Gothic"/>
                </a:rPr>
                <a:t>A</a:t>
              </a:r>
              <a:r>
                <a:rPr sz="1588" baseline="-9062" dirty="0">
                  <a:solidFill>
                    <a:srgbClr val="006FBF"/>
                  </a:solidFill>
                  <a:latin typeface="Century Gothic"/>
                  <a:cs typeface="Century Gothic"/>
                </a:rPr>
                <a:t>2</a:t>
              </a:r>
              <a:endParaRPr sz="1059">
                <a:latin typeface="Century Gothic"/>
                <a:cs typeface="Century Gothic"/>
              </a:endParaRPr>
            </a:p>
            <a:p>
              <a:pPr marL="11233" marR="36815">
                <a:lnSpc>
                  <a:spcPct val="95825"/>
                </a:lnSpc>
                <a:spcBef>
                  <a:spcPts val="1534"/>
                </a:spcBef>
              </a:pPr>
              <a:r>
                <a:rPr sz="1588" dirty="0">
                  <a:latin typeface="Arial"/>
                  <a:cs typeface="Arial"/>
                </a:rPr>
                <a:t>6</a:t>
              </a:r>
              <a:endParaRPr sz="1588">
                <a:latin typeface="Arial"/>
                <a:cs typeface="Arial"/>
              </a:endParaRPr>
            </a:p>
            <a:p>
              <a:pPr marL="11206" marR="36815">
                <a:lnSpc>
                  <a:spcPct val="95825"/>
                </a:lnSpc>
                <a:spcBef>
                  <a:spcPts val="715"/>
                </a:spcBef>
              </a:pPr>
              <a:r>
                <a:rPr sz="1588" dirty="0">
                  <a:latin typeface="Arial"/>
                  <a:cs typeface="Arial"/>
                </a:rPr>
                <a:t>4</a:t>
              </a:r>
              <a:endParaRPr sz="1588">
                <a:latin typeface="Arial"/>
                <a:cs typeface="Arial"/>
              </a:endParaRPr>
            </a:p>
            <a:p>
              <a:pPr marL="11206" marR="36815">
                <a:lnSpc>
                  <a:spcPct val="95825"/>
                </a:lnSpc>
                <a:spcBef>
                  <a:spcPts val="720"/>
                </a:spcBef>
              </a:pPr>
              <a:r>
                <a:rPr sz="1588" dirty="0">
                  <a:latin typeface="Arial"/>
                  <a:cs typeface="Arial"/>
                </a:rPr>
                <a:t>8</a:t>
              </a:r>
              <a:endParaRPr sz="1588">
                <a:latin typeface="Arial"/>
                <a:cs typeface="Arial"/>
              </a:endParaRPr>
            </a:p>
            <a:p>
              <a:pPr marL="11206" marR="36815">
                <a:lnSpc>
                  <a:spcPct val="95825"/>
                </a:lnSpc>
                <a:spcBef>
                  <a:spcPts val="720"/>
                </a:spcBef>
              </a:pPr>
              <a:r>
                <a:rPr sz="1588" dirty="0">
                  <a:latin typeface="Arial"/>
                  <a:cs typeface="Arial"/>
                </a:rPr>
                <a:t>7</a:t>
              </a:r>
              <a:endParaRPr sz="1588">
                <a:latin typeface="Arial"/>
                <a:cs typeface="Arial"/>
              </a:endParaRPr>
            </a:p>
            <a:p>
              <a:pPr marL="11206" marR="36815">
                <a:lnSpc>
                  <a:spcPct val="95825"/>
                </a:lnSpc>
                <a:spcBef>
                  <a:spcPts val="720"/>
                </a:spcBef>
              </a:pPr>
              <a:r>
                <a:rPr sz="1588" dirty="0">
                  <a:latin typeface="Arial"/>
                  <a:cs typeface="Arial"/>
                </a:rPr>
                <a:t>2</a:t>
              </a:r>
              <a:endParaRPr sz="1588">
                <a:latin typeface="Arial"/>
                <a:cs typeface="Arial"/>
              </a:endParaRPr>
            </a:p>
            <a:p>
              <a:pPr marL="11206" marR="36815">
                <a:lnSpc>
                  <a:spcPct val="95825"/>
                </a:lnSpc>
                <a:spcBef>
                  <a:spcPts val="725"/>
                </a:spcBef>
              </a:pPr>
              <a:r>
                <a:rPr sz="1588" dirty="0">
                  <a:latin typeface="Arial"/>
                  <a:cs typeface="Arial"/>
                </a:rPr>
                <a:t>4</a:t>
              </a:r>
              <a:endParaRPr sz="1588">
                <a:latin typeface="Arial"/>
                <a:cs typeface="Arial"/>
              </a:endParaRPr>
            </a:p>
            <a:p>
              <a:pPr marL="11206" marR="36815">
                <a:lnSpc>
                  <a:spcPct val="95825"/>
                </a:lnSpc>
                <a:spcBef>
                  <a:spcPts val="720"/>
                </a:spcBef>
              </a:pPr>
              <a:r>
                <a:rPr sz="1588" dirty="0">
                  <a:latin typeface="Arial"/>
                  <a:cs typeface="Arial"/>
                </a:rPr>
                <a:t>3</a:t>
              </a:r>
              <a:endParaRPr sz="1588">
                <a:latin typeface="Arial"/>
                <a:cs typeface="Arial"/>
              </a:endParaRPr>
            </a:p>
            <a:p>
              <a:pPr marL="11206" marR="36815">
                <a:lnSpc>
                  <a:spcPct val="95825"/>
                </a:lnSpc>
                <a:spcBef>
                  <a:spcPts val="720"/>
                </a:spcBef>
              </a:pPr>
              <a:r>
                <a:rPr sz="1588" dirty="0">
                  <a:latin typeface="Arial"/>
                  <a:cs typeface="Arial"/>
                </a:rPr>
                <a:t>4</a:t>
              </a:r>
              <a:endParaRPr sz="1588">
                <a:latin typeface="Arial"/>
                <a:cs typeface="Arial"/>
              </a:endParaRPr>
            </a:p>
            <a:p>
              <a:pPr marL="11206" marR="36815">
                <a:lnSpc>
                  <a:spcPct val="95825"/>
                </a:lnSpc>
                <a:spcBef>
                  <a:spcPts val="720"/>
                </a:spcBef>
              </a:pPr>
              <a:r>
                <a:rPr sz="1588" dirty="0">
                  <a:latin typeface="Arial"/>
                  <a:cs typeface="Arial"/>
                </a:rPr>
                <a:t>5</a:t>
              </a:r>
              <a:endParaRPr sz="1588">
                <a:latin typeface="Arial"/>
                <a:cs typeface="Arial"/>
              </a:endParaRPr>
            </a:p>
            <a:p>
              <a:pPr marL="11206" marR="36815">
                <a:lnSpc>
                  <a:spcPct val="95825"/>
                </a:lnSpc>
                <a:spcBef>
                  <a:spcPts val="725"/>
                </a:spcBef>
              </a:pPr>
              <a:r>
                <a:rPr sz="1588" dirty="0">
                  <a:latin typeface="Arial"/>
                  <a:cs typeface="Arial"/>
                </a:rPr>
                <a:t>6</a:t>
              </a:r>
              <a:endParaRPr sz="1588">
                <a:latin typeface="Arial"/>
                <a:cs typeface="Arial"/>
              </a:endParaRPr>
            </a:p>
          </p:txBody>
        </p:sp>
        <p:sp>
          <p:nvSpPr>
            <p:cNvPr id="97" name="object 38"/>
            <p:cNvSpPr txBox="1"/>
            <p:nvPr/>
          </p:nvSpPr>
          <p:spPr>
            <a:xfrm>
              <a:off x="932777" y="2369634"/>
              <a:ext cx="365031" cy="3300152"/>
            </a:xfrm>
            <a:prstGeom prst="rect">
              <a:avLst/>
            </a:prstGeom>
          </p:spPr>
          <p:txBody>
            <a:bodyPr wrap="square" lIns="0" tIns="0" rIns="0" bIns="0" rtlCol="0">
              <a:noAutofit/>
            </a:bodyPr>
            <a:lstStyle/>
            <a:p>
              <a:pPr marL="11206" marR="36714">
                <a:lnSpc>
                  <a:spcPts val="2043"/>
                </a:lnSpc>
                <a:spcBef>
                  <a:spcPts val="101"/>
                </a:spcBef>
                <a:spcAft>
                  <a:spcPts val="300"/>
                </a:spcAft>
              </a:pPr>
              <a:r>
                <a:rPr sz="2382" baseline="9662" dirty="0">
                  <a:solidFill>
                    <a:srgbClr val="006FBF"/>
                  </a:solidFill>
                  <a:latin typeface="Arial"/>
                  <a:cs typeface="Arial"/>
                </a:rPr>
                <a:t>0</a:t>
              </a:r>
              <a:r>
                <a:rPr sz="1588" baseline="-9662" dirty="0">
                  <a:solidFill>
                    <a:srgbClr val="006FBF"/>
                  </a:solidFill>
                  <a:latin typeface="Arial"/>
                  <a:cs typeface="Arial"/>
                </a:rPr>
                <a:t>1</a:t>
              </a:r>
              <a:endParaRPr sz="1059" dirty="0">
                <a:latin typeface="Arial"/>
                <a:cs typeface="Arial"/>
              </a:endParaRPr>
            </a:p>
            <a:p>
              <a:pPr marL="11213" marR="36714">
                <a:lnSpc>
                  <a:spcPts val="1826"/>
                </a:lnSpc>
                <a:spcAft>
                  <a:spcPts val="300"/>
                </a:spcAft>
              </a:pPr>
              <a:r>
                <a:rPr sz="1588" dirty="0">
                  <a:solidFill>
                    <a:srgbClr val="006FBF"/>
                  </a:solidFill>
                  <a:latin typeface="Arial"/>
                  <a:cs typeface="Arial"/>
                </a:rPr>
                <a:t>0</a:t>
              </a:r>
              <a:r>
                <a:rPr sz="1588" baseline="-24156" dirty="0">
                  <a:solidFill>
                    <a:srgbClr val="006FBF"/>
                  </a:solidFill>
                  <a:latin typeface="Arial"/>
                  <a:cs typeface="Arial"/>
                </a:rPr>
                <a:t>2</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3</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4</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5</a:t>
              </a:r>
              <a:endParaRPr sz="1059" dirty="0">
                <a:latin typeface="Arial"/>
                <a:cs typeface="Arial"/>
              </a:endParaRPr>
            </a:p>
            <a:p>
              <a:pPr marL="11206" marR="36714">
                <a:lnSpc>
                  <a:spcPts val="1826"/>
                </a:lnSpc>
                <a:spcBef>
                  <a:spcPts val="397"/>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6</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7</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8</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9</a:t>
              </a:r>
              <a:endParaRPr sz="1059" dirty="0">
                <a:latin typeface="Arial"/>
                <a:cs typeface="Arial"/>
              </a:endParaRPr>
            </a:p>
            <a:p>
              <a:pPr marL="11206">
                <a:lnSpc>
                  <a:spcPts val="1826"/>
                </a:lnSpc>
                <a:spcBef>
                  <a:spcPts val="800"/>
                </a:spcBef>
                <a:spcAft>
                  <a:spcPts val="300"/>
                </a:spcAft>
              </a:pPr>
              <a:r>
                <a:rPr sz="2382" baseline="16104" dirty="0">
                  <a:solidFill>
                    <a:srgbClr val="006FBF"/>
                  </a:solidFill>
                  <a:latin typeface="Arial"/>
                  <a:cs typeface="Arial"/>
                </a:rPr>
                <a:t>0</a:t>
              </a:r>
              <a:r>
                <a:rPr sz="1059" dirty="0">
                  <a:solidFill>
                    <a:srgbClr val="006FBF"/>
                  </a:solidFill>
                  <a:latin typeface="Arial"/>
                  <a:cs typeface="Arial"/>
                </a:rPr>
                <a:t>10</a:t>
              </a:r>
              <a:endParaRPr sz="1059" dirty="0">
                <a:latin typeface="Arial"/>
                <a:cs typeface="Arial"/>
              </a:endParaRPr>
            </a:p>
          </p:txBody>
        </p:sp>
      </p:grpSp>
    </p:spTree>
    <p:extLst>
      <p:ext uri="{BB962C8B-B14F-4D97-AF65-F5344CB8AC3E}">
        <p14:creationId xmlns:p14="http://schemas.microsoft.com/office/powerpoint/2010/main" val="371466065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bject 85"/>
          <p:cNvSpPr/>
          <p:nvPr/>
        </p:nvSpPr>
        <p:spPr>
          <a:xfrm>
            <a:off x="2462606" y="6079415"/>
            <a:ext cx="106231" cy="168088"/>
          </a:xfrm>
          <a:custGeom>
            <a:avLst/>
            <a:gdLst/>
            <a:ahLst/>
            <a:cxnLst/>
            <a:rect l="l" t="t" r="r" b="b"/>
            <a:pathLst>
              <a:path w="120395" h="190500">
                <a:moveTo>
                  <a:pt x="120395" y="95250"/>
                </a:moveTo>
                <a:lnTo>
                  <a:pt x="0" y="0"/>
                </a:lnTo>
                <a:lnTo>
                  <a:pt x="0" y="190500"/>
                </a:lnTo>
                <a:lnTo>
                  <a:pt x="120395" y="95250"/>
                </a:lnTo>
                <a:close/>
              </a:path>
            </a:pathLst>
          </a:custGeom>
          <a:solidFill>
            <a:srgbClr val="9FB7CC"/>
          </a:solidFill>
        </p:spPr>
        <p:txBody>
          <a:bodyPr wrap="square" lIns="0" tIns="0" rIns="0" bIns="0" rtlCol="0">
            <a:noAutofit/>
          </a:bodyPr>
          <a:lstStyle/>
          <a:p>
            <a:endParaRPr sz="1235"/>
          </a:p>
        </p:txBody>
      </p:sp>
      <p:grpSp>
        <p:nvGrpSpPr>
          <p:cNvPr id="88" name="Group 87"/>
          <p:cNvGrpSpPr/>
          <p:nvPr/>
        </p:nvGrpSpPr>
        <p:grpSpPr>
          <a:xfrm>
            <a:off x="2456778" y="1328714"/>
            <a:ext cx="1434195" cy="4341072"/>
            <a:chOff x="932777" y="1328714"/>
            <a:chExt cx="1434195" cy="4341072"/>
          </a:xfrm>
        </p:grpSpPr>
        <p:sp>
          <p:nvSpPr>
            <p:cNvPr id="44" name="object 44"/>
            <p:cNvSpPr txBox="1"/>
            <p:nvPr/>
          </p:nvSpPr>
          <p:spPr>
            <a:xfrm>
              <a:off x="1007410" y="1328714"/>
              <a:ext cx="1337651" cy="224118"/>
            </a:xfrm>
            <a:prstGeom prst="rect">
              <a:avLst/>
            </a:prstGeom>
          </p:spPr>
          <p:txBody>
            <a:bodyPr wrap="square" lIns="0" tIns="0" rIns="0" bIns="0" rtlCol="0">
              <a:noAutofit/>
            </a:bodyPr>
            <a:lstStyle/>
            <a:p>
              <a:pPr marL="11206">
                <a:lnSpc>
                  <a:spcPts val="1743"/>
                </a:lnSpc>
                <a:spcBef>
                  <a:spcPts val="86"/>
                </a:spcBef>
              </a:pPr>
              <a:r>
                <a:rPr sz="1588" dirty="0">
                  <a:solidFill>
                    <a:srgbClr val="640064"/>
                  </a:solidFill>
                  <a:latin typeface="Century Gothic"/>
                  <a:cs typeface="Century Gothic"/>
                </a:rPr>
                <a:t>Data Objects</a:t>
              </a:r>
              <a:endParaRPr sz="1588">
                <a:latin typeface="Century Gothic"/>
                <a:cs typeface="Century Gothic"/>
              </a:endParaRPr>
            </a:p>
          </p:txBody>
        </p:sp>
        <p:sp>
          <p:nvSpPr>
            <p:cNvPr id="41" name="object 41"/>
            <p:cNvSpPr txBox="1"/>
            <p:nvPr/>
          </p:nvSpPr>
          <p:spPr>
            <a:xfrm>
              <a:off x="1642783" y="1906266"/>
              <a:ext cx="283478" cy="3620187"/>
            </a:xfrm>
            <a:prstGeom prst="rect">
              <a:avLst/>
            </a:prstGeom>
          </p:spPr>
          <p:txBody>
            <a:bodyPr wrap="square" lIns="0" tIns="0" rIns="0" bIns="0" rtlCol="0">
              <a:noAutofit/>
            </a:bodyPr>
            <a:lstStyle/>
            <a:p>
              <a:pPr marL="11206">
                <a:lnSpc>
                  <a:spcPts val="2056"/>
                </a:lnSpc>
                <a:spcBef>
                  <a:spcPts val="102"/>
                </a:spcBef>
              </a:pPr>
              <a:r>
                <a:rPr sz="2382" baseline="9062" dirty="0">
                  <a:solidFill>
                    <a:srgbClr val="006FBF"/>
                  </a:solidFill>
                  <a:latin typeface="Century Gothic"/>
                  <a:cs typeface="Century Gothic"/>
                </a:rPr>
                <a:t>A</a:t>
              </a:r>
              <a:r>
                <a:rPr sz="1588" baseline="-9662" dirty="0">
                  <a:solidFill>
                    <a:srgbClr val="006FBF"/>
                  </a:solidFill>
                  <a:latin typeface="Arial"/>
                  <a:cs typeface="Arial"/>
                </a:rPr>
                <a:t>1</a:t>
              </a:r>
              <a:endParaRPr sz="1059">
                <a:latin typeface="Arial"/>
                <a:cs typeface="Arial"/>
              </a:endParaRPr>
            </a:p>
            <a:p>
              <a:pPr marL="11206" marR="37020">
                <a:lnSpc>
                  <a:spcPct val="95825"/>
                </a:lnSpc>
                <a:spcBef>
                  <a:spcPts val="1542"/>
                </a:spcBef>
              </a:pPr>
              <a:r>
                <a:rPr sz="1588" dirty="0">
                  <a:latin typeface="Arial"/>
                  <a:cs typeface="Arial"/>
                </a:rPr>
                <a:t>2</a:t>
              </a:r>
              <a:endParaRPr sz="1588">
                <a:latin typeface="Arial"/>
                <a:cs typeface="Arial"/>
              </a:endParaRPr>
            </a:p>
            <a:p>
              <a:pPr marL="11206" marR="37020">
                <a:lnSpc>
                  <a:spcPct val="95825"/>
                </a:lnSpc>
                <a:spcBef>
                  <a:spcPts val="715"/>
                </a:spcBef>
              </a:pPr>
              <a:r>
                <a:rPr sz="1588" dirty="0">
                  <a:latin typeface="Arial"/>
                  <a:cs typeface="Arial"/>
                </a:rPr>
                <a:t>3</a:t>
              </a:r>
              <a:endParaRPr sz="1588">
                <a:latin typeface="Arial"/>
                <a:cs typeface="Arial"/>
              </a:endParaRPr>
            </a:p>
            <a:p>
              <a:pPr marL="11206" marR="37020">
                <a:lnSpc>
                  <a:spcPct val="95825"/>
                </a:lnSpc>
                <a:spcBef>
                  <a:spcPts val="720"/>
                </a:spcBef>
              </a:pPr>
              <a:r>
                <a:rPr sz="1588" dirty="0">
                  <a:latin typeface="Arial"/>
                  <a:cs typeface="Arial"/>
                </a:rPr>
                <a:t>3</a:t>
              </a:r>
              <a:endParaRPr sz="1588">
                <a:latin typeface="Arial"/>
                <a:cs typeface="Arial"/>
              </a:endParaRPr>
            </a:p>
            <a:p>
              <a:pPr marL="11206" marR="37020">
                <a:lnSpc>
                  <a:spcPct val="95825"/>
                </a:lnSpc>
                <a:spcBef>
                  <a:spcPts val="720"/>
                </a:spcBef>
              </a:pPr>
              <a:r>
                <a:rPr sz="1588" dirty="0">
                  <a:latin typeface="Arial"/>
                  <a:cs typeface="Arial"/>
                </a:rPr>
                <a:t>4</a:t>
              </a:r>
              <a:endParaRPr sz="1588">
                <a:latin typeface="Arial"/>
                <a:cs typeface="Arial"/>
              </a:endParaRPr>
            </a:p>
            <a:p>
              <a:pPr marL="11206" marR="37020">
                <a:lnSpc>
                  <a:spcPct val="95825"/>
                </a:lnSpc>
                <a:spcBef>
                  <a:spcPts val="720"/>
                </a:spcBef>
              </a:pPr>
              <a:r>
                <a:rPr sz="1588" dirty="0">
                  <a:latin typeface="Arial"/>
                  <a:cs typeface="Arial"/>
                </a:rPr>
                <a:t>6</a:t>
              </a:r>
              <a:endParaRPr sz="1588">
                <a:latin typeface="Arial"/>
                <a:cs typeface="Arial"/>
              </a:endParaRPr>
            </a:p>
            <a:p>
              <a:pPr marL="11206" marR="37020">
                <a:lnSpc>
                  <a:spcPct val="95825"/>
                </a:lnSpc>
                <a:spcBef>
                  <a:spcPts val="725"/>
                </a:spcBef>
              </a:pPr>
              <a:r>
                <a:rPr sz="1588" dirty="0">
                  <a:latin typeface="Arial"/>
                  <a:cs typeface="Arial"/>
                </a:rPr>
                <a:t>6</a:t>
              </a:r>
              <a:endParaRPr sz="1588">
                <a:latin typeface="Arial"/>
                <a:cs typeface="Arial"/>
              </a:endParaRPr>
            </a:p>
            <a:p>
              <a:pPr marL="11206" marR="37020">
                <a:lnSpc>
                  <a:spcPct val="95825"/>
                </a:lnSpc>
                <a:spcBef>
                  <a:spcPts val="720"/>
                </a:spcBef>
              </a:pPr>
              <a:r>
                <a:rPr sz="1588" dirty="0">
                  <a:latin typeface="Arial"/>
                  <a:cs typeface="Arial"/>
                </a:rPr>
                <a:t>7</a:t>
              </a:r>
              <a:endParaRPr sz="1588">
                <a:latin typeface="Arial"/>
                <a:cs typeface="Arial"/>
              </a:endParaRPr>
            </a:p>
            <a:p>
              <a:pPr marL="11206" marR="37020">
                <a:lnSpc>
                  <a:spcPct val="95825"/>
                </a:lnSpc>
                <a:spcBef>
                  <a:spcPts val="720"/>
                </a:spcBef>
              </a:pPr>
              <a:r>
                <a:rPr sz="1588" dirty="0">
                  <a:latin typeface="Arial"/>
                  <a:cs typeface="Arial"/>
                </a:rPr>
                <a:t>7</a:t>
              </a:r>
              <a:endParaRPr sz="1588">
                <a:latin typeface="Arial"/>
                <a:cs typeface="Arial"/>
              </a:endParaRPr>
            </a:p>
            <a:p>
              <a:pPr marL="11206" marR="37020">
                <a:lnSpc>
                  <a:spcPct val="95825"/>
                </a:lnSpc>
                <a:spcBef>
                  <a:spcPts val="720"/>
                </a:spcBef>
              </a:pPr>
              <a:r>
                <a:rPr sz="1588" dirty="0">
                  <a:latin typeface="Arial"/>
                  <a:cs typeface="Arial"/>
                </a:rPr>
                <a:t>8</a:t>
              </a:r>
              <a:endParaRPr sz="1588">
                <a:latin typeface="Arial"/>
                <a:cs typeface="Arial"/>
              </a:endParaRPr>
            </a:p>
            <a:p>
              <a:pPr marL="11206" marR="37020">
                <a:lnSpc>
                  <a:spcPct val="95825"/>
                </a:lnSpc>
                <a:spcBef>
                  <a:spcPts val="725"/>
                </a:spcBef>
              </a:pPr>
              <a:r>
                <a:rPr sz="1588" dirty="0">
                  <a:latin typeface="Arial"/>
                  <a:cs typeface="Arial"/>
                </a:rPr>
                <a:t>7</a:t>
              </a:r>
              <a:endParaRPr sz="1588">
                <a:latin typeface="Arial"/>
                <a:cs typeface="Arial"/>
              </a:endParaRPr>
            </a:p>
          </p:txBody>
        </p:sp>
        <p:sp>
          <p:nvSpPr>
            <p:cNvPr id="40" name="object 40"/>
            <p:cNvSpPr txBox="1"/>
            <p:nvPr/>
          </p:nvSpPr>
          <p:spPr>
            <a:xfrm>
              <a:off x="2083146" y="1906273"/>
              <a:ext cx="283826" cy="3620180"/>
            </a:xfrm>
            <a:prstGeom prst="rect">
              <a:avLst/>
            </a:prstGeom>
          </p:spPr>
          <p:txBody>
            <a:bodyPr wrap="square" lIns="0" tIns="0" rIns="0" bIns="0" rtlCol="0">
              <a:noAutofit/>
            </a:bodyPr>
            <a:lstStyle/>
            <a:p>
              <a:pPr marL="11226">
                <a:lnSpc>
                  <a:spcPts val="2065"/>
                </a:lnSpc>
                <a:spcBef>
                  <a:spcPts val="103"/>
                </a:spcBef>
              </a:pPr>
              <a:r>
                <a:rPr sz="2382" baseline="9062" dirty="0">
                  <a:solidFill>
                    <a:srgbClr val="006FBF"/>
                  </a:solidFill>
                  <a:latin typeface="Century Gothic"/>
                  <a:cs typeface="Century Gothic"/>
                </a:rPr>
                <a:t>A</a:t>
              </a:r>
              <a:r>
                <a:rPr sz="1588" baseline="-9062" dirty="0">
                  <a:solidFill>
                    <a:srgbClr val="006FBF"/>
                  </a:solidFill>
                  <a:latin typeface="Century Gothic"/>
                  <a:cs typeface="Century Gothic"/>
                </a:rPr>
                <a:t>2</a:t>
              </a:r>
              <a:endParaRPr sz="1059">
                <a:latin typeface="Century Gothic"/>
                <a:cs typeface="Century Gothic"/>
              </a:endParaRPr>
            </a:p>
            <a:p>
              <a:pPr marL="11233" marR="36815">
                <a:lnSpc>
                  <a:spcPct val="95825"/>
                </a:lnSpc>
                <a:spcBef>
                  <a:spcPts val="1534"/>
                </a:spcBef>
              </a:pPr>
              <a:r>
                <a:rPr sz="1588" dirty="0">
                  <a:latin typeface="Arial"/>
                  <a:cs typeface="Arial"/>
                </a:rPr>
                <a:t>6</a:t>
              </a:r>
              <a:endParaRPr sz="1588">
                <a:latin typeface="Arial"/>
                <a:cs typeface="Arial"/>
              </a:endParaRPr>
            </a:p>
            <a:p>
              <a:pPr marL="11206" marR="36815">
                <a:lnSpc>
                  <a:spcPct val="95825"/>
                </a:lnSpc>
                <a:spcBef>
                  <a:spcPts val="715"/>
                </a:spcBef>
              </a:pPr>
              <a:r>
                <a:rPr sz="1588" dirty="0">
                  <a:latin typeface="Arial"/>
                  <a:cs typeface="Arial"/>
                </a:rPr>
                <a:t>4</a:t>
              </a:r>
              <a:endParaRPr sz="1588">
                <a:latin typeface="Arial"/>
                <a:cs typeface="Arial"/>
              </a:endParaRPr>
            </a:p>
            <a:p>
              <a:pPr marL="11206" marR="36815">
                <a:lnSpc>
                  <a:spcPct val="95825"/>
                </a:lnSpc>
                <a:spcBef>
                  <a:spcPts val="720"/>
                </a:spcBef>
              </a:pPr>
              <a:r>
                <a:rPr sz="1588" dirty="0">
                  <a:latin typeface="Arial"/>
                  <a:cs typeface="Arial"/>
                </a:rPr>
                <a:t>8</a:t>
              </a:r>
              <a:endParaRPr sz="1588">
                <a:latin typeface="Arial"/>
                <a:cs typeface="Arial"/>
              </a:endParaRPr>
            </a:p>
            <a:p>
              <a:pPr marL="11206" marR="36815">
                <a:lnSpc>
                  <a:spcPct val="95825"/>
                </a:lnSpc>
                <a:spcBef>
                  <a:spcPts val="720"/>
                </a:spcBef>
              </a:pPr>
              <a:r>
                <a:rPr sz="1588" dirty="0">
                  <a:latin typeface="Arial"/>
                  <a:cs typeface="Arial"/>
                </a:rPr>
                <a:t>7</a:t>
              </a:r>
              <a:endParaRPr sz="1588">
                <a:latin typeface="Arial"/>
                <a:cs typeface="Arial"/>
              </a:endParaRPr>
            </a:p>
            <a:p>
              <a:pPr marL="11206" marR="36815">
                <a:lnSpc>
                  <a:spcPct val="95825"/>
                </a:lnSpc>
                <a:spcBef>
                  <a:spcPts val="720"/>
                </a:spcBef>
              </a:pPr>
              <a:r>
                <a:rPr sz="1588" dirty="0">
                  <a:latin typeface="Arial"/>
                  <a:cs typeface="Arial"/>
                </a:rPr>
                <a:t>2</a:t>
              </a:r>
              <a:endParaRPr sz="1588">
                <a:latin typeface="Arial"/>
                <a:cs typeface="Arial"/>
              </a:endParaRPr>
            </a:p>
            <a:p>
              <a:pPr marL="11206" marR="36815">
                <a:lnSpc>
                  <a:spcPct val="95825"/>
                </a:lnSpc>
                <a:spcBef>
                  <a:spcPts val="725"/>
                </a:spcBef>
              </a:pPr>
              <a:r>
                <a:rPr sz="1588" dirty="0">
                  <a:latin typeface="Arial"/>
                  <a:cs typeface="Arial"/>
                </a:rPr>
                <a:t>4</a:t>
              </a:r>
              <a:endParaRPr sz="1588">
                <a:latin typeface="Arial"/>
                <a:cs typeface="Arial"/>
              </a:endParaRPr>
            </a:p>
            <a:p>
              <a:pPr marL="11206" marR="36815">
                <a:lnSpc>
                  <a:spcPct val="95825"/>
                </a:lnSpc>
                <a:spcBef>
                  <a:spcPts val="720"/>
                </a:spcBef>
              </a:pPr>
              <a:r>
                <a:rPr sz="1588" dirty="0">
                  <a:latin typeface="Arial"/>
                  <a:cs typeface="Arial"/>
                </a:rPr>
                <a:t>3</a:t>
              </a:r>
              <a:endParaRPr sz="1588">
                <a:latin typeface="Arial"/>
                <a:cs typeface="Arial"/>
              </a:endParaRPr>
            </a:p>
            <a:p>
              <a:pPr marL="11206" marR="36815">
                <a:lnSpc>
                  <a:spcPct val="95825"/>
                </a:lnSpc>
                <a:spcBef>
                  <a:spcPts val="720"/>
                </a:spcBef>
              </a:pPr>
              <a:r>
                <a:rPr sz="1588" dirty="0">
                  <a:latin typeface="Arial"/>
                  <a:cs typeface="Arial"/>
                </a:rPr>
                <a:t>4</a:t>
              </a:r>
              <a:endParaRPr sz="1588">
                <a:latin typeface="Arial"/>
                <a:cs typeface="Arial"/>
              </a:endParaRPr>
            </a:p>
            <a:p>
              <a:pPr marL="11206" marR="36815">
                <a:lnSpc>
                  <a:spcPct val="95825"/>
                </a:lnSpc>
                <a:spcBef>
                  <a:spcPts val="720"/>
                </a:spcBef>
              </a:pPr>
              <a:r>
                <a:rPr sz="1588" dirty="0">
                  <a:latin typeface="Arial"/>
                  <a:cs typeface="Arial"/>
                </a:rPr>
                <a:t>5</a:t>
              </a:r>
              <a:endParaRPr sz="1588">
                <a:latin typeface="Arial"/>
                <a:cs typeface="Arial"/>
              </a:endParaRPr>
            </a:p>
            <a:p>
              <a:pPr marL="11206" marR="36815">
                <a:lnSpc>
                  <a:spcPct val="95825"/>
                </a:lnSpc>
                <a:spcBef>
                  <a:spcPts val="725"/>
                </a:spcBef>
              </a:pPr>
              <a:r>
                <a:rPr sz="1588" dirty="0">
                  <a:latin typeface="Arial"/>
                  <a:cs typeface="Arial"/>
                </a:rPr>
                <a:t>6</a:t>
              </a:r>
              <a:endParaRPr sz="1588">
                <a:latin typeface="Arial"/>
                <a:cs typeface="Arial"/>
              </a:endParaRPr>
            </a:p>
          </p:txBody>
        </p:sp>
        <p:sp>
          <p:nvSpPr>
            <p:cNvPr id="38" name="object 38"/>
            <p:cNvSpPr txBox="1"/>
            <p:nvPr/>
          </p:nvSpPr>
          <p:spPr>
            <a:xfrm>
              <a:off x="932777" y="2369634"/>
              <a:ext cx="365031" cy="3300152"/>
            </a:xfrm>
            <a:prstGeom prst="rect">
              <a:avLst/>
            </a:prstGeom>
          </p:spPr>
          <p:txBody>
            <a:bodyPr wrap="square" lIns="0" tIns="0" rIns="0" bIns="0" rtlCol="0">
              <a:noAutofit/>
            </a:bodyPr>
            <a:lstStyle/>
            <a:p>
              <a:pPr marL="11206" marR="36714">
                <a:lnSpc>
                  <a:spcPts val="2043"/>
                </a:lnSpc>
                <a:spcBef>
                  <a:spcPts val="101"/>
                </a:spcBef>
                <a:spcAft>
                  <a:spcPts val="300"/>
                </a:spcAft>
              </a:pPr>
              <a:r>
                <a:rPr sz="2382" baseline="9662" dirty="0">
                  <a:solidFill>
                    <a:srgbClr val="006FBF"/>
                  </a:solidFill>
                  <a:latin typeface="Arial"/>
                  <a:cs typeface="Arial"/>
                </a:rPr>
                <a:t>0</a:t>
              </a:r>
              <a:r>
                <a:rPr sz="1588" baseline="-9662" dirty="0">
                  <a:solidFill>
                    <a:srgbClr val="006FBF"/>
                  </a:solidFill>
                  <a:latin typeface="Arial"/>
                  <a:cs typeface="Arial"/>
                </a:rPr>
                <a:t>1</a:t>
              </a:r>
              <a:endParaRPr sz="1059" dirty="0">
                <a:latin typeface="Arial"/>
                <a:cs typeface="Arial"/>
              </a:endParaRPr>
            </a:p>
            <a:p>
              <a:pPr marL="11213" marR="36714">
                <a:lnSpc>
                  <a:spcPts val="1826"/>
                </a:lnSpc>
                <a:spcAft>
                  <a:spcPts val="300"/>
                </a:spcAft>
              </a:pPr>
              <a:r>
                <a:rPr sz="1588" dirty="0">
                  <a:solidFill>
                    <a:srgbClr val="006FBF"/>
                  </a:solidFill>
                  <a:latin typeface="Arial"/>
                  <a:cs typeface="Arial"/>
                </a:rPr>
                <a:t>0</a:t>
              </a:r>
              <a:r>
                <a:rPr sz="1588" baseline="-24156" dirty="0">
                  <a:solidFill>
                    <a:srgbClr val="006FBF"/>
                  </a:solidFill>
                  <a:latin typeface="Arial"/>
                  <a:cs typeface="Arial"/>
                </a:rPr>
                <a:t>2</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3</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4</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5</a:t>
              </a:r>
              <a:endParaRPr sz="1059" dirty="0">
                <a:latin typeface="Arial"/>
                <a:cs typeface="Arial"/>
              </a:endParaRPr>
            </a:p>
            <a:p>
              <a:pPr marL="11206" marR="36714">
                <a:lnSpc>
                  <a:spcPts val="1826"/>
                </a:lnSpc>
                <a:spcBef>
                  <a:spcPts val="397"/>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6</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7</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8</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9</a:t>
              </a:r>
              <a:endParaRPr sz="1059" dirty="0">
                <a:latin typeface="Arial"/>
                <a:cs typeface="Arial"/>
              </a:endParaRPr>
            </a:p>
            <a:p>
              <a:pPr marL="11206">
                <a:lnSpc>
                  <a:spcPts val="1826"/>
                </a:lnSpc>
                <a:spcBef>
                  <a:spcPts val="800"/>
                </a:spcBef>
                <a:spcAft>
                  <a:spcPts val="300"/>
                </a:spcAft>
              </a:pPr>
              <a:r>
                <a:rPr sz="2382" baseline="16104" dirty="0">
                  <a:solidFill>
                    <a:srgbClr val="006FBF"/>
                  </a:solidFill>
                  <a:latin typeface="Arial"/>
                  <a:cs typeface="Arial"/>
                </a:rPr>
                <a:t>0</a:t>
              </a:r>
              <a:r>
                <a:rPr sz="1059" dirty="0">
                  <a:solidFill>
                    <a:srgbClr val="006FBF"/>
                  </a:solidFill>
                  <a:latin typeface="Arial"/>
                  <a:cs typeface="Arial"/>
                </a:rPr>
                <a:t>10</a:t>
              </a:r>
              <a:endParaRPr sz="1059" dirty="0">
                <a:latin typeface="Arial"/>
                <a:cs typeface="Arial"/>
              </a:endParaRPr>
            </a:p>
          </p:txBody>
        </p:sp>
      </p:grpSp>
      <p:grpSp>
        <p:nvGrpSpPr>
          <p:cNvPr id="90" name="Group 89"/>
          <p:cNvGrpSpPr/>
          <p:nvPr/>
        </p:nvGrpSpPr>
        <p:grpSpPr>
          <a:xfrm>
            <a:off x="4356572" y="4358500"/>
            <a:ext cx="6159028" cy="1523768"/>
            <a:chOff x="2672827" y="4473309"/>
            <a:chExt cx="5630699" cy="1523768"/>
          </a:xfrm>
        </p:grpSpPr>
        <p:sp>
          <p:nvSpPr>
            <p:cNvPr id="22" name="object 22"/>
            <p:cNvSpPr txBox="1"/>
            <p:nvPr/>
          </p:nvSpPr>
          <p:spPr>
            <a:xfrm>
              <a:off x="2672827" y="4473309"/>
              <a:ext cx="1416641" cy="225255"/>
            </a:xfrm>
            <a:prstGeom prst="rect">
              <a:avLst/>
            </a:prstGeom>
          </p:spPr>
          <p:txBody>
            <a:bodyPr wrap="square" lIns="0" tIns="0" rIns="0" bIns="0" rtlCol="0">
              <a:noAutofit/>
            </a:bodyPr>
            <a:lstStyle/>
            <a:p>
              <a:pPr marL="11206">
                <a:lnSpc>
                  <a:spcPts val="1743"/>
                </a:lnSpc>
                <a:spcBef>
                  <a:spcPts val="86"/>
                </a:spcBef>
              </a:pPr>
              <a:r>
                <a:rPr sz="1588" dirty="0">
                  <a:solidFill>
                    <a:srgbClr val="006FBF"/>
                  </a:solidFill>
                  <a:latin typeface="Times New Roman"/>
                  <a:cs typeface="Times New Roman"/>
                </a:rPr>
                <a:t> </a:t>
              </a:r>
              <a:r>
                <a:rPr sz="1588" dirty="0">
                  <a:latin typeface="Century Gothic"/>
                  <a:cs typeface="Century Gothic"/>
                </a:rPr>
                <a:t>Assign each</a:t>
              </a:r>
            </a:p>
          </p:txBody>
        </p:sp>
        <p:sp>
          <p:nvSpPr>
            <p:cNvPr id="21" name="object 21"/>
            <p:cNvSpPr txBox="1"/>
            <p:nvPr/>
          </p:nvSpPr>
          <p:spPr>
            <a:xfrm>
              <a:off x="3909044" y="4473309"/>
              <a:ext cx="1329290" cy="224118"/>
            </a:xfrm>
            <a:prstGeom prst="rect">
              <a:avLst/>
            </a:prstGeom>
          </p:spPr>
          <p:txBody>
            <a:bodyPr wrap="square" lIns="0" tIns="0" rIns="0" bIns="0" rtlCol="0">
              <a:noAutofit/>
            </a:bodyPr>
            <a:lstStyle/>
            <a:p>
              <a:pPr marL="11206">
                <a:lnSpc>
                  <a:spcPts val="1743"/>
                </a:lnSpc>
                <a:spcBef>
                  <a:spcPts val="86"/>
                </a:spcBef>
              </a:pPr>
              <a:r>
                <a:rPr sz="1588" dirty="0">
                  <a:latin typeface="Century Gothic"/>
                  <a:cs typeface="Century Gothic"/>
                </a:rPr>
                <a:t>object to the</a:t>
              </a:r>
            </a:p>
          </p:txBody>
        </p:sp>
        <p:sp>
          <p:nvSpPr>
            <p:cNvPr id="20" name="object 20"/>
            <p:cNvSpPr txBox="1"/>
            <p:nvPr/>
          </p:nvSpPr>
          <p:spPr>
            <a:xfrm>
              <a:off x="5099006" y="4473309"/>
              <a:ext cx="2878220" cy="224118"/>
            </a:xfrm>
            <a:prstGeom prst="rect">
              <a:avLst/>
            </a:prstGeom>
          </p:spPr>
          <p:txBody>
            <a:bodyPr wrap="square" lIns="0" tIns="0" rIns="0" bIns="0" rtlCol="0">
              <a:noAutofit/>
            </a:bodyPr>
            <a:lstStyle/>
            <a:p>
              <a:pPr marL="11206">
                <a:lnSpc>
                  <a:spcPts val="1743"/>
                </a:lnSpc>
                <a:spcBef>
                  <a:spcPts val="86"/>
                </a:spcBef>
              </a:pPr>
              <a:r>
                <a:rPr sz="1588" dirty="0">
                  <a:latin typeface="Century Gothic"/>
                  <a:cs typeface="Century Gothic"/>
                </a:rPr>
                <a:t>closest representative object</a:t>
              </a:r>
            </a:p>
          </p:txBody>
        </p:sp>
        <p:sp>
          <p:nvSpPr>
            <p:cNvPr id="19" name="object 19"/>
            <p:cNvSpPr txBox="1"/>
            <p:nvPr/>
          </p:nvSpPr>
          <p:spPr>
            <a:xfrm>
              <a:off x="2672827" y="4958070"/>
              <a:ext cx="5630699" cy="915329"/>
            </a:xfrm>
            <a:prstGeom prst="rect">
              <a:avLst/>
            </a:prstGeom>
          </p:spPr>
          <p:txBody>
            <a:bodyPr wrap="square" lIns="0" tIns="0" rIns="0" bIns="0" rtlCol="0">
              <a:noAutofit/>
            </a:bodyPr>
            <a:lstStyle/>
            <a:p>
              <a:pPr marL="11206">
                <a:lnSpc>
                  <a:spcPts val="1743"/>
                </a:lnSpc>
                <a:spcBef>
                  <a:spcPts val="86"/>
                </a:spcBef>
              </a:pPr>
              <a:r>
                <a:rPr sz="1588" dirty="0">
                  <a:solidFill>
                    <a:srgbClr val="006FBF"/>
                  </a:solidFill>
                  <a:latin typeface="Times New Roman"/>
                  <a:cs typeface="Times New Roman"/>
                </a:rPr>
                <a:t> </a:t>
              </a:r>
              <a:r>
                <a:rPr sz="1588" dirty="0">
                  <a:latin typeface="Century Gothic"/>
                  <a:cs typeface="Century Gothic"/>
                </a:rPr>
                <a:t>Using L1 Metric (Manhattan), we form the following</a:t>
              </a:r>
              <a:r>
                <a:rPr lang="en-IN" sz="1588" dirty="0">
                  <a:latin typeface="Century Gothic"/>
                  <a:cs typeface="Century Gothic"/>
                </a:rPr>
                <a:t> </a:t>
              </a:r>
              <a:r>
                <a:rPr sz="2382" baseline="-1510" dirty="0">
                  <a:latin typeface="Century Gothic"/>
                  <a:cs typeface="Century Gothic"/>
                </a:rPr>
                <a:t>clusters</a:t>
              </a:r>
              <a:endParaRPr sz="1588" dirty="0">
                <a:latin typeface="Century Gothic"/>
                <a:cs typeface="Century Gothic"/>
              </a:endParaRPr>
            </a:p>
            <a:p>
              <a:pPr marL="645269" marR="30428">
                <a:lnSpc>
                  <a:spcPts val="1820"/>
                </a:lnSpc>
                <a:spcBef>
                  <a:spcPts val="1144"/>
                </a:spcBef>
              </a:pPr>
              <a:r>
                <a:rPr sz="1588" dirty="0">
                  <a:solidFill>
                    <a:schemeClr val="accent5">
                      <a:lumMod val="75000"/>
                    </a:schemeClr>
                  </a:solidFill>
                  <a:latin typeface="Century Gothic"/>
                  <a:cs typeface="Century Gothic"/>
                </a:rPr>
                <a:t>Cluster1</a:t>
              </a:r>
              <a:r>
                <a:rPr sz="1588" dirty="0">
                  <a:solidFill>
                    <a:srgbClr val="CC3300"/>
                  </a:solidFill>
                  <a:latin typeface="Century Gothic"/>
                  <a:cs typeface="Century Gothic"/>
                </a:rPr>
                <a:t> </a:t>
              </a:r>
              <a:r>
                <a:rPr sz="1588" dirty="0">
                  <a:latin typeface="Century Gothic"/>
                  <a:cs typeface="Century Gothic"/>
                </a:rPr>
                <a:t>=</a:t>
              </a:r>
              <a:r>
                <a:rPr sz="1588" spc="4" dirty="0">
                  <a:latin typeface="Century Gothic"/>
                  <a:cs typeface="Century Gothic"/>
                </a:rPr>
                <a:t> </a:t>
              </a:r>
              <a:r>
                <a:rPr sz="1588" dirty="0">
                  <a:latin typeface="Century Gothic"/>
                  <a:cs typeface="Century Gothic"/>
                </a:rPr>
                <a:t>{0</a:t>
              </a:r>
              <a:r>
                <a:rPr sz="1588" baseline="-22655" dirty="0">
                  <a:latin typeface="Century Gothic"/>
                  <a:cs typeface="Century Gothic"/>
                </a:rPr>
                <a:t>1</a:t>
              </a:r>
              <a:r>
                <a:rPr sz="1588" dirty="0">
                  <a:latin typeface="Century Gothic"/>
                  <a:cs typeface="Century Gothic"/>
                </a:rPr>
                <a:t>,</a:t>
              </a:r>
              <a:r>
                <a:rPr sz="1588" spc="-62" dirty="0">
                  <a:latin typeface="Century Gothic"/>
                  <a:cs typeface="Century Gothic"/>
                </a:rPr>
                <a:t> </a:t>
              </a:r>
              <a:r>
                <a:rPr sz="1588" dirty="0">
                  <a:latin typeface="Century Gothic"/>
                  <a:cs typeface="Century Gothic"/>
                </a:rPr>
                <a:t>0</a:t>
              </a:r>
              <a:r>
                <a:rPr sz="1588" baseline="-22655" dirty="0">
                  <a:latin typeface="Century Gothic"/>
                  <a:cs typeface="Century Gothic"/>
                </a:rPr>
                <a:t>2</a:t>
              </a:r>
              <a:r>
                <a:rPr sz="1588" dirty="0">
                  <a:latin typeface="Century Gothic"/>
                  <a:cs typeface="Century Gothic"/>
                </a:rPr>
                <a:t>, 0</a:t>
              </a:r>
              <a:r>
                <a:rPr sz="1588" baseline="-22655" dirty="0">
                  <a:latin typeface="Century Gothic"/>
                  <a:cs typeface="Century Gothic"/>
                </a:rPr>
                <a:t>3</a:t>
              </a:r>
              <a:r>
                <a:rPr sz="1588" dirty="0">
                  <a:latin typeface="Century Gothic"/>
                  <a:cs typeface="Century Gothic"/>
                </a:rPr>
                <a:t>, 0</a:t>
              </a:r>
              <a:r>
                <a:rPr sz="1588" baseline="-22655" dirty="0">
                  <a:latin typeface="Century Gothic"/>
                  <a:cs typeface="Century Gothic"/>
                </a:rPr>
                <a:t>4</a:t>
              </a:r>
              <a:r>
                <a:rPr sz="1588" dirty="0">
                  <a:latin typeface="Century Gothic"/>
                  <a:cs typeface="Century Gothic"/>
                </a:rPr>
                <a:t>}</a:t>
              </a:r>
            </a:p>
          </p:txBody>
        </p:sp>
        <p:sp>
          <p:nvSpPr>
            <p:cNvPr id="18" name="object 18"/>
            <p:cNvSpPr txBox="1"/>
            <p:nvPr/>
          </p:nvSpPr>
          <p:spPr>
            <a:xfrm>
              <a:off x="3262612" y="5729223"/>
              <a:ext cx="3348601" cy="267854"/>
            </a:xfrm>
            <a:prstGeom prst="rect">
              <a:avLst/>
            </a:prstGeom>
          </p:spPr>
          <p:txBody>
            <a:bodyPr wrap="square" lIns="0" tIns="0" rIns="0" bIns="0" rtlCol="0">
              <a:noAutofit/>
            </a:bodyPr>
            <a:lstStyle/>
            <a:p>
              <a:pPr marL="11206">
                <a:lnSpc>
                  <a:spcPts val="2065"/>
                </a:lnSpc>
                <a:spcBef>
                  <a:spcPts val="103"/>
                </a:spcBef>
              </a:pPr>
              <a:r>
                <a:rPr sz="2382" baseline="9062" dirty="0">
                  <a:solidFill>
                    <a:schemeClr val="accent2">
                      <a:lumMod val="75000"/>
                    </a:schemeClr>
                  </a:solidFill>
                  <a:latin typeface="Century Gothic"/>
                  <a:cs typeface="Century Gothic"/>
                </a:rPr>
                <a:t>Cluster2</a:t>
              </a:r>
              <a:r>
                <a:rPr sz="2382" baseline="9062" dirty="0">
                  <a:solidFill>
                    <a:srgbClr val="006FBF"/>
                  </a:solidFill>
                  <a:latin typeface="Century Gothic"/>
                  <a:cs typeface="Century Gothic"/>
                </a:rPr>
                <a:t> </a:t>
              </a:r>
              <a:r>
                <a:rPr sz="2382" baseline="9062" dirty="0">
                  <a:latin typeface="Century Gothic"/>
                  <a:cs typeface="Century Gothic"/>
                </a:rPr>
                <a:t>=</a:t>
              </a:r>
              <a:r>
                <a:rPr sz="2382" spc="4" baseline="9062" dirty="0">
                  <a:latin typeface="Century Gothic"/>
                  <a:cs typeface="Century Gothic"/>
                </a:rPr>
                <a:t> </a:t>
              </a:r>
              <a:r>
                <a:rPr sz="2382" baseline="9062" dirty="0">
                  <a:latin typeface="Century Gothic"/>
                  <a:cs typeface="Century Gothic"/>
                </a:rPr>
                <a:t>{0</a:t>
              </a:r>
              <a:r>
                <a:rPr sz="1588" baseline="-9062" dirty="0">
                  <a:latin typeface="Century Gothic"/>
                  <a:cs typeface="Century Gothic"/>
                </a:rPr>
                <a:t>5</a:t>
              </a:r>
              <a:r>
                <a:rPr sz="2382" baseline="9062" dirty="0">
                  <a:latin typeface="Century Gothic"/>
                  <a:cs typeface="Century Gothic"/>
                </a:rPr>
                <a:t>,</a:t>
              </a:r>
              <a:r>
                <a:rPr sz="2382" spc="-62" baseline="9062" dirty="0">
                  <a:latin typeface="Century Gothic"/>
                  <a:cs typeface="Century Gothic"/>
                </a:rPr>
                <a:t> </a:t>
              </a:r>
              <a:r>
                <a:rPr sz="2382" baseline="9062" dirty="0">
                  <a:latin typeface="Century Gothic"/>
                  <a:cs typeface="Century Gothic"/>
                </a:rPr>
                <a:t>0</a:t>
              </a:r>
              <a:r>
                <a:rPr sz="1588" baseline="-9062" dirty="0">
                  <a:latin typeface="Century Gothic"/>
                  <a:cs typeface="Century Gothic"/>
                </a:rPr>
                <a:t>6</a:t>
              </a:r>
              <a:r>
                <a:rPr sz="2382" baseline="9062" dirty="0">
                  <a:latin typeface="Century Gothic"/>
                  <a:cs typeface="Century Gothic"/>
                </a:rPr>
                <a:t>, 0</a:t>
              </a:r>
              <a:r>
                <a:rPr sz="1588" baseline="-9062" dirty="0">
                  <a:latin typeface="Century Gothic"/>
                  <a:cs typeface="Century Gothic"/>
                </a:rPr>
                <a:t>7</a:t>
              </a:r>
              <a:r>
                <a:rPr sz="2382" baseline="9062" dirty="0">
                  <a:latin typeface="Century Gothic"/>
                  <a:cs typeface="Century Gothic"/>
                </a:rPr>
                <a:t>, 0</a:t>
              </a:r>
              <a:r>
                <a:rPr sz="1588" baseline="-9062" dirty="0">
                  <a:latin typeface="Century Gothic"/>
                  <a:cs typeface="Century Gothic"/>
                </a:rPr>
                <a:t>8</a:t>
              </a:r>
              <a:r>
                <a:rPr sz="2382" baseline="9062" dirty="0">
                  <a:latin typeface="Century Gothic"/>
                  <a:cs typeface="Century Gothic"/>
                </a:rPr>
                <a:t>, 0</a:t>
              </a:r>
              <a:r>
                <a:rPr sz="1588" baseline="-9062" dirty="0">
                  <a:latin typeface="Century Gothic"/>
                  <a:cs typeface="Century Gothic"/>
                </a:rPr>
                <a:t>9</a:t>
              </a:r>
              <a:r>
                <a:rPr sz="2382" baseline="9062" dirty="0">
                  <a:latin typeface="Century Gothic"/>
                  <a:cs typeface="Century Gothic"/>
                </a:rPr>
                <a:t>, </a:t>
              </a:r>
              <a:r>
                <a:rPr sz="2382" spc="-4" baseline="9062" dirty="0">
                  <a:latin typeface="Century Gothic"/>
                  <a:cs typeface="Century Gothic"/>
                </a:rPr>
                <a:t>0</a:t>
              </a:r>
              <a:r>
                <a:rPr sz="1588" baseline="-9062" dirty="0">
                  <a:latin typeface="Century Gothic"/>
                  <a:cs typeface="Century Gothic"/>
                </a:rPr>
                <a:t>1</a:t>
              </a:r>
              <a:r>
                <a:rPr sz="1588" spc="-4" baseline="-9062" dirty="0">
                  <a:latin typeface="Century Gothic"/>
                  <a:cs typeface="Century Gothic"/>
                </a:rPr>
                <a:t>0</a:t>
              </a:r>
              <a:r>
                <a:rPr sz="2382" baseline="9062" dirty="0">
                  <a:latin typeface="Century Gothic"/>
                  <a:cs typeface="Century Gothic"/>
                </a:rPr>
                <a:t>}</a:t>
              </a:r>
              <a:endParaRPr sz="1588" dirty="0">
                <a:latin typeface="Century Gothic"/>
                <a:cs typeface="Century Gothic"/>
              </a:endParaRPr>
            </a:p>
          </p:txBody>
        </p:sp>
      </p:grpSp>
      <p:sp>
        <p:nvSpPr>
          <p:cNvPr id="87" name="Title 84"/>
          <p:cNvSpPr txBox="1">
            <a:spLocks/>
          </p:cNvSpPr>
          <p:nvPr/>
        </p:nvSpPr>
        <p:spPr>
          <a:xfrm>
            <a:off x="1866355" y="250375"/>
            <a:ext cx="8280400" cy="533400"/>
          </a:xfrm>
          <a:prstGeom prst="rect">
            <a:avLst/>
          </a:prstGeom>
        </p:spPr>
        <p:txBody>
          <a:bodyPr/>
          <a:lst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a:lstStyle>
          <a:p>
            <a:r>
              <a:rPr lang="en-US" altLang="ko-KR" sz="2800" kern="0" dirty="0">
                <a:solidFill>
                  <a:srgbClr val="002060"/>
                </a:solidFill>
                <a:ea typeface="Gulim" pitchFamily="34" charset="-127"/>
              </a:rPr>
              <a:t>PAM or </a:t>
            </a:r>
            <a:r>
              <a:rPr lang="en-IN" sz="2800" kern="0" spc="4" dirty="0">
                <a:solidFill>
                  <a:srgbClr val="002060"/>
                </a:solidFill>
                <a:cs typeface="Century Gothic"/>
              </a:rPr>
              <a:t>K-</a:t>
            </a:r>
            <a:r>
              <a:rPr lang="en-IN" sz="2800" kern="0" spc="4" dirty="0" err="1">
                <a:solidFill>
                  <a:srgbClr val="002060"/>
                </a:solidFill>
                <a:cs typeface="Century Gothic"/>
              </a:rPr>
              <a:t>Medoid</a:t>
            </a:r>
            <a:r>
              <a:rPr lang="en-IN" sz="2800" kern="0" dirty="0" err="1">
                <a:solidFill>
                  <a:srgbClr val="002060"/>
                </a:solidFill>
                <a:cs typeface="Century Gothic"/>
              </a:rPr>
              <a:t>s</a:t>
            </a:r>
            <a:r>
              <a:rPr lang="en-IN" sz="2800" kern="0" dirty="0">
                <a:solidFill>
                  <a:srgbClr val="002060"/>
                </a:solidFill>
                <a:cs typeface="Century Gothic"/>
              </a:rPr>
              <a:t>:</a:t>
            </a:r>
            <a:r>
              <a:rPr lang="en-IN" sz="2800" kern="0" spc="8" dirty="0">
                <a:solidFill>
                  <a:srgbClr val="002060"/>
                </a:solidFill>
                <a:cs typeface="Century Gothic"/>
              </a:rPr>
              <a:t>  </a:t>
            </a:r>
            <a:r>
              <a:rPr lang="en-IN" sz="2800" kern="0" spc="4" dirty="0">
                <a:solidFill>
                  <a:srgbClr val="002060"/>
                </a:solidFill>
                <a:cs typeface="Century Gothic"/>
              </a:rPr>
              <a:t>Example</a:t>
            </a:r>
            <a:endParaRPr lang="en-IN" sz="2800" kern="0" dirty="0">
              <a:solidFill>
                <a:srgbClr val="002060"/>
              </a:solidFill>
            </a:endParaRPr>
          </a:p>
        </p:txBody>
      </p:sp>
      <p:grpSp>
        <p:nvGrpSpPr>
          <p:cNvPr id="93" name="Group 92"/>
          <p:cNvGrpSpPr/>
          <p:nvPr/>
        </p:nvGrpSpPr>
        <p:grpSpPr>
          <a:xfrm>
            <a:off x="5328387" y="1263562"/>
            <a:ext cx="3820947" cy="2775038"/>
            <a:chOff x="3804386" y="1263562"/>
            <a:chExt cx="3820947" cy="2775038"/>
          </a:xfrm>
        </p:grpSpPr>
        <p:grpSp>
          <p:nvGrpSpPr>
            <p:cNvPr id="89" name="Group 88"/>
            <p:cNvGrpSpPr/>
            <p:nvPr/>
          </p:nvGrpSpPr>
          <p:grpSpPr>
            <a:xfrm>
              <a:off x="3804386" y="1263562"/>
              <a:ext cx="3820947" cy="2744080"/>
              <a:chOff x="3804386" y="1263562"/>
              <a:chExt cx="3820947" cy="2744080"/>
            </a:xfrm>
          </p:grpSpPr>
          <p:sp>
            <p:nvSpPr>
              <p:cNvPr id="46" name="object 46"/>
              <p:cNvSpPr/>
              <p:nvPr/>
            </p:nvSpPr>
            <p:spPr>
              <a:xfrm>
                <a:off x="5957048" y="2972472"/>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47" name="object 47"/>
              <p:cNvSpPr/>
              <p:nvPr/>
            </p:nvSpPr>
            <p:spPr>
              <a:xfrm>
                <a:off x="4406602" y="2971128"/>
                <a:ext cx="126401" cy="125730"/>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727BA2"/>
              </a:solidFill>
            </p:spPr>
            <p:txBody>
              <a:bodyPr wrap="square" lIns="0" tIns="0" rIns="0" bIns="0" rtlCol="0">
                <a:noAutofit/>
              </a:bodyPr>
              <a:lstStyle/>
              <a:p>
                <a:endParaRPr sz="1235"/>
              </a:p>
            </p:txBody>
          </p:sp>
          <p:sp>
            <p:nvSpPr>
              <p:cNvPr id="48" name="object 48"/>
              <p:cNvSpPr/>
              <p:nvPr/>
            </p:nvSpPr>
            <p:spPr>
              <a:xfrm>
                <a:off x="6466018" y="3301254"/>
                <a:ext cx="125730" cy="126401"/>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sz="1235"/>
              </a:p>
            </p:txBody>
          </p:sp>
          <p:sp>
            <p:nvSpPr>
              <p:cNvPr id="49" name="object 49"/>
              <p:cNvSpPr/>
              <p:nvPr/>
            </p:nvSpPr>
            <p:spPr>
              <a:xfrm>
                <a:off x="5982596" y="3607173"/>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50" name="object 50"/>
              <p:cNvSpPr/>
              <p:nvPr/>
            </p:nvSpPr>
            <p:spPr>
              <a:xfrm>
                <a:off x="3987726" y="2284655"/>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51" name="object 51"/>
              <p:cNvSpPr/>
              <p:nvPr/>
            </p:nvSpPr>
            <p:spPr>
              <a:xfrm>
                <a:off x="4940449" y="1943099"/>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52" name="object 52"/>
              <p:cNvSpPr/>
              <p:nvPr/>
            </p:nvSpPr>
            <p:spPr>
              <a:xfrm>
                <a:off x="4395172" y="1612302"/>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53" name="object 53"/>
              <p:cNvSpPr/>
              <p:nvPr/>
            </p:nvSpPr>
            <p:spPr>
              <a:xfrm>
                <a:off x="4000500" y="1395132"/>
                <a:ext cx="3558092" cy="2287345"/>
              </a:xfrm>
              <a:custGeom>
                <a:avLst/>
                <a:gdLst/>
                <a:ahLst/>
                <a:cxnLst/>
                <a:rect l="l" t="t" r="r" b="b"/>
                <a:pathLst>
                  <a:path w="4032504" h="2592324">
                    <a:moveTo>
                      <a:pt x="0" y="0"/>
                    </a:moveTo>
                    <a:lnTo>
                      <a:pt x="0" y="2592324"/>
                    </a:lnTo>
                    <a:lnTo>
                      <a:pt x="4032504" y="2592324"/>
                    </a:lnTo>
                    <a:lnTo>
                      <a:pt x="4032504" y="0"/>
                    </a:lnTo>
                    <a:lnTo>
                      <a:pt x="0" y="0"/>
                    </a:lnTo>
                    <a:close/>
                  </a:path>
                </a:pathLst>
              </a:custGeom>
              <a:ln w="9525">
                <a:solidFill>
                  <a:srgbClr val="000000"/>
                </a:solidFill>
              </a:ln>
            </p:spPr>
            <p:txBody>
              <a:bodyPr wrap="square" lIns="0" tIns="0" rIns="0" bIns="0" rtlCol="0">
                <a:noAutofit/>
              </a:bodyPr>
              <a:lstStyle/>
              <a:p>
                <a:endParaRPr sz="1235"/>
              </a:p>
            </p:txBody>
          </p:sp>
          <p:sp>
            <p:nvSpPr>
              <p:cNvPr id="54" name="object 54"/>
              <p:cNvSpPr/>
              <p:nvPr/>
            </p:nvSpPr>
            <p:spPr>
              <a:xfrm>
                <a:off x="3974951" y="3377229"/>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55" name="object 55"/>
              <p:cNvSpPr/>
              <p:nvPr/>
            </p:nvSpPr>
            <p:spPr>
              <a:xfrm>
                <a:off x="3974951" y="3377229"/>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56" name="object 56"/>
              <p:cNvSpPr/>
              <p:nvPr/>
            </p:nvSpPr>
            <p:spPr>
              <a:xfrm>
                <a:off x="3976968" y="3033656"/>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57" name="object 57"/>
              <p:cNvSpPr/>
              <p:nvPr/>
            </p:nvSpPr>
            <p:spPr>
              <a:xfrm>
                <a:off x="3976968" y="3033656"/>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58" name="object 58"/>
              <p:cNvSpPr/>
              <p:nvPr/>
            </p:nvSpPr>
            <p:spPr>
              <a:xfrm>
                <a:off x="3976968" y="2690756"/>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59" name="object 59"/>
              <p:cNvSpPr/>
              <p:nvPr/>
            </p:nvSpPr>
            <p:spPr>
              <a:xfrm>
                <a:off x="3976968" y="2690756"/>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60" name="object 60"/>
              <p:cNvSpPr/>
              <p:nvPr/>
            </p:nvSpPr>
            <p:spPr>
              <a:xfrm>
                <a:off x="3974951" y="2349201"/>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61" name="object 61"/>
              <p:cNvSpPr/>
              <p:nvPr/>
            </p:nvSpPr>
            <p:spPr>
              <a:xfrm>
                <a:off x="3974951" y="2349201"/>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62" name="object 62"/>
              <p:cNvSpPr/>
              <p:nvPr/>
            </p:nvSpPr>
            <p:spPr>
              <a:xfrm>
                <a:off x="3976968" y="2018404"/>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63" name="object 63"/>
              <p:cNvSpPr/>
              <p:nvPr/>
            </p:nvSpPr>
            <p:spPr>
              <a:xfrm>
                <a:off x="3976968" y="2018404"/>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64" name="object 64"/>
              <p:cNvSpPr/>
              <p:nvPr/>
            </p:nvSpPr>
            <p:spPr>
              <a:xfrm>
                <a:off x="3974951" y="1675503"/>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65" name="object 65"/>
              <p:cNvSpPr/>
              <p:nvPr/>
            </p:nvSpPr>
            <p:spPr>
              <a:xfrm>
                <a:off x="3974951" y="1675503"/>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66" name="object 66"/>
              <p:cNvSpPr/>
              <p:nvPr/>
            </p:nvSpPr>
            <p:spPr>
              <a:xfrm>
                <a:off x="4499386"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67" name="object 67"/>
              <p:cNvSpPr/>
              <p:nvPr/>
            </p:nvSpPr>
            <p:spPr>
              <a:xfrm>
                <a:off x="4499386"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68" name="object 68"/>
              <p:cNvSpPr/>
              <p:nvPr/>
            </p:nvSpPr>
            <p:spPr>
              <a:xfrm>
                <a:off x="5015753"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69" name="object 69"/>
              <p:cNvSpPr/>
              <p:nvPr/>
            </p:nvSpPr>
            <p:spPr>
              <a:xfrm>
                <a:off x="5015753"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70" name="object 70"/>
              <p:cNvSpPr/>
              <p:nvPr/>
            </p:nvSpPr>
            <p:spPr>
              <a:xfrm>
                <a:off x="5515984"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71" name="object 71"/>
              <p:cNvSpPr/>
              <p:nvPr/>
            </p:nvSpPr>
            <p:spPr>
              <a:xfrm>
                <a:off x="5515984"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72" name="object 72"/>
              <p:cNvSpPr/>
              <p:nvPr/>
            </p:nvSpPr>
            <p:spPr>
              <a:xfrm>
                <a:off x="6033023"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73" name="object 73"/>
              <p:cNvSpPr/>
              <p:nvPr/>
            </p:nvSpPr>
            <p:spPr>
              <a:xfrm>
                <a:off x="6033023"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74" name="object 74"/>
              <p:cNvSpPr/>
              <p:nvPr/>
            </p:nvSpPr>
            <p:spPr>
              <a:xfrm>
                <a:off x="6528547"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75" name="object 75"/>
              <p:cNvSpPr/>
              <p:nvPr/>
            </p:nvSpPr>
            <p:spPr>
              <a:xfrm>
                <a:off x="6528547"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76" name="object 76"/>
              <p:cNvSpPr/>
              <p:nvPr/>
            </p:nvSpPr>
            <p:spPr>
              <a:xfrm>
                <a:off x="7026088"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77" name="object 77"/>
              <p:cNvSpPr/>
              <p:nvPr/>
            </p:nvSpPr>
            <p:spPr>
              <a:xfrm>
                <a:off x="7026088"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78" name="object 78"/>
              <p:cNvSpPr/>
              <p:nvPr/>
            </p:nvSpPr>
            <p:spPr>
              <a:xfrm>
                <a:off x="6453244" y="2969783"/>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79" name="object 79"/>
              <p:cNvSpPr/>
              <p:nvPr/>
            </p:nvSpPr>
            <p:spPr>
              <a:xfrm>
                <a:off x="6961543" y="2589904"/>
                <a:ext cx="126401" cy="126401"/>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80" name="object 80"/>
              <p:cNvSpPr/>
              <p:nvPr/>
            </p:nvSpPr>
            <p:spPr>
              <a:xfrm>
                <a:off x="6466018" y="2259107"/>
                <a:ext cx="125730" cy="126401"/>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sz="1235"/>
              </a:p>
            </p:txBody>
          </p:sp>
          <p:sp>
            <p:nvSpPr>
              <p:cNvPr id="81" name="object 81"/>
              <p:cNvSpPr/>
              <p:nvPr/>
            </p:nvSpPr>
            <p:spPr>
              <a:xfrm>
                <a:off x="6453244" y="2971128"/>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FF0000"/>
              </a:solidFill>
            </p:spPr>
            <p:txBody>
              <a:bodyPr wrap="square" lIns="0" tIns="0" rIns="0" bIns="0" rtlCol="0">
                <a:noAutofit/>
              </a:bodyPr>
              <a:lstStyle/>
              <a:p>
                <a:endParaRPr sz="1235"/>
              </a:p>
            </p:txBody>
          </p:sp>
          <p:sp>
            <p:nvSpPr>
              <p:cNvPr id="82" name="object 82"/>
              <p:cNvSpPr/>
              <p:nvPr/>
            </p:nvSpPr>
            <p:spPr>
              <a:xfrm>
                <a:off x="4406602" y="2971128"/>
                <a:ext cx="126401" cy="125730"/>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FF0000"/>
              </a:solidFill>
            </p:spPr>
            <p:txBody>
              <a:bodyPr wrap="square" lIns="0" tIns="0" rIns="0" bIns="0" rtlCol="0">
                <a:noAutofit/>
              </a:bodyPr>
              <a:lstStyle/>
              <a:p>
                <a:endParaRPr sz="1235"/>
              </a:p>
            </p:txBody>
          </p:sp>
          <p:sp>
            <p:nvSpPr>
              <p:cNvPr id="45" name="object 45"/>
              <p:cNvSpPr txBox="1"/>
              <p:nvPr/>
            </p:nvSpPr>
            <p:spPr>
              <a:xfrm>
                <a:off x="3804386" y="1263562"/>
                <a:ext cx="175444" cy="1853210"/>
              </a:xfrm>
              <a:prstGeom prst="rect">
                <a:avLst/>
              </a:prstGeom>
            </p:spPr>
            <p:txBody>
              <a:bodyPr wrap="square" lIns="0" tIns="0" rIns="0" bIns="0" rtlCol="0">
                <a:noAutofit/>
              </a:bodyPr>
              <a:lstStyle/>
              <a:p>
                <a:pPr marL="11206" marR="26929">
                  <a:lnSpc>
                    <a:spcPts val="1557"/>
                  </a:lnSpc>
                  <a:spcBef>
                    <a:spcPts val="78"/>
                  </a:spcBef>
                </a:pPr>
                <a:r>
                  <a:rPr sz="1412" dirty="0">
                    <a:latin typeface="Century Gothic"/>
                    <a:cs typeface="Century Gothic"/>
                  </a:rPr>
                  <a:t>9</a:t>
                </a:r>
                <a:endParaRPr sz="1412">
                  <a:latin typeface="Century Gothic"/>
                  <a:cs typeface="Century Gothic"/>
                </a:endParaRPr>
              </a:p>
              <a:p>
                <a:pPr marL="22642" marR="14129">
                  <a:lnSpc>
                    <a:spcPct val="102172"/>
                  </a:lnSpc>
                  <a:spcBef>
                    <a:spcPts val="694"/>
                  </a:spcBef>
                </a:pPr>
                <a:r>
                  <a:rPr sz="1412" dirty="0">
                    <a:latin typeface="Century Gothic"/>
                    <a:cs typeface="Century Gothic"/>
                  </a:rPr>
                  <a:t>8</a:t>
                </a:r>
                <a:endParaRPr sz="1412">
                  <a:latin typeface="Century Gothic"/>
                  <a:cs typeface="Century Gothic"/>
                </a:endParaRPr>
              </a:p>
              <a:p>
                <a:pPr marL="36771">
                  <a:lnSpc>
                    <a:spcPct val="102172"/>
                  </a:lnSpc>
                  <a:spcBef>
                    <a:spcPts val="773"/>
                  </a:spcBef>
                </a:pPr>
                <a:r>
                  <a:rPr sz="1412" dirty="0">
                    <a:latin typeface="Century Gothic"/>
                    <a:cs typeface="Century Gothic"/>
                  </a:rPr>
                  <a:t>7</a:t>
                </a:r>
                <a:endParaRPr sz="1412">
                  <a:latin typeface="Century Gothic"/>
                  <a:cs typeface="Century Gothic"/>
                </a:endParaRPr>
              </a:p>
              <a:p>
                <a:pPr marL="34761" marR="2010">
                  <a:lnSpc>
                    <a:spcPct val="102172"/>
                  </a:lnSpc>
                  <a:spcBef>
                    <a:spcPts val="773"/>
                  </a:spcBef>
                </a:pPr>
                <a:r>
                  <a:rPr sz="1412" dirty="0">
                    <a:latin typeface="Century Gothic"/>
                    <a:cs typeface="Century Gothic"/>
                  </a:rPr>
                  <a:t>6</a:t>
                </a:r>
                <a:endParaRPr sz="1412">
                  <a:latin typeface="Century Gothic"/>
                  <a:cs typeface="Century Gothic"/>
                </a:endParaRPr>
              </a:p>
              <a:p>
                <a:pPr marL="34761" marR="2010">
                  <a:lnSpc>
                    <a:spcPct val="102172"/>
                  </a:lnSpc>
                  <a:spcBef>
                    <a:spcPts val="958"/>
                  </a:spcBef>
                </a:pPr>
                <a:r>
                  <a:rPr sz="1412" dirty="0">
                    <a:latin typeface="Century Gothic"/>
                    <a:cs typeface="Century Gothic"/>
                  </a:rPr>
                  <a:t>5</a:t>
                </a:r>
                <a:endParaRPr sz="1412">
                  <a:latin typeface="Century Gothic"/>
                  <a:cs typeface="Century Gothic"/>
                </a:endParaRPr>
              </a:p>
              <a:p>
                <a:pPr marL="36771">
                  <a:lnSpc>
                    <a:spcPct val="102172"/>
                  </a:lnSpc>
                  <a:spcBef>
                    <a:spcPts val="1069"/>
                  </a:spcBef>
                </a:pPr>
                <a:r>
                  <a:rPr sz="1412" dirty="0">
                    <a:latin typeface="Century Gothic"/>
                    <a:cs typeface="Century Gothic"/>
                  </a:rPr>
                  <a:t>4</a:t>
                </a:r>
                <a:endParaRPr sz="1412">
                  <a:latin typeface="Century Gothic"/>
                  <a:cs typeface="Century Gothic"/>
                </a:endParaRPr>
              </a:p>
            </p:txBody>
          </p:sp>
          <p:sp>
            <p:nvSpPr>
              <p:cNvPr id="43" name="object 43"/>
              <p:cNvSpPr txBox="1"/>
              <p:nvPr/>
            </p:nvSpPr>
            <p:spPr>
              <a:xfrm>
                <a:off x="6667276" y="1708639"/>
                <a:ext cx="719830" cy="201930"/>
              </a:xfrm>
              <a:prstGeom prst="rect">
                <a:avLst/>
              </a:prstGeom>
            </p:spPr>
            <p:txBody>
              <a:bodyPr wrap="square" lIns="0" tIns="0" rIns="0" bIns="0" rtlCol="0">
                <a:noAutofit/>
              </a:bodyPr>
              <a:lstStyle/>
              <a:p>
                <a:pPr marL="11206">
                  <a:lnSpc>
                    <a:spcPts val="1557"/>
                  </a:lnSpc>
                  <a:spcBef>
                    <a:spcPts val="78"/>
                  </a:spcBef>
                </a:pPr>
                <a:r>
                  <a:rPr sz="1412" dirty="0">
                    <a:solidFill>
                      <a:schemeClr val="accent2">
                        <a:lumMod val="75000"/>
                      </a:schemeClr>
                    </a:solidFill>
                    <a:latin typeface="Century Gothic"/>
                    <a:cs typeface="Century Gothic"/>
                  </a:rPr>
                  <a:t>cluster2</a:t>
                </a:r>
              </a:p>
            </p:txBody>
          </p:sp>
          <p:sp>
            <p:nvSpPr>
              <p:cNvPr id="42" name="object 42"/>
              <p:cNvSpPr txBox="1"/>
              <p:nvPr/>
            </p:nvSpPr>
            <p:spPr>
              <a:xfrm>
                <a:off x="4493559" y="173620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3</a:t>
                </a:r>
                <a:endParaRPr sz="794">
                  <a:latin typeface="Century Gothic"/>
                  <a:cs typeface="Century Gothic"/>
                </a:endParaRPr>
              </a:p>
            </p:txBody>
          </p:sp>
          <p:sp>
            <p:nvSpPr>
              <p:cNvPr id="39" name="object 39"/>
              <p:cNvSpPr txBox="1"/>
              <p:nvPr/>
            </p:nvSpPr>
            <p:spPr>
              <a:xfrm>
                <a:off x="5036823" y="207910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4</a:t>
                </a:r>
                <a:endParaRPr sz="794">
                  <a:latin typeface="Century Gothic"/>
                  <a:cs typeface="Century Gothic"/>
                </a:endParaRPr>
              </a:p>
            </p:txBody>
          </p:sp>
          <p:sp>
            <p:nvSpPr>
              <p:cNvPr id="37" name="object 37"/>
              <p:cNvSpPr txBox="1"/>
              <p:nvPr/>
            </p:nvSpPr>
            <p:spPr>
              <a:xfrm>
                <a:off x="6628280" y="2332577"/>
                <a:ext cx="150486"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10</a:t>
                </a:r>
                <a:endParaRPr sz="794">
                  <a:latin typeface="Century Gothic"/>
                  <a:cs typeface="Century Gothic"/>
                </a:endParaRPr>
              </a:p>
            </p:txBody>
          </p:sp>
          <p:sp>
            <p:nvSpPr>
              <p:cNvPr id="36" name="object 36"/>
              <p:cNvSpPr txBox="1"/>
              <p:nvPr/>
            </p:nvSpPr>
            <p:spPr>
              <a:xfrm>
                <a:off x="4090147" y="2413931"/>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1</a:t>
                </a:r>
                <a:endParaRPr sz="794">
                  <a:latin typeface="Century Gothic"/>
                  <a:cs typeface="Century Gothic"/>
                </a:endParaRPr>
              </a:p>
            </p:txBody>
          </p:sp>
          <p:sp>
            <p:nvSpPr>
              <p:cNvPr id="35" name="object 35"/>
              <p:cNvSpPr txBox="1"/>
              <p:nvPr/>
            </p:nvSpPr>
            <p:spPr>
              <a:xfrm>
                <a:off x="7124476" y="2663374"/>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9</a:t>
                </a:r>
                <a:endParaRPr sz="794">
                  <a:latin typeface="Century Gothic"/>
                  <a:cs typeface="Century Gothic"/>
                </a:endParaRPr>
              </a:p>
            </p:txBody>
          </p:sp>
          <p:sp>
            <p:nvSpPr>
              <p:cNvPr id="34" name="object 34"/>
              <p:cNvSpPr txBox="1"/>
              <p:nvPr/>
            </p:nvSpPr>
            <p:spPr>
              <a:xfrm>
                <a:off x="6090404" y="304393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6</a:t>
                </a:r>
                <a:endParaRPr sz="794">
                  <a:latin typeface="Century Gothic"/>
                  <a:cs typeface="Century Gothic"/>
                </a:endParaRPr>
              </a:p>
            </p:txBody>
          </p:sp>
          <p:sp>
            <p:nvSpPr>
              <p:cNvPr id="33" name="object 33"/>
              <p:cNvSpPr txBox="1"/>
              <p:nvPr/>
            </p:nvSpPr>
            <p:spPr>
              <a:xfrm>
                <a:off x="6615505" y="3042581"/>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8</a:t>
                </a:r>
                <a:endParaRPr sz="794">
                  <a:latin typeface="Century Gothic"/>
                  <a:cs typeface="Century Gothic"/>
                </a:endParaRPr>
              </a:p>
            </p:txBody>
          </p:sp>
          <p:sp>
            <p:nvSpPr>
              <p:cNvPr id="32" name="object 32"/>
              <p:cNvSpPr txBox="1"/>
              <p:nvPr/>
            </p:nvSpPr>
            <p:spPr>
              <a:xfrm>
                <a:off x="4539951" y="3056697"/>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2</a:t>
                </a:r>
                <a:endParaRPr sz="794">
                  <a:latin typeface="Century Gothic"/>
                  <a:cs typeface="Century Gothic"/>
                </a:endParaRPr>
              </a:p>
            </p:txBody>
          </p:sp>
          <p:sp>
            <p:nvSpPr>
              <p:cNvPr id="31" name="object 31"/>
              <p:cNvSpPr txBox="1"/>
              <p:nvPr/>
            </p:nvSpPr>
            <p:spPr>
              <a:xfrm>
                <a:off x="3840704" y="3297413"/>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3</a:t>
                </a:r>
                <a:endParaRPr sz="1412">
                  <a:latin typeface="Century Gothic"/>
                  <a:cs typeface="Century Gothic"/>
                </a:endParaRPr>
              </a:p>
            </p:txBody>
          </p:sp>
          <p:sp>
            <p:nvSpPr>
              <p:cNvPr id="30" name="object 30"/>
              <p:cNvSpPr txBox="1"/>
              <p:nvPr/>
            </p:nvSpPr>
            <p:spPr>
              <a:xfrm>
                <a:off x="3885752" y="3638968"/>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2</a:t>
                </a:r>
                <a:endParaRPr sz="1412">
                  <a:latin typeface="Century Gothic"/>
                  <a:cs typeface="Century Gothic"/>
                </a:endParaRPr>
              </a:p>
            </p:txBody>
          </p:sp>
          <p:sp>
            <p:nvSpPr>
              <p:cNvPr id="29" name="object 29"/>
              <p:cNvSpPr txBox="1"/>
              <p:nvPr/>
            </p:nvSpPr>
            <p:spPr>
              <a:xfrm>
                <a:off x="7008168" y="3774795"/>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8</a:t>
                </a:r>
                <a:endParaRPr sz="1412">
                  <a:latin typeface="Century Gothic"/>
                  <a:cs typeface="Century Gothic"/>
                </a:endParaRPr>
              </a:p>
            </p:txBody>
          </p:sp>
          <p:sp>
            <p:nvSpPr>
              <p:cNvPr id="28" name="object 28"/>
              <p:cNvSpPr txBox="1"/>
              <p:nvPr/>
            </p:nvSpPr>
            <p:spPr>
              <a:xfrm>
                <a:off x="7475453" y="3780844"/>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9</a:t>
                </a:r>
                <a:endParaRPr sz="1412">
                  <a:latin typeface="Century Gothic"/>
                  <a:cs typeface="Century Gothic"/>
                </a:endParaRPr>
              </a:p>
            </p:txBody>
          </p:sp>
          <p:sp>
            <p:nvSpPr>
              <p:cNvPr id="27" name="object 27"/>
              <p:cNvSpPr txBox="1"/>
              <p:nvPr/>
            </p:nvSpPr>
            <p:spPr>
              <a:xfrm>
                <a:off x="5458391" y="3792930"/>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5</a:t>
                </a:r>
                <a:endParaRPr sz="1412">
                  <a:latin typeface="Century Gothic"/>
                  <a:cs typeface="Century Gothic"/>
                </a:endParaRPr>
              </a:p>
            </p:txBody>
          </p:sp>
          <p:sp>
            <p:nvSpPr>
              <p:cNvPr id="26" name="object 26"/>
              <p:cNvSpPr txBox="1"/>
              <p:nvPr/>
            </p:nvSpPr>
            <p:spPr>
              <a:xfrm>
                <a:off x="5967356" y="3787558"/>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6</a:t>
                </a:r>
                <a:endParaRPr sz="1412">
                  <a:latin typeface="Century Gothic"/>
                  <a:cs typeface="Century Gothic"/>
                </a:endParaRPr>
              </a:p>
            </p:txBody>
          </p:sp>
          <p:sp>
            <p:nvSpPr>
              <p:cNvPr id="25" name="object 25"/>
              <p:cNvSpPr txBox="1"/>
              <p:nvPr/>
            </p:nvSpPr>
            <p:spPr>
              <a:xfrm>
                <a:off x="6475661" y="3792943"/>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7</a:t>
                </a:r>
                <a:endParaRPr sz="1412">
                  <a:latin typeface="Century Gothic"/>
                  <a:cs typeface="Century Gothic"/>
                </a:endParaRPr>
              </a:p>
            </p:txBody>
          </p:sp>
          <p:sp>
            <p:nvSpPr>
              <p:cNvPr id="24" name="object 24"/>
              <p:cNvSpPr txBox="1"/>
              <p:nvPr/>
            </p:nvSpPr>
            <p:spPr>
              <a:xfrm>
                <a:off x="4441788" y="3805712"/>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3</a:t>
                </a:r>
                <a:endParaRPr sz="1412">
                  <a:latin typeface="Century Gothic"/>
                  <a:cs typeface="Century Gothic"/>
                </a:endParaRPr>
              </a:p>
            </p:txBody>
          </p:sp>
          <p:sp>
            <p:nvSpPr>
              <p:cNvPr id="23" name="object 23"/>
              <p:cNvSpPr txBox="1"/>
              <p:nvPr/>
            </p:nvSpPr>
            <p:spPr>
              <a:xfrm>
                <a:off x="4950086" y="3805712"/>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4</a:t>
                </a:r>
                <a:endParaRPr sz="1412">
                  <a:latin typeface="Century Gothic"/>
                  <a:cs typeface="Century Gothic"/>
                </a:endParaRPr>
              </a:p>
            </p:txBody>
          </p:sp>
          <p:sp>
            <p:nvSpPr>
              <p:cNvPr id="16" name="object 16"/>
              <p:cNvSpPr txBox="1"/>
              <p:nvPr/>
            </p:nvSpPr>
            <p:spPr>
              <a:xfrm>
                <a:off x="4000500" y="1395133"/>
                <a:ext cx="3558092" cy="280370"/>
              </a:xfrm>
              <a:prstGeom prst="rect">
                <a:avLst/>
              </a:prstGeom>
            </p:spPr>
            <p:txBody>
              <a:bodyPr wrap="square" lIns="0" tIns="0" rIns="0" bIns="0" rtlCol="0">
                <a:noAutofit/>
              </a:bodyPr>
              <a:lstStyle/>
              <a:p>
                <a:pPr>
                  <a:lnSpc>
                    <a:spcPts val="794"/>
                  </a:lnSpc>
                  <a:spcBef>
                    <a:spcPts val="4"/>
                  </a:spcBef>
                </a:pPr>
                <a:endParaRPr sz="794" dirty="0"/>
              </a:p>
              <a:p>
                <a:pPr marL="1026738">
                  <a:lnSpc>
                    <a:spcPts val="1407"/>
                  </a:lnSpc>
                  <a:spcBef>
                    <a:spcPts val="70"/>
                  </a:spcBef>
                </a:pPr>
                <a:r>
                  <a:rPr sz="2118" baseline="-11894" dirty="0">
                    <a:solidFill>
                      <a:schemeClr val="accent5">
                        <a:lumMod val="75000"/>
                      </a:schemeClr>
                    </a:solidFill>
                    <a:latin typeface="Century Gothic"/>
                    <a:cs typeface="Century Gothic"/>
                  </a:rPr>
                  <a:t>cluster1</a:t>
                </a:r>
                <a:endParaRPr sz="1412" dirty="0">
                  <a:solidFill>
                    <a:schemeClr val="accent5">
                      <a:lumMod val="75000"/>
                    </a:schemeClr>
                  </a:solidFill>
                  <a:latin typeface="Century Gothic"/>
                  <a:cs typeface="Century Gothic"/>
                </a:endParaRPr>
              </a:p>
            </p:txBody>
          </p:sp>
          <p:sp>
            <p:nvSpPr>
              <p:cNvPr id="15" name="object 15"/>
              <p:cNvSpPr txBox="1"/>
              <p:nvPr/>
            </p:nvSpPr>
            <p:spPr>
              <a:xfrm>
                <a:off x="4000500" y="1675503"/>
                <a:ext cx="0" cy="342900"/>
              </a:xfrm>
              <a:prstGeom prst="rect">
                <a:avLst/>
              </a:prstGeom>
            </p:spPr>
            <p:txBody>
              <a:bodyPr wrap="square" lIns="0" tIns="0" rIns="0" bIns="0" rtlCol="0">
                <a:noAutofit/>
              </a:bodyPr>
              <a:lstStyle/>
              <a:p>
                <a:pPr marL="22413">
                  <a:lnSpc>
                    <a:spcPts val="882"/>
                  </a:lnSpc>
                </a:pPr>
                <a:endParaRPr sz="882"/>
              </a:p>
            </p:txBody>
          </p:sp>
          <p:sp>
            <p:nvSpPr>
              <p:cNvPr id="14" name="object 14"/>
              <p:cNvSpPr txBox="1"/>
              <p:nvPr/>
            </p:nvSpPr>
            <p:spPr>
              <a:xfrm>
                <a:off x="4000500" y="2018404"/>
                <a:ext cx="0" cy="330797"/>
              </a:xfrm>
              <a:prstGeom prst="rect">
                <a:avLst/>
              </a:prstGeom>
            </p:spPr>
            <p:txBody>
              <a:bodyPr wrap="square" lIns="0" tIns="0" rIns="0" bIns="0" rtlCol="0">
                <a:noAutofit/>
              </a:bodyPr>
              <a:lstStyle/>
              <a:p>
                <a:pPr marL="22413">
                  <a:lnSpc>
                    <a:spcPts val="882"/>
                  </a:lnSpc>
                </a:pPr>
                <a:endParaRPr sz="882"/>
              </a:p>
            </p:txBody>
          </p:sp>
          <p:sp>
            <p:nvSpPr>
              <p:cNvPr id="13" name="object 13"/>
              <p:cNvSpPr txBox="1"/>
              <p:nvPr/>
            </p:nvSpPr>
            <p:spPr>
              <a:xfrm>
                <a:off x="4000500" y="2349201"/>
                <a:ext cx="0" cy="341555"/>
              </a:xfrm>
              <a:prstGeom prst="rect">
                <a:avLst/>
              </a:prstGeom>
            </p:spPr>
            <p:txBody>
              <a:bodyPr wrap="square" lIns="0" tIns="0" rIns="0" bIns="0" rtlCol="0">
                <a:noAutofit/>
              </a:bodyPr>
              <a:lstStyle/>
              <a:p>
                <a:pPr marL="22413">
                  <a:lnSpc>
                    <a:spcPts val="882"/>
                  </a:lnSpc>
                </a:pPr>
                <a:endParaRPr sz="882"/>
              </a:p>
            </p:txBody>
          </p:sp>
          <p:sp>
            <p:nvSpPr>
              <p:cNvPr id="12" name="object 12"/>
              <p:cNvSpPr txBox="1"/>
              <p:nvPr/>
            </p:nvSpPr>
            <p:spPr>
              <a:xfrm>
                <a:off x="4000500" y="2690756"/>
                <a:ext cx="0" cy="342900"/>
              </a:xfrm>
              <a:prstGeom prst="rect">
                <a:avLst/>
              </a:prstGeom>
            </p:spPr>
            <p:txBody>
              <a:bodyPr wrap="square" lIns="0" tIns="0" rIns="0" bIns="0" rtlCol="0">
                <a:noAutofit/>
              </a:bodyPr>
              <a:lstStyle/>
              <a:p>
                <a:pPr marL="22413">
                  <a:lnSpc>
                    <a:spcPts val="882"/>
                  </a:lnSpc>
                </a:pPr>
                <a:endParaRPr sz="882"/>
              </a:p>
            </p:txBody>
          </p:sp>
          <p:sp>
            <p:nvSpPr>
              <p:cNvPr id="11" name="object 11"/>
              <p:cNvSpPr txBox="1"/>
              <p:nvPr/>
            </p:nvSpPr>
            <p:spPr>
              <a:xfrm>
                <a:off x="4000500" y="3033657"/>
                <a:ext cx="0" cy="343571"/>
              </a:xfrm>
              <a:prstGeom prst="rect">
                <a:avLst/>
              </a:prstGeom>
            </p:spPr>
            <p:txBody>
              <a:bodyPr wrap="square" lIns="0" tIns="0" rIns="0" bIns="0" rtlCol="0">
                <a:noAutofit/>
              </a:bodyPr>
              <a:lstStyle/>
              <a:p>
                <a:pPr marL="22413">
                  <a:lnSpc>
                    <a:spcPts val="882"/>
                  </a:lnSpc>
                </a:pPr>
                <a:endParaRPr sz="882"/>
              </a:p>
            </p:txBody>
          </p:sp>
          <p:sp>
            <p:nvSpPr>
              <p:cNvPr id="10" name="object 10"/>
              <p:cNvSpPr txBox="1"/>
              <p:nvPr/>
            </p:nvSpPr>
            <p:spPr>
              <a:xfrm>
                <a:off x="4000500" y="3377229"/>
                <a:ext cx="3558092" cy="305248"/>
              </a:xfrm>
              <a:prstGeom prst="rect">
                <a:avLst/>
              </a:prstGeom>
            </p:spPr>
            <p:txBody>
              <a:bodyPr wrap="square" lIns="0" tIns="0" rIns="0" bIns="0" rtlCol="0">
                <a:noAutofit/>
              </a:bodyPr>
              <a:lstStyle/>
              <a:p>
                <a:pPr marR="862665" algn="r">
                  <a:lnSpc>
                    <a:spcPts val="896"/>
                  </a:lnSpc>
                  <a:spcBef>
                    <a:spcPts val="44"/>
                  </a:spcBef>
                </a:pPr>
                <a:r>
                  <a:rPr sz="794" dirty="0">
                    <a:solidFill>
                      <a:srgbClr val="640064"/>
                    </a:solidFill>
                    <a:latin typeface="Century Gothic"/>
                    <a:cs typeface="Century Gothic"/>
                  </a:rPr>
                  <a:t>7</a:t>
                </a:r>
                <a:endParaRPr sz="794">
                  <a:latin typeface="Century Gothic"/>
                  <a:cs typeface="Century Gothic"/>
                </a:endParaRPr>
              </a:p>
              <a:p>
                <a:pPr marL="1917043" marR="1547210" algn="ctr">
                  <a:lnSpc>
                    <a:spcPct val="102172"/>
                  </a:lnSpc>
                </a:pPr>
                <a:r>
                  <a:rPr sz="794" dirty="0">
                    <a:solidFill>
                      <a:srgbClr val="640064"/>
                    </a:solidFill>
                    <a:latin typeface="Century Gothic"/>
                    <a:cs typeface="Century Gothic"/>
                  </a:rPr>
                  <a:t>5</a:t>
                </a:r>
                <a:endParaRPr sz="794">
                  <a:latin typeface="Century Gothic"/>
                  <a:cs typeface="Century Gothic"/>
                </a:endParaRPr>
              </a:p>
            </p:txBody>
          </p:sp>
          <p:sp>
            <p:nvSpPr>
              <p:cNvPr id="9" name="object 9"/>
              <p:cNvSpPr txBox="1"/>
              <p:nvPr/>
            </p:nvSpPr>
            <p:spPr>
              <a:xfrm>
                <a:off x="4000500" y="3682478"/>
                <a:ext cx="498885"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8" name="object 8"/>
              <p:cNvSpPr txBox="1"/>
              <p:nvPr/>
            </p:nvSpPr>
            <p:spPr>
              <a:xfrm>
                <a:off x="4499386" y="3682478"/>
                <a:ext cx="516367"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7" name="object 7"/>
              <p:cNvSpPr txBox="1"/>
              <p:nvPr/>
            </p:nvSpPr>
            <p:spPr>
              <a:xfrm>
                <a:off x="5015753" y="3682478"/>
                <a:ext cx="500230"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6" name="object 6"/>
              <p:cNvSpPr txBox="1"/>
              <p:nvPr/>
            </p:nvSpPr>
            <p:spPr>
              <a:xfrm>
                <a:off x="5515984" y="3682478"/>
                <a:ext cx="517039"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5" name="object 5"/>
              <p:cNvSpPr txBox="1"/>
              <p:nvPr/>
            </p:nvSpPr>
            <p:spPr>
              <a:xfrm>
                <a:off x="6033023" y="3682478"/>
                <a:ext cx="495524"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4" name="object 4"/>
              <p:cNvSpPr txBox="1"/>
              <p:nvPr/>
            </p:nvSpPr>
            <p:spPr>
              <a:xfrm>
                <a:off x="6528548" y="3682478"/>
                <a:ext cx="497540"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3" name="object 3"/>
              <p:cNvSpPr txBox="1"/>
              <p:nvPr/>
            </p:nvSpPr>
            <p:spPr>
              <a:xfrm>
                <a:off x="7026089" y="3682478"/>
                <a:ext cx="532503" cy="64545"/>
              </a:xfrm>
              <a:prstGeom prst="rect">
                <a:avLst/>
              </a:prstGeom>
            </p:spPr>
            <p:txBody>
              <a:bodyPr wrap="square" lIns="0" tIns="0" rIns="0" bIns="0" rtlCol="0">
                <a:noAutofit/>
              </a:bodyPr>
              <a:lstStyle/>
              <a:p>
                <a:pPr marL="22413">
                  <a:lnSpc>
                    <a:spcPts val="485"/>
                  </a:lnSpc>
                  <a:spcBef>
                    <a:spcPts val="22"/>
                  </a:spcBef>
                </a:pPr>
                <a:endParaRPr sz="485"/>
              </a:p>
            </p:txBody>
          </p:sp>
        </p:grpSp>
        <p:sp>
          <p:nvSpPr>
            <p:cNvPr id="91" name="Oval 90"/>
            <p:cNvSpPr/>
            <p:nvPr/>
          </p:nvSpPr>
          <p:spPr bwMode="auto">
            <a:xfrm>
              <a:off x="3937363" y="1447801"/>
              <a:ext cx="1320437" cy="1755738"/>
            </a:xfrm>
            <a:prstGeom prst="ellipse">
              <a:avLst/>
            </a:prstGeom>
            <a:no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noFill/>
                <a:latin typeface="Arial" charset="0"/>
              </a:endParaRPr>
            </a:p>
          </p:txBody>
        </p:sp>
        <p:sp>
          <p:nvSpPr>
            <p:cNvPr id="92" name="Oval 91"/>
            <p:cNvSpPr/>
            <p:nvPr/>
          </p:nvSpPr>
          <p:spPr bwMode="auto">
            <a:xfrm>
              <a:off x="5715000" y="2057167"/>
              <a:ext cx="1527717" cy="1981433"/>
            </a:xfrm>
            <a:prstGeom prst="ellipse">
              <a:avLst/>
            </a:prstGeom>
            <a:no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solidFill>
                  <a:schemeClr val="tx1"/>
                </a:solidFill>
                <a:latin typeface="Arial" charset="0"/>
              </a:endParaRPr>
            </a:p>
          </p:txBody>
        </p:sp>
      </p:grpSp>
    </p:spTree>
    <p:extLst>
      <p:ext uri="{BB962C8B-B14F-4D97-AF65-F5344CB8AC3E}">
        <p14:creationId xmlns:p14="http://schemas.microsoft.com/office/powerpoint/2010/main" val="339111316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object 90"/>
          <p:cNvSpPr/>
          <p:nvPr/>
        </p:nvSpPr>
        <p:spPr>
          <a:xfrm>
            <a:off x="2462606" y="6079415"/>
            <a:ext cx="106231" cy="168088"/>
          </a:xfrm>
          <a:custGeom>
            <a:avLst/>
            <a:gdLst/>
            <a:ahLst/>
            <a:cxnLst/>
            <a:rect l="l" t="t" r="r" b="b"/>
            <a:pathLst>
              <a:path w="120395" h="190500">
                <a:moveTo>
                  <a:pt x="120395" y="95250"/>
                </a:moveTo>
                <a:lnTo>
                  <a:pt x="0" y="0"/>
                </a:lnTo>
                <a:lnTo>
                  <a:pt x="0" y="190500"/>
                </a:lnTo>
                <a:lnTo>
                  <a:pt x="120395" y="95250"/>
                </a:lnTo>
                <a:close/>
              </a:path>
            </a:pathLst>
          </a:custGeom>
          <a:solidFill>
            <a:srgbClr val="9FB7CC"/>
          </a:solidFill>
        </p:spPr>
        <p:txBody>
          <a:bodyPr wrap="square" lIns="0" tIns="0" rIns="0" bIns="0" rtlCol="0">
            <a:noAutofit/>
          </a:bodyPr>
          <a:lstStyle/>
          <a:p>
            <a:endParaRPr sz="1235"/>
          </a:p>
        </p:txBody>
      </p:sp>
      <p:sp>
        <p:nvSpPr>
          <p:cNvPr id="27" name="object 27"/>
          <p:cNvSpPr txBox="1"/>
          <p:nvPr/>
        </p:nvSpPr>
        <p:spPr>
          <a:xfrm>
            <a:off x="4736548" y="4325009"/>
            <a:ext cx="4952506" cy="672889"/>
          </a:xfrm>
          <a:prstGeom prst="rect">
            <a:avLst/>
          </a:prstGeom>
        </p:spPr>
        <p:txBody>
          <a:bodyPr wrap="square" lIns="0" tIns="0" rIns="0" bIns="0" rtlCol="0">
            <a:noAutofit/>
          </a:bodyPr>
          <a:lstStyle/>
          <a:p>
            <a:pPr marL="11206">
              <a:spcBef>
                <a:spcPts val="86"/>
              </a:spcBef>
            </a:pPr>
            <a:r>
              <a:rPr sz="1588" dirty="0">
                <a:latin typeface="Century Gothic"/>
                <a:cs typeface="Century Gothic"/>
              </a:rPr>
              <a:t>Compute the absolute error criterion </a:t>
            </a:r>
            <a:r>
              <a:rPr sz="1588" dirty="0">
                <a:solidFill>
                  <a:srgbClr val="640064"/>
                </a:solidFill>
                <a:latin typeface="Century Gothic"/>
                <a:cs typeface="Century Gothic"/>
              </a:rPr>
              <a:t>[for</a:t>
            </a:r>
            <a:r>
              <a:rPr lang="en-IN" sz="1588" dirty="0">
                <a:solidFill>
                  <a:srgbClr val="640064"/>
                </a:solidFill>
                <a:latin typeface="Century Gothic"/>
                <a:cs typeface="Century Gothic"/>
              </a:rPr>
              <a:t> the set of </a:t>
            </a:r>
            <a:r>
              <a:rPr sz="2382" baseline="-1510" dirty="0">
                <a:solidFill>
                  <a:srgbClr val="640064"/>
                </a:solidFill>
                <a:latin typeface="Century Gothic"/>
                <a:cs typeface="Century Gothic"/>
              </a:rPr>
              <a:t>Medoids (O2,O8)]</a:t>
            </a:r>
            <a:endParaRPr sz="1588" dirty="0">
              <a:latin typeface="Century Gothic"/>
              <a:cs typeface="Century Gothic"/>
            </a:endParaRPr>
          </a:p>
        </p:txBody>
      </p:sp>
      <p:grpSp>
        <p:nvGrpSpPr>
          <p:cNvPr id="92" name="Group 91"/>
          <p:cNvGrpSpPr/>
          <p:nvPr/>
        </p:nvGrpSpPr>
        <p:grpSpPr>
          <a:xfrm>
            <a:off x="2456778" y="1328714"/>
            <a:ext cx="1434195" cy="4341072"/>
            <a:chOff x="932777" y="1328714"/>
            <a:chExt cx="1434195" cy="4341072"/>
          </a:xfrm>
        </p:grpSpPr>
        <p:sp>
          <p:nvSpPr>
            <p:cNvPr id="93" name="object 44"/>
            <p:cNvSpPr txBox="1"/>
            <p:nvPr/>
          </p:nvSpPr>
          <p:spPr>
            <a:xfrm>
              <a:off x="1007410" y="1328714"/>
              <a:ext cx="1337651" cy="224118"/>
            </a:xfrm>
            <a:prstGeom prst="rect">
              <a:avLst/>
            </a:prstGeom>
          </p:spPr>
          <p:txBody>
            <a:bodyPr wrap="square" lIns="0" tIns="0" rIns="0" bIns="0" rtlCol="0">
              <a:noAutofit/>
            </a:bodyPr>
            <a:lstStyle/>
            <a:p>
              <a:pPr marL="11206">
                <a:lnSpc>
                  <a:spcPts val="1743"/>
                </a:lnSpc>
                <a:spcBef>
                  <a:spcPts val="86"/>
                </a:spcBef>
              </a:pPr>
              <a:r>
                <a:rPr sz="1588" dirty="0">
                  <a:solidFill>
                    <a:srgbClr val="640064"/>
                  </a:solidFill>
                  <a:latin typeface="Century Gothic"/>
                  <a:cs typeface="Century Gothic"/>
                </a:rPr>
                <a:t>Data Objects</a:t>
              </a:r>
              <a:endParaRPr sz="1588">
                <a:latin typeface="Century Gothic"/>
                <a:cs typeface="Century Gothic"/>
              </a:endParaRPr>
            </a:p>
          </p:txBody>
        </p:sp>
        <p:sp>
          <p:nvSpPr>
            <p:cNvPr id="94" name="object 41"/>
            <p:cNvSpPr txBox="1"/>
            <p:nvPr/>
          </p:nvSpPr>
          <p:spPr>
            <a:xfrm>
              <a:off x="1642783" y="1906266"/>
              <a:ext cx="283478" cy="3620187"/>
            </a:xfrm>
            <a:prstGeom prst="rect">
              <a:avLst/>
            </a:prstGeom>
          </p:spPr>
          <p:txBody>
            <a:bodyPr wrap="square" lIns="0" tIns="0" rIns="0" bIns="0" rtlCol="0">
              <a:noAutofit/>
            </a:bodyPr>
            <a:lstStyle/>
            <a:p>
              <a:pPr marL="11206">
                <a:lnSpc>
                  <a:spcPts val="2056"/>
                </a:lnSpc>
                <a:spcBef>
                  <a:spcPts val="102"/>
                </a:spcBef>
              </a:pPr>
              <a:r>
                <a:rPr sz="2382" baseline="9062" dirty="0">
                  <a:solidFill>
                    <a:srgbClr val="006FBF"/>
                  </a:solidFill>
                  <a:latin typeface="Century Gothic"/>
                  <a:cs typeface="Century Gothic"/>
                </a:rPr>
                <a:t>A</a:t>
              </a:r>
              <a:r>
                <a:rPr sz="1588" baseline="-9662" dirty="0">
                  <a:solidFill>
                    <a:srgbClr val="006FBF"/>
                  </a:solidFill>
                  <a:latin typeface="Arial"/>
                  <a:cs typeface="Arial"/>
                </a:rPr>
                <a:t>1</a:t>
              </a:r>
              <a:endParaRPr sz="1059">
                <a:latin typeface="Arial"/>
                <a:cs typeface="Arial"/>
              </a:endParaRPr>
            </a:p>
            <a:p>
              <a:pPr marL="11206" marR="37020">
                <a:lnSpc>
                  <a:spcPct val="95825"/>
                </a:lnSpc>
                <a:spcBef>
                  <a:spcPts val="1542"/>
                </a:spcBef>
              </a:pPr>
              <a:r>
                <a:rPr sz="1588" dirty="0">
                  <a:latin typeface="Arial"/>
                  <a:cs typeface="Arial"/>
                </a:rPr>
                <a:t>2</a:t>
              </a:r>
              <a:endParaRPr sz="1588">
                <a:latin typeface="Arial"/>
                <a:cs typeface="Arial"/>
              </a:endParaRPr>
            </a:p>
            <a:p>
              <a:pPr marL="11206" marR="37020">
                <a:lnSpc>
                  <a:spcPct val="95825"/>
                </a:lnSpc>
                <a:spcBef>
                  <a:spcPts val="715"/>
                </a:spcBef>
              </a:pPr>
              <a:r>
                <a:rPr sz="1588" dirty="0">
                  <a:latin typeface="Arial"/>
                  <a:cs typeface="Arial"/>
                </a:rPr>
                <a:t>3</a:t>
              </a:r>
              <a:endParaRPr sz="1588">
                <a:latin typeface="Arial"/>
                <a:cs typeface="Arial"/>
              </a:endParaRPr>
            </a:p>
            <a:p>
              <a:pPr marL="11206" marR="37020">
                <a:lnSpc>
                  <a:spcPct val="95825"/>
                </a:lnSpc>
                <a:spcBef>
                  <a:spcPts val="720"/>
                </a:spcBef>
              </a:pPr>
              <a:r>
                <a:rPr sz="1588" dirty="0">
                  <a:latin typeface="Arial"/>
                  <a:cs typeface="Arial"/>
                </a:rPr>
                <a:t>3</a:t>
              </a:r>
              <a:endParaRPr sz="1588">
                <a:latin typeface="Arial"/>
                <a:cs typeface="Arial"/>
              </a:endParaRPr>
            </a:p>
            <a:p>
              <a:pPr marL="11206" marR="37020">
                <a:lnSpc>
                  <a:spcPct val="95825"/>
                </a:lnSpc>
                <a:spcBef>
                  <a:spcPts val="720"/>
                </a:spcBef>
              </a:pPr>
              <a:r>
                <a:rPr sz="1588" dirty="0">
                  <a:latin typeface="Arial"/>
                  <a:cs typeface="Arial"/>
                </a:rPr>
                <a:t>4</a:t>
              </a:r>
              <a:endParaRPr sz="1588">
                <a:latin typeface="Arial"/>
                <a:cs typeface="Arial"/>
              </a:endParaRPr>
            </a:p>
            <a:p>
              <a:pPr marL="11206" marR="37020">
                <a:lnSpc>
                  <a:spcPct val="95825"/>
                </a:lnSpc>
                <a:spcBef>
                  <a:spcPts val="720"/>
                </a:spcBef>
              </a:pPr>
              <a:r>
                <a:rPr sz="1588" dirty="0">
                  <a:latin typeface="Arial"/>
                  <a:cs typeface="Arial"/>
                </a:rPr>
                <a:t>6</a:t>
              </a:r>
              <a:endParaRPr sz="1588">
                <a:latin typeface="Arial"/>
                <a:cs typeface="Arial"/>
              </a:endParaRPr>
            </a:p>
            <a:p>
              <a:pPr marL="11206" marR="37020">
                <a:lnSpc>
                  <a:spcPct val="95825"/>
                </a:lnSpc>
                <a:spcBef>
                  <a:spcPts val="725"/>
                </a:spcBef>
              </a:pPr>
              <a:r>
                <a:rPr sz="1588" dirty="0">
                  <a:latin typeface="Arial"/>
                  <a:cs typeface="Arial"/>
                </a:rPr>
                <a:t>6</a:t>
              </a:r>
              <a:endParaRPr sz="1588">
                <a:latin typeface="Arial"/>
                <a:cs typeface="Arial"/>
              </a:endParaRPr>
            </a:p>
            <a:p>
              <a:pPr marL="11206" marR="37020">
                <a:lnSpc>
                  <a:spcPct val="95825"/>
                </a:lnSpc>
                <a:spcBef>
                  <a:spcPts val="720"/>
                </a:spcBef>
              </a:pPr>
              <a:r>
                <a:rPr sz="1588" dirty="0">
                  <a:latin typeface="Arial"/>
                  <a:cs typeface="Arial"/>
                </a:rPr>
                <a:t>7</a:t>
              </a:r>
              <a:endParaRPr sz="1588">
                <a:latin typeface="Arial"/>
                <a:cs typeface="Arial"/>
              </a:endParaRPr>
            </a:p>
            <a:p>
              <a:pPr marL="11206" marR="37020">
                <a:lnSpc>
                  <a:spcPct val="95825"/>
                </a:lnSpc>
                <a:spcBef>
                  <a:spcPts val="720"/>
                </a:spcBef>
              </a:pPr>
              <a:r>
                <a:rPr sz="1588" dirty="0">
                  <a:latin typeface="Arial"/>
                  <a:cs typeface="Arial"/>
                </a:rPr>
                <a:t>7</a:t>
              </a:r>
              <a:endParaRPr sz="1588">
                <a:latin typeface="Arial"/>
                <a:cs typeface="Arial"/>
              </a:endParaRPr>
            </a:p>
            <a:p>
              <a:pPr marL="11206" marR="37020">
                <a:lnSpc>
                  <a:spcPct val="95825"/>
                </a:lnSpc>
                <a:spcBef>
                  <a:spcPts val="720"/>
                </a:spcBef>
              </a:pPr>
              <a:r>
                <a:rPr sz="1588" dirty="0">
                  <a:latin typeface="Arial"/>
                  <a:cs typeface="Arial"/>
                </a:rPr>
                <a:t>8</a:t>
              </a:r>
              <a:endParaRPr sz="1588">
                <a:latin typeface="Arial"/>
                <a:cs typeface="Arial"/>
              </a:endParaRPr>
            </a:p>
            <a:p>
              <a:pPr marL="11206" marR="37020">
                <a:lnSpc>
                  <a:spcPct val="95825"/>
                </a:lnSpc>
                <a:spcBef>
                  <a:spcPts val="725"/>
                </a:spcBef>
              </a:pPr>
              <a:r>
                <a:rPr sz="1588" dirty="0">
                  <a:latin typeface="Arial"/>
                  <a:cs typeface="Arial"/>
                </a:rPr>
                <a:t>7</a:t>
              </a:r>
              <a:endParaRPr sz="1588">
                <a:latin typeface="Arial"/>
                <a:cs typeface="Arial"/>
              </a:endParaRPr>
            </a:p>
          </p:txBody>
        </p:sp>
        <p:sp>
          <p:nvSpPr>
            <p:cNvPr id="95" name="object 40"/>
            <p:cNvSpPr txBox="1"/>
            <p:nvPr/>
          </p:nvSpPr>
          <p:spPr>
            <a:xfrm>
              <a:off x="2083146" y="1906273"/>
              <a:ext cx="283826" cy="3620180"/>
            </a:xfrm>
            <a:prstGeom prst="rect">
              <a:avLst/>
            </a:prstGeom>
          </p:spPr>
          <p:txBody>
            <a:bodyPr wrap="square" lIns="0" tIns="0" rIns="0" bIns="0" rtlCol="0">
              <a:noAutofit/>
            </a:bodyPr>
            <a:lstStyle/>
            <a:p>
              <a:pPr marL="11226">
                <a:lnSpc>
                  <a:spcPts val="2065"/>
                </a:lnSpc>
                <a:spcBef>
                  <a:spcPts val="103"/>
                </a:spcBef>
              </a:pPr>
              <a:r>
                <a:rPr sz="2382" baseline="9062" dirty="0">
                  <a:solidFill>
                    <a:srgbClr val="006FBF"/>
                  </a:solidFill>
                  <a:latin typeface="Century Gothic"/>
                  <a:cs typeface="Century Gothic"/>
                </a:rPr>
                <a:t>A</a:t>
              </a:r>
              <a:r>
                <a:rPr sz="1588" baseline="-9062" dirty="0">
                  <a:solidFill>
                    <a:srgbClr val="006FBF"/>
                  </a:solidFill>
                  <a:latin typeface="Century Gothic"/>
                  <a:cs typeface="Century Gothic"/>
                </a:rPr>
                <a:t>2</a:t>
              </a:r>
              <a:endParaRPr sz="1059">
                <a:latin typeface="Century Gothic"/>
                <a:cs typeface="Century Gothic"/>
              </a:endParaRPr>
            </a:p>
            <a:p>
              <a:pPr marL="11233" marR="36815">
                <a:lnSpc>
                  <a:spcPct val="95825"/>
                </a:lnSpc>
                <a:spcBef>
                  <a:spcPts val="1534"/>
                </a:spcBef>
              </a:pPr>
              <a:r>
                <a:rPr sz="1588" dirty="0">
                  <a:latin typeface="Arial"/>
                  <a:cs typeface="Arial"/>
                </a:rPr>
                <a:t>6</a:t>
              </a:r>
              <a:endParaRPr sz="1588">
                <a:latin typeface="Arial"/>
                <a:cs typeface="Arial"/>
              </a:endParaRPr>
            </a:p>
            <a:p>
              <a:pPr marL="11206" marR="36815">
                <a:lnSpc>
                  <a:spcPct val="95825"/>
                </a:lnSpc>
                <a:spcBef>
                  <a:spcPts val="715"/>
                </a:spcBef>
              </a:pPr>
              <a:r>
                <a:rPr sz="1588" dirty="0">
                  <a:latin typeface="Arial"/>
                  <a:cs typeface="Arial"/>
                </a:rPr>
                <a:t>4</a:t>
              </a:r>
              <a:endParaRPr sz="1588">
                <a:latin typeface="Arial"/>
                <a:cs typeface="Arial"/>
              </a:endParaRPr>
            </a:p>
            <a:p>
              <a:pPr marL="11206" marR="36815">
                <a:lnSpc>
                  <a:spcPct val="95825"/>
                </a:lnSpc>
                <a:spcBef>
                  <a:spcPts val="720"/>
                </a:spcBef>
              </a:pPr>
              <a:r>
                <a:rPr sz="1588" dirty="0">
                  <a:latin typeface="Arial"/>
                  <a:cs typeface="Arial"/>
                </a:rPr>
                <a:t>8</a:t>
              </a:r>
              <a:endParaRPr sz="1588">
                <a:latin typeface="Arial"/>
                <a:cs typeface="Arial"/>
              </a:endParaRPr>
            </a:p>
            <a:p>
              <a:pPr marL="11206" marR="36815">
                <a:lnSpc>
                  <a:spcPct val="95825"/>
                </a:lnSpc>
                <a:spcBef>
                  <a:spcPts val="720"/>
                </a:spcBef>
              </a:pPr>
              <a:r>
                <a:rPr sz="1588" dirty="0">
                  <a:latin typeface="Arial"/>
                  <a:cs typeface="Arial"/>
                </a:rPr>
                <a:t>7</a:t>
              </a:r>
              <a:endParaRPr sz="1588">
                <a:latin typeface="Arial"/>
                <a:cs typeface="Arial"/>
              </a:endParaRPr>
            </a:p>
            <a:p>
              <a:pPr marL="11206" marR="36815">
                <a:lnSpc>
                  <a:spcPct val="95825"/>
                </a:lnSpc>
                <a:spcBef>
                  <a:spcPts val="720"/>
                </a:spcBef>
              </a:pPr>
              <a:r>
                <a:rPr sz="1588" dirty="0">
                  <a:latin typeface="Arial"/>
                  <a:cs typeface="Arial"/>
                </a:rPr>
                <a:t>2</a:t>
              </a:r>
              <a:endParaRPr sz="1588">
                <a:latin typeface="Arial"/>
                <a:cs typeface="Arial"/>
              </a:endParaRPr>
            </a:p>
            <a:p>
              <a:pPr marL="11206" marR="36815">
                <a:lnSpc>
                  <a:spcPct val="95825"/>
                </a:lnSpc>
                <a:spcBef>
                  <a:spcPts val="725"/>
                </a:spcBef>
              </a:pPr>
              <a:r>
                <a:rPr sz="1588" dirty="0">
                  <a:latin typeface="Arial"/>
                  <a:cs typeface="Arial"/>
                </a:rPr>
                <a:t>4</a:t>
              </a:r>
              <a:endParaRPr sz="1588">
                <a:latin typeface="Arial"/>
                <a:cs typeface="Arial"/>
              </a:endParaRPr>
            </a:p>
            <a:p>
              <a:pPr marL="11206" marR="36815">
                <a:lnSpc>
                  <a:spcPct val="95825"/>
                </a:lnSpc>
                <a:spcBef>
                  <a:spcPts val="720"/>
                </a:spcBef>
              </a:pPr>
              <a:r>
                <a:rPr sz="1588" dirty="0">
                  <a:latin typeface="Arial"/>
                  <a:cs typeface="Arial"/>
                </a:rPr>
                <a:t>3</a:t>
              </a:r>
              <a:endParaRPr sz="1588">
                <a:latin typeface="Arial"/>
                <a:cs typeface="Arial"/>
              </a:endParaRPr>
            </a:p>
            <a:p>
              <a:pPr marL="11206" marR="36815">
                <a:lnSpc>
                  <a:spcPct val="95825"/>
                </a:lnSpc>
                <a:spcBef>
                  <a:spcPts val="720"/>
                </a:spcBef>
              </a:pPr>
              <a:r>
                <a:rPr sz="1588" dirty="0">
                  <a:latin typeface="Arial"/>
                  <a:cs typeface="Arial"/>
                </a:rPr>
                <a:t>4</a:t>
              </a:r>
              <a:endParaRPr sz="1588">
                <a:latin typeface="Arial"/>
                <a:cs typeface="Arial"/>
              </a:endParaRPr>
            </a:p>
            <a:p>
              <a:pPr marL="11206" marR="36815">
                <a:lnSpc>
                  <a:spcPct val="95825"/>
                </a:lnSpc>
                <a:spcBef>
                  <a:spcPts val="720"/>
                </a:spcBef>
              </a:pPr>
              <a:r>
                <a:rPr sz="1588" dirty="0">
                  <a:latin typeface="Arial"/>
                  <a:cs typeface="Arial"/>
                </a:rPr>
                <a:t>5</a:t>
              </a:r>
              <a:endParaRPr sz="1588">
                <a:latin typeface="Arial"/>
                <a:cs typeface="Arial"/>
              </a:endParaRPr>
            </a:p>
            <a:p>
              <a:pPr marL="11206" marR="36815">
                <a:lnSpc>
                  <a:spcPct val="95825"/>
                </a:lnSpc>
                <a:spcBef>
                  <a:spcPts val="725"/>
                </a:spcBef>
              </a:pPr>
              <a:r>
                <a:rPr sz="1588" dirty="0">
                  <a:latin typeface="Arial"/>
                  <a:cs typeface="Arial"/>
                </a:rPr>
                <a:t>6</a:t>
              </a:r>
              <a:endParaRPr sz="1588">
                <a:latin typeface="Arial"/>
                <a:cs typeface="Arial"/>
              </a:endParaRPr>
            </a:p>
          </p:txBody>
        </p:sp>
        <p:sp>
          <p:nvSpPr>
            <p:cNvPr id="96" name="object 38"/>
            <p:cNvSpPr txBox="1"/>
            <p:nvPr/>
          </p:nvSpPr>
          <p:spPr>
            <a:xfrm>
              <a:off x="932777" y="2369634"/>
              <a:ext cx="365031" cy="3300152"/>
            </a:xfrm>
            <a:prstGeom prst="rect">
              <a:avLst/>
            </a:prstGeom>
          </p:spPr>
          <p:txBody>
            <a:bodyPr wrap="square" lIns="0" tIns="0" rIns="0" bIns="0" rtlCol="0">
              <a:noAutofit/>
            </a:bodyPr>
            <a:lstStyle/>
            <a:p>
              <a:pPr marL="11206" marR="36714">
                <a:lnSpc>
                  <a:spcPts val="2043"/>
                </a:lnSpc>
                <a:spcBef>
                  <a:spcPts val="101"/>
                </a:spcBef>
                <a:spcAft>
                  <a:spcPts val="300"/>
                </a:spcAft>
              </a:pPr>
              <a:r>
                <a:rPr sz="2382" baseline="9662" dirty="0">
                  <a:solidFill>
                    <a:srgbClr val="006FBF"/>
                  </a:solidFill>
                  <a:latin typeface="Arial"/>
                  <a:cs typeface="Arial"/>
                </a:rPr>
                <a:t>0</a:t>
              </a:r>
              <a:r>
                <a:rPr sz="1588" baseline="-9662" dirty="0">
                  <a:solidFill>
                    <a:srgbClr val="006FBF"/>
                  </a:solidFill>
                  <a:latin typeface="Arial"/>
                  <a:cs typeface="Arial"/>
                </a:rPr>
                <a:t>1</a:t>
              </a:r>
              <a:endParaRPr sz="1059" dirty="0">
                <a:latin typeface="Arial"/>
                <a:cs typeface="Arial"/>
              </a:endParaRPr>
            </a:p>
            <a:p>
              <a:pPr marL="11213" marR="36714">
                <a:lnSpc>
                  <a:spcPts val="1826"/>
                </a:lnSpc>
                <a:spcAft>
                  <a:spcPts val="300"/>
                </a:spcAft>
              </a:pPr>
              <a:r>
                <a:rPr sz="1588" dirty="0">
                  <a:solidFill>
                    <a:srgbClr val="006FBF"/>
                  </a:solidFill>
                  <a:latin typeface="Arial"/>
                  <a:cs typeface="Arial"/>
                </a:rPr>
                <a:t>0</a:t>
              </a:r>
              <a:r>
                <a:rPr sz="1588" baseline="-24156" dirty="0">
                  <a:solidFill>
                    <a:srgbClr val="006FBF"/>
                  </a:solidFill>
                  <a:latin typeface="Arial"/>
                  <a:cs typeface="Arial"/>
                </a:rPr>
                <a:t>2</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3</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4</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5</a:t>
              </a:r>
              <a:endParaRPr sz="1059" dirty="0">
                <a:latin typeface="Arial"/>
                <a:cs typeface="Arial"/>
              </a:endParaRPr>
            </a:p>
            <a:p>
              <a:pPr marL="11206" marR="36714">
                <a:lnSpc>
                  <a:spcPts val="1826"/>
                </a:lnSpc>
                <a:spcBef>
                  <a:spcPts val="397"/>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6</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7</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8</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9</a:t>
              </a:r>
              <a:endParaRPr sz="1059" dirty="0">
                <a:latin typeface="Arial"/>
                <a:cs typeface="Arial"/>
              </a:endParaRPr>
            </a:p>
            <a:p>
              <a:pPr marL="11206">
                <a:lnSpc>
                  <a:spcPts val="1826"/>
                </a:lnSpc>
                <a:spcBef>
                  <a:spcPts val="800"/>
                </a:spcBef>
                <a:spcAft>
                  <a:spcPts val="300"/>
                </a:spcAft>
              </a:pPr>
              <a:r>
                <a:rPr sz="2382" baseline="16104" dirty="0">
                  <a:solidFill>
                    <a:srgbClr val="006FBF"/>
                  </a:solidFill>
                  <a:latin typeface="Arial"/>
                  <a:cs typeface="Arial"/>
                </a:rPr>
                <a:t>0</a:t>
              </a:r>
              <a:r>
                <a:rPr sz="1059" dirty="0">
                  <a:solidFill>
                    <a:srgbClr val="006FBF"/>
                  </a:solidFill>
                  <a:latin typeface="Arial"/>
                  <a:cs typeface="Arial"/>
                </a:rPr>
                <a:t>10</a:t>
              </a:r>
              <a:endParaRPr sz="1059" dirty="0">
                <a:latin typeface="Arial"/>
                <a:cs typeface="Arial"/>
              </a:endParaRPr>
            </a:p>
          </p:txBody>
        </p:sp>
      </p:grpSp>
      <p:grpSp>
        <p:nvGrpSpPr>
          <p:cNvPr id="97" name="Group 96"/>
          <p:cNvGrpSpPr/>
          <p:nvPr/>
        </p:nvGrpSpPr>
        <p:grpSpPr>
          <a:xfrm>
            <a:off x="5328387" y="1263562"/>
            <a:ext cx="3820947" cy="2775038"/>
            <a:chOff x="3804386" y="1263562"/>
            <a:chExt cx="3820947" cy="2775038"/>
          </a:xfrm>
        </p:grpSpPr>
        <p:grpSp>
          <p:nvGrpSpPr>
            <p:cNvPr id="98" name="Group 97"/>
            <p:cNvGrpSpPr/>
            <p:nvPr/>
          </p:nvGrpSpPr>
          <p:grpSpPr>
            <a:xfrm>
              <a:off x="3804386" y="1263562"/>
              <a:ext cx="3820947" cy="2744080"/>
              <a:chOff x="3804386" y="1263562"/>
              <a:chExt cx="3820947" cy="2744080"/>
            </a:xfrm>
          </p:grpSpPr>
          <p:sp>
            <p:nvSpPr>
              <p:cNvPr id="101" name="object 46"/>
              <p:cNvSpPr/>
              <p:nvPr/>
            </p:nvSpPr>
            <p:spPr>
              <a:xfrm>
                <a:off x="5957048" y="2972472"/>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102" name="object 47"/>
              <p:cNvSpPr/>
              <p:nvPr/>
            </p:nvSpPr>
            <p:spPr>
              <a:xfrm>
                <a:off x="4406602" y="2971128"/>
                <a:ext cx="126401" cy="125730"/>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727BA2"/>
              </a:solidFill>
            </p:spPr>
            <p:txBody>
              <a:bodyPr wrap="square" lIns="0" tIns="0" rIns="0" bIns="0" rtlCol="0">
                <a:noAutofit/>
              </a:bodyPr>
              <a:lstStyle/>
              <a:p>
                <a:endParaRPr sz="1235"/>
              </a:p>
            </p:txBody>
          </p:sp>
          <p:sp>
            <p:nvSpPr>
              <p:cNvPr id="103" name="object 48"/>
              <p:cNvSpPr/>
              <p:nvPr/>
            </p:nvSpPr>
            <p:spPr>
              <a:xfrm>
                <a:off x="6466018" y="3301254"/>
                <a:ext cx="125730" cy="126401"/>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sz="1235"/>
              </a:p>
            </p:txBody>
          </p:sp>
          <p:sp>
            <p:nvSpPr>
              <p:cNvPr id="104" name="object 49"/>
              <p:cNvSpPr/>
              <p:nvPr/>
            </p:nvSpPr>
            <p:spPr>
              <a:xfrm>
                <a:off x="5982596" y="3607173"/>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105" name="object 50"/>
              <p:cNvSpPr/>
              <p:nvPr/>
            </p:nvSpPr>
            <p:spPr>
              <a:xfrm>
                <a:off x="3987726" y="2284655"/>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106" name="object 51"/>
              <p:cNvSpPr/>
              <p:nvPr/>
            </p:nvSpPr>
            <p:spPr>
              <a:xfrm>
                <a:off x="4940449" y="1943099"/>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107" name="object 52"/>
              <p:cNvSpPr/>
              <p:nvPr/>
            </p:nvSpPr>
            <p:spPr>
              <a:xfrm>
                <a:off x="4395172" y="1612302"/>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108" name="object 53"/>
              <p:cNvSpPr/>
              <p:nvPr/>
            </p:nvSpPr>
            <p:spPr>
              <a:xfrm>
                <a:off x="4000500" y="1395132"/>
                <a:ext cx="3558092" cy="2287345"/>
              </a:xfrm>
              <a:custGeom>
                <a:avLst/>
                <a:gdLst/>
                <a:ahLst/>
                <a:cxnLst/>
                <a:rect l="l" t="t" r="r" b="b"/>
                <a:pathLst>
                  <a:path w="4032504" h="2592324">
                    <a:moveTo>
                      <a:pt x="0" y="0"/>
                    </a:moveTo>
                    <a:lnTo>
                      <a:pt x="0" y="2592324"/>
                    </a:lnTo>
                    <a:lnTo>
                      <a:pt x="4032504" y="2592324"/>
                    </a:lnTo>
                    <a:lnTo>
                      <a:pt x="4032504" y="0"/>
                    </a:lnTo>
                    <a:lnTo>
                      <a:pt x="0" y="0"/>
                    </a:lnTo>
                    <a:close/>
                  </a:path>
                </a:pathLst>
              </a:custGeom>
              <a:ln w="9525">
                <a:solidFill>
                  <a:srgbClr val="000000"/>
                </a:solidFill>
              </a:ln>
            </p:spPr>
            <p:txBody>
              <a:bodyPr wrap="square" lIns="0" tIns="0" rIns="0" bIns="0" rtlCol="0">
                <a:noAutofit/>
              </a:bodyPr>
              <a:lstStyle/>
              <a:p>
                <a:endParaRPr sz="1235"/>
              </a:p>
            </p:txBody>
          </p:sp>
          <p:sp>
            <p:nvSpPr>
              <p:cNvPr id="109" name="object 54"/>
              <p:cNvSpPr/>
              <p:nvPr/>
            </p:nvSpPr>
            <p:spPr>
              <a:xfrm>
                <a:off x="3974951" y="3377229"/>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110" name="object 55"/>
              <p:cNvSpPr/>
              <p:nvPr/>
            </p:nvSpPr>
            <p:spPr>
              <a:xfrm>
                <a:off x="3974951" y="3377229"/>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111" name="object 56"/>
              <p:cNvSpPr/>
              <p:nvPr/>
            </p:nvSpPr>
            <p:spPr>
              <a:xfrm>
                <a:off x="3976968" y="3033656"/>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112" name="object 57"/>
              <p:cNvSpPr/>
              <p:nvPr/>
            </p:nvSpPr>
            <p:spPr>
              <a:xfrm>
                <a:off x="3976968" y="3033656"/>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113" name="object 58"/>
              <p:cNvSpPr/>
              <p:nvPr/>
            </p:nvSpPr>
            <p:spPr>
              <a:xfrm>
                <a:off x="3976968" y="2690756"/>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114" name="object 59"/>
              <p:cNvSpPr/>
              <p:nvPr/>
            </p:nvSpPr>
            <p:spPr>
              <a:xfrm>
                <a:off x="3976968" y="2690756"/>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115" name="object 60"/>
              <p:cNvSpPr/>
              <p:nvPr/>
            </p:nvSpPr>
            <p:spPr>
              <a:xfrm>
                <a:off x="3974951" y="2349201"/>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116" name="object 61"/>
              <p:cNvSpPr/>
              <p:nvPr/>
            </p:nvSpPr>
            <p:spPr>
              <a:xfrm>
                <a:off x="3974951" y="2349201"/>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117" name="object 62"/>
              <p:cNvSpPr/>
              <p:nvPr/>
            </p:nvSpPr>
            <p:spPr>
              <a:xfrm>
                <a:off x="3976968" y="2018404"/>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118" name="object 63"/>
              <p:cNvSpPr/>
              <p:nvPr/>
            </p:nvSpPr>
            <p:spPr>
              <a:xfrm>
                <a:off x="3976968" y="2018404"/>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119" name="object 64"/>
              <p:cNvSpPr/>
              <p:nvPr/>
            </p:nvSpPr>
            <p:spPr>
              <a:xfrm>
                <a:off x="3974951" y="1675503"/>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120" name="object 65"/>
              <p:cNvSpPr/>
              <p:nvPr/>
            </p:nvSpPr>
            <p:spPr>
              <a:xfrm>
                <a:off x="3974951" y="1675503"/>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121" name="object 66"/>
              <p:cNvSpPr/>
              <p:nvPr/>
            </p:nvSpPr>
            <p:spPr>
              <a:xfrm>
                <a:off x="4499386"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2" name="object 67"/>
              <p:cNvSpPr/>
              <p:nvPr/>
            </p:nvSpPr>
            <p:spPr>
              <a:xfrm>
                <a:off x="4499386"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3" name="object 68"/>
              <p:cNvSpPr/>
              <p:nvPr/>
            </p:nvSpPr>
            <p:spPr>
              <a:xfrm>
                <a:off x="5015753"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4" name="object 69"/>
              <p:cNvSpPr/>
              <p:nvPr/>
            </p:nvSpPr>
            <p:spPr>
              <a:xfrm>
                <a:off x="5015753"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5" name="object 70"/>
              <p:cNvSpPr/>
              <p:nvPr/>
            </p:nvSpPr>
            <p:spPr>
              <a:xfrm>
                <a:off x="5515984"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6" name="object 71"/>
              <p:cNvSpPr/>
              <p:nvPr/>
            </p:nvSpPr>
            <p:spPr>
              <a:xfrm>
                <a:off x="5515984"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7" name="object 72"/>
              <p:cNvSpPr/>
              <p:nvPr/>
            </p:nvSpPr>
            <p:spPr>
              <a:xfrm>
                <a:off x="6033023"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8" name="object 73"/>
              <p:cNvSpPr/>
              <p:nvPr/>
            </p:nvSpPr>
            <p:spPr>
              <a:xfrm>
                <a:off x="6033023"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9" name="object 74"/>
              <p:cNvSpPr/>
              <p:nvPr/>
            </p:nvSpPr>
            <p:spPr>
              <a:xfrm>
                <a:off x="6528547"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30" name="object 75"/>
              <p:cNvSpPr/>
              <p:nvPr/>
            </p:nvSpPr>
            <p:spPr>
              <a:xfrm>
                <a:off x="6528547"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31" name="object 76"/>
              <p:cNvSpPr/>
              <p:nvPr/>
            </p:nvSpPr>
            <p:spPr>
              <a:xfrm>
                <a:off x="7026088"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32" name="object 77"/>
              <p:cNvSpPr/>
              <p:nvPr/>
            </p:nvSpPr>
            <p:spPr>
              <a:xfrm>
                <a:off x="7026088"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33" name="object 78"/>
              <p:cNvSpPr/>
              <p:nvPr/>
            </p:nvSpPr>
            <p:spPr>
              <a:xfrm>
                <a:off x="6453244" y="2969783"/>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134" name="object 79"/>
              <p:cNvSpPr/>
              <p:nvPr/>
            </p:nvSpPr>
            <p:spPr>
              <a:xfrm>
                <a:off x="6961543" y="2589904"/>
                <a:ext cx="126401" cy="126401"/>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135" name="object 80"/>
              <p:cNvSpPr/>
              <p:nvPr/>
            </p:nvSpPr>
            <p:spPr>
              <a:xfrm>
                <a:off x="6466018" y="2259107"/>
                <a:ext cx="125730" cy="126401"/>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sz="1235"/>
              </a:p>
            </p:txBody>
          </p:sp>
          <p:sp>
            <p:nvSpPr>
              <p:cNvPr id="136" name="object 81"/>
              <p:cNvSpPr/>
              <p:nvPr/>
            </p:nvSpPr>
            <p:spPr>
              <a:xfrm>
                <a:off x="6453244" y="2971128"/>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FF0000"/>
              </a:solidFill>
            </p:spPr>
            <p:txBody>
              <a:bodyPr wrap="square" lIns="0" tIns="0" rIns="0" bIns="0" rtlCol="0">
                <a:noAutofit/>
              </a:bodyPr>
              <a:lstStyle/>
              <a:p>
                <a:endParaRPr sz="1235"/>
              </a:p>
            </p:txBody>
          </p:sp>
          <p:sp>
            <p:nvSpPr>
              <p:cNvPr id="137" name="object 82"/>
              <p:cNvSpPr/>
              <p:nvPr/>
            </p:nvSpPr>
            <p:spPr>
              <a:xfrm>
                <a:off x="4406602" y="2971128"/>
                <a:ext cx="126401" cy="125730"/>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FF0000"/>
              </a:solidFill>
            </p:spPr>
            <p:txBody>
              <a:bodyPr wrap="square" lIns="0" tIns="0" rIns="0" bIns="0" rtlCol="0">
                <a:noAutofit/>
              </a:bodyPr>
              <a:lstStyle/>
              <a:p>
                <a:endParaRPr sz="1235"/>
              </a:p>
            </p:txBody>
          </p:sp>
          <p:sp>
            <p:nvSpPr>
              <p:cNvPr id="138" name="object 45"/>
              <p:cNvSpPr txBox="1"/>
              <p:nvPr/>
            </p:nvSpPr>
            <p:spPr>
              <a:xfrm>
                <a:off x="3804386" y="1263562"/>
                <a:ext cx="175444" cy="1853210"/>
              </a:xfrm>
              <a:prstGeom prst="rect">
                <a:avLst/>
              </a:prstGeom>
            </p:spPr>
            <p:txBody>
              <a:bodyPr wrap="square" lIns="0" tIns="0" rIns="0" bIns="0" rtlCol="0">
                <a:noAutofit/>
              </a:bodyPr>
              <a:lstStyle/>
              <a:p>
                <a:pPr marL="11206" marR="26929">
                  <a:lnSpc>
                    <a:spcPts val="1557"/>
                  </a:lnSpc>
                  <a:spcBef>
                    <a:spcPts val="78"/>
                  </a:spcBef>
                </a:pPr>
                <a:r>
                  <a:rPr sz="1412" dirty="0">
                    <a:latin typeface="Century Gothic"/>
                    <a:cs typeface="Century Gothic"/>
                  </a:rPr>
                  <a:t>9</a:t>
                </a:r>
                <a:endParaRPr sz="1412">
                  <a:latin typeface="Century Gothic"/>
                  <a:cs typeface="Century Gothic"/>
                </a:endParaRPr>
              </a:p>
              <a:p>
                <a:pPr marL="22642" marR="14129">
                  <a:lnSpc>
                    <a:spcPct val="102172"/>
                  </a:lnSpc>
                  <a:spcBef>
                    <a:spcPts val="694"/>
                  </a:spcBef>
                </a:pPr>
                <a:r>
                  <a:rPr sz="1412" dirty="0">
                    <a:latin typeface="Century Gothic"/>
                    <a:cs typeface="Century Gothic"/>
                  </a:rPr>
                  <a:t>8</a:t>
                </a:r>
                <a:endParaRPr sz="1412">
                  <a:latin typeface="Century Gothic"/>
                  <a:cs typeface="Century Gothic"/>
                </a:endParaRPr>
              </a:p>
              <a:p>
                <a:pPr marL="36771">
                  <a:lnSpc>
                    <a:spcPct val="102172"/>
                  </a:lnSpc>
                  <a:spcBef>
                    <a:spcPts val="773"/>
                  </a:spcBef>
                </a:pPr>
                <a:r>
                  <a:rPr sz="1412" dirty="0">
                    <a:latin typeface="Century Gothic"/>
                    <a:cs typeface="Century Gothic"/>
                  </a:rPr>
                  <a:t>7</a:t>
                </a:r>
                <a:endParaRPr sz="1412">
                  <a:latin typeface="Century Gothic"/>
                  <a:cs typeface="Century Gothic"/>
                </a:endParaRPr>
              </a:p>
              <a:p>
                <a:pPr marL="34761" marR="2010">
                  <a:lnSpc>
                    <a:spcPct val="102172"/>
                  </a:lnSpc>
                  <a:spcBef>
                    <a:spcPts val="773"/>
                  </a:spcBef>
                </a:pPr>
                <a:r>
                  <a:rPr sz="1412" dirty="0">
                    <a:latin typeface="Century Gothic"/>
                    <a:cs typeface="Century Gothic"/>
                  </a:rPr>
                  <a:t>6</a:t>
                </a:r>
                <a:endParaRPr sz="1412">
                  <a:latin typeface="Century Gothic"/>
                  <a:cs typeface="Century Gothic"/>
                </a:endParaRPr>
              </a:p>
              <a:p>
                <a:pPr marL="34761" marR="2010">
                  <a:lnSpc>
                    <a:spcPct val="102172"/>
                  </a:lnSpc>
                  <a:spcBef>
                    <a:spcPts val="958"/>
                  </a:spcBef>
                </a:pPr>
                <a:r>
                  <a:rPr sz="1412" dirty="0">
                    <a:latin typeface="Century Gothic"/>
                    <a:cs typeface="Century Gothic"/>
                  </a:rPr>
                  <a:t>5</a:t>
                </a:r>
                <a:endParaRPr sz="1412">
                  <a:latin typeface="Century Gothic"/>
                  <a:cs typeface="Century Gothic"/>
                </a:endParaRPr>
              </a:p>
              <a:p>
                <a:pPr marL="36771">
                  <a:lnSpc>
                    <a:spcPct val="102172"/>
                  </a:lnSpc>
                  <a:spcBef>
                    <a:spcPts val="1069"/>
                  </a:spcBef>
                </a:pPr>
                <a:r>
                  <a:rPr sz="1412" dirty="0">
                    <a:latin typeface="Century Gothic"/>
                    <a:cs typeface="Century Gothic"/>
                  </a:rPr>
                  <a:t>4</a:t>
                </a:r>
                <a:endParaRPr sz="1412">
                  <a:latin typeface="Century Gothic"/>
                  <a:cs typeface="Century Gothic"/>
                </a:endParaRPr>
              </a:p>
            </p:txBody>
          </p:sp>
          <p:sp>
            <p:nvSpPr>
              <p:cNvPr id="139" name="object 43"/>
              <p:cNvSpPr txBox="1"/>
              <p:nvPr/>
            </p:nvSpPr>
            <p:spPr>
              <a:xfrm>
                <a:off x="6667276" y="1708639"/>
                <a:ext cx="719830" cy="201930"/>
              </a:xfrm>
              <a:prstGeom prst="rect">
                <a:avLst/>
              </a:prstGeom>
            </p:spPr>
            <p:txBody>
              <a:bodyPr wrap="square" lIns="0" tIns="0" rIns="0" bIns="0" rtlCol="0">
                <a:noAutofit/>
              </a:bodyPr>
              <a:lstStyle/>
              <a:p>
                <a:pPr marL="11206">
                  <a:lnSpc>
                    <a:spcPts val="1557"/>
                  </a:lnSpc>
                  <a:spcBef>
                    <a:spcPts val="78"/>
                  </a:spcBef>
                </a:pPr>
                <a:r>
                  <a:rPr sz="1412" dirty="0">
                    <a:solidFill>
                      <a:schemeClr val="accent2">
                        <a:lumMod val="75000"/>
                      </a:schemeClr>
                    </a:solidFill>
                    <a:latin typeface="Century Gothic"/>
                    <a:cs typeface="Century Gothic"/>
                  </a:rPr>
                  <a:t>cluster2</a:t>
                </a:r>
              </a:p>
            </p:txBody>
          </p:sp>
          <p:sp>
            <p:nvSpPr>
              <p:cNvPr id="140" name="object 42"/>
              <p:cNvSpPr txBox="1"/>
              <p:nvPr/>
            </p:nvSpPr>
            <p:spPr>
              <a:xfrm>
                <a:off x="4493559" y="173620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3</a:t>
                </a:r>
                <a:endParaRPr sz="794">
                  <a:latin typeface="Century Gothic"/>
                  <a:cs typeface="Century Gothic"/>
                </a:endParaRPr>
              </a:p>
            </p:txBody>
          </p:sp>
          <p:sp>
            <p:nvSpPr>
              <p:cNvPr id="141" name="object 39"/>
              <p:cNvSpPr txBox="1"/>
              <p:nvPr/>
            </p:nvSpPr>
            <p:spPr>
              <a:xfrm>
                <a:off x="5036823" y="207910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4</a:t>
                </a:r>
                <a:endParaRPr sz="794">
                  <a:latin typeface="Century Gothic"/>
                  <a:cs typeface="Century Gothic"/>
                </a:endParaRPr>
              </a:p>
            </p:txBody>
          </p:sp>
          <p:sp>
            <p:nvSpPr>
              <p:cNvPr id="142" name="object 37"/>
              <p:cNvSpPr txBox="1"/>
              <p:nvPr/>
            </p:nvSpPr>
            <p:spPr>
              <a:xfrm>
                <a:off x="6628280" y="2332577"/>
                <a:ext cx="150486"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10</a:t>
                </a:r>
                <a:endParaRPr sz="794">
                  <a:latin typeface="Century Gothic"/>
                  <a:cs typeface="Century Gothic"/>
                </a:endParaRPr>
              </a:p>
            </p:txBody>
          </p:sp>
          <p:sp>
            <p:nvSpPr>
              <p:cNvPr id="143" name="object 36"/>
              <p:cNvSpPr txBox="1"/>
              <p:nvPr/>
            </p:nvSpPr>
            <p:spPr>
              <a:xfrm>
                <a:off x="4090147" y="2413931"/>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1</a:t>
                </a:r>
                <a:endParaRPr sz="794">
                  <a:latin typeface="Century Gothic"/>
                  <a:cs typeface="Century Gothic"/>
                </a:endParaRPr>
              </a:p>
            </p:txBody>
          </p:sp>
          <p:sp>
            <p:nvSpPr>
              <p:cNvPr id="144" name="object 35"/>
              <p:cNvSpPr txBox="1"/>
              <p:nvPr/>
            </p:nvSpPr>
            <p:spPr>
              <a:xfrm>
                <a:off x="7124476" y="2663374"/>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9</a:t>
                </a:r>
                <a:endParaRPr sz="794">
                  <a:latin typeface="Century Gothic"/>
                  <a:cs typeface="Century Gothic"/>
                </a:endParaRPr>
              </a:p>
            </p:txBody>
          </p:sp>
          <p:sp>
            <p:nvSpPr>
              <p:cNvPr id="145" name="object 34"/>
              <p:cNvSpPr txBox="1"/>
              <p:nvPr/>
            </p:nvSpPr>
            <p:spPr>
              <a:xfrm>
                <a:off x="6090404" y="304393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6</a:t>
                </a:r>
                <a:endParaRPr sz="794">
                  <a:latin typeface="Century Gothic"/>
                  <a:cs typeface="Century Gothic"/>
                </a:endParaRPr>
              </a:p>
            </p:txBody>
          </p:sp>
          <p:sp>
            <p:nvSpPr>
              <p:cNvPr id="146" name="object 33"/>
              <p:cNvSpPr txBox="1"/>
              <p:nvPr/>
            </p:nvSpPr>
            <p:spPr>
              <a:xfrm>
                <a:off x="6615505" y="3042581"/>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8</a:t>
                </a:r>
                <a:endParaRPr sz="794">
                  <a:latin typeface="Century Gothic"/>
                  <a:cs typeface="Century Gothic"/>
                </a:endParaRPr>
              </a:p>
            </p:txBody>
          </p:sp>
          <p:sp>
            <p:nvSpPr>
              <p:cNvPr id="147" name="object 32"/>
              <p:cNvSpPr txBox="1"/>
              <p:nvPr/>
            </p:nvSpPr>
            <p:spPr>
              <a:xfrm>
                <a:off x="4539951" y="3056697"/>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2</a:t>
                </a:r>
                <a:endParaRPr sz="794">
                  <a:latin typeface="Century Gothic"/>
                  <a:cs typeface="Century Gothic"/>
                </a:endParaRPr>
              </a:p>
            </p:txBody>
          </p:sp>
          <p:sp>
            <p:nvSpPr>
              <p:cNvPr id="148" name="object 31"/>
              <p:cNvSpPr txBox="1"/>
              <p:nvPr/>
            </p:nvSpPr>
            <p:spPr>
              <a:xfrm>
                <a:off x="3840704" y="3297413"/>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3</a:t>
                </a:r>
                <a:endParaRPr sz="1412">
                  <a:latin typeface="Century Gothic"/>
                  <a:cs typeface="Century Gothic"/>
                </a:endParaRPr>
              </a:p>
            </p:txBody>
          </p:sp>
          <p:sp>
            <p:nvSpPr>
              <p:cNvPr id="149" name="object 30"/>
              <p:cNvSpPr txBox="1"/>
              <p:nvPr/>
            </p:nvSpPr>
            <p:spPr>
              <a:xfrm>
                <a:off x="3885752" y="3638968"/>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2</a:t>
                </a:r>
                <a:endParaRPr sz="1412">
                  <a:latin typeface="Century Gothic"/>
                  <a:cs typeface="Century Gothic"/>
                </a:endParaRPr>
              </a:p>
            </p:txBody>
          </p:sp>
          <p:sp>
            <p:nvSpPr>
              <p:cNvPr id="150" name="object 29"/>
              <p:cNvSpPr txBox="1"/>
              <p:nvPr/>
            </p:nvSpPr>
            <p:spPr>
              <a:xfrm>
                <a:off x="7008168" y="3774795"/>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8</a:t>
                </a:r>
                <a:endParaRPr sz="1412">
                  <a:latin typeface="Century Gothic"/>
                  <a:cs typeface="Century Gothic"/>
                </a:endParaRPr>
              </a:p>
            </p:txBody>
          </p:sp>
          <p:sp>
            <p:nvSpPr>
              <p:cNvPr id="151" name="object 28"/>
              <p:cNvSpPr txBox="1"/>
              <p:nvPr/>
            </p:nvSpPr>
            <p:spPr>
              <a:xfrm>
                <a:off x="7475453" y="3780844"/>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9</a:t>
                </a:r>
                <a:endParaRPr sz="1412">
                  <a:latin typeface="Century Gothic"/>
                  <a:cs typeface="Century Gothic"/>
                </a:endParaRPr>
              </a:p>
            </p:txBody>
          </p:sp>
          <p:sp>
            <p:nvSpPr>
              <p:cNvPr id="152" name="object 27"/>
              <p:cNvSpPr txBox="1"/>
              <p:nvPr/>
            </p:nvSpPr>
            <p:spPr>
              <a:xfrm>
                <a:off x="5458391" y="3792930"/>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5</a:t>
                </a:r>
                <a:endParaRPr sz="1412">
                  <a:latin typeface="Century Gothic"/>
                  <a:cs typeface="Century Gothic"/>
                </a:endParaRPr>
              </a:p>
            </p:txBody>
          </p:sp>
          <p:sp>
            <p:nvSpPr>
              <p:cNvPr id="153" name="object 26"/>
              <p:cNvSpPr txBox="1"/>
              <p:nvPr/>
            </p:nvSpPr>
            <p:spPr>
              <a:xfrm>
                <a:off x="5967356" y="3787558"/>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6</a:t>
                </a:r>
                <a:endParaRPr sz="1412">
                  <a:latin typeface="Century Gothic"/>
                  <a:cs typeface="Century Gothic"/>
                </a:endParaRPr>
              </a:p>
            </p:txBody>
          </p:sp>
          <p:sp>
            <p:nvSpPr>
              <p:cNvPr id="154" name="object 25"/>
              <p:cNvSpPr txBox="1"/>
              <p:nvPr/>
            </p:nvSpPr>
            <p:spPr>
              <a:xfrm>
                <a:off x="6475661" y="3792943"/>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7</a:t>
                </a:r>
                <a:endParaRPr sz="1412">
                  <a:latin typeface="Century Gothic"/>
                  <a:cs typeface="Century Gothic"/>
                </a:endParaRPr>
              </a:p>
            </p:txBody>
          </p:sp>
          <p:sp>
            <p:nvSpPr>
              <p:cNvPr id="155" name="object 24"/>
              <p:cNvSpPr txBox="1"/>
              <p:nvPr/>
            </p:nvSpPr>
            <p:spPr>
              <a:xfrm>
                <a:off x="4441788" y="3805712"/>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3</a:t>
                </a:r>
                <a:endParaRPr sz="1412">
                  <a:latin typeface="Century Gothic"/>
                  <a:cs typeface="Century Gothic"/>
                </a:endParaRPr>
              </a:p>
            </p:txBody>
          </p:sp>
          <p:sp>
            <p:nvSpPr>
              <p:cNvPr id="156" name="object 23"/>
              <p:cNvSpPr txBox="1"/>
              <p:nvPr/>
            </p:nvSpPr>
            <p:spPr>
              <a:xfrm>
                <a:off x="4950086" y="3805712"/>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4</a:t>
                </a:r>
                <a:endParaRPr sz="1412">
                  <a:latin typeface="Century Gothic"/>
                  <a:cs typeface="Century Gothic"/>
                </a:endParaRPr>
              </a:p>
            </p:txBody>
          </p:sp>
          <p:sp>
            <p:nvSpPr>
              <p:cNvPr id="157" name="object 16"/>
              <p:cNvSpPr txBox="1"/>
              <p:nvPr/>
            </p:nvSpPr>
            <p:spPr>
              <a:xfrm>
                <a:off x="4000500" y="1395133"/>
                <a:ext cx="3558092" cy="280370"/>
              </a:xfrm>
              <a:prstGeom prst="rect">
                <a:avLst/>
              </a:prstGeom>
            </p:spPr>
            <p:txBody>
              <a:bodyPr wrap="square" lIns="0" tIns="0" rIns="0" bIns="0" rtlCol="0">
                <a:noAutofit/>
              </a:bodyPr>
              <a:lstStyle/>
              <a:p>
                <a:pPr>
                  <a:lnSpc>
                    <a:spcPts val="794"/>
                  </a:lnSpc>
                  <a:spcBef>
                    <a:spcPts val="4"/>
                  </a:spcBef>
                </a:pPr>
                <a:endParaRPr sz="794" dirty="0"/>
              </a:p>
              <a:p>
                <a:pPr marL="1026738">
                  <a:lnSpc>
                    <a:spcPts val="1407"/>
                  </a:lnSpc>
                  <a:spcBef>
                    <a:spcPts val="70"/>
                  </a:spcBef>
                </a:pPr>
                <a:r>
                  <a:rPr sz="2118" baseline="-11894" dirty="0">
                    <a:solidFill>
                      <a:schemeClr val="accent5">
                        <a:lumMod val="75000"/>
                      </a:schemeClr>
                    </a:solidFill>
                    <a:latin typeface="Century Gothic"/>
                    <a:cs typeface="Century Gothic"/>
                  </a:rPr>
                  <a:t>cluster1</a:t>
                </a:r>
                <a:endParaRPr sz="1412" dirty="0">
                  <a:solidFill>
                    <a:schemeClr val="accent5">
                      <a:lumMod val="75000"/>
                    </a:schemeClr>
                  </a:solidFill>
                  <a:latin typeface="Century Gothic"/>
                  <a:cs typeface="Century Gothic"/>
                </a:endParaRPr>
              </a:p>
            </p:txBody>
          </p:sp>
          <p:sp>
            <p:nvSpPr>
              <p:cNvPr id="158" name="object 15"/>
              <p:cNvSpPr txBox="1"/>
              <p:nvPr/>
            </p:nvSpPr>
            <p:spPr>
              <a:xfrm>
                <a:off x="4000500" y="1675503"/>
                <a:ext cx="0" cy="342900"/>
              </a:xfrm>
              <a:prstGeom prst="rect">
                <a:avLst/>
              </a:prstGeom>
            </p:spPr>
            <p:txBody>
              <a:bodyPr wrap="square" lIns="0" tIns="0" rIns="0" bIns="0" rtlCol="0">
                <a:noAutofit/>
              </a:bodyPr>
              <a:lstStyle/>
              <a:p>
                <a:pPr marL="22413">
                  <a:lnSpc>
                    <a:spcPts val="882"/>
                  </a:lnSpc>
                </a:pPr>
                <a:endParaRPr sz="882"/>
              </a:p>
            </p:txBody>
          </p:sp>
          <p:sp>
            <p:nvSpPr>
              <p:cNvPr id="159" name="object 14"/>
              <p:cNvSpPr txBox="1"/>
              <p:nvPr/>
            </p:nvSpPr>
            <p:spPr>
              <a:xfrm>
                <a:off x="4000500" y="2018404"/>
                <a:ext cx="0" cy="330797"/>
              </a:xfrm>
              <a:prstGeom prst="rect">
                <a:avLst/>
              </a:prstGeom>
            </p:spPr>
            <p:txBody>
              <a:bodyPr wrap="square" lIns="0" tIns="0" rIns="0" bIns="0" rtlCol="0">
                <a:noAutofit/>
              </a:bodyPr>
              <a:lstStyle/>
              <a:p>
                <a:pPr marL="22413">
                  <a:lnSpc>
                    <a:spcPts val="882"/>
                  </a:lnSpc>
                </a:pPr>
                <a:endParaRPr sz="882"/>
              </a:p>
            </p:txBody>
          </p:sp>
          <p:sp>
            <p:nvSpPr>
              <p:cNvPr id="160" name="object 13"/>
              <p:cNvSpPr txBox="1"/>
              <p:nvPr/>
            </p:nvSpPr>
            <p:spPr>
              <a:xfrm>
                <a:off x="4000500" y="2349201"/>
                <a:ext cx="0" cy="341555"/>
              </a:xfrm>
              <a:prstGeom prst="rect">
                <a:avLst/>
              </a:prstGeom>
            </p:spPr>
            <p:txBody>
              <a:bodyPr wrap="square" lIns="0" tIns="0" rIns="0" bIns="0" rtlCol="0">
                <a:noAutofit/>
              </a:bodyPr>
              <a:lstStyle/>
              <a:p>
                <a:pPr marL="22413">
                  <a:lnSpc>
                    <a:spcPts val="882"/>
                  </a:lnSpc>
                </a:pPr>
                <a:endParaRPr sz="882"/>
              </a:p>
            </p:txBody>
          </p:sp>
          <p:sp>
            <p:nvSpPr>
              <p:cNvPr id="161" name="object 12"/>
              <p:cNvSpPr txBox="1"/>
              <p:nvPr/>
            </p:nvSpPr>
            <p:spPr>
              <a:xfrm>
                <a:off x="4000500" y="2690756"/>
                <a:ext cx="0" cy="342900"/>
              </a:xfrm>
              <a:prstGeom prst="rect">
                <a:avLst/>
              </a:prstGeom>
            </p:spPr>
            <p:txBody>
              <a:bodyPr wrap="square" lIns="0" tIns="0" rIns="0" bIns="0" rtlCol="0">
                <a:noAutofit/>
              </a:bodyPr>
              <a:lstStyle/>
              <a:p>
                <a:pPr marL="22413">
                  <a:lnSpc>
                    <a:spcPts val="882"/>
                  </a:lnSpc>
                </a:pPr>
                <a:endParaRPr sz="882"/>
              </a:p>
            </p:txBody>
          </p:sp>
          <p:sp>
            <p:nvSpPr>
              <p:cNvPr id="162" name="object 11"/>
              <p:cNvSpPr txBox="1"/>
              <p:nvPr/>
            </p:nvSpPr>
            <p:spPr>
              <a:xfrm>
                <a:off x="4000500" y="3033657"/>
                <a:ext cx="0" cy="343571"/>
              </a:xfrm>
              <a:prstGeom prst="rect">
                <a:avLst/>
              </a:prstGeom>
            </p:spPr>
            <p:txBody>
              <a:bodyPr wrap="square" lIns="0" tIns="0" rIns="0" bIns="0" rtlCol="0">
                <a:noAutofit/>
              </a:bodyPr>
              <a:lstStyle/>
              <a:p>
                <a:pPr marL="22413">
                  <a:lnSpc>
                    <a:spcPts val="882"/>
                  </a:lnSpc>
                </a:pPr>
                <a:endParaRPr sz="882"/>
              </a:p>
            </p:txBody>
          </p:sp>
          <p:sp>
            <p:nvSpPr>
              <p:cNvPr id="163" name="object 10"/>
              <p:cNvSpPr txBox="1"/>
              <p:nvPr/>
            </p:nvSpPr>
            <p:spPr>
              <a:xfrm>
                <a:off x="4000500" y="3377229"/>
                <a:ext cx="3558092" cy="305248"/>
              </a:xfrm>
              <a:prstGeom prst="rect">
                <a:avLst/>
              </a:prstGeom>
            </p:spPr>
            <p:txBody>
              <a:bodyPr wrap="square" lIns="0" tIns="0" rIns="0" bIns="0" rtlCol="0">
                <a:noAutofit/>
              </a:bodyPr>
              <a:lstStyle/>
              <a:p>
                <a:pPr marR="862665" algn="r">
                  <a:lnSpc>
                    <a:spcPts val="896"/>
                  </a:lnSpc>
                  <a:spcBef>
                    <a:spcPts val="44"/>
                  </a:spcBef>
                </a:pPr>
                <a:r>
                  <a:rPr sz="794" dirty="0">
                    <a:solidFill>
                      <a:srgbClr val="640064"/>
                    </a:solidFill>
                    <a:latin typeface="Century Gothic"/>
                    <a:cs typeface="Century Gothic"/>
                  </a:rPr>
                  <a:t>7</a:t>
                </a:r>
                <a:endParaRPr sz="794">
                  <a:latin typeface="Century Gothic"/>
                  <a:cs typeface="Century Gothic"/>
                </a:endParaRPr>
              </a:p>
              <a:p>
                <a:pPr marL="1917043" marR="1547210" algn="ctr">
                  <a:lnSpc>
                    <a:spcPct val="102172"/>
                  </a:lnSpc>
                </a:pPr>
                <a:r>
                  <a:rPr sz="794" dirty="0">
                    <a:solidFill>
                      <a:srgbClr val="640064"/>
                    </a:solidFill>
                    <a:latin typeface="Century Gothic"/>
                    <a:cs typeface="Century Gothic"/>
                  </a:rPr>
                  <a:t>5</a:t>
                </a:r>
                <a:endParaRPr sz="794">
                  <a:latin typeface="Century Gothic"/>
                  <a:cs typeface="Century Gothic"/>
                </a:endParaRPr>
              </a:p>
            </p:txBody>
          </p:sp>
          <p:sp>
            <p:nvSpPr>
              <p:cNvPr id="164" name="object 9"/>
              <p:cNvSpPr txBox="1"/>
              <p:nvPr/>
            </p:nvSpPr>
            <p:spPr>
              <a:xfrm>
                <a:off x="4000500" y="3682478"/>
                <a:ext cx="498885"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5" name="object 8"/>
              <p:cNvSpPr txBox="1"/>
              <p:nvPr/>
            </p:nvSpPr>
            <p:spPr>
              <a:xfrm>
                <a:off x="4499386" y="3682478"/>
                <a:ext cx="516367"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6" name="object 7"/>
              <p:cNvSpPr txBox="1"/>
              <p:nvPr/>
            </p:nvSpPr>
            <p:spPr>
              <a:xfrm>
                <a:off x="5015753" y="3682478"/>
                <a:ext cx="500230"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7" name="object 6"/>
              <p:cNvSpPr txBox="1"/>
              <p:nvPr/>
            </p:nvSpPr>
            <p:spPr>
              <a:xfrm>
                <a:off x="5515984" y="3682478"/>
                <a:ext cx="517039"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8" name="object 5"/>
              <p:cNvSpPr txBox="1"/>
              <p:nvPr/>
            </p:nvSpPr>
            <p:spPr>
              <a:xfrm>
                <a:off x="6033023" y="3682478"/>
                <a:ext cx="495524"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9" name="object 4"/>
              <p:cNvSpPr txBox="1"/>
              <p:nvPr/>
            </p:nvSpPr>
            <p:spPr>
              <a:xfrm>
                <a:off x="6528548" y="3682478"/>
                <a:ext cx="497540"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70" name="object 3"/>
              <p:cNvSpPr txBox="1"/>
              <p:nvPr/>
            </p:nvSpPr>
            <p:spPr>
              <a:xfrm>
                <a:off x="7026089" y="3682478"/>
                <a:ext cx="532503" cy="64545"/>
              </a:xfrm>
              <a:prstGeom prst="rect">
                <a:avLst/>
              </a:prstGeom>
            </p:spPr>
            <p:txBody>
              <a:bodyPr wrap="square" lIns="0" tIns="0" rIns="0" bIns="0" rtlCol="0">
                <a:noAutofit/>
              </a:bodyPr>
              <a:lstStyle/>
              <a:p>
                <a:pPr marL="22413">
                  <a:lnSpc>
                    <a:spcPts val="485"/>
                  </a:lnSpc>
                  <a:spcBef>
                    <a:spcPts val="22"/>
                  </a:spcBef>
                </a:pPr>
                <a:endParaRPr sz="485"/>
              </a:p>
            </p:txBody>
          </p:sp>
        </p:grpSp>
        <p:sp>
          <p:nvSpPr>
            <p:cNvPr id="99" name="Oval 98"/>
            <p:cNvSpPr/>
            <p:nvPr/>
          </p:nvSpPr>
          <p:spPr bwMode="auto">
            <a:xfrm>
              <a:off x="3937363" y="1447801"/>
              <a:ext cx="1320437" cy="1755738"/>
            </a:xfrm>
            <a:prstGeom prst="ellipse">
              <a:avLst/>
            </a:prstGeom>
            <a:no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noFill/>
                <a:latin typeface="Arial" charset="0"/>
              </a:endParaRPr>
            </a:p>
          </p:txBody>
        </p:sp>
        <p:sp>
          <p:nvSpPr>
            <p:cNvPr id="100" name="Oval 99"/>
            <p:cNvSpPr/>
            <p:nvPr/>
          </p:nvSpPr>
          <p:spPr bwMode="auto">
            <a:xfrm>
              <a:off x="5715000" y="2057167"/>
              <a:ext cx="1527717" cy="1981433"/>
            </a:xfrm>
            <a:prstGeom prst="ellipse">
              <a:avLst/>
            </a:prstGeom>
            <a:no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solidFill>
                  <a:schemeClr val="tx1"/>
                </a:solidFill>
                <a:latin typeface="Arial" charset="0"/>
              </a:endParaRPr>
            </a:p>
          </p:txBody>
        </p:sp>
      </p:grpSp>
      <mc:AlternateContent xmlns:mc="http://schemas.openxmlformats.org/markup-compatibility/2006" xmlns:a14="http://schemas.microsoft.com/office/drawing/2010/main">
        <mc:Choice Requires="a14">
          <p:sp>
            <p:nvSpPr>
              <p:cNvPr id="171" name="TextBox 170"/>
              <p:cNvSpPr txBox="1"/>
              <p:nvPr/>
            </p:nvSpPr>
            <p:spPr>
              <a:xfrm>
                <a:off x="4055595" y="5142606"/>
                <a:ext cx="5723450" cy="73238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1600" b="1" i="1">
                          <a:latin typeface="Cambria Math" panose="02040503050406030204" pitchFamily="18" charset="0"/>
                        </a:rPr>
                        <m:t>𝑬</m:t>
                      </m:r>
                      <m:r>
                        <a:rPr lang="en-IN" sz="1600" b="1" i="1">
                          <a:latin typeface="Cambria Math" panose="02040503050406030204" pitchFamily="18" charset="0"/>
                        </a:rPr>
                        <m:t>=</m:t>
                      </m:r>
                      <m:nary>
                        <m:naryPr>
                          <m:chr m:val="∑"/>
                          <m:ctrlPr>
                            <a:rPr lang="en-IN" sz="1600" b="1" i="1">
                              <a:latin typeface="Cambria Math" panose="02040503050406030204" pitchFamily="18" charset="0"/>
                            </a:rPr>
                          </m:ctrlPr>
                        </m:naryPr>
                        <m:sub>
                          <m:r>
                            <m:rPr>
                              <m:brk m:alnAt="23"/>
                            </m:rPr>
                            <a:rPr lang="en-IN" sz="1600" b="1" i="1">
                              <a:latin typeface="Cambria Math" panose="02040503050406030204" pitchFamily="18" charset="0"/>
                            </a:rPr>
                            <m:t>𝒊</m:t>
                          </m:r>
                          <m:r>
                            <a:rPr lang="en-IN" sz="1600" b="1" i="1">
                              <a:latin typeface="Cambria Math" panose="02040503050406030204" pitchFamily="18" charset="0"/>
                            </a:rPr>
                            <m:t>=</m:t>
                          </m:r>
                          <m:r>
                            <a:rPr lang="en-IN" sz="1600" b="1" i="1">
                              <a:latin typeface="Cambria Math" panose="02040503050406030204" pitchFamily="18" charset="0"/>
                            </a:rPr>
                            <m:t>𝟏</m:t>
                          </m:r>
                        </m:sub>
                        <m:sup>
                          <m:r>
                            <a:rPr lang="en-IN" sz="1600" b="1" i="1">
                              <a:latin typeface="Cambria Math" panose="02040503050406030204" pitchFamily="18" charset="0"/>
                            </a:rPr>
                            <m:t>𝒌</m:t>
                          </m:r>
                        </m:sup>
                        <m:e>
                          <m:nary>
                            <m:naryPr>
                              <m:chr m:val="∑"/>
                              <m:supHide m:val="on"/>
                              <m:ctrlPr>
                                <a:rPr lang="en-IN" sz="1600" b="1" i="1">
                                  <a:latin typeface="Cambria Math" panose="02040503050406030204" pitchFamily="18" charset="0"/>
                                </a:rPr>
                              </m:ctrlPr>
                            </m:naryPr>
                            <m:sub>
                              <m:r>
                                <m:rPr>
                                  <m:brk m:alnAt="7"/>
                                </m:rPr>
                                <a:rPr lang="en-IN" sz="1600" b="1" i="1">
                                  <a:latin typeface="Cambria Math" panose="02040503050406030204" pitchFamily="18" charset="0"/>
                                </a:rPr>
                                <m:t>𝒑</m:t>
                              </m:r>
                              <m:r>
                                <a:rPr lang="en-IN" sz="1600" b="1" i="1">
                                  <a:latin typeface="Cambria Math" panose="02040503050406030204" pitchFamily="18" charset="0"/>
                                  <a:ea typeface="Cambria Math" panose="02040503050406030204" pitchFamily="18" charset="0"/>
                                </a:rPr>
                                <m:t>∈</m:t>
                              </m:r>
                              <m:sSub>
                                <m:sSubPr>
                                  <m:ctrlPr>
                                    <a:rPr lang="en-IN" sz="1600" b="1" i="1">
                                      <a:latin typeface="Cambria Math" panose="02040503050406030204" pitchFamily="18" charset="0"/>
                                      <a:ea typeface="Cambria Math" panose="02040503050406030204" pitchFamily="18" charset="0"/>
                                    </a:rPr>
                                  </m:ctrlPr>
                                </m:sSubPr>
                                <m:e>
                                  <m:r>
                                    <a:rPr lang="en-IN" sz="1600" b="1" i="1">
                                      <a:latin typeface="Cambria Math" panose="02040503050406030204" pitchFamily="18" charset="0"/>
                                      <a:ea typeface="Cambria Math" panose="02040503050406030204" pitchFamily="18" charset="0"/>
                                    </a:rPr>
                                    <m:t>𝑪</m:t>
                                  </m:r>
                                </m:e>
                                <m:sub>
                                  <m:r>
                                    <a:rPr lang="en-IN" sz="1600" b="1" i="1">
                                      <a:latin typeface="Cambria Math" panose="02040503050406030204" pitchFamily="18" charset="0"/>
                                      <a:ea typeface="Cambria Math" panose="02040503050406030204" pitchFamily="18" charset="0"/>
                                    </a:rPr>
                                    <m:t>𝒊</m:t>
                                  </m:r>
                                </m:sub>
                              </m:sSub>
                            </m:sub>
                            <m:sup/>
                            <m:e>
                              <m:d>
                                <m:dPr>
                                  <m:begChr m:val="|"/>
                                  <m:endChr m:val="|"/>
                                  <m:ctrlPr>
                                    <a:rPr lang="en-IN" sz="1600" i="1">
                                      <a:latin typeface="Cambria Math" panose="02040503050406030204" pitchFamily="18" charset="0"/>
                                    </a:rPr>
                                  </m:ctrlPr>
                                </m:dPr>
                                <m:e>
                                  <m:r>
                                    <a:rPr lang="en-IN" sz="1600" i="1">
                                      <a:latin typeface="Cambria Math" panose="02040503050406030204" pitchFamily="18" charset="0"/>
                                    </a:rPr>
                                    <m:t>𝒑</m:t>
                                  </m:r>
                                  <m:r>
                                    <a:rPr lang="en-IN" sz="1600" i="1">
                                      <a:latin typeface="Cambria Math" panose="02040503050406030204" pitchFamily="18" charset="0"/>
                                    </a:rPr>
                                    <m:t>−</m:t>
                                  </m:r>
                                  <m:sSub>
                                    <m:sSubPr>
                                      <m:ctrlPr>
                                        <a:rPr lang="en-IN" sz="1600" i="1">
                                          <a:latin typeface="Cambria Math" panose="02040503050406030204" pitchFamily="18" charset="0"/>
                                        </a:rPr>
                                      </m:ctrlPr>
                                    </m:sSubPr>
                                    <m:e>
                                      <m:r>
                                        <a:rPr lang="en-IN" sz="1600" i="1">
                                          <a:latin typeface="Cambria Math" panose="02040503050406030204" pitchFamily="18" charset="0"/>
                                        </a:rPr>
                                        <m:t>𝑶</m:t>
                                      </m:r>
                                    </m:e>
                                    <m:sub>
                                      <m:r>
                                        <a:rPr lang="en-IN" sz="1600" i="1">
                                          <a:latin typeface="Cambria Math" panose="02040503050406030204" pitchFamily="18" charset="0"/>
                                        </a:rPr>
                                        <m:t>𝒊</m:t>
                                      </m:r>
                                    </m:sub>
                                  </m:sSub>
                                </m:e>
                              </m:d>
                              <m:r>
                                <a:rPr lang="en-IN" sz="1600" i="1">
                                  <a:latin typeface="Cambria Math" panose="02040503050406030204" pitchFamily="18" charset="0"/>
                                </a:rPr>
                                <m:t>=</m:t>
                              </m:r>
                              <m:d>
                                <m:dPr>
                                  <m:ctrlPr>
                                    <a:rPr lang="en-IN" sz="1600" i="1">
                                      <a:latin typeface="Cambria Math" panose="02040503050406030204" pitchFamily="18" charset="0"/>
                                    </a:rPr>
                                  </m:ctrlPr>
                                </m:dPr>
                                <m:e>
                                  <m:d>
                                    <m:dPr>
                                      <m:begChr m:val="|"/>
                                      <m:endChr m:val="|"/>
                                      <m:ctrlPr>
                                        <a:rPr lang="en-IN" sz="1600" i="1">
                                          <a:solidFill>
                                            <a:schemeClr val="accent5">
                                              <a:lumMod val="50000"/>
                                            </a:schemeClr>
                                          </a:solidFill>
                                          <a:latin typeface="Cambria Math" panose="02040503050406030204" pitchFamily="18" charset="0"/>
                                        </a:rPr>
                                      </m:ctrlPr>
                                    </m:dPr>
                                    <m:e>
                                      <m:sSub>
                                        <m:sSubPr>
                                          <m:ctrlPr>
                                            <a:rPr lang="en-IN" sz="1600" i="1">
                                              <a:solidFill>
                                                <a:schemeClr val="accent5">
                                                  <a:lumMod val="50000"/>
                                                </a:schemeClr>
                                              </a:solidFill>
                                              <a:latin typeface="Cambria Math" panose="02040503050406030204" pitchFamily="18" charset="0"/>
                                            </a:rPr>
                                          </m:ctrlPr>
                                        </m:sSubPr>
                                        <m:e>
                                          <m:r>
                                            <a:rPr lang="en-IN" sz="1600" i="1">
                                              <a:solidFill>
                                                <a:schemeClr val="accent5">
                                                  <a:lumMod val="50000"/>
                                                </a:schemeClr>
                                              </a:solidFill>
                                              <a:latin typeface="Cambria Math" panose="02040503050406030204" pitchFamily="18" charset="0"/>
                                            </a:rPr>
                                            <m:t>𝑶</m:t>
                                          </m:r>
                                        </m:e>
                                        <m:sub>
                                          <m:r>
                                            <a:rPr lang="en-IN" sz="1600" i="1">
                                              <a:solidFill>
                                                <a:schemeClr val="accent5">
                                                  <a:lumMod val="50000"/>
                                                </a:schemeClr>
                                              </a:solidFill>
                                              <a:latin typeface="Cambria Math" panose="02040503050406030204" pitchFamily="18" charset="0"/>
                                            </a:rPr>
                                            <m:t>𝟏</m:t>
                                          </m:r>
                                        </m:sub>
                                      </m:sSub>
                                      <m:r>
                                        <a:rPr lang="en-IN" sz="1600" i="1">
                                          <a:solidFill>
                                            <a:schemeClr val="accent5">
                                              <a:lumMod val="50000"/>
                                            </a:schemeClr>
                                          </a:solidFill>
                                          <a:latin typeface="Cambria Math" panose="02040503050406030204" pitchFamily="18" charset="0"/>
                                        </a:rPr>
                                        <m:t>−</m:t>
                                      </m:r>
                                      <m:sSub>
                                        <m:sSubPr>
                                          <m:ctrlPr>
                                            <a:rPr lang="en-IN" sz="1600" i="1">
                                              <a:solidFill>
                                                <a:schemeClr val="accent5">
                                                  <a:lumMod val="50000"/>
                                                </a:schemeClr>
                                              </a:solidFill>
                                              <a:latin typeface="Cambria Math" panose="02040503050406030204" pitchFamily="18" charset="0"/>
                                            </a:rPr>
                                          </m:ctrlPr>
                                        </m:sSubPr>
                                        <m:e>
                                          <m:r>
                                            <a:rPr lang="en-IN" sz="1600" i="1">
                                              <a:solidFill>
                                                <a:schemeClr val="accent5">
                                                  <a:lumMod val="50000"/>
                                                </a:schemeClr>
                                              </a:solidFill>
                                              <a:latin typeface="Cambria Math" panose="02040503050406030204" pitchFamily="18" charset="0"/>
                                            </a:rPr>
                                            <m:t>𝑶</m:t>
                                          </m:r>
                                        </m:e>
                                        <m:sub>
                                          <m:r>
                                            <a:rPr lang="en-IN" sz="1600" i="1">
                                              <a:solidFill>
                                                <a:schemeClr val="accent5">
                                                  <a:lumMod val="50000"/>
                                                </a:schemeClr>
                                              </a:solidFill>
                                              <a:latin typeface="Cambria Math" panose="02040503050406030204" pitchFamily="18" charset="0"/>
                                            </a:rPr>
                                            <m:t>𝟐</m:t>
                                          </m:r>
                                        </m:sub>
                                      </m:sSub>
                                    </m:e>
                                  </m:d>
                                  <m:r>
                                    <a:rPr lang="en-IN" sz="1600" i="1">
                                      <a:solidFill>
                                        <a:schemeClr val="accent5">
                                          <a:lumMod val="50000"/>
                                        </a:schemeClr>
                                      </a:solidFill>
                                      <a:latin typeface="Cambria Math" panose="02040503050406030204" pitchFamily="18" charset="0"/>
                                    </a:rPr>
                                    <m:t>+</m:t>
                                  </m:r>
                                  <m:d>
                                    <m:dPr>
                                      <m:begChr m:val="|"/>
                                      <m:endChr m:val="|"/>
                                      <m:ctrlPr>
                                        <a:rPr lang="en-IN" sz="1600" i="1">
                                          <a:solidFill>
                                            <a:schemeClr val="accent5">
                                              <a:lumMod val="50000"/>
                                            </a:schemeClr>
                                          </a:solidFill>
                                          <a:latin typeface="Cambria Math" panose="02040503050406030204" pitchFamily="18" charset="0"/>
                                        </a:rPr>
                                      </m:ctrlPr>
                                    </m:dPr>
                                    <m:e>
                                      <m:sSub>
                                        <m:sSubPr>
                                          <m:ctrlPr>
                                            <a:rPr lang="en-IN" sz="1600" i="1">
                                              <a:solidFill>
                                                <a:schemeClr val="accent5">
                                                  <a:lumMod val="50000"/>
                                                </a:schemeClr>
                                              </a:solidFill>
                                              <a:latin typeface="Cambria Math" panose="02040503050406030204" pitchFamily="18" charset="0"/>
                                            </a:rPr>
                                          </m:ctrlPr>
                                        </m:sSubPr>
                                        <m:e>
                                          <m:r>
                                            <a:rPr lang="en-IN" sz="1600" i="1">
                                              <a:solidFill>
                                                <a:schemeClr val="accent5">
                                                  <a:lumMod val="50000"/>
                                                </a:schemeClr>
                                              </a:solidFill>
                                              <a:latin typeface="Cambria Math" panose="02040503050406030204" pitchFamily="18" charset="0"/>
                                            </a:rPr>
                                            <m:t>𝑶</m:t>
                                          </m:r>
                                        </m:e>
                                        <m:sub>
                                          <m:r>
                                            <a:rPr lang="en-IN" sz="1600" i="1">
                                              <a:solidFill>
                                                <a:schemeClr val="accent5">
                                                  <a:lumMod val="50000"/>
                                                </a:schemeClr>
                                              </a:solidFill>
                                              <a:latin typeface="Cambria Math" panose="02040503050406030204" pitchFamily="18" charset="0"/>
                                            </a:rPr>
                                            <m:t>𝟑</m:t>
                                          </m:r>
                                        </m:sub>
                                      </m:sSub>
                                      <m:r>
                                        <a:rPr lang="en-IN" sz="1600" i="1">
                                          <a:solidFill>
                                            <a:schemeClr val="accent5">
                                              <a:lumMod val="50000"/>
                                            </a:schemeClr>
                                          </a:solidFill>
                                          <a:latin typeface="Cambria Math" panose="02040503050406030204" pitchFamily="18" charset="0"/>
                                        </a:rPr>
                                        <m:t>−</m:t>
                                      </m:r>
                                      <m:sSub>
                                        <m:sSubPr>
                                          <m:ctrlPr>
                                            <a:rPr lang="en-IN" sz="1600" i="1">
                                              <a:solidFill>
                                                <a:schemeClr val="accent5">
                                                  <a:lumMod val="50000"/>
                                                </a:schemeClr>
                                              </a:solidFill>
                                              <a:latin typeface="Cambria Math" panose="02040503050406030204" pitchFamily="18" charset="0"/>
                                            </a:rPr>
                                          </m:ctrlPr>
                                        </m:sSubPr>
                                        <m:e>
                                          <m:r>
                                            <a:rPr lang="en-IN" sz="1600" i="1">
                                              <a:solidFill>
                                                <a:schemeClr val="accent5">
                                                  <a:lumMod val="50000"/>
                                                </a:schemeClr>
                                              </a:solidFill>
                                              <a:latin typeface="Cambria Math" panose="02040503050406030204" pitchFamily="18" charset="0"/>
                                            </a:rPr>
                                            <m:t>𝑶</m:t>
                                          </m:r>
                                        </m:e>
                                        <m:sub>
                                          <m:r>
                                            <a:rPr lang="en-IN" sz="1600" i="1">
                                              <a:solidFill>
                                                <a:schemeClr val="accent5">
                                                  <a:lumMod val="50000"/>
                                                </a:schemeClr>
                                              </a:solidFill>
                                              <a:latin typeface="Cambria Math" panose="02040503050406030204" pitchFamily="18" charset="0"/>
                                            </a:rPr>
                                            <m:t>𝟐</m:t>
                                          </m:r>
                                        </m:sub>
                                      </m:sSub>
                                    </m:e>
                                  </m:d>
                                  <m:r>
                                    <a:rPr lang="en-IN" sz="1600" i="1">
                                      <a:solidFill>
                                        <a:schemeClr val="accent5">
                                          <a:lumMod val="50000"/>
                                        </a:schemeClr>
                                      </a:solidFill>
                                      <a:latin typeface="Cambria Math" panose="02040503050406030204" pitchFamily="18" charset="0"/>
                                    </a:rPr>
                                    <m:t>+</m:t>
                                  </m:r>
                                  <m:d>
                                    <m:dPr>
                                      <m:begChr m:val="|"/>
                                      <m:endChr m:val="|"/>
                                      <m:ctrlPr>
                                        <a:rPr lang="en-IN" sz="1600" i="1">
                                          <a:solidFill>
                                            <a:schemeClr val="accent5">
                                              <a:lumMod val="50000"/>
                                            </a:schemeClr>
                                          </a:solidFill>
                                          <a:latin typeface="Cambria Math" panose="02040503050406030204" pitchFamily="18" charset="0"/>
                                        </a:rPr>
                                      </m:ctrlPr>
                                    </m:dPr>
                                    <m:e>
                                      <m:sSub>
                                        <m:sSubPr>
                                          <m:ctrlPr>
                                            <a:rPr lang="en-IN" sz="1600" i="1">
                                              <a:solidFill>
                                                <a:schemeClr val="accent5">
                                                  <a:lumMod val="50000"/>
                                                </a:schemeClr>
                                              </a:solidFill>
                                              <a:latin typeface="Cambria Math" panose="02040503050406030204" pitchFamily="18" charset="0"/>
                                            </a:rPr>
                                          </m:ctrlPr>
                                        </m:sSubPr>
                                        <m:e>
                                          <m:r>
                                            <a:rPr lang="en-IN" sz="1600" i="1">
                                              <a:solidFill>
                                                <a:schemeClr val="accent5">
                                                  <a:lumMod val="50000"/>
                                                </a:schemeClr>
                                              </a:solidFill>
                                              <a:latin typeface="Cambria Math" panose="02040503050406030204" pitchFamily="18" charset="0"/>
                                            </a:rPr>
                                            <m:t>𝑶</m:t>
                                          </m:r>
                                        </m:e>
                                        <m:sub>
                                          <m:r>
                                            <a:rPr lang="en-IN" sz="1600" i="1">
                                              <a:solidFill>
                                                <a:schemeClr val="accent5">
                                                  <a:lumMod val="50000"/>
                                                </a:schemeClr>
                                              </a:solidFill>
                                              <a:latin typeface="Cambria Math" panose="02040503050406030204" pitchFamily="18" charset="0"/>
                                            </a:rPr>
                                            <m:t>𝟒</m:t>
                                          </m:r>
                                        </m:sub>
                                      </m:sSub>
                                      <m:r>
                                        <a:rPr lang="en-IN" sz="1600" i="1">
                                          <a:solidFill>
                                            <a:schemeClr val="accent5">
                                              <a:lumMod val="50000"/>
                                            </a:schemeClr>
                                          </a:solidFill>
                                          <a:latin typeface="Cambria Math" panose="02040503050406030204" pitchFamily="18" charset="0"/>
                                        </a:rPr>
                                        <m:t>−</m:t>
                                      </m:r>
                                      <m:sSub>
                                        <m:sSubPr>
                                          <m:ctrlPr>
                                            <a:rPr lang="en-IN" sz="1600" i="1">
                                              <a:solidFill>
                                                <a:schemeClr val="accent5">
                                                  <a:lumMod val="50000"/>
                                                </a:schemeClr>
                                              </a:solidFill>
                                              <a:latin typeface="Cambria Math" panose="02040503050406030204" pitchFamily="18" charset="0"/>
                                            </a:rPr>
                                          </m:ctrlPr>
                                        </m:sSubPr>
                                        <m:e>
                                          <m:r>
                                            <a:rPr lang="en-IN" sz="1600" i="1">
                                              <a:solidFill>
                                                <a:schemeClr val="accent5">
                                                  <a:lumMod val="50000"/>
                                                </a:schemeClr>
                                              </a:solidFill>
                                              <a:latin typeface="Cambria Math" panose="02040503050406030204" pitchFamily="18" charset="0"/>
                                            </a:rPr>
                                            <m:t>𝑶</m:t>
                                          </m:r>
                                        </m:e>
                                        <m:sub>
                                          <m:r>
                                            <a:rPr lang="en-IN" sz="1600" i="1">
                                              <a:solidFill>
                                                <a:schemeClr val="accent5">
                                                  <a:lumMod val="50000"/>
                                                </a:schemeClr>
                                              </a:solidFill>
                                              <a:latin typeface="Cambria Math" panose="02040503050406030204" pitchFamily="18" charset="0"/>
                                            </a:rPr>
                                            <m:t>𝟐</m:t>
                                          </m:r>
                                        </m:sub>
                                      </m:sSub>
                                    </m:e>
                                  </m:d>
                                </m:e>
                              </m:d>
                              <m:r>
                                <a:rPr lang="en-IN" sz="1600" i="1">
                                  <a:latin typeface="Cambria Math" panose="02040503050406030204" pitchFamily="18" charset="0"/>
                                </a:rPr>
                                <m:t>+</m:t>
                              </m:r>
                            </m:e>
                          </m:nary>
                        </m:e>
                      </m:nary>
                    </m:oMath>
                  </m:oMathPara>
                </a14:m>
                <a:endParaRPr lang="en-IN" sz="1600" dirty="0"/>
              </a:p>
            </p:txBody>
          </p:sp>
        </mc:Choice>
        <mc:Fallback xmlns="">
          <p:sp>
            <p:nvSpPr>
              <p:cNvPr id="171" name="TextBox 170"/>
              <p:cNvSpPr txBox="1">
                <a:spLocks noRot="1" noChangeAspect="1" noMove="1" noResize="1" noEditPoints="1" noAdjustHandles="1" noChangeArrowheads="1" noChangeShapeType="1" noTextEdit="1"/>
              </p:cNvSpPr>
              <p:nvPr/>
            </p:nvSpPr>
            <p:spPr>
              <a:xfrm>
                <a:off x="4055595" y="5142606"/>
                <a:ext cx="5723450" cy="732380"/>
              </a:xfrm>
              <a:prstGeom prst="rect">
                <a:avLst/>
              </a:prstGeom>
              <a:blipFill rotWithShape="0">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2" name="Rectangle 171"/>
              <p:cNvSpPr/>
              <p:nvPr/>
            </p:nvSpPr>
            <p:spPr>
              <a:xfrm>
                <a:off x="4727715" y="6062246"/>
                <a:ext cx="5867400"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IN" sz="1600" i="1">
                              <a:latin typeface="Cambria Math" panose="02040503050406030204" pitchFamily="18" charset="0"/>
                            </a:rPr>
                          </m:ctrlPr>
                        </m:dPr>
                        <m:e>
                          <m:d>
                            <m:dPr>
                              <m:begChr m:val="|"/>
                              <m:endChr m:val="|"/>
                              <m:ctrlPr>
                                <a:rPr lang="en-IN" sz="1600" i="1">
                                  <a:solidFill>
                                    <a:schemeClr val="accent6">
                                      <a:lumMod val="75000"/>
                                    </a:schemeClr>
                                  </a:solidFill>
                                  <a:latin typeface="Cambria Math" panose="02040503050406030204" pitchFamily="18" charset="0"/>
                                </a:rPr>
                              </m:ctrlPr>
                            </m:dPr>
                            <m:e>
                              <m:sSub>
                                <m:sSubPr>
                                  <m:ctrlPr>
                                    <a:rPr lang="en-IN" sz="1600" i="1">
                                      <a:solidFill>
                                        <a:schemeClr val="accent6">
                                          <a:lumMod val="75000"/>
                                        </a:schemeClr>
                                      </a:solidFill>
                                      <a:latin typeface="Cambria Math" panose="02040503050406030204" pitchFamily="18" charset="0"/>
                                    </a:rPr>
                                  </m:ctrlPr>
                                </m:sSubPr>
                                <m:e>
                                  <m:r>
                                    <a:rPr lang="en-IN" sz="1600" i="1">
                                      <a:solidFill>
                                        <a:schemeClr val="accent6">
                                          <a:lumMod val="75000"/>
                                        </a:schemeClr>
                                      </a:solidFill>
                                      <a:latin typeface="Cambria Math" panose="02040503050406030204" pitchFamily="18" charset="0"/>
                                    </a:rPr>
                                    <m:t>𝑶</m:t>
                                  </m:r>
                                </m:e>
                                <m:sub>
                                  <m:r>
                                    <a:rPr lang="en-IN" sz="1600" i="1">
                                      <a:solidFill>
                                        <a:schemeClr val="accent6">
                                          <a:lumMod val="75000"/>
                                        </a:schemeClr>
                                      </a:solidFill>
                                      <a:latin typeface="Cambria Math" panose="02040503050406030204" pitchFamily="18" charset="0"/>
                                    </a:rPr>
                                    <m:t>𝟓</m:t>
                                  </m:r>
                                </m:sub>
                              </m:sSub>
                              <m:r>
                                <a:rPr lang="en-IN" sz="1600" i="1">
                                  <a:solidFill>
                                    <a:schemeClr val="accent6">
                                      <a:lumMod val="75000"/>
                                    </a:schemeClr>
                                  </a:solidFill>
                                  <a:latin typeface="Cambria Math" panose="02040503050406030204" pitchFamily="18" charset="0"/>
                                </a:rPr>
                                <m:t>−</m:t>
                              </m:r>
                              <m:sSub>
                                <m:sSubPr>
                                  <m:ctrlPr>
                                    <a:rPr lang="en-IN" sz="1600" i="1">
                                      <a:solidFill>
                                        <a:schemeClr val="accent6">
                                          <a:lumMod val="75000"/>
                                        </a:schemeClr>
                                      </a:solidFill>
                                      <a:latin typeface="Cambria Math" panose="02040503050406030204" pitchFamily="18" charset="0"/>
                                    </a:rPr>
                                  </m:ctrlPr>
                                </m:sSubPr>
                                <m:e>
                                  <m:r>
                                    <a:rPr lang="en-IN" sz="1600" i="1">
                                      <a:solidFill>
                                        <a:schemeClr val="accent6">
                                          <a:lumMod val="75000"/>
                                        </a:schemeClr>
                                      </a:solidFill>
                                      <a:latin typeface="Cambria Math" panose="02040503050406030204" pitchFamily="18" charset="0"/>
                                    </a:rPr>
                                    <m:t>𝑶</m:t>
                                  </m:r>
                                </m:e>
                                <m:sub>
                                  <m:r>
                                    <a:rPr lang="en-IN" sz="1600" i="1">
                                      <a:solidFill>
                                        <a:schemeClr val="accent6">
                                          <a:lumMod val="75000"/>
                                        </a:schemeClr>
                                      </a:solidFill>
                                      <a:latin typeface="Cambria Math" panose="02040503050406030204" pitchFamily="18" charset="0"/>
                                    </a:rPr>
                                    <m:t>𝟖</m:t>
                                  </m:r>
                                </m:sub>
                              </m:sSub>
                            </m:e>
                          </m:d>
                          <m:r>
                            <a:rPr lang="en-IN" sz="1600" i="1">
                              <a:solidFill>
                                <a:schemeClr val="accent6">
                                  <a:lumMod val="75000"/>
                                </a:schemeClr>
                              </a:solidFill>
                              <a:latin typeface="Cambria Math" panose="02040503050406030204" pitchFamily="18" charset="0"/>
                            </a:rPr>
                            <m:t>+</m:t>
                          </m:r>
                          <m:d>
                            <m:dPr>
                              <m:begChr m:val="|"/>
                              <m:endChr m:val="|"/>
                              <m:ctrlPr>
                                <a:rPr lang="en-IN" sz="1600" i="1">
                                  <a:solidFill>
                                    <a:schemeClr val="accent6">
                                      <a:lumMod val="75000"/>
                                    </a:schemeClr>
                                  </a:solidFill>
                                  <a:latin typeface="Cambria Math" panose="02040503050406030204" pitchFamily="18" charset="0"/>
                                </a:rPr>
                              </m:ctrlPr>
                            </m:dPr>
                            <m:e>
                              <m:sSub>
                                <m:sSubPr>
                                  <m:ctrlPr>
                                    <a:rPr lang="en-IN" sz="1600" i="1">
                                      <a:solidFill>
                                        <a:schemeClr val="accent6">
                                          <a:lumMod val="75000"/>
                                        </a:schemeClr>
                                      </a:solidFill>
                                      <a:latin typeface="Cambria Math" panose="02040503050406030204" pitchFamily="18" charset="0"/>
                                    </a:rPr>
                                  </m:ctrlPr>
                                </m:sSubPr>
                                <m:e>
                                  <m:r>
                                    <a:rPr lang="en-IN" sz="1600" i="1">
                                      <a:solidFill>
                                        <a:schemeClr val="accent6">
                                          <a:lumMod val="75000"/>
                                        </a:schemeClr>
                                      </a:solidFill>
                                      <a:latin typeface="Cambria Math" panose="02040503050406030204" pitchFamily="18" charset="0"/>
                                    </a:rPr>
                                    <m:t>𝑶</m:t>
                                  </m:r>
                                </m:e>
                                <m:sub>
                                  <m:r>
                                    <a:rPr lang="en-IN" sz="1600" i="1">
                                      <a:solidFill>
                                        <a:schemeClr val="accent6">
                                          <a:lumMod val="75000"/>
                                        </a:schemeClr>
                                      </a:solidFill>
                                      <a:latin typeface="Cambria Math" panose="02040503050406030204" pitchFamily="18" charset="0"/>
                                    </a:rPr>
                                    <m:t>𝟔</m:t>
                                  </m:r>
                                </m:sub>
                              </m:sSub>
                              <m:r>
                                <a:rPr lang="en-IN" sz="1600" i="1">
                                  <a:solidFill>
                                    <a:schemeClr val="accent6">
                                      <a:lumMod val="75000"/>
                                    </a:schemeClr>
                                  </a:solidFill>
                                  <a:latin typeface="Cambria Math" panose="02040503050406030204" pitchFamily="18" charset="0"/>
                                </a:rPr>
                                <m:t>−</m:t>
                              </m:r>
                              <m:sSub>
                                <m:sSubPr>
                                  <m:ctrlPr>
                                    <a:rPr lang="en-IN" sz="1600" i="1">
                                      <a:solidFill>
                                        <a:schemeClr val="accent6">
                                          <a:lumMod val="75000"/>
                                        </a:schemeClr>
                                      </a:solidFill>
                                      <a:latin typeface="Cambria Math" panose="02040503050406030204" pitchFamily="18" charset="0"/>
                                    </a:rPr>
                                  </m:ctrlPr>
                                </m:sSubPr>
                                <m:e>
                                  <m:r>
                                    <a:rPr lang="en-IN" sz="1600" i="1">
                                      <a:solidFill>
                                        <a:schemeClr val="accent6">
                                          <a:lumMod val="75000"/>
                                        </a:schemeClr>
                                      </a:solidFill>
                                      <a:latin typeface="Cambria Math" panose="02040503050406030204" pitchFamily="18" charset="0"/>
                                    </a:rPr>
                                    <m:t>𝑶</m:t>
                                  </m:r>
                                </m:e>
                                <m:sub>
                                  <m:r>
                                    <a:rPr lang="en-IN" sz="1600" i="1">
                                      <a:solidFill>
                                        <a:schemeClr val="accent6">
                                          <a:lumMod val="75000"/>
                                        </a:schemeClr>
                                      </a:solidFill>
                                      <a:latin typeface="Cambria Math" panose="02040503050406030204" pitchFamily="18" charset="0"/>
                                    </a:rPr>
                                    <m:t>𝟖</m:t>
                                  </m:r>
                                </m:sub>
                              </m:sSub>
                            </m:e>
                          </m:d>
                          <m:r>
                            <a:rPr lang="en-IN" sz="1600" i="1">
                              <a:solidFill>
                                <a:schemeClr val="accent6">
                                  <a:lumMod val="75000"/>
                                </a:schemeClr>
                              </a:solidFill>
                              <a:latin typeface="Cambria Math" panose="02040503050406030204" pitchFamily="18" charset="0"/>
                            </a:rPr>
                            <m:t>+</m:t>
                          </m:r>
                          <m:d>
                            <m:dPr>
                              <m:begChr m:val="|"/>
                              <m:endChr m:val="|"/>
                              <m:ctrlPr>
                                <a:rPr lang="en-IN" sz="1600" i="1">
                                  <a:solidFill>
                                    <a:schemeClr val="accent6">
                                      <a:lumMod val="75000"/>
                                    </a:schemeClr>
                                  </a:solidFill>
                                  <a:latin typeface="Cambria Math" panose="02040503050406030204" pitchFamily="18" charset="0"/>
                                </a:rPr>
                              </m:ctrlPr>
                            </m:dPr>
                            <m:e>
                              <m:sSub>
                                <m:sSubPr>
                                  <m:ctrlPr>
                                    <a:rPr lang="en-IN" sz="1600" i="1">
                                      <a:solidFill>
                                        <a:schemeClr val="accent6">
                                          <a:lumMod val="75000"/>
                                        </a:schemeClr>
                                      </a:solidFill>
                                      <a:latin typeface="Cambria Math" panose="02040503050406030204" pitchFamily="18" charset="0"/>
                                    </a:rPr>
                                  </m:ctrlPr>
                                </m:sSubPr>
                                <m:e>
                                  <m:r>
                                    <a:rPr lang="en-IN" sz="1600" i="1">
                                      <a:solidFill>
                                        <a:schemeClr val="accent6">
                                          <a:lumMod val="75000"/>
                                        </a:schemeClr>
                                      </a:solidFill>
                                      <a:latin typeface="Cambria Math" panose="02040503050406030204" pitchFamily="18" charset="0"/>
                                    </a:rPr>
                                    <m:t>𝑶</m:t>
                                  </m:r>
                                </m:e>
                                <m:sub>
                                  <m:r>
                                    <a:rPr lang="en-IN" sz="1600" i="1">
                                      <a:solidFill>
                                        <a:schemeClr val="accent6">
                                          <a:lumMod val="75000"/>
                                        </a:schemeClr>
                                      </a:solidFill>
                                      <a:latin typeface="Cambria Math" panose="02040503050406030204" pitchFamily="18" charset="0"/>
                                    </a:rPr>
                                    <m:t>𝟕</m:t>
                                  </m:r>
                                </m:sub>
                              </m:sSub>
                              <m:r>
                                <a:rPr lang="en-IN" sz="1600" i="1">
                                  <a:solidFill>
                                    <a:schemeClr val="accent6">
                                      <a:lumMod val="75000"/>
                                    </a:schemeClr>
                                  </a:solidFill>
                                  <a:latin typeface="Cambria Math" panose="02040503050406030204" pitchFamily="18" charset="0"/>
                                </a:rPr>
                                <m:t>−</m:t>
                              </m:r>
                              <m:sSub>
                                <m:sSubPr>
                                  <m:ctrlPr>
                                    <a:rPr lang="en-IN" sz="1600" i="1">
                                      <a:solidFill>
                                        <a:schemeClr val="accent6">
                                          <a:lumMod val="75000"/>
                                        </a:schemeClr>
                                      </a:solidFill>
                                      <a:latin typeface="Cambria Math" panose="02040503050406030204" pitchFamily="18" charset="0"/>
                                    </a:rPr>
                                  </m:ctrlPr>
                                </m:sSubPr>
                                <m:e>
                                  <m:r>
                                    <a:rPr lang="en-IN" sz="1600" i="1">
                                      <a:solidFill>
                                        <a:schemeClr val="accent6">
                                          <a:lumMod val="75000"/>
                                        </a:schemeClr>
                                      </a:solidFill>
                                      <a:latin typeface="Cambria Math" panose="02040503050406030204" pitchFamily="18" charset="0"/>
                                    </a:rPr>
                                    <m:t>𝑶</m:t>
                                  </m:r>
                                </m:e>
                                <m:sub>
                                  <m:r>
                                    <a:rPr lang="en-IN" sz="1600" i="1">
                                      <a:solidFill>
                                        <a:schemeClr val="accent6">
                                          <a:lumMod val="75000"/>
                                        </a:schemeClr>
                                      </a:solidFill>
                                      <a:latin typeface="Cambria Math" panose="02040503050406030204" pitchFamily="18" charset="0"/>
                                    </a:rPr>
                                    <m:t>𝟖</m:t>
                                  </m:r>
                                </m:sub>
                              </m:sSub>
                            </m:e>
                          </m:d>
                          <m:r>
                            <a:rPr lang="en-IN" sz="1600" i="1">
                              <a:solidFill>
                                <a:schemeClr val="accent6">
                                  <a:lumMod val="75000"/>
                                </a:schemeClr>
                              </a:solidFill>
                              <a:latin typeface="Cambria Math" panose="02040503050406030204" pitchFamily="18" charset="0"/>
                            </a:rPr>
                            <m:t>+</m:t>
                          </m:r>
                          <m:d>
                            <m:dPr>
                              <m:begChr m:val="|"/>
                              <m:endChr m:val="|"/>
                              <m:ctrlPr>
                                <a:rPr lang="en-IN" sz="1600" i="1">
                                  <a:solidFill>
                                    <a:schemeClr val="accent6">
                                      <a:lumMod val="75000"/>
                                    </a:schemeClr>
                                  </a:solidFill>
                                  <a:latin typeface="Cambria Math" panose="02040503050406030204" pitchFamily="18" charset="0"/>
                                </a:rPr>
                              </m:ctrlPr>
                            </m:dPr>
                            <m:e>
                              <m:sSub>
                                <m:sSubPr>
                                  <m:ctrlPr>
                                    <a:rPr lang="en-IN" sz="1600" i="1">
                                      <a:solidFill>
                                        <a:schemeClr val="accent6">
                                          <a:lumMod val="75000"/>
                                        </a:schemeClr>
                                      </a:solidFill>
                                      <a:latin typeface="Cambria Math" panose="02040503050406030204" pitchFamily="18" charset="0"/>
                                    </a:rPr>
                                  </m:ctrlPr>
                                </m:sSubPr>
                                <m:e>
                                  <m:r>
                                    <a:rPr lang="en-IN" sz="1600" i="1">
                                      <a:solidFill>
                                        <a:schemeClr val="accent6">
                                          <a:lumMod val="75000"/>
                                        </a:schemeClr>
                                      </a:solidFill>
                                      <a:latin typeface="Cambria Math" panose="02040503050406030204" pitchFamily="18" charset="0"/>
                                    </a:rPr>
                                    <m:t>𝑶</m:t>
                                  </m:r>
                                </m:e>
                                <m:sub>
                                  <m:r>
                                    <a:rPr lang="en-IN" sz="1600" i="1">
                                      <a:solidFill>
                                        <a:schemeClr val="accent6">
                                          <a:lumMod val="75000"/>
                                        </a:schemeClr>
                                      </a:solidFill>
                                      <a:latin typeface="Cambria Math" panose="02040503050406030204" pitchFamily="18" charset="0"/>
                                    </a:rPr>
                                    <m:t>𝟗</m:t>
                                  </m:r>
                                </m:sub>
                              </m:sSub>
                              <m:r>
                                <a:rPr lang="en-IN" sz="1600" i="1">
                                  <a:solidFill>
                                    <a:schemeClr val="accent6">
                                      <a:lumMod val="75000"/>
                                    </a:schemeClr>
                                  </a:solidFill>
                                  <a:latin typeface="Cambria Math" panose="02040503050406030204" pitchFamily="18" charset="0"/>
                                </a:rPr>
                                <m:t>−</m:t>
                              </m:r>
                              <m:sSub>
                                <m:sSubPr>
                                  <m:ctrlPr>
                                    <a:rPr lang="en-IN" sz="1600" i="1">
                                      <a:solidFill>
                                        <a:schemeClr val="accent6">
                                          <a:lumMod val="75000"/>
                                        </a:schemeClr>
                                      </a:solidFill>
                                      <a:latin typeface="Cambria Math" panose="02040503050406030204" pitchFamily="18" charset="0"/>
                                    </a:rPr>
                                  </m:ctrlPr>
                                </m:sSubPr>
                                <m:e>
                                  <m:r>
                                    <a:rPr lang="en-IN" sz="1600" i="1">
                                      <a:solidFill>
                                        <a:schemeClr val="accent6">
                                          <a:lumMod val="75000"/>
                                        </a:schemeClr>
                                      </a:solidFill>
                                      <a:latin typeface="Cambria Math" panose="02040503050406030204" pitchFamily="18" charset="0"/>
                                    </a:rPr>
                                    <m:t>𝑶</m:t>
                                  </m:r>
                                </m:e>
                                <m:sub>
                                  <m:r>
                                    <a:rPr lang="en-IN" sz="1600" i="1">
                                      <a:solidFill>
                                        <a:schemeClr val="accent6">
                                          <a:lumMod val="75000"/>
                                        </a:schemeClr>
                                      </a:solidFill>
                                      <a:latin typeface="Cambria Math" panose="02040503050406030204" pitchFamily="18" charset="0"/>
                                    </a:rPr>
                                    <m:t>𝟖</m:t>
                                  </m:r>
                                </m:sub>
                              </m:sSub>
                            </m:e>
                          </m:d>
                          <m:r>
                            <a:rPr lang="en-IN" sz="1600" i="1">
                              <a:solidFill>
                                <a:schemeClr val="accent6">
                                  <a:lumMod val="75000"/>
                                </a:schemeClr>
                              </a:solidFill>
                              <a:latin typeface="Cambria Math" panose="02040503050406030204" pitchFamily="18" charset="0"/>
                            </a:rPr>
                            <m:t>+</m:t>
                          </m:r>
                          <m:d>
                            <m:dPr>
                              <m:begChr m:val="|"/>
                              <m:endChr m:val="|"/>
                              <m:ctrlPr>
                                <a:rPr lang="en-IN" sz="1600" i="1">
                                  <a:solidFill>
                                    <a:schemeClr val="accent6">
                                      <a:lumMod val="75000"/>
                                    </a:schemeClr>
                                  </a:solidFill>
                                  <a:latin typeface="Cambria Math" panose="02040503050406030204" pitchFamily="18" charset="0"/>
                                </a:rPr>
                              </m:ctrlPr>
                            </m:dPr>
                            <m:e>
                              <m:sSub>
                                <m:sSubPr>
                                  <m:ctrlPr>
                                    <a:rPr lang="en-IN" sz="1600" i="1">
                                      <a:solidFill>
                                        <a:schemeClr val="accent6">
                                          <a:lumMod val="75000"/>
                                        </a:schemeClr>
                                      </a:solidFill>
                                      <a:latin typeface="Cambria Math" panose="02040503050406030204" pitchFamily="18" charset="0"/>
                                    </a:rPr>
                                  </m:ctrlPr>
                                </m:sSubPr>
                                <m:e>
                                  <m:r>
                                    <a:rPr lang="en-IN" sz="1600" i="1">
                                      <a:solidFill>
                                        <a:schemeClr val="accent6">
                                          <a:lumMod val="75000"/>
                                        </a:schemeClr>
                                      </a:solidFill>
                                      <a:latin typeface="Cambria Math" panose="02040503050406030204" pitchFamily="18" charset="0"/>
                                    </a:rPr>
                                    <m:t>𝑶</m:t>
                                  </m:r>
                                </m:e>
                                <m:sub>
                                  <m:r>
                                    <a:rPr lang="en-IN" sz="1600" i="1">
                                      <a:solidFill>
                                        <a:schemeClr val="accent6">
                                          <a:lumMod val="75000"/>
                                        </a:schemeClr>
                                      </a:solidFill>
                                      <a:latin typeface="Cambria Math" panose="02040503050406030204" pitchFamily="18" charset="0"/>
                                    </a:rPr>
                                    <m:t>𝟏𝟎</m:t>
                                  </m:r>
                                </m:sub>
                              </m:sSub>
                              <m:r>
                                <a:rPr lang="en-IN" sz="1600" i="1">
                                  <a:solidFill>
                                    <a:schemeClr val="accent6">
                                      <a:lumMod val="75000"/>
                                    </a:schemeClr>
                                  </a:solidFill>
                                  <a:latin typeface="Cambria Math" panose="02040503050406030204" pitchFamily="18" charset="0"/>
                                </a:rPr>
                                <m:t>−</m:t>
                              </m:r>
                              <m:sSub>
                                <m:sSubPr>
                                  <m:ctrlPr>
                                    <a:rPr lang="en-IN" sz="1600" i="1">
                                      <a:solidFill>
                                        <a:schemeClr val="accent6">
                                          <a:lumMod val="75000"/>
                                        </a:schemeClr>
                                      </a:solidFill>
                                      <a:latin typeface="Cambria Math" panose="02040503050406030204" pitchFamily="18" charset="0"/>
                                    </a:rPr>
                                  </m:ctrlPr>
                                </m:sSubPr>
                                <m:e>
                                  <m:r>
                                    <a:rPr lang="en-IN" sz="1600" i="1">
                                      <a:solidFill>
                                        <a:schemeClr val="accent6">
                                          <a:lumMod val="75000"/>
                                        </a:schemeClr>
                                      </a:solidFill>
                                      <a:latin typeface="Cambria Math" panose="02040503050406030204" pitchFamily="18" charset="0"/>
                                    </a:rPr>
                                    <m:t>𝑶</m:t>
                                  </m:r>
                                </m:e>
                                <m:sub>
                                  <m:r>
                                    <a:rPr lang="en-IN" sz="1600" i="1">
                                      <a:solidFill>
                                        <a:schemeClr val="accent6">
                                          <a:lumMod val="75000"/>
                                        </a:schemeClr>
                                      </a:solidFill>
                                      <a:latin typeface="Cambria Math" panose="02040503050406030204" pitchFamily="18" charset="0"/>
                                    </a:rPr>
                                    <m:t>𝟖</m:t>
                                  </m:r>
                                </m:sub>
                              </m:sSub>
                            </m:e>
                          </m:d>
                        </m:e>
                      </m:d>
                    </m:oMath>
                  </m:oMathPara>
                </a14:m>
                <a:endParaRPr lang="en-IN" sz="1600" dirty="0"/>
              </a:p>
            </p:txBody>
          </p:sp>
        </mc:Choice>
        <mc:Fallback xmlns="">
          <p:sp>
            <p:nvSpPr>
              <p:cNvPr id="172" name="Rectangle 171"/>
              <p:cNvSpPr>
                <a:spLocks noRot="1" noChangeAspect="1" noMove="1" noResize="1" noEditPoints="1" noAdjustHandles="1" noChangeArrowheads="1" noChangeShapeType="1" noTextEdit="1"/>
              </p:cNvSpPr>
              <p:nvPr/>
            </p:nvSpPr>
            <p:spPr>
              <a:xfrm>
                <a:off x="4727715" y="6062246"/>
                <a:ext cx="5867400" cy="338554"/>
              </a:xfrm>
              <a:prstGeom prst="rect">
                <a:avLst/>
              </a:prstGeom>
              <a:blipFill rotWithShape="0">
                <a:blip r:embed="rId3"/>
                <a:stretch>
                  <a:fillRect/>
                </a:stretch>
              </a:blipFill>
            </p:spPr>
            <p:txBody>
              <a:bodyPr/>
              <a:lstStyle/>
              <a:p>
                <a:r>
                  <a:rPr lang="en-IN">
                    <a:noFill/>
                  </a:rPr>
                  <a:t> </a:t>
                </a:r>
              </a:p>
            </p:txBody>
          </p:sp>
        </mc:Fallback>
      </mc:AlternateContent>
      <p:sp>
        <p:nvSpPr>
          <p:cNvPr id="173" name="Title 84"/>
          <p:cNvSpPr txBox="1">
            <a:spLocks/>
          </p:cNvSpPr>
          <p:nvPr/>
        </p:nvSpPr>
        <p:spPr>
          <a:xfrm>
            <a:off x="1866355" y="250375"/>
            <a:ext cx="8280400" cy="533400"/>
          </a:xfrm>
          <a:prstGeom prst="rect">
            <a:avLst/>
          </a:prstGeom>
        </p:spPr>
        <p:txBody>
          <a:bodyPr/>
          <a:lst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a:lstStyle>
          <a:p>
            <a:r>
              <a:rPr lang="en-US" altLang="ko-KR" sz="2800" kern="0" dirty="0">
                <a:solidFill>
                  <a:srgbClr val="002060"/>
                </a:solidFill>
                <a:ea typeface="Gulim" pitchFamily="34" charset="-127"/>
              </a:rPr>
              <a:t>PAM or </a:t>
            </a:r>
            <a:r>
              <a:rPr lang="en-IN" sz="2800" kern="0" spc="4" dirty="0">
                <a:solidFill>
                  <a:srgbClr val="002060"/>
                </a:solidFill>
                <a:cs typeface="Century Gothic"/>
              </a:rPr>
              <a:t>K-</a:t>
            </a:r>
            <a:r>
              <a:rPr lang="en-IN" sz="2800" kern="0" spc="4" dirty="0" err="1">
                <a:solidFill>
                  <a:srgbClr val="002060"/>
                </a:solidFill>
                <a:cs typeface="Century Gothic"/>
              </a:rPr>
              <a:t>Medoid</a:t>
            </a:r>
            <a:r>
              <a:rPr lang="en-IN" sz="2800" kern="0" dirty="0" err="1">
                <a:solidFill>
                  <a:srgbClr val="002060"/>
                </a:solidFill>
                <a:cs typeface="Century Gothic"/>
              </a:rPr>
              <a:t>s</a:t>
            </a:r>
            <a:r>
              <a:rPr lang="en-IN" sz="2800" kern="0" dirty="0">
                <a:solidFill>
                  <a:srgbClr val="002060"/>
                </a:solidFill>
                <a:cs typeface="Century Gothic"/>
              </a:rPr>
              <a:t>:</a:t>
            </a:r>
            <a:r>
              <a:rPr lang="en-IN" sz="2800" kern="0" spc="8" dirty="0">
                <a:solidFill>
                  <a:srgbClr val="002060"/>
                </a:solidFill>
                <a:cs typeface="Century Gothic"/>
              </a:rPr>
              <a:t>  </a:t>
            </a:r>
            <a:r>
              <a:rPr lang="en-IN" sz="2800" kern="0" spc="4" dirty="0">
                <a:solidFill>
                  <a:srgbClr val="002060"/>
                </a:solidFill>
                <a:cs typeface="Century Gothic"/>
              </a:rPr>
              <a:t>Example</a:t>
            </a:r>
            <a:endParaRPr lang="en-IN" sz="2800" kern="0" dirty="0">
              <a:solidFill>
                <a:srgbClr val="002060"/>
              </a:solidFill>
            </a:endParaRPr>
          </a:p>
        </p:txBody>
      </p:sp>
    </p:spTree>
    <p:extLst>
      <p:ext uri="{BB962C8B-B14F-4D97-AF65-F5344CB8AC3E}">
        <p14:creationId xmlns:p14="http://schemas.microsoft.com/office/powerpoint/2010/main" val="413287306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object 87"/>
          <p:cNvSpPr/>
          <p:nvPr/>
        </p:nvSpPr>
        <p:spPr>
          <a:xfrm>
            <a:off x="2462606" y="6079415"/>
            <a:ext cx="106231" cy="168088"/>
          </a:xfrm>
          <a:custGeom>
            <a:avLst/>
            <a:gdLst/>
            <a:ahLst/>
            <a:cxnLst/>
            <a:rect l="l" t="t" r="r" b="b"/>
            <a:pathLst>
              <a:path w="120395" h="190500">
                <a:moveTo>
                  <a:pt x="120395" y="95250"/>
                </a:moveTo>
                <a:lnTo>
                  <a:pt x="0" y="0"/>
                </a:lnTo>
                <a:lnTo>
                  <a:pt x="0" y="190500"/>
                </a:lnTo>
                <a:lnTo>
                  <a:pt x="120395" y="95250"/>
                </a:lnTo>
                <a:close/>
              </a:path>
            </a:pathLst>
          </a:custGeom>
          <a:solidFill>
            <a:srgbClr val="9FB7CC"/>
          </a:solidFill>
        </p:spPr>
        <p:txBody>
          <a:bodyPr wrap="square" lIns="0" tIns="0" rIns="0" bIns="0" rtlCol="0">
            <a:noAutofit/>
          </a:bodyPr>
          <a:lstStyle/>
          <a:p>
            <a:endParaRPr sz="1235"/>
          </a:p>
        </p:txBody>
      </p:sp>
      <p:sp>
        <p:nvSpPr>
          <p:cNvPr id="24" name="object 24"/>
          <p:cNvSpPr txBox="1"/>
          <p:nvPr/>
        </p:nvSpPr>
        <p:spPr>
          <a:xfrm>
            <a:off x="4575810" y="4515727"/>
            <a:ext cx="5861572" cy="468197"/>
          </a:xfrm>
          <a:prstGeom prst="rect">
            <a:avLst/>
          </a:prstGeom>
        </p:spPr>
        <p:txBody>
          <a:bodyPr wrap="square" lIns="0" tIns="0" rIns="0" bIns="0" rtlCol="0">
            <a:noAutofit/>
          </a:bodyPr>
          <a:lstStyle/>
          <a:p>
            <a:pPr marL="11206">
              <a:lnSpc>
                <a:spcPts val="1743"/>
              </a:lnSpc>
              <a:spcBef>
                <a:spcPts val="86"/>
              </a:spcBef>
            </a:pPr>
            <a:r>
              <a:rPr sz="1588" dirty="0">
                <a:solidFill>
                  <a:srgbClr val="006FBF"/>
                </a:solidFill>
                <a:latin typeface="Times New Roman"/>
                <a:cs typeface="Times New Roman"/>
              </a:rPr>
              <a:t> </a:t>
            </a:r>
            <a:r>
              <a:rPr sz="1588" dirty="0">
                <a:latin typeface="Century Gothic"/>
                <a:cs typeface="Century Gothic"/>
              </a:rPr>
              <a:t>The</a:t>
            </a:r>
            <a:r>
              <a:rPr sz="1588" spc="4" dirty="0">
                <a:latin typeface="Century Gothic"/>
                <a:cs typeface="Century Gothic"/>
              </a:rPr>
              <a:t> </a:t>
            </a:r>
            <a:r>
              <a:rPr sz="1588" dirty="0">
                <a:latin typeface="Century Gothic"/>
                <a:cs typeface="Century Gothic"/>
              </a:rPr>
              <a:t>absolute</a:t>
            </a:r>
            <a:r>
              <a:rPr lang="en-IN" sz="1588" dirty="0">
                <a:latin typeface="Century Gothic"/>
                <a:cs typeface="Century Gothic"/>
              </a:rPr>
              <a:t> error criterion [for the set of </a:t>
            </a:r>
            <a:r>
              <a:rPr lang="en-IN" sz="1588" dirty="0" err="1">
                <a:latin typeface="Century Gothic"/>
                <a:cs typeface="Century Gothic"/>
              </a:rPr>
              <a:t>Medoids</a:t>
            </a:r>
            <a:r>
              <a:rPr lang="en-IN" sz="1588" dirty="0">
                <a:latin typeface="Century Gothic"/>
                <a:cs typeface="Century Gothic"/>
              </a:rPr>
              <a:t> (O</a:t>
            </a:r>
            <a:r>
              <a:rPr lang="en-IN" sz="1588" baseline="-25000" dirty="0">
                <a:latin typeface="Century Gothic"/>
                <a:cs typeface="Century Gothic"/>
              </a:rPr>
              <a:t>2</a:t>
            </a:r>
            <a:r>
              <a:rPr lang="en-IN" sz="1588" dirty="0">
                <a:latin typeface="Century Gothic"/>
                <a:cs typeface="Century Gothic"/>
              </a:rPr>
              <a:t>,O</a:t>
            </a:r>
            <a:r>
              <a:rPr lang="en-IN" sz="1588" baseline="-25000" dirty="0">
                <a:latin typeface="Century Gothic"/>
                <a:cs typeface="Century Gothic"/>
              </a:rPr>
              <a:t>8</a:t>
            </a:r>
            <a:r>
              <a:rPr lang="en-IN" sz="1588" dirty="0">
                <a:latin typeface="Century Gothic"/>
                <a:cs typeface="Century Gothic"/>
              </a:rPr>
              <a:t>)]</a:t>
            </a:r>
            <a:endParaRPr sz="1588" dirty="0">
              <a:latin typeface="Arial"/>
              <a:cs typeface="Arial"/>
            </a:endParaRPr>
          </a:p>
        </p:txBody>
      </p:sp>
      <p:sp>
        <p:nvSpPr>
          <p:cNvPr id="19" name="object 19"/>
          <p:cNvSpPr txBox="1"/>
          <p:nvPr/>
        </p:nvSpPr>
        <p:spPr>
          <a:xfrm>
            <a:off x="5061734" y="5240371"/>
            <a:ext cx="4473539" cy="356234"/>
          </a:xfrm>
          <a:prstGeom prst="rect">
            <a:avLst/>
          </a:prstGeom>
        </p:spPr>
        <p:txBody>
          <a:bodyPr wrap="square" lIns="0" tIns="0" rIns="0" bIns="0" rtlCol="0">
            <a:noAutofit/>
          </a:bodyPr>
          <a:lstStyle/>
          <a:p>
            <a:pPr marL="11206">
              <a:lnSpc>
                <a:spcPts val="2766"/>
              </a:lnSpc>
              <a:spcBef>
                <a:spcPts val="138"/>
              </a:spcBef>
            </a:pPr>
            <a:r>
              <a:rPr sz="2603" i="1" dirty="0">
                <a:latin typeface="Times New Roman"/>
                <a:cs typeface="Times New Roman"/>
              </a:rPr>
              <a:t>E</a:t>
            </a:r>
            <a:r>
              <a:rPr lang="en-IN" sz="2603" i="1" dirty="0">
                <a:latin typeface="Times New Roman"/>
                <a:cs typeface="Times New Roman"/>
              </a:rPr>
              <a:t> </a:t>
            </a:r>
            <a:r>
              <a:rPr lang="en-IN" sz="2603" dirty="0">
                <a:latin typeface="Times New Roman"/>
                <a:cs typeface="Times New Roman"/>
              </a:rPr>
              <a:t>= (3+4+4)+(3+1+1+2+2) = 20</a:t>
            </a:r>
            <a:endParaRPr sz="2603" dirty="0">
              <a:latin typeface="Times New Roman"/>
              <a:cs typeface="Times New Roman"/>
            </a:endParaRPr>
          </a:p>
        </p:txBody>
      </p:sp>
      <p:grpSp>
        <p:nvGrpSpPr>
          <p:cNvPr id="89" name="Group 88"/>
          <p:cNvGrpSpPr/>
          <p:nvPr/>
        </p:nvGrpSpPr>
        <p:grpSpPr>
          <a:xfrm>
            <a:off x="2456778" y="1328714"/>
            <a:ext cx="1434195" cy="4341072"/>
            <a:chOff x="932777" y="1328714"/>
            <a:chExt cx="1434195" cy="4341072"/>
          </a:xfrm>
        </p:grpSpPr>
        <p:sp>
          <p:nvSpPr>
            <p:cNvPr id="90" name="object 44"/>
            <p:cNvSpPr txBox="1"/>
            <p:nvPr/>
          </p:nvSpPr>
          <p:spPr>
            <a:xfrm>
              <a:off x="1007410" y="1328714"/>
              <a:ext cx="1337651" cy="224118"/>
            </a:xfrm>
            <a:prstGeom prst="rect">
              <a:avLst/>
            </a:prstGeom>
          </p:spPr>
          <p:txBody>
            <a:bodyPr wrap="square" lIns="0" tIns="0" rIns="0" bIns="0" rtlCol="0">
              <a:noAutofit/>
            </a:bodyPr>
            <a:lstStyle/>
            <a:p>
              <a:pPr marL="11206">
                <a:lnSpc>
                  <a:spcPts val="1743"/>
                </a:lnSpc>
                <a:spcBef>
                  <a:spcPts val="86"/>
                </a:spcBef>
              </a:pPr>
              <a:r>
                <a:rPr sz="1588" dirty="0">
                  <a:solidFill>
                    <a:srgbClr val="640064"/>
                  </a:solidFill>
                  <a:latin typeface="Century Gothic"/>
                  <a:cs typeface="Century Gothic"/>
                </a:rPr>
                <a:t>Data Objects</a:t>
              </a:r>
              <a:endParaRPr sz="1588">
                <a:latin typeface="Century Gothic"/>
                <a:cs typeface="Century Gothic"/>
              </a:endParaRPr>
            </a:p>
          </p:txBody>
        </p:sp>
        <p:sp>
          <p:nvSpPr>
            <p:cNvPr id="91" name="object 41"/>
            <p:cNvSpPr txBox="1"/>
            <p:nvPr/>
          </p:nvSpPr>
          <p:spPr>
            <a:xfrm>
              <a:off x="1642783" y="1906266"/>
              <a:ext cx="283478" cy="3620187"/>
            </a:xfrm>
            <a:prstGeom prst="rect">
              <a:avLst/>
            </a:prstGeom>
          </p:spPr>
          <p:txBody>
            <a:bodyPr wrap="square" lIns="0" tIns="0" rIns="0" bIns="0" rtlCol="0">
              <a:noAutofit/>
            </a:bodyPr>
            <a:lstStyle/>
            <a:p>
              <a:pPr marL="11206">
                <a:lnSpc>
                  <a:spcPts val="2056"/>
                </a:lnSpc>
                <a:spcBef>
                  <a:spcPts val="102"/>
                </a:spcBef>
              </a:pPr>
              <a:r>
                <a:rPr sz="2382" baseline="9062" dirty="0">
                  <a:solidFill>
                    <a:srgbClr val="006FBF"/>
                  </a:solidFill>
                  <a:latin typeface="Century Gothic"/>
                  <a:cs typeface="Century Gothic"/>
                </a:rPr>
                <a:t>A</a:t>
              </a:r>
              <a:r>
                <a:rPr sz="1588" baseline="-9662" dirty="0">
                  <a:solidFill>
                    <a:srgbClr val="006FBF"/>
                  </a:solidFill>
                  <a:latin typeface="Arial"/>
                  <a:cs typeface="Arial"/>
                </a:rPr>
                <a:t>1</a:t>
              </a:r>
              <a:endParaRPr sz="1059">
                <a:latin typeface="Arial"/>
                <a:cs typeface="Arial"/>
              </a:endParaRPr>
            </a:p>
            <a:p>
              <a:pPr marL="11206" marR="37020">
                <a:lnSpc>
                  <a:spcPct val="95825"/>
                </a:lnSpc>
                <a:spcBef>
                  <a:spcPts val="1542"/>
                </a:spcBef>
              </a:pPr>
              <a:r>
                <a:rPr sz="1588" dirty="0">
                  <a:latin typeface="Arial"/>
                  <a:cs typeface="Arial"/>
                </a:rPr>
                <a:t>2</a:t>
              </a:r>
              <a:endParaRPr sz="1588">
                <a:latin typeface="Arial"/>
                <a:cs typeface="Arial"/>
              </a:endParaRPr>
            </a:p>
            <a:p>
              <a:pPr marL="11206" marR="37020">
                <a:lnSpc>
                  <a:spcPct val="95825"/>
                </a:lnSpc>
                <a:spcBef>
                  <a:spcPts val="715"/>
                </a:spcBef>
              </a:pPr>
              <a:r>
                <a:rPr sz="1588" dirty="0">
                  <a:latin typeface="Arial"/>
                  <a:cs typeface="Arial"/>
                </a:rPr>
                <a:t>3</a:t>
              </a:r>
              <a:endParaRPr sz="1588">
                <a:latin typeface="Arial"/>
                <a:cs typeface="Arial"/>
              </a:endParaRPr>
            </a:p>
            <a:p>
              <a:pPr marL="11206" marR="37020">
                <a:lnSpc>
                  <a:spcPct val="95825"/>
                </a:lnSpc>
                <a:spcBef>
                  <a:spcPts val="720"/>
                </a:spcBef>
              </a:pPr>
              <a:r>
                <a:rPr sz="1588" dirty="0">
                  <a:latin typeface="Arial"/>
                  <a:cs typeface="Arial"/>
                </a:rPr>
                <a:t>3</a:t>
              </a:r>
              <a:endParaRPr sz="1588">
                <a:latin typeface="Arial"/>
                <a:cs typeface="Arial"/>
              </a:endParaRPr>
            </a:p>
            <a:p>
              <a:pPr marL="11206" marR="37020">
                <a:lnSpc>
                  <a:spcPct val="95825"/>
                </a:lnSpc>
                <a:spcBef>
                  <a:spcPts val="720"/>
                </a:spcBef>
              </a:pPr>
              <a:r>
                <a:rPr sz="1588" dirty="0">
                  <a:latin typeface="Arial"/>
                  <a:cs typeface="Arial"/>
                </a:rPr>
                <a:t>4</a:t>
              </a:r>
              <a:endParaRPr sz="1588">
                <a:latin typeface="Arial"/>
                <a:cs typeface="Arial"/>
              </a:endParaRPr>
            </a:p>
            <a:p>
              <a:pPr marL="11206" marR="37020">
                <a:lnSpc>
                  <a:spcPct val="95825"/>
                </a:lnSpc>
                <a:spcBef>
                  <a:spcPts val="720"/>
                </a:spcBef>
              </a:pPr>
              <a:r>
                <a:rPr sz="1588" dirty="0">
                  <a:latin typeface="Arial"/>
                  <a:cs typeface="Arial"/>
                </a:rPr>
                <a:t>6</a:t>
              </a:r>
              <a:endParaRPr sz="1588">
                <a:latin typeface="Arial"/>
                <a:cs typeface="Arial"/>
              </a:endParaRPr>
            </a:p>
            <a:p>
              <a:pPr marL="11206" marR="37020">
                <a:lnSpc>
                  <a:spcPct val="95825"/>
                </a:lnSpc>
                <a:spcBef>
                  <a:spcPts val="725"/>
                </a:spcBef>
              </a:pPr>
              <a:r>
                <a:rPr sz="1588" dirty="0">
                  <a:latin typeface="Arial"/>
                  <a:cs typeface="Arial"/>
                </a:rPr>
                <a:t>6</a:t>
              </a:r>
              <a:endParaRPr sz="1588">
                <a:latin typeface="Arial"/>
                <a:cs typeface="Arial"/>
              </a:endParaRPr>
            </a:p>
            <a:p>
              <a:pPr marL="11206" marR="37020">
                <a:lnSpc>
                  <a:spcPct val="95825"/>
                </a:lnSpc>
                <a:spcBef>
                  <a:spcPts val="720"/>
                </a:spcBef>
              </a:pPr>
              <a:r>
                <a:rPr sz="1588" dirty="0">
                  <a:latin typeface="Arial"/>
                  <a:cs typeface="Arial"/>
                </a:rPr>
                <a:t>7</a:t>
              </a:r>
              <a:endParaRPr sz="1588">
                <a:latin typeface="Arial"/>
                <a:cs typeface="Arial"/>
              </a:endParaRPr>
            </a:p>
            <a:p>
              <a:pPr marL="11206" marR="37020">
                <a:lnSpc>
                  <a:spcPct val="95825"/>
                </a:lnSpc>
                <a:spcBef>
                  <a:spcPts val="720"/>
                </a:spcBef>
              </a:pPr>
              <a:r>
                <a:rPr sz="1588" dirty="0">
                  <a:latin typeface="Arial"/>
                  <a:cs typeface="Arial"/>
                </a:rPr>
                <a:t>7</a:t>
              </a:r>
              <a:endParaRPr sz="1588">
                <a:latin typeface="Arial"/>
                <a:cs typeface="Arial"/>
              </a:endParaRPr>
            </a:p>
            <a:p>
              <a:pPr marL="11206" marR="37020">
                <a:lnSpc>
                  <a:spcPct val="95825"/>
                </a:lnSpc>
                <a:spcBef>
                  <a:spcPts val="720"/>
                </a:spcBef>
              </a:pPr>
              <a:r>
                <a:rPr sz="1588" dirty="0">
                  <a:latin typeface="Arial"/>
                  <a:cs typeface="Arial"/>
                </a:rPr>
                <a:t>8</a:t>
              </a:r>
              <a:endParaRPr sz="1588">
                <a:latin typeface="Arial"/>
                <a:cs typeface="Arial"/>
              </a:endParaRPr>
            </a:p>
            <a:p>
              <a:pPr marL="11206" marR="37020">
                <a:lnSpc>
                  <a:spcPct val="95825"/>
                </a:lnSpc>
                <a:spcBef>
                  <a:spcPts val="725"/>
                </a:spcBef>
              </a:pPr>
              <a:r>
                <a:rPr sz="1588" dirty="0">
                  <a:latin typeface="Arial"/>
                  <a:cs typeface="Arial"/>
                </a:rPr>
                <a:t>7</a:t>
              </a:r>
              <a:endParaRPr sz="1588">
                <a:latin typeface="Arial"/>
                <a:cs typeface="Arial"/>
              </a:endParaRPr>
            </a:p>
          </p:txBody>
        </p:sp>
        <p:sp>
          <p:nvSpPr>
            <p:cNvPr id="92" name="object 40"/>
            <p:cNvSpPr txBox="1"/>
            <p:nvPr/>
          </p:nvSpPr>
          <p:spPr>
            <a:xfrm>
              <a:off x="2083146" y="1906273"/>
              <a:ext cx="283826" cy="3620180"/>
            </a:xfrm>
            <a:prstGeom prst="rect">
              <a:avLst/>
            </a:prstGeom>
          </p:spPr>
          <p:txBody>
            <a:bodyPr wrap="square" lIns="0" tIns="0" rIns="0" bIns="0" rtlCol="0">
              <a:noAutofit/>
            </a:bodyPr>
            <a:lstStyle/>
            <a:p>
              <a:pPr marL="11226">
                <a:lnSpc>
                  <a:spcPts val="2065"/>
                </a:lnSpc>
                <a:spcBef>
                  <a:spcPts val="103"/>
                </a:spcBef>
              </a:pPr>
              <a:r>
                <a:rPr sz="2382" baseline="9062" dirty="0">
                  <a:solidFill>
                    <a:srgbClr val="006FBF"/>
                  </a:solidFill>
                  <a:latin typeface="Century Gothic"/>
                  <a:cs typeface="Century Gothic"/>
                </a:rPr>
                <a:t>A</a:t>
              </a:r>
              <a:r>
                <a:rPr sz="1588" baseline="-9062" dirty="0">
                  <a:solidFill>
                    <a:srgbClr val="006FBF"/>
                  </a:solidFill>
                  <a:latin typeface="Century Gothic"/>
                  <a:cs typeface="Century Gothic"/>
                </a:rPr>
                <a:t>2</a:t>
              </a:r>
              <a:endParaRPr sz="1059">
                <a:latin typeface="Century Gothic"/>
                <a:cs typeface="Century Gothic"/>
              </a:endParaRPr>
            </a:p>
            <a:p>
              <a:pPr marL="11233" marR="36815">
                <a:lnSpc>
                  <a:spcPct val="95825"/>
                </a:lnSpc>
                <a:spcBef>
                  <a:spcPts val="1534"/>
                </a:spcBef>
              </a:pPr>
              <a:r>
                <a:rPr sz="1588" dirty="0">
                  <a:latin typeface="Arial"/>
                  <a:cs typeface="Arial"/>
                </a:rPr>
                <a:t>6</a:t>
              </a:r>
              <a:endParaRPr sz="1588">
                <a:latin typeface="Arial"/>
                <a:cs typeface="Arial"/>
              </a:endParaRPr>
            </a:p>
            <a:p>
              <a:pPr marL="11206" marR="36815">
                <a:lnSpc>
                  <a:spcPct val="95825"/>
                </a:lnSpc>
                <a:spcBef>
                  <a:spcPts val="715"/>
                </a:spcBef>
              </a:pPr>
              <a:r>
                <a:rPr sz="1588" dirty="0">
                  <a:latin typeface="Arial"/>
                  <a:cs typeface="Arial"/>
                </a:rPr>
                <a:t>4</a:t>
              </a:r>
              <a:endParaRPr sz="1588">
                <a:latin typeface="Arial"/>
                <a:cs typeface="Arial"/>
              </a:endParaRPr>
            </a:p>
            <a:p>
              <a:pPr marL="11206" marR="36815">
                <a:lnSpc>
                  <a:spcPct val="95825"/>
                </a:lnSpc>
                <a:spcBef>
                  <a:spcPts val="720"/>
                </a:spcBef>
              </a:pPr>
              <a:r>
                <a:rPr sz="1588" dirty="0">
                  <a:latin typeface="Arial"/>
                  <a:cs typeface="Arial"/>
                </a:rPr>
                <a:t>8</a:t>
              </a:r>
              <a:endParaRPr sz="1588">
                <a:latin typeface="Arial"/>
                <a:cs typeface="Arial"/>
              </a:endParaRPr>
            </a:p>
            <a:p>
              <a:pPr marL="11206" marR="36815">
                <a:lnSpc>
                  <a:spcPct val="95825"/>
                </a:lnSpc>
                <a:spcBef>
                  <a:spcPts val="720"/>
                </a:spcBef>
              </a:pPr>
              <a:r>
                <a:rPr sz="1588" dirty="0">
                  <a:latin typeface="Arial"/>
                  <a:cs typeface="Arial"/>
                </a:rPr>
                <a:t>7</a:t>
              </a:r>
              <a:endParaRPr sz="1588">
                <a:latin typeface="Arial"/>
                <a:cs typeface="Arial"/>
              </a:endParaRPr>
            </a:p>
            <a:p>
              <a:pPr marL="11206" marR="36815">
                <a:lnSpc>
                  <a:spcPct val="95825"/>
                </a:lnSpc>
                <a:spcBef>
                  <a:spcPts val="720"/>
                </a:spcBef>
              </a:pPr>
              <a:r>
                <a:rPr sz="1588" dirty="0">
                  <a:latin typeface="Arial"/>
                  <a:cs typeface="Arial"/>
                </a:rPr>
                <a:t>2</a:t>
              </a:r>
              <a:endParaRPr sz="1588">
                <a:latin typeface="Arial"/>
                <a:cs typeface="Arial"/>
              </a:endParaRPr>
            </a:p>
            <a:p>
              <a:pPr marL="11206" marR="36815">
                <a:lnSpc>
                  <a:spcPct val="95825"/>
                </a:lnSpc>
                <a:spcBef>
                  <a:spcPts val="725"/>
                </a:spcBef>
              </a:pPr>
              <a:r>
                <a:rPr sz="1588" dirty="0">
                  <a:latin typeface="Arial"/>
                  <a:cs typeface="Arial"/>
                </a:rPr>
                <a:t>4</a:t>
              </a:r>
              <a:endParaRPr sz="1588">
                <a:latin typeface="Arial"/>
                <a:cs typeface="Arial"/>
              </a:endParaRPr>
            </a:p>
            <a:p>
              <a:pPr marL="11206" marR="36815">
                <a:lnSpc>
                  <a:spcPct val="95825"/>
                </a:lnSpc>
                <a:spcBef>
                  <a:spcPts val="720"/>
                </a:spcBef>
              </a:pPr>
              <a:r>
                <a:rPr sz="1588" dirty="0">
                  <a:latin typeface="Arial"/>
                  <a:cs typeface="Arial"/>
                </a:rPr>
                <a:t>3</a:t>
              </a:r>
              <a:endParaRPr sz="1588">
                <a:latin typeface="Arial"/>
                <a:cs typeface="Arial"/>
              </a:endParaRPr>
            </a:p>
            <a:p>
              <a:pPr marL="11206" marR="36815">
                <a:lnSpc>
                  <a:spcPct val="95825"/>
                </a:lnSpc>
                <a:spcBef>
                  <a:spcPts val="720"/>
                </a:spcBef>
              </a:pPr>
              <a:r>
                <a:rPr sz="1588" dirty="0">
                  <a:latin typeface="Arial"/>
                  <a:cs typeface="Arial"/>
                </a:rPr>
                <a:t>4</a:t>
              </a:r>
              <a:endParaRPr sz="1588">
                <a:latin typeface="Arial"/>
                <a:cs typeface="Arial"/>
              </a:endParaRPr>
            </a:p>
            <a:p>
              <a:pPr marL="11206" marR="36815">
                <a:lnSpc>
                  <a:spcPct val="95825"/>
                </a:lnSpc>
                <a:spcBef>
                  <a:spcPts val="720"/>
                </a:spcBef>
              </a:pPr>
              <a:r>
                <a:rPr sz="1588" dirty="0">
                  <a:latin typeface="Arial"/>
                  <a:cs typeface="Arial"/>
                </a:rPr>
                <a:t>5</a:t>
              </a:r>
              <a:endParaRPr sz="1588">
                <a:latin typeface="Arial"/>
                <a:cs typeface="Arial"/>
              </a:endParaRPr>
            </a:p>
            <a:p>
              <a:pPr marL="11206" marR="36815">
                <a:lnSpc>
                  <a:spcPct val="95825"/>
                </a:lnSpc>
                <a:spcBef>
                  <a:spcPts val="725"/>
                </a:spcBef>
              </a:pPr>
              <a:r>
                <a:rPr sz="1588" dirty="0">
                  <a:latin typeface="Arial"/>
                  <a:cs typeface="Arial"/>
                </a:rPr>
                <a:t>6</a:t>
              </a:r>
              <a:endParaRPr sz="1588">
                <a:latin typeface="Arial"/>
                <a:cs typeface="Arial"/>
              </a:endParaRPr>
            </a:p>
          </p:txBody>
        </p:sp>
        <p:sp>
          <p:nvSpPr>
            <p:cNvPr id="93" name="object 38"/>
            <p:cNvSpPr txBox="1"/>
            <p:nvPr/>
          </p:nvSpPr>
          <p:spPr>
            <a:xfrm>
              <a:off x="932777" y="2369634"/>
              <a:ext cx="365031" cy="3300152"/>
            </a:xfrm>
            <a:prstGeom prst="rect">
              <a:avLst/>
            </a:prstGeom>
          </p:spPr>
          <p:txBody>
            <a:bodyPr wrap="square" lIns="0" tIns="0" rIns="0" bIns="0" rtlCol="0">
              <a:noAutofit/>
            </a:bodyPr>
            <a:lstStyle/>
            <a:p>
              <a:pPr marL="11206" marR="36714">
                <a:lnSpc>
                  <a:spcPts val="2043"/>
                </a:lnSpc>
                <a:spcBef>
                  <a:spcPts val="101"/>
                </a:spcBef>
                <a:spcAft>
                  <a:spcPts val="300"/>
                </a:spcAft>
              </a:pPr>
              <a:r>
                <a:rPr sz="2382" baseline="9662" dirty="0">
                  <a:solidFill>
                    <a:srgbClr val="006FBF"/>
                  </a:solidFill>
                  <a:latin typeface="Arial"/>
                  <a:cs typeface="Arial"/>
                </a:rPr>
                <a:t>0</a:t>
              </a:r>
              <a:r>
                <a:rPr sz="1588" baseline="-9662" dirty="0">
                  <a:solidFill>
                    <a:srgbClr val="006FBF"/>
                  </a:solidFill>
                  <a:latin typeface="Arial"/>
                  <a:cs typeface="Arial"/>
                </a:rPr>
                <a:t>1</a:t>
              </a:r>
              <a:endParaRPr sz="1059" dirty="0">
                <a:latin typeface="Arial"/>
                <a:cs typeface="Arial"/>
              </a:endParaRPr>
            </a:p>
            <a:p>
              <a:pPr marL="11213" marR="36714">
                <a:lnSpc>
                  <a:spcPts val="1826"/>
                </a:lnSpc>
                <a:spcAft>
                  <a:spcPts val="300"/>
                </a:spcAft>
              </a:pPr>
              <a:r>
                <a:rPr sz="1588" dirty="0">
                  <a:solidFill>
                    <a:srgbClr val="006FBF"/>
                  </a:solidFill>
                  <a:latin typeface="Arial"/>
                  <a:cs typeface="Arial"/>
                </a:rPr>
                <a:t>0</a:t>
              </a:r>
              <a:r>
                <a:rPr sz="1588" baseline="-24156" dirty="0">
                  <a:solidFill>
                    <a:srgbClr val="006FBF"/>
                  </a:solidFill>
                  <a:latin typeface="Arial"/>
                  <a:cs typeface="Arial"/>
                </a:rPr>
                <a:t>2</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3</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4</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5</a:t>
              </a:r>
              <a:endParaRPr sz="1059" dirty="0">
                <a:latin typeface="Arial"/>
                <a:cs typeface="Arial"/>
              </a:endParaRPr>
            </a:p>
            <a:p>
              <a:pPr marL="11206" marR="36714">
                <a:lnSpc>
                  <a:spcPts val="1826"/>
                </a:lnSpc>
                <a:spcBef>
                  <a:spcPts val="397"/>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6</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7</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8</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9</a:t>
              </a:r>
              <a:endParaRPr sz="1059" dirty="0">
                <a:latin typeface="Arial"/>
                <a:cs typeface="Arial"/>
              </a:endParaRPr>
            </a:p>
            <a:p>
              <a:pPr marL="11206">
                <a:lnSpc>
                  <a:spcPts val="1826"/>
                </a:lnSpc>
                <a:spcBef>
                  <a:spcPts val="800"/>
                </a:spcBef>
                <a:spcAft>
                  <a:spcPts val="300"/>
                </a:spcAft>
              </a:pPr>
              <a:r>
                <a:rPr sz="2382" baseline="16104" dirty="0">
                  <a:solidFill>
                    <a:srgbClr val="006FBF"/>
                  </a:solidFill>
                  <a:latin typeface="Arial"/>
                  <a:cs typeface="Arial"/>
                </a:rPr>
                <a:t>0</a:t>
              </a:r>
              <a:r>
                <a:rPr sz="1059" dirty="0">
                  <a:solidFill>
                    <a:srgbClr val="006FBF"/>
                  </a:solidFill>
                  <a:latin typeface="Arial"/>
                  <a:cs typeface="Arial"/>
                </a:rPr>
                <a:t>10</a:t>
              </a:r>
              <a:endParaRPr sz="1059" dirty="0">
                <a:latin typeface="Arial"/>
                <a:cs typeface="Arial"/>
              </a:endParaRPr>
            </a:p>
          </p:txBody>
        </p:sp>
      </p:grpSp>
      <p:grpSp>
        <p:nvGrpSpPr>
          <p:cNvPr id="94" name="Group 93"/>
          <p:cNvGrpSpPr/>
          <p:nvPr/>
        </p:nvGrpSpPr>
        <p:grpSpPr>
          <a:xfrm>
            <a:off x="5328387" y="1263562"/>
            <a:ext cx="3820947" cy="2775038"/>
            <a:chOff x="3804386" y="1263562"/>
            <a:chExt cx="3820947" cy="2775038"/>
          </a:xfrm>
        </p:grpSpPr>
        <p:grpSp>
          <p:nvGrpSpPr>
            <p:cNvPr id="95" name="Group 94"/>
            <p:cNvGrpSpPr/>
            <p:nvPr/>
          </p:nvGrpSpPr>
          <p:grpSpPr>
            <a:xfrm>
              <a:off x="3804386" y="1263562"/>
              <a:ext cx="3820947" cy="2744080"/>
              <a:chOff x="3804386" y="1263562"/>
              <a:chExt cx="3820947" cy="2744080"/>
            </a:xfrm>
          </p:grpSpPr>
          <p:sp>
            <p:nvSpPr>
              <p:cNvPr id="98" name="object 46"/>
              <p:cNvSpPr/>
              <p:nvPr/>
            </p:nvSpPr>
            <p:spPr>
              <a:xfrm>
                <a:off x="5957048" y="2972472"/>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99" name="object 47"/>
              <p:cNvSpPr/>
              <p:nvPr/>
            </p:nvSpPr>
            <p:spPr>
              <a:xfrm>
                <a:off x="4406602" y="2971128"/>
                <a:ext cx="126401" cy="125730"/>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727BA2"/>
              </a:solidFill>
            </p:spPr>
            <p:txBody>
              <a:bodyPr wrap="square" lIns="0" tIns="0" rIns="0" bIns="0" rtlCol="0">
                <a:noAutofit/>
              </a:bodyPr>
              <a:lstStyle/>
              <a:p>
                <a:endParaRPr sz="1235"/>
              </a:p>
            </p:txBody>
          </p:sp>
          <p:sp>
            <p:nvSpPr>
              <p:cNvPr id="100" name="object 48"/>
              <p:cNvSpPr/>
              <p:nvPr/>
            </p:nvSpPr>
            <p:spPr>
              <a:xfrm>
                <a:off x="6466018" y="3301254"/>
                <a:ext cx="125730" cy="126401"/>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sz="1235"/>
              </a:p>
            </p:txBody>
          </p:sp>
          <p:sp>
            <p:nvSpPr>
              <p:cNvPr id="101" name="object 49"/>
              <p:cNvSpPr/>
              <p:nvPr/>
            </p:nvSpPr>
            <p:spPr>
              <a:xfrm>
                <a:off x="5982596" y="3607173"/>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102" name="object 50"/>
              <p:cNvSpPr/>
              <p:nvPr/>
            </p:nvSpPr>
            <p:spPr>
              <a:xfrm>
                <a:off x="3987726" y="2284655"/>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103" name="object 51"/>
              <p:cNvSpPr/>
              <p:nvPr/>
            </p:nvSpPr>
            <p:spPr>
              <a:xfrm>
                <a:off x="4940449" y="1943099"/>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104" name="object 52"/>
              <p:cNvSpPr/>
              <p:nvPr/>
            </p:nvSpPr>
            <p:spPr>
              <a:xfrm>
                <a:off x="4395172" y="1612302"/>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105" name="object 53"/>
              <p:cNvSpPr/>
              <p:nvPr/>
            </p:nvSpPr>
            <p:spPr>
              <a:xfrm>
                <a:off x="4000500" y="1395132"/>
                <a:ext cx="3558092" cy="2287345"/>
              </a:xfrm>
              <a:custGeom>
                <a:avLst/>
                <a:gdLst/>
                <a:ahLst/>
                <a:cxnLst/>
                <a:rect l="l" t="t" r="r" b="b"/>
                <a:pathLst>
                  <a:path w="4032504" h="2592324">
                    <a:moveTo>
                      <a:pt x="0" y="0"/>
                    </a:moveTo>
                    <a:lnTo>
                      <a:pt x="0" y="2592324"/>
                    </a:lnTo>
                    <a:lnTo>
                      <a:pt x="4032504" y="2592324"/>
                    </a:lnTo>
                    <a:lnTo>
                      <a:pt x="4032504" y="0"/>
                    </a:lnTo>
                    <a:lnTo>
                      <a:pt x="0" y="0"/>
                    </a:lnTo>
                    <a:close/>
                  </a:path>
                </a:pathLst>
              </a:custGeom>
              <a:ln w="9525">
                <a:solidFill>
                  <a:srgbClr val="000000"/>
                </a:solidFill>
              </a:ln>
            </p:spPr>
            <p:txBody>
              <a:bodyPr wrap="square" lIns="0" tIns="0" rIns="0" bIns="0" rtlCol="0">
                <a:noAutofit/>
              </a:bodyPr>
              <a:lstStyle/>
              <a:p>
                <a:endParaRPr sz="1235"/>
              </a:p>
            </p:txBody>
          </p:sp>
          <p:sp>
            <p:nvSpPr>
              <p:cNvPr id="106" name="object 54"/>
              <p:cNvSpPr/>
              <p:nvPr/>
            </p:nvSpPr>
            <p:spPr>
              <a:xfrm>
                <a:off x="3974951" y="3377229"/>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107" name="object 55"/>
              <p:cNvSpPr/>
              <p:nvPr/>
            </p:nvSpPr>
            <p:spPr>
              <a:xfrm>
                <a:off x="3974951" y="3377229"/>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108" name="object 56"/>
              <p:cNvSpPr/>
              <p:nvPr/>
            </p:nvSpPr>
            <p:spPr>
              <a:xfrm>
                <a:off x="3976968" y="3033656"/>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109" name="object 57"/>
              <p:cNvSpPr/>
              <p:nvPr/>
            </p:nvSpPr>
            <p:spPr>
              <a:xfrm>
                <a:off x="3976968" y="3033656"/>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110" name="object 58"/>
              <p:cNvSpPr/>
              <p:nvPr/>
            </p:nvSpPr>
            <p:spPr>
              <a:xfrm>
                <a:off x="3976968" y="2690756"/>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111" name="object 59"/>
              <p:cNvSpPr/>
              <p:nvPr/>
            </p:nvSpPr>
            <p:spPr>
              <a:xfrm>
                <a:off x="3976968" y="2690756"/>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112" name="object 60"/>
              <p:cNvSpPr/>
              <p:nvPr/>
            </p:nvSpPr>
            <p:spPr>
              <a:xfrm>
                <a:off x="3974951" y="2349201"/>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113" name="object 61"/>
              <p:cNvSpPr/>
              <p:nvPr/>
            </p:nvSpPr>
            <p:spPr>
              <a:xfrm>
                <a:off x="3974951" y="2349201"/>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114" name="object 62"/>
              <p:cNvSpPr/>
              <p:nvPr/>
            </p:nvSpPr>
            <p:spPr>
              <a:xfrm>
                <a:off x="3976968" y="2018404"/>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115" name="object 63"/>
              <p:cNvSpPr/>
              <p:nvPr/>
            </p:nvSpPr>
            <p:spPr>
              <a:xfrm>
                <a:off x="3976968" y="2018404"/>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116" name="object 64"/>
              <p:cNvSpPr/>
              <p:nvPr/>
            </p:nvSpPr>
            <p:spPr>
              <a:xfrm>
                <a:off x="3974951" y="1675503"/>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117" name="object 65"/>
              <p:cNvSpPr/>
              <p:nvPr/>
            </p:nvSpPr>
            <p:spPr>
              <a:xfrm>
                <a:off x="3974951" y="1675503"/>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118" name="object 66"/>
              <p:cNvSpPr/>
              <p:nvPr/>
            </p:nvSpPr>
            <p:spPr>
              <a:xfrm>
                <a:off x="4499386"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19" name="object 67"/>
              <p:cNvSpPr/>
              <p:nvPr/>
            </p:nvSpPr>
            <p:spPr>
              <a:xfrm>
                <a:off x="4499386"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0" name="object 68"/>
              <p:cNvSpPr/>
              <p:nvPr/>
            </p:nvSpPr>
            <p:spPr>
              <a:xfrm>
                <a:off x="5015753"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1" name="object 69"/>
              <p:cNvSpPr/>
              <p:nvPr/>
            </p:nvSpPr>
            <p:spPr>
              <a:xfrm>
                <a:off x="5015753"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2" name="object 70"/>
              <p:cNvSpPr/>
              <p:nvPr/>
            </p:nvSpPr>
            <p:spPr>
              <a:xfrm>
                <a:off x="5515984"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3" name="object 71"/>
              <p:cNvSpPr/>
              <p:nvPr/>
            </p:nvSpPr>
            <p:spPr>
              <a:xfrm>
                <a:off x="5515984"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4" name="object 72"/>
              <p:cNvSpPr/>
              <p:nvPr/>
            </p:nvSpPr>
            <p:spPr>
              <a:xfrm>
                <a:off x="6033023"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5" name="object 73"/>
              <p:cNvSpPr/>
              <p:nvPr/>
            </p:nvSpPr>
            <p:spPr>
              <a:xfrm>
                <a:off x="6033023"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6" name="object 74"/>
              <p:cNvSpPr/>
              <p:nvPr/>
            </p:nvSpPr>
            <p:spPr>
              <a:xfrm>
                <a:off x="6528547"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7" name="object 75"/>
              <p:cNvSpPr/>
              <p:nvPr/>
            </p:nvSpPr>
            <p:spPr>
              <a:xfrm>
                <a:off x="6528547"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8" name="object 76"/>
              <p:cNvSpPr/>
              <p:nvPr/>
            </p:nvSpPr>
            <p:spPr>
              <a:xfrm>
                <a:off x="7026088"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9" name="object 77"/>
              <p:cNvSpPr/>
              <p:nvPr/>
            </p:nvSpPr>
            <p:spPr>
              <a:xfrm>
                <a:off x="7026088"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30" name="object 78"/>
              <p:cNvSpPr/>
              <p:nvPr/>
            </p:nvSpPr>
            <p:spPr>
              <a:xfrm>
                <a:off x="6453244" y="2969783"/>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131" name="object 79"/>
              <p:cNvSpPr/>
              <p:nvPr/>
            </p:nvSpPr>
            <p:spPr>
              <a:xfrm>
                <a:off x="6961543" y="2589904"/>
                <a:ext cx="126401" cy="126401"/>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132" name="object 80"/>
              <p:cNvSpPr/>
              <p:nvPr/>
            </p:nvSpPr>
            <p:spPr>
              <a:xfrm>
                <a:off x="6466018" y="2259107"/>
                <a:ext cx="125730" cy="126401"/>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sz="1235"/>
              </a:p>
            </p:txBody>
          </p:sp>
          <p:sp>
            <p:nvSpPr>
              <p:cNvPr id="133" name="object 81"/>
              <p:cNvSpPr/>
              <p:nvPr/>
            </p:nvSpPr>
            <p:spPr>
              <a:xfrm>
                <a:off x="6453244" y="2971128"/>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FF0000"/>
              </a:solidFill>
            </p:spPr>
            <p:txBody>
              <a:bodyPr wrap="square" lIns="0" tIns="0" rIns="0" bIns="0" rtlCol="0">
                <a:noAutofit/>
              </a:bodyPr>
              <a:lstStyle/>
              <a:p>
                <a:endParaRPr sz="1235"/>
              </a:p>
            </p:txBody>
          </p:sp>
          <p:sp>
            <p:nvSpPr>
              <p:cNvPr id="134" name="object 82"/>
              <p:cNvSpPr/>
              <p:nvPr/>
            </p:nvSpPr>
            <p:spPr>
              <a:xfrm>
                <a:off x="4406602" y="2971128"/>
                <a:ext cx="126401" cy="125730"/>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FF0000"/>
              </a:solidFill>
            </p:spPr>
            <p:txBody>
              <a:bodyPr wrap="square" lIns="0" tIns="0" rIns="0" bIns="0" rtlCol="0">
                <a:noAutofit/>
              </a:bodyPr>
              <a:lstStyle/>
              <a:p>
                <a:endParaRPr sz="1235"/>
              </a:p>
            </p:txBody>
          </p:sp>
          <p:sp>
            <p:nvSpPr>
              <p:cNvPr id="135" name="object 45"/>
              <p:cNvSpPr txBox="1"/>
              <p:nvPr/>
            </p:nvSpPr>
            <p:spPr>
              <a:xfrm>
                <a:off x="3804386" y="1263562"/>
                <a:ext cx="175444" cy="1853210"/>
              </a:xfrm>
              <a:prstGeom prst="rect">
                <a:avLst/>
              </a:prstGeom>
            </p:spPr>
            <p:txBody>
              <a:bodyPr wrap="square" lIns="0" tIns="0" rIns="0" bIns="0" rtlCol="0">
                <a:noAutofit/>
              </a:bodyPr>
              <a:lstStyle/>
              <a:p>
                <a:pPr marL="11206" marR="26929">
                  <a:lnSpc>
                    <a:spcPts val="1557"/>
                  </a:lnSpc>
                  <a:spcBef>
                    <a:spcPts val="78"/>
                  </a:spcBef>
                </a:pPr>
                <a:r>
                  <a:rPr sz="1412" dirty="0">
                    <a:latin typeface="Century Gothic"/>
                    <a:cs typeface="Century Gothic"/>
                  </a:rPr>
                  <a:t>9</a:t>
                </a:r>
                <a:endParaRPr sz="1412">
                  <a:latin typeface="Century Gothic"/>
                  <a:cs typeface="Century Gothic"/>
                </a:endParaRPr>
              </a:p>
              <a:p>
                <a:pPr marL="22642" marR="14129">
                  <a:lnSpc>
                    <a:spcPct val="102172"/>
                  </a:lnSpc>
                  <a:spcBef>
                    <a:spcPts val="694"/>
                  </a:spcBef>
                </a:pPr>
                <a:r>
                  <a:rPr sz="1412" dirty="0">
                    <a:latin typeface="Century Gothic"/>
                    <a:cs typeface="Century Gothic"/>
                  </a:rPr>
                  <a:t>8</a:t>
                </a:r>
                <a:endParaRPr sz="1412">
                  <a:latin typeface="Century Gothic"/>
                  <a:cs typeface="Century Gothic"/>
                </a:endParaRPr>
              </a:p>
              <a:p>
                <a:pPr marL="36771">
                  <a:lnSpc>
                    <a:spcPct val="102172"/>
                  </a:lnSpc>
                  <a:spcBef>
                    <a:spcPts val="773"/>
                  </a:spcBef>
                </a:pPr>
                <a:r>
                  <a:rPr sz="1412" dirty="0">
                    <a:latin typeface="Century Gothic"/>
                    <a:cs typeface="Century Gothic"/>
                  </a:rPr>
                  <a:t>7</a:t>
                </a:r>
                <a:endParaRPr sz="1412">
                  <a:latin typeface="Century Gothic"/>
                  <a:cs typeface="Century Gothic"/>
                </a:endParaRPr>
              </a:p>
              <a:p>
                <a:pPr marL="34761" marR="2010">
                  <a:lnSpc>
                    <a:spcPct val="102172"/>
                  </a:lnSpc>
                  <a:spcBef>
                    <a:spcPts val="773"/>
                  </a:spcBef>
                </a:pPr>
                <a:r>
                  <a:rPr sz="1412" dirty="0">
                    <a:latin typeface="Century Gothic"/>
                    <a:cs typeface="Century Gothic"/>
                  </a:rPr>
                  <a:t>6</a:t>
                </a:r>
                <a:endParaRPr sz="1412">
                  <a:latin typeface="Century Gothic"/>
                  <a:cs typeface="Century Gothic"/>
                </a:endParaRPr>
              </a:p>
              <a:p>
                <a:pPr marL="34761" marR="2010">
                  <a:lnSpc>
                    <a:spcPct val="102172"/>
                  </a:lnSpc>
                  <a:spcBef>
                    <a:spcPts val="958"/>
                  </a:spcBef>
                </a:pPr>
                <a:r>
                  <a:rPr sz="1412" dirty="0">
                    <a:latin typeface="Century Gothic"/>
                    <a:cs typeface="Century Gothic"/>
                  </a:rPr>
                  <a:t>5</a:t>
                </a:r>
                <a:endParaRPr sz="1412">
                  <a:latin typeface="Century Gothic"/>
                  <a:cs typeface="Century Gothic"/>
                </a:endParaRPr>
              </a:p>
              <a:p>
                <a:pPr marL="36771">
                  <a:lnSpc>
                    <a:spcPct val="102172"/>
                  </a:lnSpc>
                  <a:spcBef>
                    <a:spcPts val="1069"/>
                  </a:spcBef>
                </a:pPr>
                <a:r>
                  <a:rPr sz="1412" dirty="0">
                    <a:latin typeface="Century Gothic"/>
                    <a:cs typeface="Century Gothic"/>
                  </a:rPr>
                  <a:t>4</a:t>
                </a:r>
                <a:endParaRPr sz="1412">
                  <a:latin typeface="Century Gothic"/>
                  <a:cs typeface="Century Gothic"/>
                </a:endParaRPr>
              </a:p>
            </p:txBody>
          </p:sp>
          <p:sp>
            <p:nvSpPr>
              <p:cNvPr id="136" name="object 43"/>
              <p:cNvSpPr txBox="1"/>
              <p:nvPr/>
            </p:nvSpPr>
            <p:spPr>
              <a:xfrm>
                <a:off x="6667276" y="1708639"/>
                <a:ext cx="719830" cy="201930"/>
              </a:xfrm>
              <a:prstGeom prst="rect">
                <a:avLst/>
              </a:prstGeom>
            </p:spPr>
            <p:txBody>
              <a:bodyPr wrap="square" lIns="0" tIns="0" rIns="0" bIns="0" rtlCol="0">
                <a:noAutofit/>
              </a:bodyPr>
              <a:lstStyle/>
              <a:p>
                <a:pPr marL="11206">
                  <a:lnSpc>
                    <a:spcPts val="1557"/>
                  </a:lnSpc>
                  <a:spcBef>
                    <a:spcPts val="78"/>
                  </a:spcBef>
                </a:pPr>
                <a:r>
                  <a:rPr sz="1412" dirty="0">
                    <a:solidFill>
                      <a:schemeClr val="accent2">
                        <a:lumMod val="75000"/>
                      </a:schemeClr>
                    </a:solidFill>
                    <a:latin typeface="Century Gothic"/>
                    <a:cs typeface="Century Gothic"/>
                  </a:rPr>
                  <a:t>cluster2</a:t>
                </a:r>
              </a:p>
            </p:txBody>
          </p:sp>
          <p:sp>
            <p:nvSpPr>
              <p:cNvPr id="137" name="object 42"/>
              <p:cNvSpPr txBox="1"/>
              <p:nvPr/>
            </p:nvSpPr>
            <p:spPr>
              <a:xfrm>
                <a:off x="4493559" y="173620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3</a:t>
                </a:r>
                <a:endParaRPr sz="794">
                  <a:latin typeface="Century Gothic"/>
                  <a:cs typeface="Century Gothic"/>
                </a:endParaRPr>
              </a:p>
            </p:txBody>
          </p:sp>
          <p:sp>
            <p:nvSpPr>
              <p:cNvPr id="138" name="object 39"/>
              <p:cNvSpPr txBox="1"/>
              <p:nvPr/>
            </p:nvSpPr>
            <p:spPr>
              <a:xfrm>
                <a:off x="5036823" y="207910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4</a:t>
                </a:r>
                <a:endParaRPr sz="794">
                  <a:latin typeface="Century Gothic"/>
                  <a:cs typeface="Century Gothic"/>
                </a:endParaRPr>
              </a:p>
            </p:txBody>
          </p:sp>
          <p:sp>
            <p:nvSpPr>
              <p:cNvPr id="139" name="object 37"/>
              <p:cNvSpPr txBox="1"/>
              <p:nvPr/>
            </p:nvSpPr>
            <p:spPr>
              <a:xfrm>
                <a:off x="6628280" y="2332577"/>
                <a:ext cx="150486"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10</a:t>
                </a:r>
                <a:endParaRPr sz="794">
                  <a:latin typeface="Century Gothic"/>
                  <a:cs typeface="Century Gothic"/>
                </a:endParaRPr>
              </a:p>
            </p:txBody>
          </p:sp>
          <p:sp>
            <p:nvSpPr>
              <p:cNvPr id="140" name="object 36"/>
              <p:cNvSpPr txBox="1"/>
              <p:nvPr/>
            </p:nvSpPr>
            <p:spPr>
              <a:xfrm>
                <a:off x="4090147" y="2413931"/>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1</a:t>
                </a:r>
                <a:endParaRPr sz="794">
                  <a:latin typeface="Century Gothic"/>
                  <a:cs typeface="Century Gothic"/>
                </a:endParaRPr>
              </a:p>
            </p:txBody>
          </p:sp>
          <p:sp>
            <p:nvSpPr>
              <p:cNvPr id="141" name="object 35"/>
              <p:cNvSpPr txBox="1"/>
              <p:nvPr/>
            </p:nvSpPr>
            <p:spPr>
              <a:xfrm>
                <a:off x="7124476" y="2663374"/>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9</a:t>
                </a:r>
                <a:endParaRPr sz="794">
                  <a:latin typeface="Century Gothic"/>
                  <a:cs typeface="Century Gothic"/>
                </a:endParaRPr>
              </a:p>
            </p:txBody>
          </p:sp>
          <p:sp>
            <p:nvSpPr>
              <p:cNvPr id="142" name="object 34"/>
              <p:cNvSpPr txBox="1"/>
              <p:nvPr/>
            </p:nvSpPr>
            <p:spPr>
              <a:xfrm>
                <a:off x="6090404" y="304393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6</a:t>
                </a:r>
                <a:endParaRPr sz="794">
                  <a:latin typeface="Century Gothic"/>
                  <a:cs typeface="Century Gothic"/>
                </a:endParaRPr>
              </a:p>
            </p:txBody>
          </p:sp>
          <p:sp>
            <p:nvSpPr>
              <p:cNvPr id="143" name="object 33"/>
              <p:cNvSpPr txBox="1"/>
              <p:nvPr/>
            </p:nvSpPr>
            <p:spPr>
              <a:xfrm>
                <a:off x="6615505" y="3042581"/>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8</a:t>
                </a:r>
                <a:endParaRPr sz="794">
                  <a:latin typeface="Century Gothic"/>
                  <a:cs typeface="Century Gothic"/>
                </a:endParaRPr>
              </a:p>
            </p:txBody>
          </p:sp>
          <p:sp>
            <p:nvSpPr>
              <p:cNvPr id="144" name="object 32"/>
              <p:cNvSpPr txBox="1"/>
              <p:nvPr/>
            </p:nvSpPr>
            <p:spPr>
              <a:xfrm>
                <a:off x="4539951" y="3056697"/>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2</a:t>
                </a:r>
                <a:endParaRPr sz="794">
                  <a:latin typeface="Century Gothic"/>
                  <a:cs typeface="Century Gothic"/>
                </a:endParaRPr>
              </a:p>
            </p:txBody>
          </p:sp>
          <p:sp>
            <p:nvSpPr>
              <p:cNvPr id="145" name="object 31"/>
              <p:cNvSpPr txBox="1"/>
              <p:nvPr/>
            </p:nvSpPr>
            <p:spPr>
              <a:xfrm>
                <a:off x="3840704" y="3297413"/>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3</a:t>
                </a:r>
                <a:endParaRPr sz="1412">
                  <a:latin typeface="Century Gothic"/>
                  <a:cs typeface="Century Gothic"/>
                </a:endParaRPr>
              </a:p>
            </p:txBody>
          </p:sp>
          <p:sp>
            <p:nvSpPr>
              <p:cNvPr id="146" name="object 30"/>
              <p:cNvSpPr txBox="1"/>
              <p:nvPr/>
            </p:nvSpPr>
            <p:spPr>
              <a:xfrm>
                <a:off x="3885752" y="3638968"/>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2</a:t>
                </a:r>
                <a:endParaRPr sz="1412">
                  <a:latin typeface="Century Gothic"/>
                  <a:cs typeface="Century Gothic"/>
                </a:endParaRPr>
              </a:p>
            </p:txBody>
          </p:sp>
          <p:sp>
            <p:nvSpPr>
              <p:cNvPr id="147" name="object 29"/>
              <p:cNvSpPr txBox="1"/>
              <p:nvPr/>
            </p:nvSpPr>
            <p:spPr>
              <a:xfrm>
                <a:off x="7008168" y="3774795"/>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8</a:t>
                </a:r>
                <a:endParaRPr sz="1412">
                  <a:latin typeface="Century Gothic"/>
                  <a:cs typeface="Century Gothic"/>
                </a:endParaRPr>
              </a:p>
            </p:txBody>
          </p:sp>
          <p:sp>
            <p:nvSpPr>
              <p:cNvPr id="148" name="object 28"/>
              <p:cNvSpPr txBox="1"/>
              <p:nvPr/>
            </p:nvSpPr>
            <p:spPr>
              <a:xfrm>
                <a:off x="7475453" y="3780844"/>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9</a:t>
                </a:r>
                <a:endParaRPr sz="1412">
                  <a:latin typeface="Century Gothic"/>
                  <a:cs typeface="Century Gothic"/>
                </a:endParaRPr>
              </a:p>
            </p:txBody>
          </p:sp>
          <p:sp>
            <p:nvSpPr>
              <p:cNvPr id="149" name="object 27"/>
              <p:cNvSpPr txBox="1"/>
              <p:nvPr/>
            </p:nvSpPr>
            <p:spPr>
              <a:xfrm>
                <a:off x="5458391" y="3792930"/>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5</a:t>
                </a:r>
                <a:endParaRPr sz="1412">
                  <a:latin typeface="Century Gothic"/>
                  <a:cs typeface="Century Gothic"/>
                </a:endParaRPr>
              </a:p>
            </p:txBody>
          </p:sp>
          <p:sp>
            <p:nvSpPr>
              <p:cNvPr id="150" name="object 26"/>
              <p:cNvSpPr txBox="1"/>
              <p:nvPr/>
            </p:nvSpPr>
            <p:spPr>
              <a:xfrm>
                <a:off x="5967356" y="3787558"/>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6</a:t>
                </a:r>
                <a:endParaRPr sz="1412">
                  <a:latin typeface="Century Gothic"/>
                  <a:cs typeface="Century Gothic"/>
                </a:endParaRPr>
              </a:p>
            </p:txBody>
          </p:sp>
          <p:sp>
            <p:nvSpPr>
              <p:cNvPr id="151" name="object 25"/>
              <p:cNvSpPr txBox="1"/>
              <p:nvPr/>
            </p:nvSpPr>
            <p:spPr>
              <a:xfrm>
                <a:off x="6475661" y="3792943"/>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7</a:t>
                </a:r>
                <a:endParaRPr sz="1412">
                  <a:latin typeface="Century Gothic"/>
                  <a:cs typeface="Century Gothic"/>
                </a:endParaRPr>
              </a:p>
            </p:txBody>
          </p:sp>
          <p:sp>
            <p:nvSpPr>
              <p:cNvPr id="152" name="object 24"/>
              <p:cNvSpPr txBox="1"/>
              <p:nvPr/>
            </p:nvSpPr>
            <p:spPr>
              <a:xfrm>
                <a:off x="4441788" y="3805712"/>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3</a:t>
                </a:r>
                <a:endParaRPr sz="1412">
                  <a:latin typeface="Century Gothic"/>
                  <a:cs typeface="Century Gothic"/>
                </a:endParaRPr>
              </a:p>
            </p:txBody>
          </p:sp>
          <p:sp>
            <p:nvSpPr>
              <p:cNvPr id="153" name="object 23"/>
              <p:cNvSpPr txBox="1"/>
              <p:nvPr/>
            </p:nvSpPr>
            <p:spPr>
              <a:xfrm>
                <a:off x="4950086" y="3805712"/>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4</a:t>
                </a:r>
                <a:endParaRPr sz="1412">
                  <a:latin typeface="Century Gothic"/>
                  <a:cs typeface="Century Gothic"/>
                </a:endParaRPr>
              </a:p>
            </p:txBody>
          </p:sp>
          <p:sp>
            <p:nvSpPr>
              <p:cNvPr id="154" name="object 16"/>
              <p:cNvSpPr txBox="1"/>
              <p:nvPr/>
            </p:nvSpPr>
            <p:spPr>
              <a:xfrm>
                <a:off x="4000500" y="1395133"/>
                <a:ext cx="3558092" cy="280370"/>
              </a:xfrm>
              <a:prstGeom prst="rect">
                <a:avLst/>
              </a:prstGeom>
            </p:spPr>
            <p:txBody>
              <a:bodyPr wrap="square" lIns="0" tIns="0" rIns="0" bIns="0" rtlCol="0">
                <a:noAutofit/>
              </a:bodyPr>
              <a:lstStyle/>
              <a:p>
                <a:pPr>
                  <a:lnSpc>
                    <a:spcPts val="794"/>
                  </a:lnSpc>
                  <a:spcBef>
                    <a:spcPts val="4"/>
                  </a:spcBef>
                </a:pPr>
                <a:endParaRPr sz="794" dirty="0"/>
              </a:p>
              <a:p>
                <a:pPr marL="1026738">
                  <a:lnSpc>
                    <a:spcPts val="1407"/>
                  </a:lnSpc>
                  <a:spcBef>
                    <a:spcPts val="70"/>
                  </a:spcBef>
                </a:pPr>
                <a:r>
                  <a:rPr sz="2118" baseline="-11894" dirty="0">
                    <a:solidFill>
                      <a:schemeClr val="accent5">
                        <a:lumMod val="75000"/>
                      </a:schemeClr>
                    </a:solidFill>
                    <a:latin typeface="Century Gothic"/>
                    <a:cs typeface="Century Gothic"/>
                  </a:rPr>
                  <a:t>cluster1</a:t>
                </a:r>
                <a:endParaRPr sz="1412" dirty="0">
                  <a:solidFill>
                    <a:schemeClr val="accent5">
                      <a:lumMod val="75000"/>
                    </a:schemeClr>
                  </a:solidFill>
                  <a:latin typeface="Century Gothic"/>
                  <a:cs typeface="Century Gothic"/>
                </a:endParaRPr>
              </a:p>
            </p:txBody>
          </p:sp>
          <p:sp>
            <p:nvSpPr>
              <p:cNvPr id="155" name="object 15"/>
              <p:cNvSpPr txBox="1"/>
              <p:nvPr/>
            </p:nvSpPr>
            <p:spPr>
              <a:xfrm>
                <a:off x="4000500" y="1675503"/>
                <a:ext cx="0" cy="342900"/>
              </a:xfrm>
              <a:prstGeom prst="rect">
                <a:avLst/>
              </a:prstGeom>
            </p:spPr>
            <p:txBody>
              <a:bodyPr wrap="square" lIns="0" tIns="0" rIns="0" bIns="0" rtlCol="0">
                <a:noAutofit/>
              </a:bodyPr>
              <a:lstStyle/>
              <a:p>
                <a:pPr marL="22413">
                  <a:lnSpc>
                    <a:spcPts val="882"/>
                  </a:lnSpc>
                </a:pPr>
                <a:endParaRPr sz="882"/>
              </a:p>
            </p:txBody>
          </p:sp>
          <p:sp>
            <p:nvSpPr>
              <p:cNvPr id="156" name="object 14"/>
              <p:cNvSpPr txBox="1"/>
              <p:nvPr/>
            </p:nvSpPr>
            <p:spPr>
              <a:xfrm>
                <a:off x="4000500" y="2018404"/>
                <a:ext cx="0" cy="330797"/>
              </a:xfrm>
              <a:prstGeom prst="rect">
                <a:avLst/>
              </a:prstGeom>
            </p:spPr>
            <p:txBody>
              <a:bodyPr wrap="square" lIns="0" tIns="0" rIns="0" bIns="0" rtlCol="0">
                <a:noAutofit/>
              </a:bodyPr>
              <a:lstStyle/>
              <a:p>
                <a:pPr marL="22413">
                  <a:lnSpc>
                    <a:spcPts val="882"/>
                  </a:lnSpc>
                </a:pPr>
                <a:endParaRPr sz="882"/>
              </a:p>
            </p:txBody>
          </p:sp>
          <p:sp>
            <p:nvSpPr>
              <p:cNvPr id="157" name="object 13"/>
              <p:cNvSpPr txBox="1"/>
              <p:nvPr/>
            </p:nvSpPr>
            <p:spPr>
              <a:xfrm>
                <a:off x="4000500" y="2349201"/>
                <a:ext cx="0" cy="341555"/>
              </a:xfrm>
              <a:prstGeom prst="rect">
                <a:avLst/>
              </a:prstGeom>
            </p:spPr>
            <p:txBody>
              <a:bodyPr wrap="square" lIns="0" tIns="0" rIns="0" bIns="0" rtlCol="0">
                <a:noAutofit/>
              </a:bodyPr>
              <a:lstStyle/>
              <a:p>
                <a:pPr marL="22413">
                  <a:lnSpc>
                    <a:spcPts val="882"/>
                  </a:lnSpc>
                </a:pPr>
                <a:endParaRPr sz="882"/>
              </a:p>
            </p:txBody>
          </p:sp>
          <p:sp>
            <p:nvSpPr>
              <p:cNvPr id="158" name="object 12"/>
              <p:cNvSpPr txBox="1"/>
              <p:nvPr/>
            </p:nvSpPr>
            <p:spPr>
              <a:xfrm>
                <a:off x="4000500" y="2690756"/>
                <a:ext cx="0" cy="342900"/>
              </a:xfrm>
              <a:prstGeom prst="rect">
                <a:avLst/>
              </a:prstGeom>
            </p:spPr>
            <p:txBody>
              <a:bodyPr wrap="square" lIns="0" tIns="0" rIns="0" bIns="0" rtlCol="0">
                <a:noAutofit/>
              </a:bodyPr>
              <a:lstStyle/>
              <a:p>
                <a:pPr marL="22413">
                  <a:lnSpc>
                    <a:spcPts val="882"/>
                  </a:lnSpc>
                </a:pPr>
                <a:endParaRPr sz="882"/>
              </a:p>
            </p:txBody>
          </p:sp>
          <p:sp>
            <p:nvSpPr>
              <p:cNvPr id="159" name="object 11"/>
              <p:cNvSpPr txBox="1"/>
              <p:nvPr/>
            </p:nvSpPr>
            <p:spPr>
              <a:xfrm>
                <a:off x="4000500" y="3033657"/>
                <a:ext cx="0" cy="343571"/>
              </a:xfrm>
              <a:prstGeom prst="rect">
                <a:avLst/>
              </a:prstGeom>
            </p:spPr>
            <p:txBody>
              <a:bodyPr wrap="square" lIns="0" tIns="0" rIns="0" bIns="0" rtlCol="0">
                <a:noAutofit/>
              </a:bodyPr>
              <a:lstStyle/>
              <a:p>
                <a:pPr marL="22413">
                  <a:lnSpc>
                    <a:spcPts val="882"/>
                  </a:lnSpc>
                </a:pPr>
                <a:endParaRPr sz="882"/>
              </a:p>
            </p:txBody>
          </p:sp>
          <p:sp>
            <p:nvSpPr>
              <p:cNvPr id="160" name="object 10"/>
              <p:cNvSpPr txBox="1"/>
              <p:nvPr/>
            </p:nvSpPr>
            <p:spPr>
              <a:xfrm>
                <a:off x="4000500" y="3377229"/>
                <a:ext cx="3558092" cy="305248"/>
              </a:xfrm>
              <a:prstGeom prst="rect">
                <a:avLst/>
              </a:prstGeom>
            </p:spPr>
            <p:txBody>
              <a:bodyPr wrap="square" lIns="0" tIns="0" rIns="0" bIns="0" rtlCol="0">
                <a:noAutofit/>
              </a:bodyPr>
              <a:lstStyle/>
              <a:p>
                <a:pPr marR="862665" algn="r">
                  <a:lnSpc>
                    <a:spcPts val="896"/>
                  </a:lnSpc>
                  <a:spcBef>
                    <a:spcPts val="44"/>
                  </a:spcBef>
                </a:pPr>
                <a:r>
                  <a:rPr sz="794" dirty="0">
                    <a:solidFill>
                      <a:srgbClr val="640064"/>
                    </a:solidFill>
                    <a:latin typeface="Century Gothic"/>
                    <a:cs typeface="Century Gothic"/>
                  </a:rPr>
                  <a:t>7</a:t>
                </a:r>
                <a:endParaRPr sz="794">
                  <a:latin typeface="Century Gothic"/>
                  <a:cs typeface="Century Gothic"/>
                </a:endParaRPr>
              </a:p>
              <a:p>
                <a:pPr marL="1917043" marR="1547210" algn="ctr">
                  <a:lnSpc>
                    <a:spcPct val="102172"/>
                  </a:lnSpc>
                </a:pPr>
                <a:r>
                  <a:rPr sz="794" dirty="0">
                    <a:solidFill>
                      <a:srgbClr val="640064"/>
                    </a:solidFill>
                    <a:latin typeface="Century Gothic"/>
                    <a:cs typeface="Century Gothic"/>
                  </a:rPr>
                  <a:t>5</a:t>
                </a:r>
                <a:endParaRPr sz="794">
                  <a:latin typeface="Century Gothic"/>
                  <a:cs typeface="Century Gothic"/>
                </a:endParaRPr>
              </a:p>
            </p:txBody>
          </p:sp>
          <p:sp>
            <p:nvSpPr>
              <p:cNvPr id="161" name="object 9"/>
              <p:cNvSpPr txBox="1"/>
              <p:nvPr/>
            </p:nvSpPr>
            <p:spPr>
              <a:xfrm>
                <a:off x="4000500" y="3682478"/>
                <a:ext cx="498885"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2" name="object 8"/>
              <p:cNvSpPr txBox="1"/>
              <p:nvPr/>
            </p:nvSpPr>
            <p:spPr>
              <a:xfrm>
                <a:off x="4499386" y="3682478"/>
                <a:ext cx="516367"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3" name="object 7"/>
              <p:cNvSpPr txBox="1"/>
              <p:nvPr/>
            </p:nvSpPr>
            <p:spPr>
              <a:xfrm>
                <a:off x="5015753" y="3682478"/>
                <a:ext cx="500230"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4" name="object 6"/>
              <p:cNvSpPr txBox="1"/>
              <p:nvPr/>
            </p:nvSpPr>
            <p:spPr>
              <a:xfrm>
                <a:off x="5515984" y="3682478"/>
                <a:ext cx="517039"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5" name="object 5"/>
              <p:cNvSpPr txBox="1"/>
              <p:nvPr/>
            </p:nvSpPr>
            <p:spPr>
              <a:xfrm>
                <a:off x="6033023" y="3682478"/>
                <a:ext cx="495524"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6" name="object 4"/>
              <p:cNvSpPr txBox="1"/>
              <p:nvPr/>
            </p:nvSpPr>
            <p:spPr>
              <a:xfrm>
                <a:off x="6528548" y="3682478"/>
                <a:ext cx="497540"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7" name="object 3"/>
              <p:cNvSpPr txBox="1"/>
              <p:nvPr/>
            </p:nvSpPr>
            <p:spPr>
              <a:xfrm>
                <a:off x="7026089" y="3682478"/>
                <a:ext cx="532503" cy="64545"/>
              </a:xfrm>
              <a:prstGeom prst="rect">
                <a:avLst/>
              </a:prstGeom>
            </p:spPr>
            <p:txBody>
              <a:bodyPr wrap="square" lIns="0" tIns="0" rIns="0" bIns="0" rtlCol="0">
                <a:noAutofit/>
              </a:bodyPr>
              <a:lstStyle/>
              <a:p>
                <a:pPr marL="22413">
                  <a:lnSpc>
                    <a:spcPts val="485"/>
                  </a:lnSpc>
                  <a:spcBef>
                    <a:spcPts val="22"/>
                  </a:spcBef>
                </a:pPr>
                <a:endParaRPr sz="485"/>
              </a:p>
            </p:txBody>
          </p:sp>
        </p:grpSp>
        <p:sp>
          <p:nvSpPr>
            <p:cNvPr id="96" name="Oval 95"/>
            <p:cNvSpPr/>
            <p:nvPr/>
          </p:nvSpPr>
          <p:spPr bwMode="auto">
            <a:xfrm>
              <a:off x="3937363" y="1447801"/>
              <a:ext cx="1320437" cy="1755738"/>
            </a:xfrm>
            <a:prstGeom prst="ellipse">
              <a:avLst/>
            </a:prstGeom>
            <a:no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noFill/>
                <a:latin typeface="Arial" charset="0"/>
              </a:endParaRPr>
            </a:p>
          </p:txBody>
        </p:sp>
        <p:sp>
          <p:nvSpPr>
            <p:cNvPr id="97" name="Oval 96"/>
            <p:cNvSpPr/>
            <p:nvPr/>
          </p:nvSpPr>
          <p:spPr bwMode="auto">
            <a:xfrm>
              <a:off x="5715000" y="2057167"/>
              <a:ext cx="1527717" cy="1981433"/>
            </a:xfrm>
            <a:prstGeom prst="ellipse">
              <a:avLst/>
            </a:prstGeom>
            <a:no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solidFill>
                  <a:schemeClr val="tx1"/>
                </a:solidFill>
                <a:latin typeface="Arial" charset="0"/>
              </a:endParaRPr>
            </a:p>
          </p:txBody>
        </p:sp>
      </p:grpSp>
      <p:sp>
        <p:nvSpPr>
          <p:cNvPr id="168" name="Title 84"/>
          <p:cNvSpPr txBox="1">
            <a:spLocks/>
          </p:cNvSpPr>
          <p:nvPr/>
        </p:nvSpPr>
        <p:spPr>
          <a:xfrm>
            <a:off x="1866355" y="250375"/>
            <a:ext cx="8280400" cy="533400"/>
          </a:xfrm>
          <a:prstGeom prst="rect">
            <a:avLst/>
          </a:prstGeom>
        </p:spPr>
        <p:txBody>
          <a:bodyPr/>
          <a:lst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a:lstStyle>
          <a:p>
            <a:r>
              <a:rPr lang="en-US" altLang="ko-KR" sz="2800" kern="0" dirty="0">
                <a:solidFill>
                  <a:srgbClr val="002060"/>
                </a:solidFill>
                <a:ea typeface="Gulim" pitchFamily="34" charset="-127"/>
              </a:rPr>
              <a:t>PAM or </a:t>
            </a:r>
            <a:r>
              <a:rPr lang="en-IN" sz="2800" kern="0" spc="4" dirty="0">
                <a:solidFill>
                  <a:srgbClr val="002060"/>
                </a:solidFill>
                <a:cs typeface="Century Gothic"/>
              </a:rPr>
              <a:t>K-</a:t>
            </a:r>
            <a:r>
              <a:rPr lang="en-IN" sz="2800" kern="0" spc="4" dirty="0" err="1">
                <a:solidFill>
                  <a:srgbClr val="002060"/>
                </a:solidFill>
                <a:cs typeface="Century Gothic"/>
              </a:rPr>
              <a:t>Medoid</a:t>
            </a:r>
            <a:r>
              <a:rPr lang="en-IN" sz="2800" kern="0" dirty="0" err="1">
                <a:solidFill>
                  <a:srgbClr val="002060"/>
                </a:solidFill>
                <a:cs typeface="Century Gothic"/>
              </a:rPr>
              <a:t>s</a:t>
            </a:r>
            <a:r>
              <a:rPr lang="en-IN" sz="2800" kern="0" dirty="0">
                <a:solidFill>
                  <a:srgbClr val="002060"/>
                </a:solidFill>
                <a:cs typeface="Century Gothic"/>
              </a:rPr>
              <a:t>:</a:t>
            </a:r>
            <a:r>
              <a:rPr lang="en-IN" sz="2800" kern="0" spc="8" dirty="0">
                <a:solidFill>
                  <a:srgbClr val="002060"/>
                </a:solidFill>
                <a:cs typeface="Century Gothic"/>
              </a:rPr>
              <a:t>  </a:t>
            </a:r>
            <a:r>
              <a:rPr lang="en-IN" sz="2800" kern="0" spc="4" dirty="0">
                <a:solidFill>
                  <a:srgbClr val="002060"/>
                </a:solidFill>
                <a:cs typeface="Century Gothic"/>
              </a:rPr>
              <a:t>Example</a:t>
            </a:r>
            <a:endParaRPr lang="en-IN" sz="2800" kern="0" dirty="0">
              <a:solidFill>
                <a:srgbClr val="002060"/>
              </a:solidFill>
            </a:endParaRPr>
          </a:p>
        </p:txBody>
      </p:sp>
    </p:spTree>
    <p:extLst>
      <p:ext uri="{BB962C8B-B14F-4D97-AF65-F5344CB8AC3E}">
        <p14:creationId xmlns:p14="http://schemas.microsoft.com/office/powerpoint/2010/main" val="123751845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object 86"/>
          <p:cNvSpPr/>
          <p:nvPr/>
        </p:nvSpPr>
        <p:spPr>
          <a:xfrm>
            <a:off x="2462606" y="6079415"/>
            <a:ext cx="106231" cy="168088"/>
          </a:xfrm>
          <a:custGeom>
            <a:avLst/>
            <a:gdLst/>
            <a:ahLst/>
            <a:cxnLst/>
            <a:rect l="l" t="t" r="r" b="b"/>
            <a:pathLst>
              <a:path w="120395" h="190500">
                <a:moveTo>
                  <a:pt x="120395" y="95250"/>
                </a:moveTo>
                <a:lnTo>
                  <a:pt x="0" y="0"/>
                </a:lnTo>
                <a:lnTo>
                  <a:pt x="0" y="190500"/>
                </a:lnTo>
                <a:lnTo>
                  <a:pt x="120395" y="95250"/>
                </a:lnTo>
                <a:close/>
              </a:path>
            </a:pathLst>
          </a:custGeom>
          <a:solidFill>
            <a:srgbClr val="9FB7CC"/>
          </a:solidFill>
        </p:spPr>
        <p:txBody>
          <a:bodyPr wrap="square" lIns="0" tIns="0" rIns="0" bIns="0" rtlCol="0">
            <a:noAutofit/>
          </a:bodyPr>
          <a:lstStyle/>
          <a:p>
            <a:endParaRPr sz="1235"/>
          </a:p>
        </p:txBody>
      </p:sp>
      <p:sp>
        <p:nvSpPr>
          <p:cNvPr id="87" name="object 87"/>
          <p:cNvSpPr/>
          <p:nvPr/>
        </p:nvSpPr>
        <p:spPr>
          <a:xfrm>
            <a:off x="2250814" y="5761393"/>
            <a:ext cx="7563971" cy="504265"/>
          </a:xfrm>
          <a:custGeom>
            <a:avLst/>
            <a:gdLst/>
            <a:ahLst/>
            <a:cxnLst/>
            <a:rect l="l" t="t" r="r" b="b"/>
            <a:pathLst>
              <a:path w="8572500" h="571500">
                <a:moveTo>
                  <a:pt x="0" y="571500"/>
                </a:moveTo>
                <a:lnTo>
                  <a:pt x="8572500" y="571500"/>
                </a:lnTo>
                <a:lnTo>
                  <a:pt x="8572500" y="0"/>
                </a:lnTo>
                <a:lnTo>
                  <a:pt x="0" y="0"/>
                </a:lnTo>
                <a:lnTo>
                  <a:pt x="0" y="571500"/>
                </a:lnTo>
                <a:close/>
              </a:path>
            </a:pathLst>
          </a:custGeom>
          <a:solidFill>
            <a:srgbClr val="FEFFFE"/>
          </a:solidFill>
        </p:spPr>
        <p:txBody>
          <a:bodyPr wrap="square" lIns="0" tIns="0" rIns="0" bIns="0" rtlCol="0">
            <a:noAutofit/>
          </a:bodyPr>
          <a:lstStyle/>
          <a:p>
            <a:endParaRPr sz="1235"/>
          </a:p>
        </p:txBody>
      </p:sp>
      <p:sp>
        <p:nvSpPr>
          <p:cNvPr id="22" name="object 22"/>
          <p:cNvSpPr txBox="1"/>
          <p:nvPr/>
        </p:nvSpPr>
        <p:spPr>
          <a:xfrm>
            <a:off x="4995266" y="4324061"/>
            <a:ext cx="5367934" cy="1315216"/>
          </a:xfrm>
          <a:prstGeom prst="rect">
            <a:avLst/>
          </a:prstGeom>
        </p:spPr>
        <p:txBody>
          <a:bodyPr wrap="square" lIns="0" tIns="0" rIns="0" bIns="0" rtlCol="0">
            <a:noAutofit/>
          </a:bodyPr>
          <a:lstStyle/>
          <a:p>
            <a:pPr marL="296956" indent="-285750">
              <a:lnSpc>
                <a:spcPts val="1743"/>
              </a:lnSpc>
              <a:spcBef>
                <a:spcPts val="86"/>
              </a:spcBef>
              <a:buFont typeface="Arial" panose="020B0604020202020204" pitchFamily="34" charset="0"/>
              <a:buChar char="•"/>
            </a:pPr>
            <a:r>
              <a:rPr sz="1588" dirty="0">
                <a:latin typeface="Century Gothic"/>
                <a:cs typeface="Century Gothic"/>
              </a:rPr>
              <a:t>Choose a random</a:t>
            </a:r>
            <a:r>
              <a:rPr lang="en-IN" sz="1588" dirty="0">
                <a:latin typeface="Century Gothic"/>
                <a:cs typeface="Century Gothic"/>
              </a:rPr>
              <a:t> object </a:t>
            </a:r>
            <a:r>
              <a:rPr lang="en-IN" sz="1588" dirty="0">
                <a:solidFill>
                  <a:srgbClr val="C00000"/>
                </a:solidFill>
                <a:latin typeface="Century Gothic"/>
                <a:cs typeface="Century Gothic"/>
              </a:rPr>
              <a:t>0</a:t>
            </a:r>
            <a:r>
              <a:rPr lang="en-IN" sz="1588" baseline="-25000" dirty="0">
                <a:solidFill>
                  <a:srgbClr val="C00000"/>
                </a:solidFill>
                <a:latin typeface="Century Gothic"/>
                <a:cs typeface="Century Gothic"/>
              </a:rPr>
              <a:t>7</a:t>
            </a:r>
            <a:endParaRPr sz="1588" baseline="-25000" dirty="0">
              <a:solidFill>
                <a:srgbClr val="C00000"/>
              </a:solidFill>
              <a:latin typeface="Century Gothic"/>
              <a:cs typeface="Century Gothic"/>
            </a:endParaRPr>
          </a:p>
          <a:p>
            <a:pPr marL="296956" marR="30428" indent="-285750">
              <a:lnSpc>
                <a:spcPct val="102172"/>
              </a:lnSpc>
              <a:spcBef>
                <a:spcPts val="1142"/>
              </a:spcBef>
              <a:buFont typeface="Arial" panose="020B0604020202020204" pitchFamily="34" charset="0"/>
              <a:buChar char="•"/>
            </a:pPr>
            <a:r>
              <a:rPr sz="1588" dirty="0">
                <a:latin typeface="Century Gothic"/>
                <a:cs typeface="Century Gothic"/>
              </a:rPr>
              <a:t>Swap </a:t>
            </a:r>
            <a:r>
              <a:rPr lang="en-IN" sz="1588" dirty="0">
                <a:solidFill>
                  <a:srgbClr val="C00000"/>
                </a:solidFill>
                <a:latin typeface="Century Gothic"/>
                <a:cs typeface="Century Gothic"/>
              </a:rPr>
              <a:t>0</a:t>
            </a:r>
            <a:r>
              <a:rPr sz="1588" baseline="-25000" dirty="0">
                <a:solidFill>
                  <a:srgbClr val="C00000"/>
                </a:solidFill>
                <a:latin typeface="Century Gothic"/>
                <a:cs typeface="Century Gothic"/>
              </a:rPr>
              <a:t>8</a:t>
            </a:r>
            <a:r>
              <a:rPr sz="1588" spc="426" dirty="0">
                <a:solidFill>
                  <a:srgbClr val="006FBF"/>
                </a:solidFill>
                <a:latin typeface="Century Gothic"/>
                <a:cs typeface="Century Gothic"/>
              </a:rPr>
              <a:t> </a:t>
            </a:r>
            <a:r>
              <a:rPr sz="1588" spc="4" dirty="0">
                <a:latin typeface="Century Gothic"/>
                <a:cs typeface="Century Gothic"/>
              </a:rPr>
              <a:t>an</a:t>
            </a:r>
            <a:r>
              <a:rPr sz="1588" dirty="0">
                <a:latin typeface="Century Gothic"/>
                <a:cs typeface="Century Gothic"/>
              </a:rPr>
              <a:t>d </a:t>
            </a:r>
            <a:r>
              <a:rPr sz="1588" dirty="0">
                <a:solidFill>
                  <a:srgbClr val="C00000"/>
                </a:solidFill>
                <a:latin typeface="Century Gothic"/>
                <a:cs typeface="Century Gothic"/>
              </a:rPr>
              <a:t>0</a:t>
            </a:r>
            <a:r>
              <a:rPr sz="1588" baseline="-25000" dirty="0">
                <a:solidFill>
                  <a:srgbClr val="C00000"/>
                </a:solidFill>
                <a:latin typeface="Century Gothic"/>
                <a:cs typeface="Century Gothic"/>
              </a:rPr>
              <a:t>7</a:t>
            </a:r>
            <a:endParaRPr lang="en-IN" sz="1588" baseline="-25000" dirty="0">
              <a:solidFill>
                <a:srgbClr val="C00000"/>
              </a:solidFill>
              <a:latin typeface="Century Gothic"/>
              <a:cs typeface="Century Gothic"/>
            </a:endParaRPr>
          </a:p>
          <a:p>
            <a:pPr marL="296956" marR="30428" indent="-285750">
              <a:lnSpc>
                <a:spcPct val="102172"/>
              </a:lnSpc>
              <a:spcBef>
                <a:spcPts val="1142"/>
              </a:spcBef>
              <a:buFont typeface="Arial" panose="020B0604020202020204" pitchFamily="34" charset="0"/>
              <a:buChar char="•"/>
            </a:pPr>
            <a:r>
              <a:rPr lang="en-IN" sz="1588" dirty="0">
                <a:latin typeface="Arial"/>
                <a:cs typeface="Arial"/>
              </a:rPr>
              <a:t>Compute the absolute error criterion</a:t>
            </a:r>
            <a:r>
              <a:rPr lang="en-IN" sz="1588" spc="-4" dirty="0">
                <a:latin typeface="Arial"/>
                <a:cs typeface="Arial"/>
              </a:rPr>
              <a:t> </a:t>
            </a:r>
            <a:r>
              <a:rPr lang="en-IN" sz="1588" dirty="0">
                <a:solidFill>
                  <a:srgbClr val="640064"/>
                </a:solidFill>
                <a:latin typeface="Arial"/>
                <a:cs typeface="Arial"/>
              </a:rPr>
              <a:t>[for the set of </a:t>
            </a:r>
            <a:r>
              <a:rPr lang="en-IN" sz="1588" dirty="0" err="1">
                <a:solidFill>
                  <a:srgbClr val="640064"/>
                </a:solidFill>
                <a:latin typeface="Arial"/>
                <a:cs typeface="Arial"/>
              </a:rPr>
              <a:t>Medoids</a:t>
            </a:r>
            <a:r>
              <a:rPr lang="en-IN" sz="1588" dirty="0">
                <a:solidFill>
                  <a:srgbClr val="640064"/>
                </a:solidFill>
                <a:latin typeface="Arial"/>
                <a:cs typeface="Arial"/>
              </a:rPr>
              <a:t> (0</a:t>
            </a:r>
            <a:r>
              <a:rPr lang="en-IN" sz="1588" baseline="-25000" dirty="0">
                <a:solidFill>
                  <a:srgbClr val="640064"/>
                </a:solidFill>
                <a:latin typeface="Arial"/>
                <a:cs typeface="Arial"/>
              </a:rPr>
              <a:t>2</a:t>
            </a:r>
            <a:r>
              <a:rPr lang="en-IN" sz="1588" dirty="0">
                <a:solidFill>
                  <a:srgbClr val="640064"/>
                </a:solidFill>
                <a:latin typeface="Arial"/>
                <a:cs typeface="Arial"/>
              </a:rPr>
              <a:t>,0</a:t>
            </a:r>
            <a:r>
              <a:rPr lang="en-IN" sz="1588" baseline="-25000" dirty="0">
                <a:solidFill>
                  <a:srgbClr val="640064"/>
                </a:solidFill>
                <a:latin typeface="Arial"/>
                <a:cs typeface="Arial"/>
              </a:rPr>
              <a:t>7</a:t>
            </a:r>
            <a:r>
              <a:rPr lang="en-IN" sz="1588" dirty="0">
                <a:solidFill>
                  <a:srgbClr val="640064"/>
                </a:solidFill>
                <a:latin typeface="Arial"/>
                <a:cs typeface="Arial"/>
              </a:rPr>
              <a:t>)</a:t>
            </a:r>
            <a:endParaRPr lang="en-IN" sz="1588" dirty="0">
              <a:latin typeface="Arial"/>
              <a:cs typeface="Arial"/>
            </a:endParaRPr>
          </a:p>
        </p:txBody>
      </p:sp>
      <p:grpSp>
        <p:nvGrpSpPr>
          <p:cNvPr id="88" name="Group 87"/>
          <p:cNvGrpSpPr/>
          <p:nvPr/>
        </p:nvGrpSpPr>
        <p:grpSpPr>
          <a:xfrm>
            <a:off x="2456778" y="1328714"/>
            <a:ext cx="1434195" cy="4341072"/>
            <a:chOff x="932777" y="1328714"/>
            <a:chExt cx="1434195" cy="4341072"/>
          </a:xfrm>
        </p:grpSpPr>
        <p:sp>
          <p:nvSpPr>
            <p:cNvPr id="89" name="object 44"/>
            <p:cNvSpPr txBox="1"/>
            <p:nvPr/>
          </p:nvSpPr>
          <p:spPr>
            <a:xfrm>
              <a:off x="1007410" y="1328714"/>
              <a:ext cx="1337651" cy="224118"/>
            </a:xfrm>
            <a:prstGeom prst="rect">
              <a:avLst/>
            </a:prstGeom>
          </p:spPr>
          <p:txBody>
            <a:bodyPr wrap="square" lIns="0" tIns="0" rIns="0" bIns="0" rtlCol="0">
              <a:noAutofit/>
            </a:bodyPr>
            <a:lstStyle/>
            <a:p>
              <a:pPr marL="11206">
                <a:lnSpc>
                  <a:spcPts val="1743"/>
                </a:lnSpc>
                <a:spcBef>
                  <a:spcPts val="86"/>
                </a:spcBef>
              </a:pPr>
              <a:r>
                <a:rPr sz="1588" dirty="0">
                  <a:solidFill>
                    <a:srgbClr val="640064"/>
                  </a:solidFill>
                  <a:latin typeface="Century Gothic"/>
                  <a:cs typeface="Century Gothic"/>
                </a:rPr>
                <a:t>Data Objects</a:t>
              </a:r>
              <a:endParaRPr sz="1588">
                <a:latin typeface="Century Gothic"/>
                <a:cs typeface="Century Gothic"/>
              </a:endParaRPr>
            </a:p>
          </p:txBody>
        </p:sp>
        <p:sp>
          <p:nvSpPr>
            <p:cNvPr id="90" name="object 41"/>
            <p:cNvSpPr txBox="1"/>
            <p:nvPr/>
          </p:nvSpPr>
          <p:spPr>
            <a:xfrm>
              <a:off x="1642783" y="1906266"/>
              <a:ext cx="283478" cy="3620187"/>
            </a:xfrm>
            <a:prstGeom prst="rect">
              <a:avLst/>
            </a:prstGeom>
          </p:spPr>
          <p:txBody>
            <a:bodyPr wrap="square" lIns="0" tIns="0" rIns="0" bIns="0" rtlCol="0">
              <a:noAutofit/>
            </a:bodyPr>
            <a:lstStyle/>
            <a:p>
              <a:pPr marL="11206">
                <a:lnSpc>
                  <a:spcPts val="2056"/>
                </a:lnSpc>
                <a:spcBef>
                  <a:spcPts val="102"/>
                </a:spcBef>
              </a:pPr>
              <a:r>
                <a:rPr sz="2382" baseline="9062" dirty="0">
                  <a:solidFill>
                    <a:srgbClr val="006FBF"/>
                  </a:solidFill>
                  <a:latin typeface="Century Gothic"/>
                  <a:cs typeface="Century Gothic"/>
                </a:rPr>
                <a:t>A</a:t>
              </a:r>
              <a:r>
                <a:rPr sz="1588" baseline="-9662" dirty="0">
                  <a:solidFill>
                    <a:srgbClr val="006FBF"/>
                  </a:solidFill>
                  <a:latin typeface="Arial"/>
                  <a:cs typeface="Arial"/>
                </a:rPr>
                <a:t>1</a:t>
              </a:r>
              <a:endParaRPr sz="1059">
                <a:latin typeface="Arial"/>
                <a:cs typeface="Arial"/>
              </a:endParaRPr>
            </a:p>
            <a:p>
              <a:pPr marL="11206" marR="37020">
                <a:lnSpc>
                  <a:spcPct val="95825"/>
                </a:lnSpc>
                <a:spcBef>
                  <a:spcPts val="1542"/>
                </a:spcBef>
              </a:pPr>
              <a:r>
                <a:rPr sz="1588" dirty="0">
                  <a:latin typeface="Arial"/>
                  <a:cs typeface="Arial"/>
                </a:rPr>
                <a:t>2</a:t>
              </a:r>
              <a:endParaRPr sz="1588">
                <a:latin typeface="Arial"/>
                <a:cs typeface="Arial"/>
              </a:endParaRPr>
            </a:p>
            <a:p>
              <a:pPr marL="11206" marR="37020">
                <a:lnSpc>
                  <a:spcPct val="95825"/>
                </a:lnSpc>
                <a:spcBef>
                  <a:spcPts val="715"/>
                </a:spcBef>
              </a:pPr>
              <a:r>
                <a:rPr sz="1588" dirty="0">
                  <a:latin typeface="Arial"/>
                  <a:cs typeface="Arial"/>
                </a:rPr>
                <a:t>3</a:t>
              </a:r>
              <a:endParaRPr sz="1588">
                <a:latin typeface="Arial"/>
                <a:cs typeface="Arial"/>
              </a:endParaRPr>
            </a:p>
            <a:p>
              <a:pPr marL="11206" marR="37020">
                <a:lnSpc>
                  <a:spcPct val="95825"/>
                </a:lnSpc>
                <a:spcBef>
                  <a:spcPts val="720"/>
                </a:spcBef>
              </a:pPr>
              <a:r>
                <a:rPr sz="1588" dirty="0">
                  <a:latin typeface="Arial"/>
                  <a:cs typeface="Arial"/>
                </a:rPr>
                <a:t>3</a:t>
              </a:r>
              <a:endParaRPr sz="1588">
                <a:latin typeface="Arial"/>
                <a:cs typeface="Arial"/>
              </a:endParaRPr>
            </a:p>
            <a:p>
              <a:pPr marL="11206" marR="37020">
                <a:lnSpc>
                  <a:spcPct val="95825"/>
                </a:lnSpc>
                <a:spcBef>
                  <a:spcPts val="720"/>
                </a:spcBef>
              </a:pPr>
              <a:r>
                <a:rPr sz="1588" dirty="0">
                  <a:latin typeface="Arial"/>
                  <a:cs typeface="Arial"/>
                </a:rPr>
                <a:t>4</a:t>
              </a:r>
              <a:endParaRPr sz="1588">
                <a:latin typeface="Arial"/>
                <a:cs typeface="Arial"/>
              </a:endParaRPr>
            </a:p>
            <a:p>
              <a:pPr marL="11206" marR="37020">
                <a:lnSpc>
                  <a:spcPct val="95825"/>
                </a:lnSpc>
                <a:spcBef>
                  <a:spcPts val="720"/>
                </a:spcBef>
              </a:pPr>
              <a:r>
                <a:rPr sz="1588" dirty="0">
                  <a:latin typeface="Arial"/>
                  <a:cs typeface="Arial"/>
                </a:rPr>
                <a:t>6</a:t>
              </a:r>
              <a:endParaRPr sz="1588">
                <a:latin typeface="Arial"/>
                <a:cs typeface="Arial"/>
              </a:endParaRPr>
            </a:p>
            <a:p>
              <a:pPr marL="11206" marR="37020">
                <a:lnSpc>
                  <a:spcPct val="95825"/>
                </a:lnSpc>
                <a:spcBef>
                  <a:spcPts val="725"/>
                </a:spcBef>
              </a:pPr>
              <a:r>
                <a:rPr sz="1588" dirty="0">
                  <a:latin typeface="Arial"/>
                  <a:cs typeface="Arial"/>
                </a:rPr>
                <a:t>6</a:t>
              </a:r>
              <a:endParaRPr sz="1588">
                <a:latin typeface="Arial"/>
                <a:cs typeface="Arial"/>
              </a:endParaRPr>
            </a:p>
            <a:p>
              <a:pPr marL="11206" marR="37020">
                <a:lnSpc>
                  <a:spcPct val="95825"/>
                </a:lnSpc>
                <a:spcBef>
                  <a:spcPts val="720"/>
                </a:spcBef>
              </a:pPr>
              <a:r>
                <a:rPr sz="1588" dirty="0">
                  <a:latin typeface="Arial"/>
                  <a:cs typeface="Arial"/>
                </a:rPr>
                <a:t>7</a:t>
              </a:r>
              <a:endParaRPr sz="1588">
                <a:latin typeface="Arial"/>
                <a:cs typeface="Arial"/>
              </a:endParaRPr>
            </a:p>
            <a:p>
              <a:pPr marL="11206" marR="37020">
                <a:lnSpc>
                  <a:spcPct val="95825"/>
                </a:lnSpc>
                <a:spcBef>
                  <a:spcPts val="720"/>
                </a:spcBef>
              </a:pPr>
              <a:r>
                <a:rPr sz="1588" dirty="0">
                  <a:latin typeface="Arial"/>
                  <a:cs typeface="Arial"/>
                </a:rPr>
                <a:t>7</a:t>
              </a:r>
              <a:endParaRPr sz="1588">
                <a:latin typeface="Arial"/>
                <a:cs typeface="Arial"/>
              </a:endParaRPr>
            </a:p>
            <a:p>
              <a:pPr marL="11206" marR="37020">
                <a:lnSpc>
                  <a:spcPct val="95825"/>
                </a:lnSpc>
                <a:spcBef>
                  <a:spcPts val="720"/>
                </a:spcBef>
              </a:pPr>
              <a:r>
                <a:rPr sz="1588" dirty="0">
                  <a:latin typeface="Arial"/>
                  <a:cs typeface="Arial"/>
                </a:rPr>
                <a:t>8</a:t>
              </a:r>
              <a:endParaRPr sz="1588">
                <a:latin typeface="Arial"/>
                <a:cs typeface="Arial"/>
              </a:endParaRPr>
            </a:p>
            <a:p>
              <a:pPr marL="11206" marR="37020">
                <a:lnSpc>
                  <a:spcPct val="95825"/>
                </a:lnSpc>
                <a:spcBef>
                  <a:spcPts val="725"/>
                </a:spcBef>
              </a:pPr>
              <a:r>
                <a:rPr sz="1588" dirty="0">
                  <a:latin typeface="Arial"/>
                  <a:cs typeface="Arial"/>
                </a:rPr>
                <a:t>7</a:t>
              </a:r>
              <a:endParaRPr sz="1588">
                <a:latin typeface="Arial"/>
                <a:cs typeface="Arial"/>
              </a:endParaRPr>
            </a:p>
          </p:txBody>
        </p:sp>
        <p:sp>
          <p:nvSpPr>
            <p:cNvPr id="91" name="object 40"/>
            <p:cNvSpPr txBox="1"/>
            <p:nvPr/>
          </p:nvSpPr>
          <p:spPr>
            <a:xfrm>
              <a:off x="2083146" y="1906273"/>
              <a:ext cx="283826" cy="3620180"/>
            </a:xfrm>
            <a:prstGeom prst="rect">
              <a:avLst/>
            </a:prstGeom>
          </p:spPr>
          <p:txBody>
            <a:bodyPr wrap="square" lIns="0" tIns="0" rIns="0" bIns="0" rtlCol="0">
              <a:noAutofit/>
            </a:bodyPr>
            <a:lstStyle/>
            <a:p>
              <a:pPr marL="11226">
                <a:lnSpc>
                  <a:spcPts val="2065"/>
                </a:lnSpc>
                <a:spcBef>
                  <a:spcPts val="103"/>
                </a:spcBef>
              </a:pPr>
              <a:r>
                <a:rPr sz="2382" baseline="9062" dirty="0">
                  <a:solidFill>
                    <a:srgbClr val="006FBF"/>
                  </a:solidFill>
                  <a:latin typeface="Century Gothic"/>
                  <a:cs typeface="Century Gothic"/>
                </a:rPr>
                <a:t>A</a:t>
              </a:r>
              <a:r>
                <a:rPr sz="1588" baseline="-9062" dirty="0">
                  <a:solidFill>
                    <a:srgbClr val="006FBF"/>
                  </a:solidFill>
                  <a:latin typeface="Century Gothic"/>
                  <a:cs typeface="Century Gothic"/>
                </a:rPr>
                <a:t>2</a:t>
              </a:r>
              <a:endParaRPr sz="1059">
                <a:latin typeface="Century Gothic"/>
                <a:cs typeface="Century Gothic"/>
              </a:endParaRPr>
            </a:p>
            <a:p>
              <a:pPr marL="11233" marR="36815">
                <a:lnSpc>
                  <a:spcPct val="95825"/>
                </a:lnSpc>
                <a:spcBef>
                  <a:spcPts val="1534"/>
                </a:spcBef>
              </a:pPr>
              <a:r>
                <a:rPr sz="1588" dirty="0">
                  <a:latin typeface="Arial"/>
                  <a:cs typeface="Arial"/>
                </a:rPr>
                <a:t>6</a:t>
              </a:r>
              <a:endParaRPr sz="1588">
                <a:latin typeface="Arial"/>
                <a:cs typeface="Arial"/>
              </a:endParaRPr>
            </a:p>
            <a:p>
              <a:pPr marL="11206" marR="36815">
                <a:lnSpc>
                  <a:spcPct val="95825"/>
                </a:lnSpc>
                <a:spcBef>
                  <a:spcPts val="715"/>
                </a:spcBef>
              </a:pPr>
              <a:r>
                <a:rPr sz="1588" dirty="0">
                  <a:latin typeface="Arial"/>
                  <a:cs typeface="Arial"/>
                </a:rPr>
                <a:t>4</a:t>
              </a:r>
              <a:endParaRPr sz="1588">
                <a:latin typeface="Arial"/>
                <a:cs typeface="Arial"/>
              </a:endParaRPr>
            </a:p>
            <a:p>
              <a:pPr marL="11206" marR="36815">
                <a:lnSpc>
                  <a:spcPct val="95825"/>
                </a:lnSpc>
                <a:spcBef>
                  <a:spcPts val="720"/>
                </a:spcBef>
              </a:pPr>
              <a:r>
                <a:rPr sz="1588" dirty="0">
                  <a:latin typeface="Arial"/>
                  <a:cs typeface="Arial"/>
                </a:rPr>
                <a:t>8</a:t>
              </a:r>
              <a:endParaRPr sz="1588">
                <a:latin typeface="Arial"/>
                <a:cs typeface="Arial"/>
              </a:endParaRPr>
            </a:p>
            <a:p>
              <a:pPr marL="11206" marR="36815">
                <a:lnSpc>
                  <a:spcPct val="95825"/>
                </a:lnSpc>
                <a:spcBef>
                  <a:spcPts val="720"/>
                </a:spcBef>
              </a:pPr>
              <a:r>
                <a:rPr sz="1588" dirty="0">
                  <a:latin typeface="Arial"/>
                  <a:cs typeface="Arial"/>
                </a:rPr>
                <a:t>7</a:t>
              </a:r>
              <a:endParaRPr sz="1588">
                <a:latin typeface="Arial"/>
                <a:cs typeface="Arial"/>
              </a:endParaRPr>
            </a:p>
            <a:p>
              <a:pPr marL="11206" marR="36815">
                <a:lnSpc>
                  <a:spcPct val="95825"/>
                </a:lnSpc>
                <a:spcBef>
                  <a:spcPts val="720"/>
                </a:spcBef>
              </a:pPr>
              <a:r>
                <a:rPr sz="1588" dirty="0">
                  <a:latin typeface="Arial"/>
                  <a:cs typeface="Arial"/>
                </a:rPr>
                <a:t>2</a:t>
              </a:r>
              <a:endParaRPr sz="1588">
                <a:latin typeface="Arial"/>
                <a:cs typeface="Arial"/>
              </a:endParaRPr>
            </a:p>
            <a:p>
              <a:pPr marL="11206" marR="36815">
                <a:lnSpc>
                  <a:spcPct val="95825"/>
                </a:lnSpc>
                <a:spcBef>
                  <a:spcPts val="725"/>
                </a:spcBef>
              </a:pPr>
              <a:r>
                <a:rPr sz="1588" dirty="0">
                  <a:latin typeface="Arial"/>
                  <a:cs typeface="Arial"/>
                </a:rPr>
                <a:t>4</a:t>
              </a:r>
              <a:endParaRPr sz="1588">
                <a:latin typeface="Arial"/>
                <a:cs typeface="Arial"/>
              </a:endParaRPr>
            </a:p>
            <a:p>
              <a:pPr marL="11206" marR="36815">
                <a:lnSpc>
                  <a:spcPct val="95825"/>
                </a:lnSpc>
                <a:spcBef>
                  <a:spcPts val="720"/>
                </a:spcBef>
              </a:pPr>
              <a:r>
                <a:rPr sz="1588" dirty="0">
                  <a:latin typeface="Arial"/>
                  <a:cs typeface="Arial"/>
                </a:rPr>
                <a:t>3</a:t>
              </a:r>
              <a:endParaRPr sz="1588">
                <a:latin typeface="Arial"/>
                <a:cs typeface="Arial"/>
              </a:endParaRPr>
            </a:p>
            <a:p>
              <a:pPr marL="11206" marR="36815">
                <a:lnSpc>
                  <a:spcPct val="95825"/>
                </a:lnSpc>
                <a:spcBef>
                  <a:spcPts val="720"/>
                </a:spcBef>
              </a:pPr>
              <a:r>
                <a:rPr sz="1588" dirty="0">
                  <a:latin typeface="Arial"/>
                  <a:cs typeface="Arial"/>
                </a:rPr>
                <a:t>4</a:t>
              </a:r>
              <a:endParaRPr sz="1588">
                <a:latin typeface="Arial"/>
                <a:cs typeface="Arial"/>
              </a:endParaRPr>
            </a:p>
            <a:p>
              <a:pPr marL="11206" marR="36815">
                <a:lnSpc>
                  <a:spcPct val="95825"/>
                </a:lnSpc>
                <a:spcBef>
                  <a:spcPts val="720"/>
                </a:spcBef>
              </a:pPr>
              <a:r>
                <a:rPr sz="1588" dirty="0">
                  <a:latin typeface="Arial"/>
                  <a:cs typeface="Arial"/>
                </a:rPr>
                <a:t>5</a:t>
              </a:r>
              <a:endParaRPr sz="1588">
                <a:latin typeface="Arial"/>
                <a:cs typeface="Arial"/>
              </a:endParaRPr>
            </a:p>
            <a:p>
              <a:pPr marL="11206" marR="36815">
                <a:lnSpc>
                  <a:spcPct val="95825"/>
                </a:lnSpc>
                <a:spcBef>
                  <a:spcPts val="725"/>
                </a:spcBef>
              </a:pPr>
              <a:r>
                <a:rPr sz="1588" dirty="0">
                  <a:latin typeface="Arial"/>
                  <a:cs typeface="Arial"/>
                </a:rPr>
                <a:t>6</a:t>
              </a:r>
              <a:endParaRPr sz="1588">
                <a:latin typeface="Arial"/>
                <a:cs typeface="Arial"/>
              </a:endParaRPr>
            </a:p>
          </p:txBody>
        </p:sp>
        <p:sp>
          <p:nvSpPr>
            <p:cNvPr id="92" name="object 38"/>
            <p:cNvSpPr txBox="1"/>
            <p:nvPr/>
          </p:nvSpPr>
          <p:spPr>
            <a:xfrm>
              <a:off x="932777" y="2369634"/>
              <a:ext cx="365031" cy="3300152"/>
            </a:xfrm>
            <a:prstGeom prst="rect">
              <a:avLst/>
            </a:prstGeom>
          </p:spPr>
          <p:txBody>
            <a:bodyPr wrap="square" lIns="0" tIns="0" rIns="0" bIns="0" rtlCol="0">
              <a:noAutofit/>
            </a:bodyPr>
            <a:lstStyle/>
            <a:p>
              <a:pPr marL="11206" marR="36714">
                <a:lnSpc>
                  <a:spcPts val="2043"/>
                </a:lnSpc>
                <a:spcBef>
                  <a:spcPts val="101"/>
                </a:spcBef>
                <a:spcAft>
                  <a:spcPts val="300"/>
                </a:spcAft>
              </a:pPr>
              <a:r>
                <a:rPr sz="2382" baseline="9662" dirty="0">
                  <a:solidFill>
                    <a:srgbClr val="006FBF"/>
                  </a:solidFill>
                  <a:latin typeface="Arial"/>
                  <a:cs typeface="Arial"/>
                </a:rPr>
                <a:t>0</a:t>
              </a:r>
              <a:r>
                <a:rPr sz="1588" baseline="-9662" dirty="0">
                  <a:solidFill>
                    <a:srgbClr val="006FBF"/>
                  </a:solidFill>
                  <a:latin typeface="Arial"/>
                  <a:cs typeface="Arial"/>
                </a:rPr>
                <a:t>1</a:t>
              </a:r>
              <a:endParaRPr sz="1059" dirty="0">
                <a:latin typeface="Arial"/>
                <a:cs typeface="Arial"/>
              </a:endParaRPr>
            </a:p>
            <a:p>
              <a:pPr marL="11213" marR="36714">
                <a:lnSpc>
                  <a:spcPts val="1826"/>
                </a:lnSpc>
                <a:spcAft>
                  <a:spcPts val="300"/>
                </a:spcAft>
              </a:pPr>
              <a:r>
                <a:rPr sz="1588" dirty="0">
                  <a:solidFill>
                    <a:srgbClr val="006FBF"/>
                  </a:solidFill>
                  <a:latin typeface="Arial"/>
                  <a:cs typeface="Arial"/>
                </a:rPr>
                <a:t>0</a:t>
              </a:r>
              <a:r>
                <a:rPr sz="1588" baseline="-24156" dirty="0">
                  <a:solidFill>
                    <a:srgbClr val="006FBF"/>
                  </a:solidFill>
                  <a:latin typeface="Arial"/>
                  <a:cs typeface="Arial"/>
                </a:rPr>
                <a:t>2</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3</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4</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5</a:t>
              </a:r>
              <a:endParaRPr sz="1059" dirty="0">
                <a:latin typeface="Arial"/>
                <a:cs typeface="Arial"/>
              </a:endParaRPr>
            </a:p>
            <a:p>
              <a:pPr marL="11206" marR="36714">
                <a:lnSpc>
                  <a:spcPts val="1826"/>
                </a:lnSpc>
                <a:spcBef>
                  <a:spcPts val="397"/>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6</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7</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8</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9</a:t>
              </a:r>
              <a:endParaRPr sz="1059" dirty="0">
                <a:latin typeface="Arial"/>
                <a:cs typeface="Arial"/>
              </a:endParaRPr>
            </a:p>
            <a:p>
              <a:pPr marL="11206">
                <a:lnSpc>
                  <a:spcPts val="1826"/>
                </a:lnSpc>
                <a:spcBef>
                  <a:spcPts val="800"/>
                </a:spcBef>
                <a:spcAft>
                  <a:spcPts val="300"/>
                </a:spcAft>
              </a:pPr>
              <a:r>
                <a:rPr sz="2382" baseline="16104" dirty="0">
                  <a:solidFill>
                    <a:srgbClr val="006FBF"/>
                  </a:solidFill>
                  <a:latin typeface="Arial"/>
                  <a:cs typeface="Arial"/>
                </a:rPr>
                <a:t>0</a:t>
              </a:r>
              <a:r>
                <a:rPr sz="1059" dirty="0">
                  <a:solidFill>
                    <a:srgbClr val="006FBF"/>
                  </a:solidFill>
                  <a:latin typeface="Arial"/>
                  <a:cs typeface="Arial"/>
                </a:rPr>
                <a:t>10</a:t>
              </a:r>
              <a:endParaRPr sz="1059" dirty="0">
                <a:latin typeface="Arial"/>
                <a:cs typeface="Arial"/>
              </a:endParaRPr>
            </a:p>
          </p:txBody>
        </p:sp>
      </p:grpSp>
      <p:grpSp>
        <p:nvGrpSpPr>
          <p:cNvPr id="93" name="Group 92"/>
          <p:cNvGrpSpPr/>
          <p:nvPr/>
        </p:nvGrpSpPr>
        <p:grpSpPr>
          <a:xfrm>
            <a:off x="5328387" y="1263562"/>
            <a:ext cx="3820947" cy="2775038"/>
            <a:chOff x="3804386" y="1263562"/>
            <a:chExt cx="3820947" cy="2775038"/>
          </a:xfrm>
        </p:grpSpPr>
        <p:grpSp>
          <p:nvGrpSpPr>
            <p:cNvPr id="94" name="Group 93"/>
            <p:cNvGrpSpPr/>
            <p:nvPr/>
          </p:nvGrpSpPr>
          <p:grpSpPr>
            <a:xfrm>
              <a:off x="3804386" y="1263562"/>
              <a:ext cx="3820947" cy="2744080"/>
              <a:chOff x="3804386" y="1263562"/>
              <a:chExt cx="3820947" cy="2744080"/>
            </a:xfrm>
          </p:grpSpPr>
          <p:sp>
            <p:nvSpPr>
              <p:cNvPr id="97" name="object 46"/>
              <p:cNvSpPr/>
              <p:nvPr/>
            </p:nvSpPr>
            <p:spPr>
              <a:xfrm>
                <a:off x="5957048" y="2972472"/>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98" name="object 47"/>
              <p:cNvSpPr/>
              <p:nvPr/>
            </p:nvSpPr>
            <p:spPr>
              <a:xfrm>
                <a:off x="4406602" y="2971128"/>
                <a:ext cx="126401" cy="125730"/>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727BA2"/>
              </a:solidFill>
            </p:spPr>
            <p:txBody>
              <a:bodyPr wrap="square" lIns="0" tIns="0" rIns="0" bIns="0" rtlCol="0">
                <a:noAutofit/>
              </a:bodyPr>
              <a:lstStyle/>
              <a:p>
                <a:endParaRPr sz="1235"/>
              </a:p>
            </p:txBody>
          </p:sp>
          <p:sp>
            <p:nvSpPr>
              <p:cNvPr id="99" name="object 48"/>
              <p:cNvSpPr/>
              <p:nvPr/>
            </p:nvSpPr>
            <p:spPr>
              <a:xfrm>
                <a:off x="6466018" y="3301254"/>
                <a:ext cx="125730" cy="126401"/>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sz="1235"/>
              </a:p>
            </p:txBody>
          </p:sp>
          <p:sp>
            <p:nvSpPr>
              <p:cNvPr id="100" name="object 49"/>
              <p:cNvSpPr/>
              <p:nvPr/>
            </p:nvSpPr>
            <p:spPr>
              <a:xfrm>
                <a:off x="5982596" y="3607173"/>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101" name="object 50"/>
              <p:cNvSpPr/>
              <p:nvPr/>
            </p:nvSpPr>
            <p:spPr>
              <a:xfrm>
                <a:off x="3987726" y="2284655"/>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102" name="object 51"/>
              <p:cNvSpPr/>
              <p:nvPr/>
            </p:nvSpPr>
            <p:spPr>
              <a:xfrm>
                <a:off x="4940449" y="1943099"/>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103" name="object 52"/>
              <p:cNvSpPr/>
              <p:nvPr/>
            </p:nvSpPr>
            <p:spPr>
              <a:xfrm>
                <a:off x="4395172" y="1612302"/>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104" name="object 53"/>
              <p:cNvSpPr/>
              <p:nvPr/>
            </p:nvSpPr>
            <p:spPr>
              <a:xfrm>
                <a:off x="4000500" y="1395132"/>
                <a:ext cx="3558092" cy="2287345"/>
              </a:xfrm>
              <a:custGeom>
                <a:avLst/>
                <a:gdLst/>
                <a:ahLst/>
                <a:cxnLst/>
                <a:rect l="l" t="t" r="r" b="b"/>
                <a:pathLst>
                  <a:path w="4032504" h="2592324">
                    <a:moveTo>
                      <a:pt x="0" y="0"/>
                    </a:moveTo>
                    <a:lnTo>
                      <a:pt x="0" y="2592324"/>
                    </a:lnTo>
                    <a:lnTo>
                      <a:pt x="4032504" y="2592324"/>
                    </a:lnTo>
                    <a:lnTo>
                      <a:pt x="4032504" y="0"/>
                    </a:lnTo>
                    <a:lnTo>
                      <a:pt x="0" y="0"/>
                    </a:lnTo>
                    <a:close/>
                  </a:path>
                </a:pathLst>
              </a:custGeom>
              <a:ln w="9525">
                <a:solidFill>
                  <a:srgbClr val="000000"/>
                </a:solidFill>
              </a:ln>
            </p:spPr>
            <p:txBody>
              <a:bodyPr wrap="square" lIns="0" tIns="0" rIns="0" bIns="0" rtlCol="0">
                <a:noAutofit/>
              </a:bodyPr>
              <a:lstStyle/>
              <a:p>
                <a:endParaRPr sz="1235"/>
              </a:p>
            </p:txBody>
          </p:sp>
          <p:sp>
            <p:nvSpPr>
              <p:cNvPr id="105" name="object 54"/>
              <p:cNvSpPr/>
              <p:nvPr/>
            </p:nvSpPr>
            <p:spPr>
              <a:xfrm>
                <a:off x="3974951" y="3377229"/>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106" name="object 55"/>
              <p:cNvSpPr/>
              <p:nvPr/>
            </p:nvSpPr>
            <p:spPr>
              <a:xfrm>
                <a:off x="3974951" y="3377229"/>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107" name="object 56"/>
              <p:cNvSpPr/>
              <p:nvPr/>
            </p:nvSpPr>
            <p:spPr>
              <a:xfrm>
                <a:off x="3976968" y="3033656"/>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108" name="object 57"/>
              <p:cNvSpPr/>
              <p:nvPr/>
            </p:nvSpPr>
            <p:spPr>
              <a:xfrm>
                <a:off x="3976968" y="3033656"/>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109" name="object 58"/>
              <p:cNvSpPr/>
              <p:nvPr/>
            </p:nvSpPr>
            <p:spPr>
              <a:xfrm>
                <a:off x="3976968" y="2690756"/>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110" name="object 59"/>
              <p:cNvSpPr/>
              <p:nvPr/>
            </p:nvSpPr>
            <p:spPr>
              <a:xfrm>
                <a:off x="3976968" y="2690756"/>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111" name="object 60"/>
              <p:cNvSpPr/>
              <p:nvPr/>
            </p:nvSpPr>
            <p:spPr>
              <a:xfrm>
                <a:off x="3974951" y="2349201"/>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112" name="object 61"/>
              <p:cNvSpPr/>
              <p:nvPr/>
            </p:nvSpPr>
            <p:spPr>
              <a:xfrm>
                <a:off x="3974951" y="2349201"/>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113" name="object 62"/>
              <p:cNvSpPr/>
              <p:nvPr/>
            </p:nvSpPr>
            <p:spPr>
              <a:xfrm>
                <a:off x="3976968" y="2018404"/>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114" name="object 63"/>
              <p:cNvSpPr/>
              <p:nvPr/>
            </p:nvSpPr>
            <p:spPr>
              <a:xfrm>
                <a:off x="3976968" y="2018404"/>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115" name="object 64"/>
              <p:cNvSpPr/>
              <p:nvPr/>
            </p:nvSpPr>
            <p:spPr>
              <a:xfrm>
                <a:off x="3974951" y="1675503"/>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116" name="object 65"/>
              <p:cNvSpPr/>
              <p:nvPr/>
            </p:nvSpPr>
            <p:spPr>
              <a:xfrm>
                <a:off x="3974951" y="1675503"/>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117" name="object 66"/>
              <p:cNvSpPr/>
              <p:nvPr/>
            </p:nvSpPr>
            <p:spPr>
              <a:xfrm>
                <a:off x="4499386"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18" name="object 67"/>
              <p:cNvSpPr/>
              <p:nvPr/>
            </p:nvSpPr>
            <p:spPr>
              <a:xfrm>
                <a:off x="4499386"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19" name="object 68"/>
              <p:cNvSpPr/>
              <p:nvPr/>
            </p:nvSpPr>
            <p:spPr>
              <a:xfrm>
                <a:off x="5015753"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0" name="object 69"/>
              <p:cNvSpPr/>
              <p:nvPr/>
            </p:nvSpPr>
            <p:spPr>
              <a:xfrm>
                <a:off x="5015753"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1" name="object 70"/>
              <p:cNvSpPr/>
              <p:nvPr/>
            </p:nvSpPr>
            <p:spPr>
              <a:xfrm>
                <a:off x="5515984"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2" name="object 71"/>
              <p:cNvSpPr/>
              <p:nvPr/>
            </p:nvSpPr>
            <p:spPr>
              <a:xfrm>
                <a:off x="5515984"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3" name="object 72"/>
              <p:cNvSpPr/>
              <p:nvPr/>
            </p:nvSpPr>
            <p:spPr>
              <a:xfrm>
                <a:off x="6033023"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4" name="object 73"/>
              <p:cNvSpPr/>
              <p:nvPr/>
            </p:nvSpPr>
            <p:spPr>
              <a:xfrm>
                <a:off x="6033023"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5" name="object 74"/>
              <p:cNvSpPr/>
              <p:nvPr/>
            </p:nvSpPr>
            <p:spPr>
              <a:xfrm>
                <a:off x="6528547"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6" name="object 75"/>
              <p:cNvSpPr/>
              <p:nvPr/>
            </p:nvSpPr>
            <p:spPr>
              <a:xfrm>
                <a:off x="6528547"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7" name="object 76"/>
              <p:cNvSpPr/>
              <p:nvPr/>
            </p:nvSpPr>
            <p:spPr>
              <a:xfrm>
                <a:off x="7026088"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8" name="object 77"/>
              <p:cNvSpPr/>
              <p:nvPr/>
            </p:nvSpPr>
            <p:spPr>
              <a:xfrm>
                <a:off x="7026088"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9" name="object 78"/>
              <p:cNvSpPr/>
              <p:nvPr/>
            </p:nvSpPr>
            <p:spPr>
              <a:xfrm>
                <a:off x="6453244" y="2969783"/>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130" name="object 79"/>
              <p:cNvSpPr/>
              <p:nvPr/>
            </p:nvSpPr>
            <p:spPr>
              <a:xfrm>
                <a:off x="6961543" y="2589904"/>
                <a:ext cx="126401" cy="126401"/>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131" name="object 80"/>
              <p:cNvSpPr/>
              <p:nvPr/>
            </p:nvSpPr>
            <p:spPr>
              <a:xfrm>
                <a:off x="6466018" y="2259107"/>
                <a:ext cx="125730" cy="126401"/>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sz="1235"/>
              </a:p>
            </p:txBody>
          </p:sp>
          <p:sp>
            <p:nvSpPr>
              <p:cNvPr id="132" name="object 81"/>
              <p:cNvSpPr/>
              <p:nvPr/>
            </p:nvSpPr>
            <p:spPr>
              <a:xfrm>
                <a:off x="6453244" y="2971128"/>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FF0000"/>
              </a:solidFill>
            </p:spPr>
            <p:txBody>
              <a:bodyPr wrap="square" lIns="0" tIns="0" rIns="0" bIns="0" rtlCol="0">
                <a:noAutofit/>
              </a:bodyPr>
              <a:lstStyle/>
              <a:p>
                <a:endParaRPr sz="1235"/>
              </a:p>
            </p:txBody>
          </p:sp>
          <p:sp>
            <p:nvSpPr>
              <p:cNvPr id="133" name="object 82"/>
              <p:cNvSpPr/>
              <p:nvPr/>
            </p:nvSpPr>
            <p:spPr>
              <a:xfrm>
                <a:off x="4406602" y="2971128"/>
                <a:ext cx="126401" cy="125730"/>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FF0000"/>
              </a:solidFill>
            </p:spPr>
            <p:txBody>
              <a:bodyPr wrap="square" lIns="0" tIns="0" rIns="0" bIns="0" rtlCol="0">
                <a:noAutofit/>
              </a:bodyPr>
              <a:lstStyle/>
              <a:p>
                <a:endParaRPr sz="1235"/>
              </a:p>
            </p:txBody>
          </p:sp>
          <p:sp>
            <p:nvSpPr>
              <p:cNvPr id="134" name="object 45"/>
              <p:cNvSpPr txBox="1"/>
              <p:nvPr/>
            </p:nvSpPr>
            <p:spPr>
              <a:xfrm>
                <a:off x="3804386" y="1263562"/>
                <a:ext cx="175444" cy="1853210"/>
              </a:xfrm>
              <a:prstGeom prst="rect">
                <a:avLst/>
              </a:prstGeom>
            </p:spPr>
            <p:txBody>
              <a:bodyPr wrap="square" lIns="0" tIns="0" rIns="0" bIns="0" rtlCol="0">
                <a:noAutofit/>
              </a:bodyPr>
              <a:lstStyle/>
              <a:p>
                <a:pPr marL="11206" marR="26929">
                  <a:lnSpc>
                    <a:spcPts val="1557"/>
                  </a:lnSpc>
                  <a:spcBef>
                    <a:spcPts val="78"/>
                  </a:spcBef>
                </a:pPr>
                <a:r>
                  <a:rPr sz="1412" dirty="0">
                    <a:latin typeface="Century Gothic"/>
                    <a:cs typeface="Century Gothic"/>
                  </a:rPr>
                  <a:t>9</a:t>
                </a:r>
                <a:endParaRPr sz="1412">
                  <a:latin typeface="Century Gothic"/>
                  <a:cs typeface="Century Gothic"/>
                </a:endParaRPr>
              </a:p>
              <a:p>
                <a:pPr marL="22642" marR="14129">
                  <a:lnSpc>
                    <a:spcPct val="102172"/>
                  </a:lnSpc>
                  <a:spcBef>
                    <a:spcPts val="694"/>
                  </a:spcBef>
                </a:pPr>
                <a:r>
                  <a:rPr sz="1412" dirty="0">
                    <a:latin typeface="Century Gothic"/>
                    <a:cs typeface="Century Gothic"/>
                  </a:rPr>
                  <a:t>8</a:t>
                </a:r>
                <a:endParaRPr sz="1412">
                  <a:latin typeface="Century Gothic"/>
                  <a:cs typeface="Century Gothic"/>
                </a:endParaRPr>
              </a:p>
              <a:p>
                <a:pPr marL="36771">
                  <a:lnSpc>
                    <a:spcPct val="102172"/>
                  </a:lnSpc>
                  <a:spcBef>
                    <a:spcPts val="773"/>
                  </a:spcBef>
                </a:pPr>
                <a:r>
                  <a:rPr sz="1412" dirty="0">
                    <a:latin typeface="Century Gothic"/>
                    <a:cs typeface="Century Gothic"/>
                  </a:rPr>
                  <a:t>7</a:t>
                </a:r>
                <a:endParaRPr sz="1412">
                  <a:latin typeface="Century Gothic"/>
                  <a:cs typeface="Century Gothic"/>
                </a:endParaRPr>
              </a:p>
              <a:p>
                <a:pPr marL="34761" marR="2010">
                  <a:lnSpc>
                    <a:spcPct val="102172"/>
                  </a:lnSpc>
                  <a:spcBef>
                    <a:spcPts val="773"/>
                  </a:spcBef>
                </a:pPr>
                <a:r>
                  <a:rPr sz="1412" dirty="0">
                    <a:latin typeface="Century Gothic"/>
                    <a:cs typeface="Century Gothic"/>
                  </a:rPr>
                  <a:t>6</a:t>
                </a:r>
                <a:endParaRPr sz="1412">
                  <a:latin typeface="Century Gothic"/>
                  <a:cs typeface="Century Gothic"/>
                </a:endParaRPr>
              </a:p>
              <a:p>
                <a:pPr marL="34761" marR="2010">
                  <a:lnSpc>
                    <a:spcPct val="102172"/>
                  </a:lnSpc>
                  <a:spcBef>
                    <a:spcPts val="958"/>
                  </a:spcBef>
                </a:pPr>
                <a:r>
                  <a:rPr sz="1412" dirty="0">
                    <a:latin typeface="Century Gothic"/>
                    <a:cs typeface="Century Gothic"/>
                  </a:rPr>
                  <a:t>5</a:t>
                </a:r>
                <a:endParaRPr sz="1412">
                  <a:latin typeface="Century Gothic"/>
                  <a:cs typeface="Century Gothic"/>
                </a:endParaRPr>
              </a:p>
              <a:p>
                <a:pPr marL="36771">
                  <a:lnSpc>
                    <a:spcPct val="102172"/>
                  </a:lnSpc>
                  <a:spcBef>
                    <a:spcPts val="1069"/>
                  </a:spcBef>
                </a:pPr>
                <a:r>
                  <a:rPr sz="1412" dirty="0">
                    <a:latin typeface="Century Gothic"/>
                    <a:cs typeface="Century Gothic"/>
                  </a:rPr>
                  <a:t>4</a:t>
                </a:r>
                <a:endParaRPr sz="1412">
                  <a:latin typeface="Century Gothic"/>
                  <a:cs typeface="Century Gothic"/>
                </a:endParaRPr>
              </a:p>
            </p:txBody>
          </p:sp>
          <p:sp>
            <p:nvSpPr>
              <p:cNvPr id="135" name="object 43"/>
              <p:cNvSpPr txBox="1"/>
              <p:nvPr/>
            </p:nvSpPr>
            <p:spPr>
              <a:xfrm>
                <a:off x="6667276" y="1708639"/>
                <a:ext cx="719830" cy="201930"/>
              </a:xfrm>
              <a:prstGeom prst="rect">
                <a:avLst/>
              </a:prstGeom>
            </p:spPr>
            <p:txBody>
              <a:bodyPr wrap="square" lIns="0" tIns="0" rIns="0" bIns="0" rtlCol="0">
                <a:noAutofit/>
              </a:bodyPr>
              <a:lstStyle/>
              <a:p>
                <a:pPr marL="11206">
                  <a:lnSpc>
                    <a:spcPts val="1557"/>
                  </a:lnSpc>
                  <a:spcBef>
                    <a:spcPts val="78"/>
                  </a:spcBef>
                </a:pPr>
                <a:r>
                  <a:rPr sz="1412" dirty="0">
                    <a:solidFill>
                      <a:schemeClr val="accent2">
                        <a:lumMod val="75000"/>
                      </a:schemeClr>
                    </a:solidFill>
                    <a:latin typeface="Century Gothic"/>
                    <a:cs typeface="Century Gothic"/>
                  </a:rPr>
                  <a:t>cluster2</a:t>
                </a:r>
              </a:p>
            </p:txBody>
          </p:sp>
          <p:sp>
            <p:nvSpPr>
              <p:cNvPr id="136" name="object 42"/>
              <p:cNvSpPr txBox="1"/>
              <p:nvPr/>
            </p:nvSpPr>
            <p:spPr>
              <a:xfrm>
                <a:off x="4493559" y="173620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3</a:t>
                </a:r>
                <a:endParaRPr sz="794">
                  <a:latin typeface="Century Gothic"/>
                  <a:cs typeface="Century Gothic"/>
                </a:endParaRPr>
              </a:p>
            </p:txBody>
          </p:sp>
          <p:sp>
            <p:nvSpPr>
              <p:cNvPr id="137" name="object 39"/>
              <p:cNvSpPr txBox="1"/>
              <p:nvPr/>
            </p:nvSpPr>
            <p:spPr>
              <a:xfrm>
                <a:off x="5036823" y="207910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4</a:t>
                </a:r>
                <a:endParaRPr sz="794">
                  <a:latin typeface="Century Gothic"/>
                  <a:cs typeface="Century Gothic"/>
                </a:endParaRPr>
              </a:p>
            </p:txBody>
          </p:sp>
          <p:sp>
            <p:nvSpPr>
              <p:cNvPr id="138" name="object 37"/>
              <p:cNvSpPr txBox="1"/>
              <p:nvPr/>
            </p:nvSpPr>
            <p:spPr>
              <a:xfrm>
                <a:off x="6628280" y="2332577"/>
                <a:ext cx="150486"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10</a:t>
                </a:r>
                <a:endParaRPr sz="794">
                  <a:latin typeface="Century Gothic"/>
                  <a:cs typeface="Century Gothic"/>
                </a:endParaRPr>
              </a:p>
            </p:txBody>
          </p:sp>
          <p:sp>
            <p:nvSpPr>
              <p:cNvPr id="139" name="object 36"/>
              <p:cNvSpPr txBox="1"/>
              <p:nvPr/>
            </p:nvSpPr>
            <p:spPr>
              <a:xfrm>
                <a:off x="4090147" y="2413931"/>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1</a:t>
                </a:r>
                <a:endParaRPr sz="794">
                  <a:latin typeface="Century Gothic"/>
                  <a:cs typeface="Century Gothic"/>
                </a:endParaRPr>
              </a:p>
            </p:txBody>
          </p:sp>
          <p:sp>
            <p:nvSpPr>
              <p:cNvPr id="140" name="object 35"/>
              <p:cNvSpPr txBox="1"/>
              <p:nvPr/>
            </p:nvSpPr>
            <p:spPr>
              <a:xfrm>
                <a:off x="7124476" y="2663374"/>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9</a:t>
                </a:r>
                <a:endParaRPr sz="794">
                  <a:latin typeface="Century Gothic"/>
                  <a:cs typeface="Century Gothic"/>
                </a:endParaRPr>
              </a:p>
            </p:txBody>
          </p:sp>
          <p:sp>
            <p:nvSpPr>
              <p:cNvPr id="141" name="object 34"/>
              <p:cNvSpPr txBox="1"/>
              <p:nvPr/>
            </p:nvSpPr>
            <p:spPr>
              <a:xfrm>
                <a:off x="6090404" y="304393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6</a:t>
                </a:r>
                <a:endParaRPr sz="794">
                  <a:latin typeface="Century Gothic"/>
                  <a:cs typeface="Century Gothic"/>
                </a:endParaRPr>
              </a:p>
            </p:txBody>
          </p:sp>
          <p:sp>
            <p:nvSpPr>
              <p:cNvPr id="142" name="object 33"/>
              <p:cNvSpPr txBox="1"/>
              <p:nvPr/>
            </p:nvSpPr>
            <p:spPr>
              <a:xfrm>
                <a:off x="6615505" y="3042581"/>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8</a:t>
                </a:r>
                <a:endParaRPr sz="794">
                  <a:latin typeface="Century Gothic"/>
                  <a:cs typeface="Century Gothic"/>
                </a:endParaRPr>
              </a:p>
            </p:txBody>
          </p:sp>
          <p:sp>
            <p:nvSpPr>
              <p:cNvPr id="143" name="object 32"/>
              <p:cNvSpPr txBox="1"/>
              <p:nvPr/>
            </p:nvSpPr>
            <p:spPr>
              <a:xfrm>
                <a:off x="4539951" y="3056697"/>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2</a:t>
                </a:r>
                <a:endParaRPr sz="794">
                  <a:latin typeface="Century Gothic"/>
                  <a:cs typeface="Century Gothic"/>
                </a:endParaRPr>
              </a:p>
            </p:txBody>
          </p:sp>
          <p:sp>
            <p:nvSpPr>
              <p:cNvPr id="144" name="object 31"/>
              <p:cNvSpPr txBox="1"/>
              <p:nvPr/>
            </p:nvSpPr>
            <p:spPr>
              <a:xfrm>
                <a:off x="3840704" y="3297413"/>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3</a:t>
                </a:r>
                <a:endParaRPr sz="1412">
                  <a:latin typeface="Century Gothic"/>
                  <a:cs typeface="Century Gothic"/>
                </a:endParaRPr>
              </a:p>
            </p:txBody>
          </p:sp>
          <p:sp>
            <p:nvSpPr>
              <p:cNvPr id="145" name="object 30"/>
              <p:cNvSpPr txBox="1"/>
              <p:nvPr/>
            </p:nvSpPr>
            <p:spPr>
              <a:xfrm>
                <a:off x="3885752" y="3638968"/>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2</a:t>
                </a:r>
                <a:endParaRPr sz="1412">
                  <a:latin typeface="Century Gothic"/>
                  <a:cs typeface="Century Gothic"/>
                </a:endParaRPr>
              </a:p>
            </p:txBody>
          </p:sp>
          <p:sp>
            <p:nvSpPr>
              <p:cNvPr id="146" name="object 29"/>
              <p:cNvSpPr txBox="1"/>
              <p:nvPr/>
            </p:nvSpPr>
            <p:spPr>
              <a:xfrm>
                <a:off x="7008168" y="3774795"/>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8</a:t>
                </a:r>
                <a:endParaRPr sz="1412">
                  <a:latin typeface="Century Gothic"/>
                  <a:cs typeface="Century Gothic"/>
                </a:endParaRPr>
              </a:p>
            </p:txBody>
          </p:sp>
          <p:sp>
            <p:nvSpPr>
              <p:cNvPr id="147" name="object 28"/>
              <p:cNvSpPr txBox="1"/>
              <p:nvPr/>
            </p:nvSpPr>
            <p:spPr>
              <a:xfrm>
                <a:off x="7475453" y="3780844"/>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9</a:t>
                </a:r>
                <a:endParaRPr sz="1412">
                  <a:latin typeface="Century Gothic"/>
                  <a:cs typeface="Century Gothic"/>
                </a:endParaRPr>
              </a:p>
            </p:txBody>
          </p:sp>
          <p:sp>
            <p:nvSpPr>
              <p:cNvPr id="148" name="object 27"/>
              <p:cNvSpPr txBox="1"/>
              <p:nvPr/>
            </p:nvSpPr>
            <p:spPr>
              <a:xfrm>
                <a:off x="5458391" y="3792930"/>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5</a:t>
                </a:r>
                <a:endParaRPr sz="1412">
                  <a:latin typeface="Century Gothic"/>
                  <a:cs typeface="Century Gothic"/>
                </a:endParaRPr>
              </a:p>
            </p:txBody>
          </p:sp>
          <p:sp>
            <p:nvSpPr>
              <p:cNvPr id="149" name="object 26"/>
              <p:cNvSpPr txBox="1"/>
              <p:nvPr/>
            </p:nvSpPr>
            <p:spPr>
              <a:xfrm>
                <a:off x="5967356" y="3787558"/>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6</a:t>
                </a:r>
                <a:endParaRPr sz="1412">
                  <a:latin typeface="Century Gothic"/>
                  <a:cs typeface="Century Gothic"/>
                </a:endParaRPr>
              </a:p>
            </p:txBody>
          </p:sp>
          <p:sp>
            <p:nvSpPr>
              <p:cNvPr id="150" name="object 25"/>
              <p:cNvSpPr txBox="1"/>
              <p:nvPr/>
            </p:nvSpPr>
            <p:spPr>
              <a:xfrm>
                <a:off x="6475661" y="3792943"/>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7</a:t>
                </a:r>
                <a:endParaRPr sz="1412">
                  <a:latin typeface="Century Gothic"/>
                  <a:cs typeface="Century Gothic"/>
                </a:endParaRPr>
              </a:p>
            </p:txBody>
          </p:sp>
          <p:sp>
            <p:nvSpPr>
              <p:cNvPr id="151" name="object 24"/>
              <p:cNvSpPr txBox="1"/>
              <p:nvPr/>
            </p:nvSpPr>
            <p:spPr>
              <a:xfrm>
                <a:off x="4441788" y="3805712"/>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3</a:t>
                </a:r>
                <a:endParaRPr sz="1412">
                  <a:latin typeface="Century Gothic"/>
                  <a:cs typeface="Century Gothic"/>
                </a:endParaRPr>
              </a:p>
            </p:txBody>
          </p:sp>
          <p:sp>
            <p:nvSpPr>
              <p:cNvPr id="152" name="object 23"/>
              <p:cNvSpPr txBox="1"/>
              <p:nvPr/>
            </p:nvSpPr>
            <p:spPr>
              <a:xfrm>
                <a:off x="4950086" y="3805712"/>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4</a:t>
                </a:r>
                <a:endParaRPr sz="1412">
                  <a:latin typeface="Century Gothic"/>
                  <a:cs typeface="Century Gothic"/>
                </a:endParaRPr>
              </a:p>
            </p:txBody>
          </p:sp>
          <p:sp>
            <p:nvSpPr>
              <p:cNvPr id="153" name="object 16"/>
              <p:cNvSpPr txBox="1"/>
              <p:nvPr/>
            </p:nvSpPr>
            <p:spPr>
              <a:xfrm>
                <a:off x="4000500" y="1395133"/>
                <a:ext cx="3558092" cy="280370"/>
              </a:xfrm>
              <a:prstGeom prst="rect">
                <a:avLst/>
              </a:prstGeom>
            </p:spPr>
            <p:txBody>
              <a:bodyPr wrap="square" lIns="0" tIns="0" rIns="0" bIns="0" rtlCol="0">
                <a:noAutofit/>
              </a:bodyPr>
              <a:lstStyle/>
              <a:p>
                <a:pPr>
                  <a:lnSpc>
                    <a:spcPts val="794"/>
                  </a:lnSpc>
                  <a:spcBef>
                    <a:spcPts val="4"/>
                  </a:spcBef>
                </a:pPr>
                <a:endParaRPr sz="794" dirty="0"/>
              </a:p>
              <a:p>
                <a:pPr marL="1026738">
                  <a:lnSpc>
                    <a:spcPts val="1407"/>
                  </a:lnSpc>
                  <a:spcBef>
                    <a:spcPts val="70"/>
                  </a:spcBef>
                </a:pPr>
                <a:r>
                  <a:rPr sz="2118" baseline="-11894" dirty="0">
                    <a:solidFill>
                      <a:schemeClr val="accent5">
                        <a:lumMod val="75000"/>
                      </a:schemeClr>
                    </a:solidFill>
                    <a:latin typeface="Century Gothic"/>
                    <a:cs typeface="Century Gothic"/>
                  </a:rPr>
                  <a:t>cluster1</a:t>
                </a:r>
                <a:endParaRPr sz="1412" dirty="0">
                  <a:solidFill>
                    <a:schemeClr val="accent5">
                      <a:lumMod val="75000"/>
                    </a:schemeClr>
                  </a:solidFill>
                  <a:latin typeface="Century Gothic"/>
                  <a:cs typeface="Century Gothic"/>
                </a:endParaRPr>
              </a:p>
            </p:txBody>
          </p:sp>
          <p:sp>
            <p:nvSpPr>
              <p:cNvPr id="154" name="object 15"/>
              <p:cNvSpPr txBox="1"/>
              <p:nvPr/>
            </p:nvSpPr>
            <p:spPr>
              <a:xfrm>
                <a:off x="4000500" y="1675503"/>
                <a:ext cx="0" cy="342900"/>
              </a:xfrm>
              <a:prstGeom prst="rect">
                <a:avLst/>
              </a:prstGeom>
            </p:spPr>
            <p:txBody>
              <a:bodyPr wrap="square" lIns="0" tIns="0" rIns="0" bIns="0" rtlCol="0">
                <a:noAutofit/>
              </a:bodyPr>
              <a:lstStyle/>
              <a:p>
                <a:pPr marL="22413">
                  <a:lnSpc>
                    <a:spcPts val="882"/>
                  </a:lnSpc>
                </a:pPr>
                <a:endParaRPr sz="882"/>
              </a:p>
            </p:txBody>
          </p:sp>
          <p:sp>
            <p:nvSpPr>
              <p:cNvPr id="155" name="object 14"/>
              <p:cNvSpPr txBox="1"/>
              <p:nvPr/>
            </p:nvSpPr>
            <p:spPr>
              <a:xfrm>
                <a:off x="4000500" y="2018404"/>
                <a:ext cx="0" cy="330797"/>
              </a:xfrm>
              <a:prstGeom prst="rect">
                <a:avLst/>
              </a:prstGeom>
            </p:spPr>
            <p:txBody>
              <a:bodyPr wrap="square" lIns="0" tIns="0" rIns="0" bIns="0" rtlCol="0">
                <a:noAutofit/>
              </a:bodyPr>
              <a:lstStyle/>
              <a:p>
                <a:pPr marL="22413">
                  <a:lnSpc>
                    <a:spcPts val="882"/>
                  </a:lnSpc>
                </a:pPr>
                <a:endParaRPr sz="882"/>
              </a:p>
            </p:txBody>
          </p:sp>
          <p:sp>
            <p:nvSpPr>
              <p:cNvPr id="156" name="object 13"/>
              <p:cNvSpPr txBox="1"/>
              <p:nvPr/>
            </p:nvSpPr>
            <p:spPr>
              <a:xfrm>
                <a:off x="4000500" y="2349201"/>
                <a:ext cx="0" cy="341555"/>
              </a:xfrm>
              <a:prstGeom prst="rect">
                <a:avLst/>
              </a:prstGeom>
            </p:spPr>
            <p:txBody>
              <a:bodyPr wrap="square" lIns="0" tIns="0" rIns="0" bIns="0" rtlCol="0">
                <a:noAutofit/>
              </a:bodyPr>
              <a:lstStyle/>
              <a:p>
                <a:pPr marL="22413">
                  <a:lnSpc>
                    <a:spcPts val="882"/>
                  </a:lnSpc>
                </a:pPr>
                <a:endParaRPr sz="882"/>
              </a:p>
            </p:txBody>
          </p:sp>
          <p:sp>
            <p:nvSpPr>
              <p:cNvPr id="157" name="object 12"/>
              <p:cNvSpPr txBox="1"/>
              <p:nvPr/>
            </p:nvSpPr>
            <p:spPr>
              <a:xfrm>
                <a:off x="4000500" y="2690756"/>
                <a:ext cx="0" cy="342900"/>
              </a:xfrm>
              <a:prstGeom prst="rect">
                <a:avLst/>
              </a:prstGeom>
            </p:spPr>
            <p:txBody>
              <a:bodyPr wrap="square" lIns="0" tIns="0" rIns="0" bIns="0" rtlCol="0">
                <a:noAutofit/>
              </a:bodyPr>
              <a:lstStyle/>
              <a:p>
                <a:pPr marL="22413">
                  <a:lnSpc>
                    <a:spcPts val="882"/>
                  </a:lnSpc>
                </a:pPr>
                <a:endParaRPr sz="882"/>
              </a:p>
            </p:txBody>
          </p:sp>
          <p:sp>
            <p:nvSpPr>
              <p:cNvPr id="158" name="object 11"/>
              <p:cNvSpPr txBox="1"/>
              <p:nvPr/>
            </p:nvSpPr>
            <p:spPr>
              <a:xfrm>
                <a:off x="4000500" y="3033657"/>
                <a:ext cx="0" cy="343571"/>
              </a:xfrm>
              <a:prstGeom prst="rect">
                <a:avLst/>
              </a:prstGeom>
            </p:spPr>
            <p:txBody>
              <a:bodyPr wrap="square" lIns="0" tIns="0" rIns="0" bIns="0" rtlCol="0">
                <a:noAutofit/>
              </a:bodyPr>
              <a:lstStyle/>
              <a:p>
                <a:pPr marL="22413">
                  <a:lnSpc>
                    <a:spcPts val="882"/>
                  </a:lnSpc>
                </a:pPr>
                <a:endParaRPr sz="882"/>
              </a:p>
            </p:txBody>
          </p:sp>
          <p:sp>
            <p:nvSpPr>
              <p:cNvPr id="159" name="object 10"/>
              <p:cNvSpPr txBox="1"/>
              <p:nvPr/>
            </p:nvSpPr>
            <p:spPr>
              <a:xfrm>
                <a:off x="4000500" y="3377229"/>
                <a:ext cx="3558092" cy="305248"/>
              </a:xfrm>
              <a:prstGeom prst="rect">
                <a:avLst/>
              </a:prstGeom>
            </p:spPr>
            <p:txBody>
              <a:bodyPr wrap="square" lIns="0" tIns="0" rIns="0" bIns="0" rtlCol="0">
                <a:noAutofit/>
              </a:bodyPr>
              <a:lstStyle/>
              <a:p>
                <a:pPr marR="862665" algn="r">
                  <a:lnSpc>
                    <a:spcPts val="896"/>
                  </a:lnSpc>
                  <a:spcBef>
                    <a:spcPts val="44"/>
                  </a:spcBef>
                </a:pPr>
                <a:r>
                  <a:rPr sz="794" dirty="0">
                    <a:solidFill>
                      <a:srgbClr val="640064"/>
                    </a:solidFill>
                    <a:latin typeface="Century Gothic"/>
                    <a:cs typeface="Century Gothic"/>
                  </a:rPr>
                  <a:t>7</a:t>
                </a:r>
                <a:endParaRPr sz="794">
                  <a:latin typeface="Century Gothic"/>
                  <a:cs typeface="Century Gothic"/>
                </a:endParaRPr>
              </a:p>
              <a:p>
                <a:pPr marL="1917043" marR="1547210" algn="ctr">
                  <a:lnSpc>
                    <a:spcPct val="102172"/>
                  </a:lnSpc>
                </a:pPr>
                <a:r>
                  <a:rPr sz="794" dirty="0">
                    <a:solidFill>
                      <a:srgbClr val="640064"/>
                    </a:solidFill>
                    <a:latin typeface="Century Gothic"/>
                    <a:cs typeface="Century Gothic"/>
                  </a:rPr>
                  <a:t>5</a:t>
                </a:r>
                <a:endParaRPr sz="794">
                  <a:latin typeface="Century Gothic"/>
                  <a:cs typeface="Century Gothic"/>
                </a:endParaRPr>
              </a:p>
            </p:txBody>
          </p:sp>
          <p:sp>
            <p:nvSpPr>
              <p:cNvPr id="160" name="object 9"/>
              <p:cNvSpPr txBox="1"/>
              <p:nvPr/>
            </p:nvSpPr>
            <p:spPr>
              <a:xfrm>
                <a:off x="4000500" y="3682478"/>
                <a:ext cx="498885"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1" name="object 8"/>
              <p:cNvSpPr txBox="1"/>
              <p:nvPr/>
            </p:nvSpPr>
            <p:spPr>
              <a:xfrm>
                <a:off x="4499386" y="3682478"/>
                <a:ext cx="516367"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2" name="object 7"/>
              <p:cNvSpPr txBox="1"/>
              <p:nvPr/>
            </p:nvSpPr>
            <p:spPr>
              <a:xfrm>
                <a:off x="5015753" y="3682478"/>
                <a:ext cx="500230"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3" name="object 6"/>
              <p:cNvSpPr txBox="1"/>
              <p:nvPr/>
            </p:nvSpPr>
            <p:spPr>
              <a:xfrm>
                <a:off x="5515984" y="3682478"/>
                <a:ext cx="517039"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4" name="object 5"/>
              <p:cNvSpPr txBox="1"/>
              <p:nvPr/>
            </p:nvSpPr>
            <p:spPr>
              <a:xfrm>
                <a:off x="6033023" y="3682478"/>
                <a:ext cx="495524"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5" name="object 4"/>
              <p:cNvSpPr txBox="1"/>
              <p:nvPr/>
            </p:nvSpPr>
            <p:spPr>
              <a:xfrm>
                <a:off x="6528548" y="3682478"/>
                <a:ext cx="497540"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6" name="object 3"/>
              <p:cNvSpPr txBox="1"/>
              <p:nvPr/>
            </p:nvSpPr>
            <p:spPr>
              <a:xfrm>
                <a:off x="7026089" y="3682478"/>
                <a:ext cx="532503" cy="64545"/>
              </a:xfrm>
              <a:prstGeom prst="rect">
                <a:avLst/>
              </a:prstGeom>
            </p:spPr>
            <p:txBody>
              <a:bodyPr wrap="square" lIns="0" tIns="0" rIns="0" bIns="0" rtlCol="0">
                <a:noAutofit/>
              </a:bodyPr>
              <a:lstStyle/>
              <a:p>
                <a:pPr marL="22413">
                  <a:lnSpc>
                    <a:spcPts val="485"/>
                  </a:lnSpc>
                  <a:spcBef>
                    <a:spcPts val="22"/>
                  </a:spcBef>
                </a:pPr>
                <a:endParaRPr sz="485"/>
              </a:p>
            </p:txBody>
          </p:sp>
        </p:grpSp>
        <p:sp>
          <p:nvSpPr>
            <p:cNvPr id="95" name="Oval 94"/>
            <p:cNvSpPr/>
            <p:nvPr/>
          </p:nvSpPr>
          <p:spPr bwMode="auto">
            <a:xfrm>
              <a:off x="3937363" y="1447801"/>
              <a:ext cx="1320437" cy="1755738"/>
            </a:xfrm>
            <a:prstGeom prst="ellipse">
              <a:avLst/>
            </a:prstGeom>
            <a:no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noFill/>
                <a:latin typeface="Arial" charset="0"/>
              </a:endParaRPr>
            </a:p>
          </p:txBody>
        </p:sp>
        <p:sp>
          <p:nvSpPr>
            <p:cNvPr id="96" name="Oval 95"/>
            <p:cNvSpPr/>
            <p:nvPr/>
          </p:nvSpPr>
          <p:spPr bwMode="auto">
            <a:xfrm>
              <a:off x="5715000" y="2057167"/>
              <a:ext cx="1527717" cy="1981433"/>
            </a:xfrm>
            <a:prstGeom prst="ellipse">
              <a:avLst/>
            </a:prstGeom>
            <a:no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solidFill>
                  <a:schemeClr val="tx1"/>
                </a:solidFill>
                <a:latin typeface="Arial" charset="0"/>
              </a:endParaRPr>
            </a:p>
          </p:txBody>
        </p:sp>
      </p:grpSp>
      <p:sp>
        <p:nvSpPr>
          <p:cNvPr id="167" name="object 19"/>
          <p:cNvSpPr txBox="1"/>
          <p:nvPr/>
        </p:nvSpPr>
        <p:spPr>
          <a:xfrm>
            <a:off x="4820562" y="5838244"/>
            <a:ext cx="4473539" cy="356234"/>
          </a:xfrm>
          <a:prstGeom prst="rect">
            <a:avLst/>
          </a:prstGeom>
        </p:spPr>
        <p:txBody>
          <a:bodyPr wrap="square" lIns="0" tIns="0" rIns="0" bIns="0" rtlCol="0">
            <a:noAutofit/>
          </a:bodyPr>
          <a:lstStyle/>
          <a:p>
            <a:pPr marL="11206">
              <a:lnSpc>
                <a:spcPts val="2766"/>
              </a:lnSpc>
              <a:spcBef>
                <a:spcPts val="138"/>
              </a:spcBef>
            </a:pPr>
            <a:r>
              <a:rPr sz="2603" i="1" dirty="0">
                <a:latin typeface="Times New Roman"/>
                <a:cs typeface="Times New Roman"/>
              </a:rPr>
              <a:t>E</a:t>
            </a:r>
            <a:r>
              <a:rPr lang="en-IN" sz="2603" i="1" dirty="0">
                <a:latin typeface="Times New Roman"/>
                <a:cs typeface="Times New Roman"/>
              </a:rPr>
              <a:t> </a:t>
            </a:r>
            <a:r>
              <a:rPr lang="en-IN" sz="2603" dirty="0">
                <a:latin typeface="Times New Roman"/>
                <a:cs typeface="Times New Roman"/>
              </a:rPr>
              <a:t>= (3+4+4)+(2+2+1+3+3) = 22</a:t>
            </a:r>
            <a:endParaRPr sz="2603" dirty="0">
              <a:latin typeface="Times New Roman"/>
              <a:cs typeface="Times New Roman"/>
            </a:endParaRPr>
          </a:p>
        </p:txBody>
      </p:sp>
      <p:sp>
        <p:nvSpPr>
          <p:cNvPr id="168" name="Title 84"/>
          <p:cNvSpPr txBox="1">
            <a:spLocks/>
          </p:cNvSpPr>
          <p:nvPr/>
        </p:nvSpPr>
        <p:spPr>
          <a:xfrm>
            <a:off x="1866355" y="250375"/>
            <a:ext cx="8280400" cy="533400"/>
          </a:xfrm>
          <a:prstGeom prst="rect">
            <a:avLst/>
          </a:prstGeom>
        </p:spPr>
        <p:txBody>
          <a:bodyPr/>
          <a:lst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a:lstStyle>
          <a:p>
            <a:r>
              <a:rPr lang="en-US" altLang="ko-KR" sz="2800" kern="0" dirty="0">
                <a:solidFill>
                  <a:srgbClr val="002060"/>
                </a:solidFill>
                <a:ea typeface="Gulim" pitchFamily="34" charset="-127"/>
              </a:rPr>
              <a:t>PAM or </a:t>
            </a:r>
            <a:r>
              <a:rPr lang="en-IN" sz="2800" kern="0" spc="4" dirty="0">
                <a:solidFill>
                  <a:srgbClr val="002060"/>
                </a:solidFill>
                <a:cs typeface="Century Gothic"/>
              </a:rPr>
              <a:t>K-</a:t>
            </a:r>
            <a:r>
              <a:rPr lang="en-IN" sz="2800" kern="0" spc="4" dirty="0" err="1">
                <a:solidFill>
                  <a:srgbClr val="002060"/>
                </a:solidFill>
                <a:cs typeface="Century Gothic"/>
              </a:rPr>
              <a:t>Medoid</a:t>
            </a:r>
            <a:r>
              <a:rPr lang="en-IN" sz="2800" kern="0" dirty="0" err="1">
                <a:solidFill>
                  <a:srgbClr val="002060"/>
                </a:solidFill>
                <a:cs typeface="Century Gothic"/>
              </a:rPr>
              <a:t>s</a:t>
            </a:r>
            <a:r>
              <a:rPr lang="en-IN" sz="2800" kern="0" dirty="0">
                <a:solidFill>
                  <a:srgbClr val="002060"/>
                </a:solidFill>
                <a:cs typeface="Century Gothic"/>
              </a:rPr>
              <a:t>:</a:t>
            </a:r>
            <a:r>
              <a:rPr lang="en-IN" sz="2800" kern="0" spc="8" dirty="0">
                <a:solidFill>
                  <a:srgbClr val="002060"/>
                </a:solidFill>
                <a:cs typeface="Century Gothic"/>
              </a:rPr>
              <a:t>  </a:t>
            </a:r>
            <a:r>
              <a:rPr lang="en-IN" sz="2800" kern="0" spc="4" dirty="0">
                <a:solidFill>
                  <a:srgbClr val="002060"/>
                </a:solidFill>
                <a:cs typeface="Century Gothic"/>
              </a:rPr>
              <a:t>Example</a:t>
            </a:r>
            <a:endParaRPr lang="en-IN" sz="2800" kern="0" dirty="0">
              <a:solidFill>
                <a:srgbClr val="002060"/>
              </a:solidFill>
            </a:endParaRPr>
          </a:p>
        </p:txBody>
      </p:sp>
    </p:spTree>
    <p:extLst>
      <p:ext uri="{BB962C8B-B14F-4D97-AF65-F5344CB8AC3E}">
        <p14:creationId xmlns:p14="http://schemas.microsoft.com/office/powerpoint/2010/main" val="159823163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object 89"/>
          <p:cNvSpPr/>
          <p:nvPr/>
        </p:nvSpPr>
        <p:spPr>
          <a:xfrm>
            <a:off x="2250814" y="5761393"/>
            <a:ext cx="7563971" cy="504265"/>
          </a:xfrm>
          <a:custGeom>
            <a:avLst/>
            <a:gdLst/>
            <a:ahLst/>
            <a:cxnLst/>
            <a:rect l="l" t="t" r="r" b="b"/>
            <a:pathLst>
              <a:path w="8572500" h="571500">
                <a:moveTo>
                  <a:pt x="0" y="571500"/>
                </a:moveTo>
                <a:lnTo>
                  <a:pt x="8572500" y="571500"/>
                </a:lnTo>
                <a:lnTo>
                  <a:pt x="8572500" y="0"/>
                </a:lnTo>
                <a:lnTo>
                  <a:pt x="0" y="0"/>
                </a:lnTo>
                <a:lnTo>
                  <a:pt x="0" y="571500"/>
                </a:lnTo>
                <a:close/>
              </a:path>
            </a:pathLst>
          </a:custGeom>
          <a:solidFill>
            <a:srgbClr val="FEFFFE"/>
          </a:solidFill>
        </p:spPr>
        <p:txBody>
          <a:bodyPr wrap="square" lIns="0" tIns="0" rIns="0" bIns="0" rtlCol="0">
            <a:noAutofit/>
          </a:bodyPr>
          <a:lstStyle/>
          <a:p>
            <a:endParaRPr sz="1235"/>
          </a:p>
        </p:txBody>
      </p:sp>
      <p:grpSp>
        <p:nvGrpSpPr>
          <p:cNvPr id="169" name="Group 168"/>
          <p:cNvGrpSpPr/>
          <p:nvPr/>
        </p:nvGrpSpPr>
        <p:grpSpPr>
          <a:xfrm>
            <a:off x="2739166" y="4335002"/>
            <a:ext cx="7700235" cy="1913399"/>
            <a:chOff x="1215165" y="4335001"/>
            <a:chExt cx="7700235" cy="1913399"/>
          </a:xfrm>
        </p:grpSpPr>
        <p:sp>
          <p:nvSpPr>
            <p:cNvPr id="25" name="object 25"/>
            <p:cNvSpPr txBox="1"/>
            <p:nvPr/>
          </p:nvSpPr>
          <p:spPr>
            <a:xfrm>
              <a:off x="3130026" y="4335001"/>
              <a:ext cx="5785374" cy="857980"/>
            </a:xfrm>
            <a:prstGeom prst="rect">
              <a:avLst/>
            </a:prstGeom>
          </p:spPr>
          <p:txBody>
            <a:bodyPr wrap="square" lIns="0" tIns="0" rIns="0" bIns="0" rtlCol="0">
              <a:noAutofit/>
            </a:bodyPr>
            <a:lstStyle/>
            <a:p>
              <a:pPr marL="296956" indent="-285750">
                <a:lnSpc>
                  <a:spcPts val="1743"/>
                </a:lnSpc>
                <a:spcBef>
                  <a:spcPts val="86"/>
                </a:spcBef>
                <a:buFont typeface="Times New Roman" panose="02020603050405020304" pitchFamily="18" charset="0"/>
                <a:buChar char="→"/>
              </a:pPr>
              <a:r>
                <a:rPr sz="1588" spc="-4" dirty="0">
                  <a:solidFill>
                    <a:srgbClr val="006FBF"/>
                  </a:solidFill>
                  <a:latin typeface="Century Gothic"/>
                  <a:cs typeface="Century Gothic"/>
                </a:rPr>
                <a:t>Comput</a:t>
              </a:r>
              <a:r>
                <a:rPr sz="1588" dirty="0">
                  <a:solidFill>
                    <a:srgbClr val="006FBF"/>
                  </a:solidFill>
                  <a:latin typeface="Century Gothic"/>
                  <a:cs typeface="Century Gothic"/>
                </a:rPr>
                <a:t>e </a:t>
              </a:r>
              <a:r>
                <a:rPr sz="1588" spc="-4" dirty="0">
                  <a:solidFill>
                    <a:srgbClr val="006FBF"/>
                  </a:solidFill>
                  <a:latin typeface="Century Gothic"/>
                  <a:cs typeface="Century Gothic"/>
                </a:rPr>
                <a:t>the</a:t>
              </a:r>
              <a:r>
                <a:rPr lang="en-IN" sz="1588" spc="-4" dirty="0">
                  <a:solidFill>
                    <a:srgbClr val="006FBF"/>
                  </a:solidFill>
                  <a:latin typeface="Century Gothic"/>
                  <a:cs typeface="Century Gothic"/>
                </a:rPr>
                <a:t> cost function</a:t>
              </a:r>
            </a:p>
            <a:p>
              <a:pPr marL="11206">
                <a:lnSpc>
                  <a:spcPts val="1743"/>
                </a:lnSpc>
                <a:spcBef>
                  <a:spcPts val="86"/>
                </a:spcBef>
              </a:pPr>
              <a:r>
                <a:rPr lang="es-ES" sz="1588" dirty="0">
                  <a:solidFill>
                    <a:srgbClr val="A50020"/>
                  </a:solidFill>
                  <a:latin typeface="Century Gothic"/>
                  <a:cs typeface="Century Gothic"/>
                </a:rPr>
                <a:t>   </a:t>
              </a:r>
            </a:p>
            <a:p>
              <a:pPr marL="11206">
                <a:lnSpc>
                  <a:spcPts val="1743"/>
                </a:lnSpc>
                <a:spcBef>
                  <a:spcPts val="86"/>
                </a:spcBef>
              </a:pPr>
              <a:r>
                <a:rPr lang="es-ES" sz="1588" dirty="0" err="1">
                  <a:solidFill>
                    <a:srgbClr val="A50020"/>
                  </a:solidFill>
                  <a:latin typeface="Century Gothic"/>
                  <a:cs typeface="Century Gothic"/>
                </a:rPr>
                <a:t>Absolute</a:t>
              </a:r>
              <a:r>
                <a:rPr lang="es-ES" sz="1588" dirty="0">
                  <a:solidFill>
                    <a:srgbClr val="A50020"/>
                  </a:solidFill>
                  <a:latin typeface="Century Gothic"/>
                  <a:cs typeface="Century Gothic"/>
                </a:rPr>
                <a:t> error [0</a:t>
              </a:r>
              <a:r>
                <a:rPr lang="es-ES" sz="1588" baseline="-25000" dirty="0">
                  <a:solidFill>
                    <a:srgbClr val="A50020"/>
                  </a:solidFill>
                  <a:latin typeface="Century Gothic"/>
                  <a:cs typeface="Century Gothic"/>
                </a:rPr>
                <a:t>2</a:t>
              </a:r>
              <a:r>
                <a:rPr lang="es-ES" sz="1588" spc="-10" dirty="0">
                  <a:solidFill>
                    <a:srgbClr val="A50020"/>
                  </a:solidFill>
                  <a:latin typeface="Century Gothic"/>
                  <a:cs typeface="Century Gothic"/>
                </a:rPr>
                <a:t> </a:t>
              </a:r>
              <a:r>
                <a:rPr lang="es-ES" sz="1588" dirty="0">
                  <a:solidFill>
                    <a:srgbClr val="A50020"/>
                  </a:solidFill>
                  <a:latin typeface="Century Gothic"/>
                  <a:cs typeface="Century Gothic"/>
                </a:rPr>
                <a:t>,0</a:t>
              </a:r>
              <a:r>
                <a:rPr lang="es-ES" sz="1588" baseline="-25000" dirty="0">
                  <a:solidFill>
                    <a:srgbClr val="A50020"/>
                  </a:solidFill>
                  <a:latin typeface="Century Gothic"/>
                  <a:cs typeface="Century Gothic"/>
                </a:rPr>
                <a:t>7</a:t>
              </a:r>
              <a:r>
                <a:rPr lang="es-ES" sz="1588" spc="17" dirty="0">
                  <a:solidFill>
                    <a:srgbClr val="A50020"/>
                  </a:solidFill>
                  <a:latin typeface="Century Gothic"/>
                  <a:cs typeface="Century Gothic"/>
                </a:rPr>
                <a:t> </a:t>
              </a:r>
              <a:r>
                <a:rPr lang="es-ES" sz="1588" dirty="0">
                  <a:solidFill>
                    <a:srgbClr val="A50020"/>
                  </a:solidFill>
                  <a:latin typeface="Century Gothic"/>
                  <a:cs typeface="Century Gothic"/>
                </a:rPr>
                <a:t>] - </a:t>
              </a:r>
              <a:r>
                <a:rPr lang="es-ES" sz="1588" dirty="0" err="1">
                  <a:solidFill>
                    <a:srgbClr val="A50020"/>
                  </a:solidFill>
                  <a:latin typeface="Century Gothic"/>
                  <a:cs typeface="Century Gothic"/>
                </a:rPr>
                <a:t>Absolute</a:t>
              </a:r>
              <a:r>
                <a:rPr lang="es-ES" sz="1588" dirty="0">
                  <a:solidFill>
                    <a:srgbClr val="A50020"/>
                  </a:solidFill>
                  <a:latin typeface="Century Gothic"/>
                  <a:cs typeface="Century Gothic"/>
                </a:rPr>
                <a:t> error [</a:t>
              </a:r>
              <a:r>
                <a:rPr lang="es-ES" sz="1588" dirty="0" err="1">
                  <a:solidFill>
                    <a:srgbClr val="A50020"/>
                  </a:solidFill>
                  <a:latin typeface="Century Gothic"/>
                  <a:cs typeface="Century Gothic"/>
                </a:rPr>
                <a:t>for</a:t>
              </a:r>
              <a:r>
                <a:rPr lang="es-ES" sz="1588" dirty="0">
                  <a:solidFill>
                    <a:srgbClr val="A50020"/>
                  </a:solidFill>
                  <a:latin typeface="Century Gothic"/>
                  <a:cs typeface="Century Gothic"/>
                </a:rPr>
                <a:t> 0</a:t>
              </a:r>
              <a:r>
                <a:rPr lang="es-ES" sz="1588" baseline="-25000" dirty="0">
                  <a:solidFill>
                    <a:srgbClr val="A50020"/>
                  </a:solidFill>
                  <a:latin typeface="Century Gothic"/>
                  <a:cs typeface="Century Gothic"/>
                </a:rPr>
                <a:t>2</a:t>
              </a:r>
              <a:r>
                <a:rPr lang="es-ES" sz="1588" spc="30" dirty="0">
                  <a:solidFill>
                    <a:srgbClr val="A50020"/>
                  </a:solidFill>
                  <a:latin typeface="Century Gothic"/>
                  <a:cs typeface="Century Gothic"/>
                </a:rPr>
                <a:t> </a:t>
              </a:r>
              <a:r>
                <a:rPr lang="es-ES" sz="1588" dirty="0">
                  <a:solidFill>
                    <a:srgbClr val="A50020"/>
                  </a:solidFill>
                  <a:latin typeface="Century Gothic"/>
                  <a:cs typeface="Century Gothic"/>
                </a:rPr>
                <a:t>,0</a:t>
              </a:r>
              <a:r>
                <a:rPr lang="es-ES" sz="1588" baseline="-25000" dirty="0">
                  <a:solidFill>
                    <a:srgbClr val="A50020"/>
                  </a:solidFill>
                  <a:latin typeface="Century Gothic"/>
                  <a:cs typeface="Century Gothic"/>
                </a:rPr>
                <a:t>8</a:t>
              </a:r>
              <a:r>
                <a:rPr lang="es-ES" sz="1588" spc="-138" dirty="0">
                  <a:solidFill>
                    <a:srgbClr val="A50020"/>
                  </a:solidFill>
                  <a:latin typeface="Century Gothic"/>
                  <a:cs typeface="Century Gothic"/>
                </a:rPr>
                <a:t> </a:t>
              </a:r>
              <a:r>
                <a:rPr lang="es-ES" sz="1588" dirty="0">
                  <a:solidFill>
                    <a:srgbClr val="A50020"/>
                  </a:solidFill>
                  <a:latin typeface="Century Gothic"/>
                  <a:cs typeface="Century Gothic"/>
                </a:rPr>
                <a:t>] </a:t>
              </a:r>
              <a:endParaRPr sz="1588" dirty="0">
                <a:latin typeface="Century Gothic"/>
                <a:cs typeface="Century Gothic"/>
              </a:endParaRPr>
            </a:p>
          </p:txBody>
        </p:sp>
        <p:sp>
          <p:nvSpPr>
            <p:cNvPr id="19" name="object 19"/>
            <p:cNvSpPr txBox="1"/>
            <p:nvPr/>
          </p:nvSpPr>
          <p:spPr>
            <a:xfrm>
              <a:off x="4856629" y="5328099"/>
              <a:ext cx="1208841" cy="332461"/>
            </a:xfrm>
            <a:prstGeom prst="rect">
              <a:avLst/>
            </a:prstGeom>
          </p:spPr>
          <p:txBody>
            <a:bodyPr wrap="square" lIns="0" tIns="0" rIns="0" bIns="0" rtlCol="0">
              <a:noAutofit/>
            </a:bodyPr>
            <a:lstStyle/>
            <a:p>
              <a:pPr marL="11206">
                <a:lnSpc>
                  <a:spcPts val="2577"/>
                </a:lnSpc>
                <a:spcBef>
                  <a:spcPts val="129"/>
                </a:spcBef>
              </a:pPr>
              <a:r>
                <a:rPr sz="2427" i="1" dirty="0">
                  <a:latin typeface="Times New Roman"/>
                  <a:cs typeface="Times New Roman"/>
                </a:rPr>
                <a:t>S</a:t>
              </a:r>
              <a:r>
                <a:rPr lang="en-IN" sz="2427" i="1" dirty="0">
                  <a:latin typeface="Times New Roman"/>
                  <a:cs typeface="Times New Roman"/>
                </a:rPr>
                <a:t>=22-20</a:t>
              </a:r>
              <a:endParaRPr sz="2427" dirty="0">
                <a:latin typeface="Times New Roman"/>
                <a:cs typeface="Times New Roman"/>
              </a:endParaRPr>
            </a:p>
          </p:txBody>
        </p:sp>
        <p:sp>
          <p:nvSpPr>
            <p:cNvPr id="17" name="object 17"/>
            <p:cNvSpPr txBox="1"/>
            <p:nvPr/>
          </p:nvSpPr>
          <p:spPr>
            <a:xfrm>
              <a:off x="1215165" y="5744135"/>
              <a:ext cx="7563971" cy="504265"/>
            </a:xfrm>
            <a:prstGeom prst="rect">
              <a:avLst/>
            </a:prstGeom>
          </p:spPr>
          <p:txBody>
            <a:bodyPr wrap="square" lIns="0" tIns="0" rIns="0" bIns="0" rtlCol="0">
              <a:noAutofit/>
            </a:bodyPr>
            <a:lstStyle/>
            <a:p>
              <a:pPr>
                <a:lnSpc>
                  <a:spcPts val="574"/>
                </a:lnSpc>
                <a:spcBef>
                  <a:spcPts val="36"/>
                </a:spcBef>
              </a:pPr>
              <a:endParaRPr sz="574" dirty="0"/>
            </a:p>
            <a:p>
              <a:pPr marL="2717788">
                <a:lnSpc>
                  <a:spcPts val="1949"/>
                </a:lnSpc>
                <a:spcBef>
                  <a:spcPts val="882"/>
                </a:spcBef>
              </a:pPr>
              <a:r>
                <a:rPr sz="1588" dirty="0">
                  <a:solidFill>
                    <a:srgbClr val="A50020"/>
                  </a:solidFill>
                  <a:latin typeface="Century Gothic"/>
                  <a:cs typeface="Century Gothic"/>
                </a:rPr>
                <a:t>S</a:t>
              </a:r>
              <a:r>
                <a:rPr lang="en-IN" sz="1588" dirty="0">
                  <a:solidFill>
                    <a:srgbClr val="A50020"/>
                  </a:solidFill>
                  <a:latin typeface="Century Gothic"/>
                  <a:cs typeface="Century Gothic"/>
                </a:rPr>
                <a:t>&gt;</a:t>
              </a:r>
              <a:r>
                <a:rPr sz="1588" dirty="0">
                  <a:solidFill>
                    <a:srgbClr val="A50020"/>
                  </a:solidFill>
                  <a:latin typeface="Century Gothic"/>
                  <a:cs typeface="Century Gothic"/>
                </a:rPr>
                <a:t> 0</a:t>
              </a:r>
              <a:r>
                <a:rPr lang="en-IN" sz="1588" dirty="0">
                  <a:solidFill>
                    <a:srgbClr val="A50020"/>
                  </a:solidFill>
                  <a:latin typeface="Century Gothic"/>
                  <a:cs typeface="Century Gothic"/>
                </a:rPr>
                <a:t> =&gt;</a:t>
              </a:r>
              <a:r>
                <a:rPr lang="en-IN" sz="1588" spc="-138" dirty="0">
                  <a:solidFill>
                    <a:srgbClr val="A50020"/>
                  </a:solidFill>
                  <a:latin typeface="PMingLiU"/>
                  <a:cs typeface="PMingLiU"/>
                </a:rPr>
                <a:t>   </a:t>
              </a:r>
              <a:r>
                <a:rPr lang="en-IN" sz="1588" dirty="0">
                  <a:solidFill>
                    <a:srgbClr val="A50020"/>
                  </a:solidFill>
                  <a:latin typeface="Century Gothic"/>
                  <a:cs typeface="Century Gothic"/>
                </a:rPr>
                <a:t>I</a:t>
              </a:r>
              <a:r>
                <a:rPr sz="1588" dirty="0">
                  <a:solidFill>
                    <a:srgbClr val="A50020"/>
                  </a:solidFill>
                  <a:latin typeface="Century Gothic"/>
                  <a:cs typeface="Century Gothic"/>
                </a:rPr>
                <a:t>t is a bad idea to replace 0</a:t>
              </a:r>
              <a:r>
                <a:rPr sz="1588" baseline="-22655" dirty="0">
                  <a:solidFill>
                    <a:srgbClr val="A50020"/>
                  </a:solidFill>
                  <a:latin typeface="Century Gothic"/>
                  <a:cs typeface="Century Gothic"/>
                </a:rPr>
                <a:t>8 </a:t>
              </a:r>
              <a:r>
                <a:rPr sz="1588" spc="-145" baseline="-22655" dirty="0">
                  <a:solidFill>
                    <a:srgbClr val="A50020"/>
                  </a:solidFill>
                  <a:latin typeface="Century Gothic"/>
                  <a:cs typeface="Century Gothic"/>
                </a:rPr>
                <a:t> </a:t>
              </a:r>
              <a:r>
                <a:rPr sz="1588" dirty="0">
                  <a:solidFill>
                    <a:srgbClr val="A50020"/>
                  </a:solidFill>
                  <a:latin typeface="Century Gothic"/>
                  <a:cs typeface="Century Gothic"/>
                </a:rPr>
                <a:t>by 0</a:t>
              </a:r>
              <a:r>
                <a:rPr sz="1588" baseline="-22655" dirty="0">
                  <a:solidFill>
                    <a:srgbClr val="A50020"/>
                  </a:solidFill>
                  <a:latin typeface="Century Gothic"/>
                  <a:cs typeface="Century Gothic"/>
                </a:rPr>
                <a:t>7</a:t>
              </a:r>
              <a:endParaRPr sz="1059" dirty="0">
                <a:latin typeface="Century Gothic"/>
                <a:cs typeface="Century Gothic"/>
              </a:endParaRPr>
            </a:p>
          </p:txBody>
        </p:sp>
      </p:grpSp>
      <p:grpSp>
        <p:nvGrpSpPr>
          <p:cNvPr id="90" name="Group 89"/>
          <p:cNvGrpSpPr/>
          <p:nvPr/>
        </p:nvGrpSpPr>
        <p:grpSpPr>
          <a:xfrm>
            <a:off x="2456778" y="1328714"/>
            <a:ext cx="1434195" cy="4341072"/>
            <a:chOff x="932777" y="1328714"/>
            <a:chExt cx="1434195" cy="4341072"/>
          </a:xfrm>
        </p:grpSpPr>
        <p:sp>
          <p:nvSpPr>
            <p:cNvPr id="91" name="object 44"/>
            <p:cNvSpPr txBox="1"/>
            <p:nvPr/>
          </p:nvSpPr>
          <p:spPr>
            <a:xfrm>
              <a:off x="1007410" y="1328714"/>
              <a:ext cx="1337651" cy="224118"/>
            </a:xfrm>
            <a:prstGeom prst="rect">
              <a:avLst/>
            </a:prstGeom>
          </p:spPr>
          <p:txBody>
            <a:bodyPr wrap="square" lIns="0" tIns="0" rIns="0" bIns="0" rtlCol="0">
              <a:noAutofit/>
            </a:bodyPr>
            <a:lstStyle/>
            <a:p>
              <a:pPr marL="11206">
                <a:lnSpc>
                  <a:spcPts val="1743"/>
                </a:lnSpc>
                <a:spcBef>
                  <a:spcPts val="86"/>
                </a:spcBef>
              </a:pPr>
              <a:r>
                <a:rPr sz="1588" dirty="0">
                  <a:solidFill>
                    <a:srgbClr val="640064"/>
                  </a:solidFill>
                  <a:latin typeface="Century Gothic"/>
                  <a:cs typeface="Century Gothic"/>
                </a:rPr>
                <a:t>Data Objects</a:t>
              </a:r>
              <a:endParaRPr sz="1588">
                <a:latin typeface="Century Gothic"/>
                <a:cs typeface="Century Gothic"/>
              </a:endParaRPr>
            </a:p>
          </p:txBody>
        </p:sp>
        <p:sp>
          <p:nvSpPr>
            <p:cNvPr id="92" name="object 41"/>
            <p:cNvSpPr txBox="1"/>
            <p:nvPr/>
          </p:nvSpPr>
          <p:spPr>
            <a:xfrm>
              <a:off x="1642783" y="1906266"/>
              <a:ext cx="283478" cy="3620187"/>
            </a:xfrm>
            <a:prstGeom prst="rect">
              <a:avLst/>
            </a:prstGeom>
          </p:spPr>
          <p:txBody>
            <a:bodyPr wrap="square" lIns="0" tIns="0" rIns="0" bIns="0" rtlCol="0">
              <a:noAutofit/>
            </a:bodyPr>
            <a:lstStyle/>
            <a:p>
              <a:pPr marL="11206">
                <a:lnSpc>
                  <a:spcPts val="2056"/>
                </a:lnSpc>
                <a:spcBef>
                  <a:spcPts val="102"/>
                </a:spcBef>
              </a:pPr>
              <a:r>
                <a:rPr sz="2382" baseline="9062" dirty="0">
                  <a:solidFill>
                    <a:srgbClr val="006FBF"/>
                  </a:solidFill>
                  <a:latin typeface="Century Gothic"/>
                  <a:cs typeface="Century Gothic"/>
                </a:rPr>
                <a:t>A</a:t>
              </a:r>
              <a:r>
                <a:rPr sz="1588" baseline="-9662" dirty="0">
                  <a:solidFill>
                    <a:srgbClr val="006FBF"/>
                  </a:solidFill>
                  <a:latin typeface="Arial"/>
                  <a:cs typeface="Arial"/>
                </a:rPr>
                <a:t>1</a:t>
              </a:r>
              <a:endParaRPr sz="1059">
                <a:latin typeface="Arial"/>
                <a:cs typeface="Arial"/>
              </a:endParaRPr>
            </a:p>
            <a:p>
              <a:pPr marL="11206" marR="37020">
                <a:lnSpc>
                  <a:spcPct val="95825"/>
                </a:lnSpc>
                <a:spcBef>
                  <a:spcPts val="1542"/>
                </a:spcBef>
              </a:pPr>
              <a:r>
                <a:rPr sz="1588" dirty="0">
                  <a:latin typeface="Arial"/>
                  <a:cs typeface="Arial"/>
                </a:rPr>
                <a:t>2</a:t>
              </a:r>
              <a:endParaRPr sz="1588">
                <a:latin typeface="Arial"/>
                <a:cs typeface="Arial"/>
              </a:endParaRPr>
            </a:p>
            <a:p>
              <a:pPr marL="11206" marR="37020">
                <a:lnSpc>
                  <a:spcPct val="95825"/>
                </a:lnSpc>
                <a:spcBef>
                  <a:spcPts val="715"/>
                </a:spcBef>
              </a:pPr>
              <a:r>
                <a:rPr sz="1588" dirty="0">
                  <a:latin typeface="Arial"/>
                  <a:cs typeface="Arial"/>
                </a:rPr>
                <a:t>3</a:t>
              </a:r>
              <a:endParaRPr sz="1588">
                <a:latin typeface="Arial"/>
                <a:cs typeface="Arial"/>
              </a:endParaRPr>
            </a:p>
            <a:p>
              <a:pPr marL="11206" marR="37020">
                <a:lnSpc>
                  <a:spcPct val="95825"/>
                </a:lnSpc>
                <a:spcBef>
                  <a:spcPts val="720"/>
                </a:spcBef>
              </a:pPr>
              <a:r>
                <a:rPr sz="1588" dirty="0">
                  <a:latin typeface="Arial"/>
                  <a:cs typeface="Arial"/>
                </a:rPr>
                <a:t>3</a:t>
              </a:r>
              <a:endParaRPr sz="1588">
                <a:latin typeface="Arial"/>
                <a:cs typeface="Arial"/>
              </a:endParaRPr>
            </a:p>
            <a:p>
              <a:pPr marL="11206" marR="37020">
                <a:lnSpc>
                  <a:spcPct val="95825"/>
                </a:lnSpc>
                <a:spcBef>
                  <a:spcPts val="720"/>
                </a:spcBef>
              </a:pPr>
              <a:r>
                <a:rPr sz="1588" dirty="0">
                  <a:latin typeface="Arial"/>
                  <a:cs typeface="Arial"/>
                </a:rPr>
                <a:t>4</a:t>
              </a:r>
              <a:endParaRPr sz="1588">
                <a:latin typeface="Arial"/>
                <a:cs typeface="Arial"/>
              </a:endParaRPr>
            </a:p>
            <a:p>
              <a:pPr marL="11206" marR="37020">
                <a:lnSpc>
                  <a:spcPct val="95825"/>
                </a:lnSpc>
                <a:spcBef>
                  <a:spcPts val="720"/>
                </a:spcBef>
              </a:pPr>
              <a:r>
                <a:rPr sz="1588" dirty="0">
                  <a:latin typeface="Arial"/>
                  <a:cs typeface="Arial"/>
                </a:rPr>
                <a:t>6</a:t>
              </a:r>
              <a:endParaRPr sz="1588">
                <a:latin typeface="Arial"/>
                <a:cs typeface="Arial"/>
              </a:endParaRPr>
            </a:p>
            <a:p>
              <a:pPr marL="11206" marR="37020">
                <a:lnSpc>
                  <a:spcPct val="95825"/>
                </a:lnSpc>
                <a:spcBef>
                  <a:spcPts val="725"/>
                </a:spcBef>
              </a:pPr>
              <a:r>
                <a:rPr sz="1588" dirty="0">
                  <a:latin typeface="Arial"/>
                  <a:cs typeface="Arial"/>
                </a:rPr>
                <a:t>6</a:t>
              </a:r>
              <a:endParaRPr sz="1588">
                <a:latin typeface="Arial"/>
                <a:cs typeface="Arial"/>
              </a:endParaRPr>
            </a:p>
            <a:p>
              <a:pPr marL="11206" marR="37020">
                <a:lnSpc>
                  <a:spcPct val="95825"/>
                </a:lnSpc>
                <a:spcBef>
                  <a:spcPts val="720"/>
                </a:spcBef>
              </a:pPr>
              <a:r>
                <a:rPr sz="1588" dirty="0">
                  <a:latin typeface="Arial"/>
                  <a:cs typeface="Arial"/>
                </a:rPr>
                <a:t>7</a:t>
              </a:r>
              <a:endParaRPr sz="1588">
                <a:latin typeface="Arial"/>
                <a:cs typeface="Arial"/>
              </a:endParaRPr>
            </a:p>
            <a:p>
              <a:pPr marL="11206" marR="37020">
                <a:lnSpc>
                  <a:spcPct val="95825"/>
                </a:lnSpc>
                <a:spcBef>
                  <a:spcPts val="720"/>
                </a:spcBef>
              </a:pPr>
              <a:r>
                <a:rPr sz="1588" dirty="0">
                  <a:latin typeface="Arial"/>
                  <a:cs typeface="Arial"/>
                </a:rPr>
                <a:t>7</a:t>
              </a:r>
              <a:endParaRPr sz="1588">
                <a:latin typeface="Arial"/>
                <a:cs typeface="Arial"/>
              </a:endParaRPr>
            </a:p>
            <a:p>
              <a:pPr marL="11206" marR="37020">
                <a:lnSpc>
                  <a:spcPct val="95825"/>
                </a:lnSpc>
                <a:spcBef>
                  <a:spcPts val="720"/>
                </a:spcBef>
              </a:pPr>
              <a:r>
                <a:rPr sz="1588" dirty="0">
                  <a:latin typeface="Arial"/>
                  <a:cs typeface="Arial"/>
                </a:rPr>
                <a:t>8</a:t>
              </a:r>
              <a:endParaRPr sz="1588">
                <a:latin typeface="Arial"/>
                <a:cs typeface="Arial"/>
              </a:endParaRPr>
            </a:p>
            <a:p>
              <a:pPr marL="11206" marR="37020">
                <a:lnSpc>
                  <a:spcPct val="95825"/>
                </a:lnSpc>
                <a:spcBef>
                  <a:spcPts val="725"/>
                </a:spcBef>
              </a:pPr>
              <a:r>
                <a:rPr sz="1588" dirty="0">
                  <a:latin typeface="Arial"/>
                  <a:cs typeface="Arial"/>
                </a:rPr>
                <a:t>7</a:t>
              </a:r>
              <a:endParaRPr sz="1588">
                <a:latin typeface="Arial"/>
                <a:cs typeface="Arial"/>
              </a:endParaRPr>
            </a:p>
          </p:txBody>
        </p:sp>
        <p:sp>
          <p:nvSpPr>
            <p:cNvPr id="93" name="object 40"/>
            <p:cNvSpPr txBox="1"/>
            <p:nvPr/>
          </p:nvSpPr>
          <p:spPr>
            <a:xfrm>
              <a:off x="2083146" y="1906273"/>
              <a:ext cx="283826" cy="3620180"/>
            </a:xfrm>
            <a:prstGeom prst="rect">
              <a:avLst/>
            </a:prstGeom>
          </p:spPr>
          <p:txBody>
            <a:bodyPr wrap="square" lIns="0" tIns="0" rIns="0" bIns="0" rtlCol="0">
              <a:noAutofit/>
            </a:bodyPr>
            <a:lstStyle/>
            <a:p>
              <a:pPr marL="11226">
                <a:lnSpc>
                  <a:spcPts val="2065"/>
                </a:lnSpc>
                <a:spcBef>
                  <a:spcPts val="103"/>
                </a:spcBef>
              </a:pPr>
              <a:r>
                <a:rPr sz="2382" baseline="9062" dirty="0">
                  <a:solidFill>
                    <a:srgbClr val="006FBF"/>
                  </a:solidFill>
                  <a:latin typeface="Century Gothic"/>
                  <a:cs typeface="Century Gothic"/>
                </a:rPr>
                <a:t>A</a:t>
              </a:r>
              <a:r>
                <a:rPr sz="1588" baseline="-9062" dirty="0">
                  <a:solidFill>
                    <a:srgbClr val="006FBF"/>
                  </a:solidFill>
                  <a:latin typeface="Century Gothic"/>
                  <a:cs typeface="Century Gothic"/>
                </a:rPr>
                <a:t>2</a:t>
              </a:r>
              <a:endParaRPr sz="1059" dirty="0">
                <a:latin typeface="Century Gothic"/>
                <a:cs typeface="Century Gothic"/>
              </a:endParaRPr>
            </a:p>
            <a:p>
              <a:pPr marL="11233" marR="36815">
                <a:lnSpc>
                  <a:spcPct val="95825"/>
                </a:lnSpc>
                <a:spcBef>
                  <a:spcPts val="1534"/>
                </a:spcBef>
              </a:pPr>
              <a:r>
                <a:rPr sz="1588" dirty="0">
                  <a:latin typeface="Arial"/>
                  <a:cs typeface="Arial"/>
                </a:rPr>
                <a:t>6</a:t>
              </a:r>
            </a:p>
            <a:p>
              <a:pPr marL="11206" marR="36815">
                <a:lnSpc>
                  <a:spcPct val="95825"/>
                </a:lnSpc>
                <a:spcBef>
                  <a:spcPts val="715"/>
                </a:spcBef>
              </a:pPr>
              <a:r>
                <a:rPr sz="1588" dirty="0">
                  <a:latin typeface="Arial"/>
                  <a:cs typeface="Arial"/>
                </a:rPr>
                <a:t>4</a:t>
              </a:r>
            </a:p>
            <a:p>
              <a:pPr marL="11206" marR="36815">
                <a:lnSpc>
                  <a:spcPct val="95825"/>
                </a:lnSpc>
                <a:spcBef>
                  <a:spcPts val="720"/>
                </a:spcBef>
              </a:pPr>
              <a:r>
                <a:rPr sz="1588" dirty="0">
                  <a:latin typeface="Arial"/>
                  <a:cs typeface="Arial"/>
                </a:rPr>
                <a:t>8</a:t>
              </a:r>
            </a:p>
            <a:p>
              <a:pPr marL="11206" marR="36815">
                <a:lnSpc>
                  <a:spcPct val="95825"/>
                </a:lnSpc>
                <a:spcBef>
                  <a:spcPts val="720"/>
                </a:spcBef>
              </a:pPr>
              <a:r>
                <a:rPr sz="1588" dirty="0">
                  <a:latin typeface="Arial"/>
                  <a:cs typeface="Arial"/>
                </a:rPr>
                <a:t>7</a:t>
              </a:r>
            </a:p>
            <a:p>
              <a:pPr marL="11206" marR="36815">
                <a:lnSpc>
                  <a:spcPct val="95825"/>
                </a:lnSpc>
                <a:spcBef>
                  <a:spcPts val="720"/>
                </a:spcBef>
              </a:pPr>
              <a:r>
                <a:rPr sz="1588" dirty="0">
                  <a:latin typeface="Arial"/>
                  <a:cs typeface="Arial"/>
                </a:rPr>
                <a:t>2</a:t>
              </a:r>
            </a:p>
            <a:p>
              <a:pPr marL="11206" marR="36815">
                <a:lnSpc>
                  <a:spcPct val="95825"/>
                </a:lnSpc>
                <a:spcBef>
                  <a:spcPts val="725"/>
                </a:spcBef>
              </a:pPr>
              <a:r>
                <a:rPr sz="1588" dirty="0">
                  <a:latin typeface="Arial"/>
                  <a:cs typeface="Arial"/>
                </a:rPr>
                <a:t>4</a:t>
              </a:r>
            </a:p>
            <a:p>
              <a:pPr marL="11206" marR="36815">
                <a:lnSpc>
                  <a:spcPct val="95825"/>
                </a:lnSpc>
                <a:spcBef>
                  <a:spcPts val="720"/>
                </a:spcBef>
              </a:pPr>
              <a:r>
                <a:rPr sz="1588" dirty="0">
                  <a:latin typeface="Arial"/>
                  <a:cs typeface="Arial"/>
                </a:rPr>
                <a:t>3</a:t>
              </a:r>
            </a:p>
            <a:p>
              <a:pPr marL="11206" marR="36815">
                <a:lnSpc>
                  <a:spcPct val="95825"/>
                </a:lnSpc>
                <a:spcBef>
                  <a:spcPts val="720"/>
                </a:spcBef>
              </a:pPr>
              <a:r>
                <a:rPr sz="1588" dirty="0">
                  <a:latin typeface="Arial"/>
                  <a:cs typeface="Arial"/>
                </a:rPr>
                <a:t>4</a:t>
              </a:r>
            </a:p>
            <a:p>
              <a:pPr marL="11206" marR="36815">
                <a:lnSpc>
                  <a:spcPct val="95825"/>
                </a:lnSpc>
                <a:spcBef>
                  <a:spcPts val="720"/>
                </a:spcBef>
              </a:pPr>
              <a:r>
                <a:rPr sz="1588" dirty="0">
                  <a:latin typeface="Arial"/>
                  <a:cs typeface="Arial"/>
                </a:rPr>
                <a:t>5</a:t>
              </a:r>
            </a:p>
            <a:p>
              <a:pPr marL="11206" marR="36815">
                <a:lnSpc>
                  <a:spcPct val="95825"/>
                </a:lnSpc>
                <a:spcBef>
                  <a:spcPts val="725"/>
                </a:spcBef>
              </a:pPr>
              <a:r>
                <a:rPr sz="1588" dirty="0">
                  <a:latin typeface="Arial"/>
                  <a:cs typeface="Arial"/>
                </a:rPr>
                <a:t>6</a:t>
              </a:r>
            </a:p>
          </p:txBody>
        </p:sp>
        <p:sp>
          <p:nvSpPr>
            <p:cNvPr id="94" name="object 38"/>
            <p:cNvSpPr txBox="1"/>
            <p:nvPr/>
          </p:nvSpPr>
          <p:spPr>
            <a:xfrm>
              <a:off x="932777" y="2369634"/>
              <a:ext cx="365031" cy="3300152"/>
            </a:xfrm>
            <a:prstGeom prst="rect">
              <a:avLst/>
            </a:prstGeom>
          </p:spPr>
          <p:txBody>
            <a:bodyPr wrap="square" lIns="0" tIns="0" rIns="0" bIns="0" rtlCol="0">
              <a:noAutofit/>
            </a:bodyPr>
            <a:lstStyle/>
            <a:p>
              <a:pPr marL="11206" marR="36714">
                <a:lnSpc>
                  <a:spcPts val="2043"/>
                </a:lnSpc>
                <a:spcBef>
                  <a:spcPts val="101"/>
                </a:spcBef>
                <a:spcAft>
                  <a:spcPts val="300"/>
                </a:spcAft>
              </a:pPr>
              <a:r>
                <a:rPr sz="2382" baseline="9662" dirty="0">
                  <a:solidFill>
                    <a:srgbClr val="006FBF"/>
                  </a:solidFill>
                  <a:latin typeface="Arial"/>
                  <a:cs typeface="Arial"/>
                </a:rPr>
                <a:t>0</a:t>
              </a:r>
              <a:r>
                <a:rPr sz="1588" baseline="-9662" dirty="0">
                  <a:solidFill>
                    <a:srgbClr val="006FBF"/>
                  </a:solidFill>
                  <a:latin typeface="Arial"/>
                  <a:cs typeface="Arial"/>
                </a:rPr>
                <a:t>1</a:t>
              </a:r>
              <a:endParaRPr sz="1059" dirty="0">
                <a:latin typeface="Arial"/>
                <a:cs typeface="Arial"/>
              </a:endParaRPr>
            </a:p>
            <a:p>
              <a:pPr marL="11213" marR="36714">
                <a:lnSpc>
                  <a:spcPts val="1826"/>
                </a:lnSpc>
                <a:spcAft>
                  <a:spcPts val="300"/>
                </a:spcAft>
              </a:pPr>
              <a:r>
                <a:rPr sz="1588" dirty="0">
                  <a:solidFill>
                    <a:srgbClr val="006FBF"/>
                  </a:solidFill>
                  <a:latin typeface="Arial"/>
                  <a:cs typeface="Arial"/>
                </a:rPr>
                <a:t>0</a:t>
              </a:r>
              <a:r>
                <a:rPr sz="1588" baseline="-24156" dirty="0">
                  <a:solidFill>
                    <a:srgbClr val="006FBF"/>
                  </a:solidFill>
                  <a:latin typeface="Arial"/>
                  <a:cs typeface="Arial"/>
                </a:rPr>
                <a:t>2</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3</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4</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5</a:t>
              </a:r>
              <a:endParaRPr sz="1059" dirty="0">
                <a:latin typeface="Arial"/>
                <a:cs typeface="Arial"/>
              </a:endParaRPr>
            </a:p>
            <a:p>
              <a:pPr marL="11206" marR="36714">
                <a:lnSpc>
                  <a:spcPts val="1826"/>
                </a:lnSpc>
                <a:spcBef>
                  <a:spcPts val="397"/>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6</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7</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8</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9</a:t>
              </a:r>
              <a:endParaRPr sz="1059" dirty="0">
                <a:latin typeface="Arial"/>
                <a:cs typeface="Arial"/>
              </a:endParaRPr>
            </a:p>
            <a:p>
              <a:pPr marL="11206">
                <a:lnSpc>
                  <a:spcPts val="1826"/>
                </a:lnSpc>
                <a:spcBef>
                  <a:spcPts val="800"/>
                </a:spcBef>
                <a:spcAft>
                  <a:spcPts val="300"/>
                </a:spcAft>
              </a:pPr>
              <a:r>
                <a:rPr sz="2382" baseline="16104" dirty="0">
                  <a:solidFill>
                    <a:srgbClr val="006FBF"/>
                  </a:solidFill>
                  <a:latin typeface="Arial"/>
                  <a:cs typeface="Arial"/>
                </a:rPr>
                <a:t>0</a:t>
              </a:r>
              <a:r>
                <a:rPr sz="1059" dirty="0">
                  <a:solidFill>
                    <a:srgbClr val="006FBF"/>
                  </a:solidFill>
                  <a:latin typeface="Arial"/>
                  <a:cs typeface="Arial"/>
                </a:rPr>
                <a:t>10</a:t>
              </a:r>
              <a:endParaRPr sz="1059" dirty="0">
                <a:latin typeface="Arial"/>
                <a:cs typeface="Arial"/>
              </a:endParaRPr>
            </a:p>
          </p:txBody>
        </p:sp>
      </p:grpSp>
      <p:grpSp>
        <p:nvGrpSpPr>
          <p:cNvPr id="95" name="Group 94"/>
          <p:cNvGrpSpPr/>
          <p:nvPr/>
        </p:nvGrpSpPr>
        <p:grpSpPr>
          <a:xfrm>
            <a:off x="5328387" y="1263562"/>
            <a:ext cx="3820947" cy="2775038"/>
            <a:chOff x="3804386" y="1263562"/>
            <a:chExt cx="3820947" cy="2775038"/>
          </a:xfrm>
        </p:grpSpPr>
        <p:grpSp>
          <p:nvGrpSpPr>
            <p:cNvPr id="96" name="Group 95"/>
            <p:cNvGrpSpPr/>
            <p:nvPr/>
          </p:nvGrpSpPr>
          <p:grpSpPr>
            <a:xfrm>
              <a:off x="3804386" y="1263562"/>
              <a:ext cx="3820947" cy="2744080"/>
              <a:chOff x="3804386" y="1263562"/>
              <a:chExt cx="3820947" cy="2744080"/>
            </a:xfrm>
          </p:grpSpPr>
          <p:sp>
            <p:nvSpPr>
              <p:cNvPr id="99" name="object 46"/>
              <p:cNvSpPr/>
              <p:nvPr/>
            </p:nvSpPr>
            <p:spPr>
              <a:xfrm>
                <a:off x="5957048" y="2972472"/>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100" name="object 47"/>
              <p:cNvSpPr/>
              <p:nvPr/>
            </p:nvSpPr>
            <p:spPr>
              <a:xfrm>
                <a:off x="4406602" y="2971128"/>
                <a:ext cx="126401" cy="125730"/>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727BA2"/>
              </a:solidFill>
            </p:spPr>
            <p:txBody>
              <a:bodyPr wrap="square" lIns="0" tIns="0" rIns="0" bIns="0" rtlCol="0">
                <a:noAutofit/>
              </a:bodyPr>
              <a:lstStyle/>
              <a:p>
                <a:endParaRPr sz="1235"/>
              </a:p>
            </p:txBody>
          </p:sp>
          <p:sp>
            <p:nvSpPr>
              <p:cNvPr id="101" name="object 48"/>
              <p:cNvSpPr/>
              <p:nvPr/>
            </p:nvSpPr>
            <p:spPr>
              <a:xfrm>
                <a:off x="6466018" y="3301254"/>
                <a:ext cx="125730" cy="126401"/>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sz="1235"/>
              </a:p>
            </p:txBody>
          </p:sp>
          <p:sp>
            <p:nvSpPr>
              <p:cNvPr id="102" name="object 49"/>
              <p:cNvSpPr/>
              <p:nvPr/>
            </p:nvSpPr>
            <p:spPr>
              <a:xfrm>
                <a:off x="5982596" y="3607173"/>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103" name="object 50"/>
              <p:cNvSpPr/>
              <p:nvPr/>
            </p:nvSpPr>
            <p:spPr>
              <a:xfrm>
                <a:off x="3987726" y="2284655"/>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104" name="object 51"/>
              <p:cNvSpPr/>
              <p:nvPr/>
            </p:nvSpPr>
            <p:spPr>
              <a:xfrm>
                <a:off x="4940449" y="1943099"/>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105" name="object 52"/>
              <p:cNvSpPr/>
              <p:nvPr/>
            </p:nvSpPr>
            <p:spPr>
              <a:xfrm>
                <a:off x="4395172" y="1612302"/>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106" name="object 53"/>
              <p:cNvSpPr/>
              <p:nvPr/>
            </p:nvSpPr>
            <p:spPr>
              <a:xfrm>
                <a:off x="4000500" y="1395132"/>
                <a:ext cx="3558092" cy="2287345"/>
              </a:xfrm>
              <a:custGeom>
                <a:avLst/>
                <a:gdLst/>
                <a:ahLst/>
                <a:cxnLst/>
                <a:rect l="l" t="t" r="r" b="b"/>
                <a:pathLst>
                  <a:path w="4032504" h="2592324">
                    <a:moveTo>
                      <a:pt x="0" y="0"/>
                    </a:moveTo>
                    <a:lnTo>
                      <a:pt x="0" y="2592324"/>
                    </a:lnTo>
                    <a:lnTo>
                      <a:pt x="4032504" y="2592324"/>
                    </a:lnTo>
                    <a:lnTo>
                      <a:pt x="4032504" y="0"/>
                    </a:lnTo>
                    <a:lnTo>
                      <a:pt x="0" y="0"/>
                    </a:lnTo>
                    <a:close/>
                  </a:path>
                </a:pathLst>
              </a:custGeom>
              <a:ln w="9525">
                <a:solidFill>
                  <a:srgbClr val="000000"/>
                </a:solidFill>
              </a:ln>
            </p:spPr>
            <p:txBody>
              <a:bodyPr wrap="square" lIns="0" tIns="0" rIns="0" bIns="0" rtlCol="0">
                <a:noAutofit/>
              </a:bodyPr>
              <a:lstStyle/>
              <a:p>
                <a:endParaRPr sz="1235"/>
              </a:p>
            </p:txBody>
          </p:sp>
          <p:sp>
            <p:nvSpPr>
              <p:cNvPr id="107" name="object 54"/>
              <p:cNvSpPr/>
              <p:nvPr/>
            </p:nvSpPr>
            <p:spPr>
              <a:xfrm>
                <a:off x="3974951" y="3377229"/>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108" name="object 55"/>
              <p:cNvSpPr/>
              <p:nvPr/>
            </p:nvSpPr>
            <p:spPr>
              <a:xfrm>
                <a:off x="3974951" y="3377229"/>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109" name="object 56"/>
              <p:cNvSpPr/>
              <p:nvPr/>
            </p:nvSpPr>
            <p:spPr>
              <a:xfrm>
                <a:off x="3976968" y="3033656"/>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110" name="object 57"/>
              <p:cNvSpPr/>
              <p:nvPr/>
            </p:nvSpPr>
            <p:spPr>
              <a:xfrm>
                <a:off x="3976968" y="3033656"/>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111" name="object 58"/>
              <p:cNvSpPr/>
              <p:nvPr/>
            </p:nvSpPr>
            <p:spPr>
              <a:xfrm>
                <a:off x="3976968" y="2690756"/>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112" name="object 59"/>
              <p:cNvSpPr/>
              <p:nvPr/>
            </p:nvSpPr>
            <p:spPr>
              <a:xfrm>
                <a:off x="3976968" y="2690756"/>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113" name="object 60"/>
              <p:cNvSpPr/>
              <p:nvPr/>
            </p:nvSpPr>
            <p:spPr>
              <a:xfrm>
                <a:off x="3974951" y="2349201"/>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114" name="object 61"/>
              <p:cNvSpPr/>
              <p:nvPr/>
            </p:nvSpPr>
            <p:spPr>
              <a:xfrm>
                <a:off x="3974951" y="2349201"/>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115" name="object 62"/>
              <p:cNvSpPr/>
              <p:nvPr/>
            </p:nvSpPr>
            <p:spPr>
              <a:xfrm>
                <a:off x="3976968" y="2018404"/>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116" name="object 63"/>
              <p:cNvSpPr/>
              <p:nvPr/>
            </p:nvSpPr>
            <p:spPr>
              <a:xfrm>
                <a:off x="3976968" y="2018404"/>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117" name="object 64"/>
              <p:cNvSpPr/>
              <p:nvPr/>
            </p:nvSpPr>
            <p:spPr>
              <a:xfrm>
                <a:off x="3974951" y="1675503"/>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118" name="object 65"/>
              <p:cNvSpPr/>
              <p:nvPr/>
            </p:nvSpPr>
            <p:spPr>
              <a:xfrm>
                <a:off x="3974951" y="1675503"/>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119" name="object 66"/>
              <p:cNvSpPr/>
              <p:nvPr/>
            </p:nvSpPr>
            <p:spPr>
              <a:xfrm>
                <a:off x="4499386"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0" name="object 67"/>
              <p:cNvSpPr/>
              <p:nvPr/>
            </p:nvSpPr>
            <p:spPr>
              <a:xfrm>
                <a:off x="4499386"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1" name="object 68"/>
              <p:cNvSpPr/>
              <p:nvPr/>
            </p:nvSpPr>
            <p:spPr>
              <a:xfrm>
                <a:off x="5015753"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2" name="object 69"/>
              <p:cNvSpPr/>
              <p:nvPr/>
            </p:nvSpPr>
            <p:spPr>
              <a:xfrm>
                <a:off x="5015753"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3" name="object 70"/>
              <p:cNvSpPr/>
              <p:nvPr/>
            </p:nvSpPr>
            <p:spPr>
              <a:xfrm>
                <a:off x="5515984"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4" name="object 71"/>
              <p:cNvSpPr/>
              <p:nvPr/>
            </p:nvSpPr>
            <p:spPr>
              <a:xfrm>
                <a:off x="5515984"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5" name="object 72"/>
              <p:cNvSpPr/>
              <p:nvPr/>
            </p:nvSpPr>
            <p:spPr>
              <a:xfrm>
                <a:off x="6033023"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6" name="object 73"/>
              <p:cNvSpPr/>
              <p:nvPr/>
            </p:nvSpPr>
            <p:spPr>
              <a:xfrm>
                <a:off x="6033023"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7" name="object 74"/>
              <p:cNvSpPr/>
              <p:nvPr/>
            </p:nvSpPr>
            <p:spPr>
              <a:xfrm>
                <a:off x="6528547"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8" name="object 75"/>
              <p:cNvSpPr/>
              <p:nvPr/>
            </p:nvSpPr>
            <p:spPr>
              <a:xfrm>
                <a:off x="6528547"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9" name="object 76"/>
              <p:cNvSpPr/>
              <p:nvPr/>
            </p:nvSpPr>
            <p:spPr>
              <a:xfrm>
                <a:off x="7026088"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30" name="object 77"/>
              <p:cNvSpPr/>
              <p:nvPr/>
            </p:nvSpPr>
            <p:spPr>
              <a:xfrm>
                <a:off x="7026088"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31" name="object 78"/>
              <p:cNvSpPr/>
              <p:nvPr/>
            </p:nvSpPr>
            <p:spPr>
              <a:xfrm>
                <a:off x="6453244" y="2969783"/>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132" name="object 79"/>
              <p:cNvSpPr/>
              <p:nvPr/>
            </p:nvSpPr>
            <p:spPr>
              <a:xfrm>
                <a:off x="6961543" y="2589904"/>
                <a:ext cx="126401" cy="126401"/>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133" name="object 80"/>
              <p:cNvSpPr/>
              <p:nvPr/>
            </p:nvSpPr>
            <p:spPr>
              <a:xfrm>
                <a:off x="6466018" y="2259107"/>
                <a:ext cx="125730" cy="126401"/>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sz="1235"/>
              </a:p>
            </p:txBody>
          </p:sp>
          <p:sp>
            <p:nvSpPr>
              <p:cNvPr id="134" name="object 81"/>
              <p:cNvSpPr/>
              <p:nvPr/>
            </p:nvSpPr>
            <p:spPr>
              <a:xfrm>
                <a:off x="6453244" y="2971128"/>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FF0000"/>
              </a:solidFill>
            </p:spPr>
            <p:txBody>
              <a:bodyPr wrap="square" lIns="0" tIns="0" rIns="0" bIns="0" rtlCol="0">
                <a:noAutofit/>
              </a:bodyPr>
              <a:lstStyle/>
              <a:p>
                <a:endParaRPr sz="1235"/>
              </a:p>
            </p:txBody>
          </p:sp>
          <p:sp>
            <p:nvSpPr>
              <p:cNvPr id="135" name="object 82"/>
              <p:cNvSpPr/>
              <p:nvPr/>
            </p:nvSpPr>
            <p:spPr>
              <a:xfrm>
                <a:off x="4406602" y="2971128"/>
                <a:ext cx="126401" cy="125730"/>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FF0000"/>
              </a:solidFill>
            </p:spPr>
            <p:txBody>
              <a:bodyPr wrap="square" lIns="0" tIns="0" rIns="0" bIns="0" rtlCol="0">
                <a:noAutofit/>
              </a:bodyPr>
              <a:lstStyle/>
              <a:p>
                <a:endParaRPr sz="1235"/>
              </a:p>
            </p:txBody>
          </p:sp>
          <p:sp>
            <p:nvSpPr>
              <p:cNvPr id="136" name="object 45"/>
              <p:cNvSpPr txBox="1"/>
              <p:nvPr/>
            </p:nvSpPr>
            <p:spPr>
              <a:xfrm>
                <a:off x="3804386" y="1263562"/>
                <a:ext cx="175444" cy="1853210"/>
              </a:xfrm>
              <a:prstGeom prst="rect">
                <a:avLst/>
              </a:prstGeom>
            </p:spPr>
            <p:txBody>
              <a:bodyPr wrap="square" lIns="0" tIns="0" rIns="0" bIns="0" rtlCol="0">
                <a:noAutofit/>
              </a:bodyPr>
              <a:lstStyle/>
              <a:p>
                <a:pPr marL="11206" marR="26929">
                  <a:lnSpc>
                    <a:spcPts val="1557"/>
                  </a:lnSpc>
                  <a:spcBef>
                    <a:spcPts val="78"/>
                  </a:spcBef>
                </a:pPr>
                <a:r>
                  <a:rPr sz="1412" dirty="0">
                    <a:latin typeface="Century Gothic"/>
                    <a:cs typeface="Century Gothic"/>
                  </a:rPr>
                  <a:t>9</a:t>
                </a:r>
              </a:p>
              <a:p>
                <a:pPr marL="22642" marR="14129">
                  <a:lnSpc>
                    <a:spcPct val="102172"/>
                  </a:lnSpc>
                  <a:spcBef>
                    <a:spcPts val="694"/>
                  </a:spcBef>
                </a:pPr>
                <a:r>
                  <a:rPr sz="1412" dirty="0">
                    <a:latin typeface="Century Gothic"/>
                    <a:cs typeface="Century Gothic"/>
                  </a:rPr>
                  <a:t>8</a:t>
                </a:r>
              </a:p>
              <a:p>
                <a:pPr marL="36771">
                  <a:lnSpc>
                    <a:spcPct val="102172"/>
                  </a:lnSpc>
                  <a:spcBef>
                    <a:spcPts val="773"/>
                  </a:spcBef>
                </a:pPr>
                <a:r>
                  <a:rPr sz="1412" dirty="0">
                    <a:latin typeface="Century Gothic"/>
                    <a:cs typeface="Century Gothic"/>
                  </a:rPr>
                  <a:t>7</a:t>
                </a:r>
              </a:p>
              <a:p>
                <a:pPr marL="34761" marR="2010">
                  <a:lnSpc>
                    <a:spcPct val="102172"/>
                  </a:lnSpc>
                  <a:spcBef>
                    <a:spcPts val="773"/>
                  </a:spcBef>
                </a:pPr>
                <a:r>
                  <a:rPr sz="1412" dirty="0">
                    <a:latin typeface="Century Gothic"/>
                    <a:cs typeface="Century Gothic"/>
                  </a:rPr>
                  <a:t>6</a:t>
                </a:r>
              </a:p>
              <a:p>
                <a:pPr marL="34761" marR="2010">
                  <a:lnSpc>
                    <a:spcPct val="102172"/>
                  </a:lnSpc>
                  <a:spcBef>
                    <a:spcPts val="958"/>
                  </a:spcBef>
                </a:pPr>
                <a:r>
                  <a:rPr sz="1412" dirty="0">
                    <a:latin typeface="Century Gothic"/>
                    <a:cs typeface="Century Gothic"/>
                  </a:rPr>
                  <a:t>5</a:t>
                </a:r>
              </a:p>
              <a:p>
                <a:pPr marL="36771">
                  <a:lnSpc>
                    <a:spcPct val="102172"/>
                  </a:lnSpc>
                  <a:spcBef>
                    <a:spcPts val="1069"/>
                  </a:spcBef>
                </a:pPr>
                <a:r>
                  <a:rPr sz="1412" dirty="0">
                    <a:latin typeface="Century Gothic"/>
                    <a:cs typeface="Century Gothic"/>
                  </a:rPr>
                  <a:t>4</a:t>
                </a:r>
              </a:p>
            </p:txBody>
          </p:sp>
          <p:sp>
            <p:nvSpPr>
              <p:cNvPr id="137" name="object 43"/>
              <p:cNvSpPr txBox="1"/>
              <p:nvPr/>
            </p:nvSpPr>
            <p:spPr>
              <a:xfrm>
                <a:off x="6667276" y="1708639"/>
                <a:ext cx="719830" cy="201930"/>
              </a:xfrm>
              <a:prstGeom prst="rect">
                <a:avLst/>
              </a:prstGeom>
            </p:spPr>
            <p:txBody>
              <a:bodyPr wrap="square" lIns="0" tIns="0" rIns="0" bIns="0" rtlCol="0">
                <a:noAutofit/>
              </a:bodyPr>
              <a:lstStyle/>
              <a:p>
                <a:pPr marL="11206">
                  <a:lnSpc>
                    <a:spcPts val="1557"/>
                  </a:lnSpc>
                  <a:spcBef>
                    <a:spcPts val="78"/>
                  </a:spcBef>
                </a:pPr>
                <a:r>
                  <a:rPr sz="1412" dirty="0">
                    <a:solidFill>
                      <a:schemeClr val="accent2">
                        <a:lumMod val="75000"/>
                      </a:schemeClr>
                    </a:solidFill>
                    <a:latin typeface="Century Gothic"/>
                    <a:cs typeface="Century Gothic"/>
                  </a:rPr>
                  <a:t>cluster2</a:t>
                </a:r>
              </a:p>
            </p:txBody>
          </p:sp>
          <p:sp>
            <p:nvSpPr>
              <p:cNvPr id="138" name="object 42"/>
              <p:cNvSpPr txBox="1"/>
              <p:nvPr/>
            </p:nvSpPr>
            <p:spPr>
              <a:xfrm>
                <a:off x="4493559" y="173620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3</a:t>
                </a:r>
                <a:endParaRPr sz="794">
                  <a:latin typeface="Century Gothic"/>
                  <a:cs typeface="Century Gothic"/>
                </a:endParaRPr>
              </a:p>
            </p:txBody>
          </p:sp>
          <p:sp>
            <p:nvSpPr>
              <p:cNvPr id="139" name="object 39"/>
              <p:cNvSpPr txBox="1"/>
              <p:nvPr/>
            </p:nvSpPr>
            <p:spPr>
              <a:xfrm>
                <a:off x="5036823" y="207910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4</a:t>
                </a:r>
                <a:endParaRPr sz="794">
                  <a:latin typeface="Century Gothic"/>
                  <a:cs typeface="Century Gothic"/>
                </a:endParaRPr>
              </a:p>
            </p:txBody>
          </p:sp>
          <p:sp>
            <p:nvSpPr>
              <p:cNvPr id="140" name="object 37"/>
              <p:cNvSpPr txBox="1"/>
              <p:nvPr/>
            </p:nvSpPr>
            <p:spPr>
              <a:xfrm>
                <a:off x="6628280" y="2332577"/>
                <a:ext cx="150486"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10</a:t>
                </a:r>
                <a:endParaRPr sz="794">
                  <a:latin typeface="Century Gothic"/>
                  <a:cs typeface="Century Gothic"/>
                </a:endParaRPr>
              </a:p>
            </p:txBody>
          </p:sp>
          <p:sp>
            <p:nvSpPr>
              <p:cNvPr id="141" name="object 36"/>
              <p:cNvSpPr txBox="1"/>
              <p:nvPr/>
            </p:nvSpPr>
            <p:spPr>
              <a:xfrm>
                <a:off x="4090147" y="2413931"/>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1</a:t>
                </a:r>
                <a:endParaRPr sz="794">
                  <a:latin typeface="Century Gothic"/>
                  <a:cs typeface="Century Gothic"/>
                </a:endParaRPr>
              </a:p>
            </p:txBody>
          </p:sp>
          <p:sp>
            <p:nvSpPr>
              <p:cNvPr id="142" name="object 35"/>
              <p:cNvSpPr txBox="1"/>
              <p:nvPr/>
            </p:nvSpPr>
            <p:spPr>
              <a:xfrm>
                <a:off x="7124476" y="2663374"/>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9</a:t>
                </a:r>
                <a:endParaRPr sz="794">
                  <a:latin typeface="Century Gothic"/>
                  <a:cs typeface="Century Gothic"/>
                </a:endParaRPr>
              </a:p>
            </p:txBody>
          </p:sp>
          <p:sp>
            <p:nvSpPr>
              <p:cNvPr id="143" name="object 34"/>
              <p:cNvSpPr txBox="1"/>
              <p:nvPr/>
            </p:nvSpPr>
            <p:spPr>
              <a:xfrm>
                <a:off x="6090404" y="304393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6</a:t>
                </a:r>
                <a:endParaRPr sz="794">
                  <a:latin typeface="Century Gothic"/>
                  <a:cs typeface="Century Gothic"/>
                </a:endParaRPr>
              </a:p>
            </p:txBody>
          </p:sp>
          <p:sp>
            <p:nvSpPr>
              <p:cNvPr id="144" name="object 33"/>
              <p:cNvSpPr txBox="1"/>
              <p:nvPr/>
            </p:nvSpPr>
            <p:spPr>
              <a:xfrm>
                <a:off x="6615505" y="3042581"/>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8</a:t>
                </a:r>
                <a:endParaRPr sz="794">
                  <a:latin typeface="Century Gothic"/>
                  <a:cs typeface="Century Gothic"/>
                </a:endParaRPr>
              </a:p>
            </p:txBody>
          </p:sp>
          <p:sp>
            <p:nvSpPr>
              <p:cNvPr id="145" name="object 32"/>
              <p:cNvSpPr txBox="1"/>
              <p:nvPr/>
            </p:nvSpPr>
            <p:spPr>
              <a:xfrm>
                <a:off x="4539951" y="3056697"/>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2</a:t>
                </a:r>
                <a:endParaRPr sz="794">
                  <a:latin typeface="Century Gothic"/>
                  <a:cs typeface="Century Gothic"/>
                </a:endParaRPr>
              </a:p>
            </p:txBody>
          </p:sp>
          <p:sp>
            <p:nvSpPr>
              <p:cNvPr id="146" name="object 31"/>
              <p:cNvSpPr txBox="1"/>
              <p:nvPr/>
            </p:nvSpPr>
            <p:spPr>
              <a:xfrm>
                <a:off x="3840704" y="3297413"/>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3</a:t>
                </a:r>
                <a:endParaRPr sz="1412">
                  <a:latin typeface="Century Gothic"/>
                  <a:cs typeface="Century Gothic"/>
                </a:endParaRPr>
              </a:p>
            </p:txBody>
          </p:sp>
          <p:sp>
            <p:nvSpPr>
              <p:cNvPr id="147" name="object 30"/>
              <p:cNvSpPr txBox="1"/>
              <p:nvPr/>
            </p:nvSpPr>
            <p:spPr>
              <a:xfrm>
                <a:off x="3885752" y="3638968"/>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2</a:t>
                </a:r>
                <a:endParaRPr sz="1412">
                  <a:latin typeface="Century Gothic"/>
                  <a:cs typeface="Century Gothic"/>
                </a:endParaRPr>
              </a:p>
            </p:txBody>
          </p:sp>
          <p:sp>
            <p:nvSpPr>
              <p:cNvPr id="148" name="object 29"/>
              <p:cNvSpPr txBox="1"/>
              <p:nvPr/>
            </p:nvSpPr>
            <p:spPr>
              <a:xfrm>
                <a:off x="7008168" y="3774795"/>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8</a:t>
                </a:r>
                <a:endParaRPr sz="1412">
                  <a:latin typeface="Century Gothic"/>
                  <a:cs typeface="Century Gothic"/>
                </a:endParaRPr>
              </a:p>
            </p:txBody>
          </p:sp>
          <p:sp>
            <p:nvSpPr>
              <p:cNvPr id="149" name="object 28"/>
              <p:cNvSpPr txBox="1"/>
              <p:nvPr/>
            </p:nvSpPr>
            <p:spPr>
              <a:xfrm>
                <a:off x="7475453" y="3780844"/>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9</a:t>
                </a:r>
                <a:endParaRPr sz="1412">
                  <a:latin typeface="Century Gothic"/>
                  <a:cs typeface="Century Gothic"/>
                </a:endParaRPr>
              </a:p>
            </p:txBody>
          </p:sp>
          <p:sp>
            <p:nvSpPr>
              <p:cNvPr id="150" name="object 27"/>
              <p:cNvSpPr txBox="1"/>
              <p:nvPr/>
            </p:nvSpPr>
            <p:spPr>
              <a:xfrm>
                <a:off x="5458391" y="3792930"/>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5</a:t>
                </a:r>
                <a:endParaRPr sz="1412">
                  <a:latin typeface="Century Gothic"/>
                  <a:cs typeface="Century Gothic"/>
                </a:endParaRPr>
              </a:p>
            </p:txBody>
          </p:sp>
          <p:sp>
            <p:nvSpPr>
              <p:cNvPr id="151" name="object 26"/>
              <p:cNvSpPr txBox="1"/>
              <p:nvPr/>
            </p:nvSpPr>
            <p:spPr>
              <a:xfrm>
                <a:off x="5967356" y="3787558"/>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6</a:t>
                </a:r>
                <a:endParaRPr sz="1412">
                  <a:latin typeface="Century Gothic"/>
                  <a:cs typeface="Century Gothic"/>
                </a:endParaRPr>
              </a:p>
            </p:txBody>
          </p:sp>
          <p:sp>
            <p:nvSpPr>
              <p:cNvPr id="152" name="object 25"/>
              <p:cNvSpPr txBox="1"/>
              <p:nvPr/>
            </p:nvSpPr>
            <p:spPr>
              <a:xfrm>
                <a:off x="6475661" y="3792943"/>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7</a:t>
                </a:r>
                <a:endParaRPr sz="1412">
                  <a:latin typeface="Century Gothic"/>
                  <a:cs typeface="Century Gothic"/>
                </a:endParaRPr>
              </a:p>
            </p:txBody>
          </p:sp>
          <p:sp>
            <p:nvSpPr>
              <p:cNvPr id="153" name="object 24"/>
              <p:cNvSpPr txBox="1"/>
              <p:nvPr/>
            </p:nvSpPr>
            <p:spPr>
              <a:xfrm>
                <a:off x="4441788" y="3805712"/>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3</a:t>
                </a:r>
                <a:endParaRPr sz="1412">
                  <a:latin typeface="Century Gothic"/>
                  <a:cs typeface="Century Gothic"/>
                </a:endParaRPr>
              </a:p>
            </p:txBody>
          </p:sp>
          <p:sp>
            <p:nvSpPr>
              <p:cNvPr id="154" name="object 23"/>
              <p:cNvSpPr txBox="1"/>
              <p:nvPr/>
            </p:nvSpPr>
            <p:spPr>
              <a:xfrm>
                <a:off x="4950086" y="3805712"/>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4</a:t>
                </a:r>
                <a:endParaRPr sz="1412">
                  <a:latin typeface="Century Gothic"/>
                  <a:cs typeface="Century Gothic"/>
                </a:endParaRPr>
              </a:p>
            </p:txBody>
          </p:sp>
          <p:sp>
            <p:nvSpPr>
              <p:cNvPr id="155" name="object 16"/>
              <p:cNvSpPr txBox="1"/>
              <p:nvPr/>
            </p:nvSpPr>
            <p:spPr>
              <a:xfrm>
                <a:off x="4000500" y="1395133"/>
                <a:ext cx="3558092" cy="280370"/>
              </a:xfrm>
              <a:prstGeom prst="rect">
                <a:avLst/>
              </a:prstGeom>
            </p:spPr>
            <p:txBody>
              <a:bodyPr wrap="square" lIns="0" tIns="0" rIns="0" bIns="0" rtlCol="0">
                <a:noAutofit/>
              </a:bodyPr>
              <a:lstStyle/>
              <a:p>
                <a:pPr>
                  <a:lnSpc>
                    <a:spcPts val="794"/>
                  </a:lnSpc>
                  <a:spcBef>
                    <a:spcPts val="4"/>
                  </a:spcBef>
                </a:pPr>
                <a:endParaRPr sz="794" dirty="0"/>
              </a:p>
              <a:p>
                <a:pPr marL="1026738">
                  <a:lnSpc>
                    <a:spcPts val="1407"/>
                  </a:lnSpc>
                  <a:spcBef>
                    <a:spcPts val="70"/>
                  </a:spcBef>
                </a:pPr>
                <a:r>
                  <a:rPr sz="2118" baseline="-11894" dirty="0">
                    <a:solidFill>
                      <a:schemeClr val="accent5">
                        <a:lumMod val="75000"/>
                      </a:schemeClr>
                    </a:solidFill>
                    <a:latin typeface="Century Gothic"/>
                    <a:cs typeface="Century Gothic"/>
                  </a:rPr>
                  <a:t>cluster1</a:t>
                </a:r>
                <a:endParaRPr sz="1412" dirty="0">
                  <a:solidFill>
                    <a:schemeClr val="accent5">
                      <a:lumMod val="75000"/>
                    </a:schemeClr>
                  </a:solidFill>
                  <a:latin typeface="Century Gothic"/>
                  <a:cs typeface="Century Gothic"/>
                </a:endParaRPr>
              </a:p>
            </p:txBody>
          </p:sp>
          <p:sp>
            <p:nvSpPr>
              <p:cNvPr id="156" name="object 15"/>
              <p:cNvSpPr txBox="1"/>
              <p:nvPr/>
            </p:nvSpPr>
            <p:spPr>
              <a:xfrm>
                <a:off x="4000500" y="1675503"/>
                <a:ext cx="0" cy="342900"/>
              </a:xfrm>
              <a:prstGeom prst="rect">
                <a:avLst/>
              </a:prstGeom>
            </p:spPr>
            <p:txBody>
              <a:bodyPr wrap="square" lIns="0" tIns="0" rIns="0" bIns="0" rtlCol="0">
                <a:noAutofit/>
              </a:bodyPr>
              <a:lstStyle/>
              <a:p>
                <a:pPr marL="22413">
                  <a:lnSpc>
                    <a:spcPts val="882"/>
                  </a:lnSpc>
                </a:pPr>
                <a:endParaRPr sz="882"/>
              </a:p>
            </p:txBody>
          </p:sp>
          <p:sp>
            <p:nvSpPr>
              <p:cNvPr id="157" name="object 14"/>
              <p:cNvSpPr txBox="1"/>
              <p:nvPr/>
            </p:nvSpPr>
            <p:spPr>
              <a:xfrm>
                <a:off x="4000500" y="2018404"/>
                <a:ext cx="0" cy="330797"/>
              </a:xfrm>
              <a:prstGeom prst="rect">
                <a:avLst/>
              </a:prstGeom>
            </p:spPr>
            <p:txBody>
              <a:bodyPr wrap="square" lIns="0" tIns="0" rIns="0" bIns="0" rtlCol="0">
                <a:noAutofit/>
              </a:bodyPr>
              <a:lstStyle/>
              <a:p>
                <a:pPr marL="22413">
                  <a:lnSpc>
                    <a:spcPts val="882"/>
                  </a:lnSpc>
                </a:pPr>
                <a:endParaRPr sz="882"/>
              </a:p>
            </p:txBody>
          </p:sp>
          <p:sp>
            <p:nvSpPr>
              <p:cNvPr id="158" name="object 13"/>
              <p:cNvSpPr txBox="1"/>
              <p:nvPr/>
            </p:nvSpPr>
            <p:spPr>
              <a:xfrm>
                <a:off x="4000500" y="2349201"/>
                <a:ext cx="0" cy="341555"/>
              </a:xfrm>
              <a:prstGeom prst="rect">
                <a:avLst/>
              </a:prstGeom>
            </p:spPr>
            <p:txBody>
              <a:bodyPr wrap="square" lIns="0" tIns="0" rIns="0" bIns="0" rtlCol="0">
                <a:noAutofit/>
              </a:bodyPr>
              <a:lstStyle/>
              <a:p>
                <a:pPr marL="22413">
                  <a:lnSpc>
                    <a:spcPts val="882"/>
                  </a:lnSpc>
                </a:pPr>
                <a:endParaRPr sz="882"/>
              </a:p>
            </p:txBody>
          </p:sp>
          <p:sp>
            <p:nvSpPr>
              <p:cNvPr id="159" name="object 12"/>
              <p:cNvSpPr txBox="1"/>
              <p:nvPr/>
            </p:nvSpPr>
            <p:spPr>
              <a:xfrm>
                <a:off x="4000500" y="2690756"/>
                <a:ext cx="0" cy="342900"/>
              </a:xfrm>
              <a:prstGeom prst="rect">
                <a:avLst/>
              </a:prstGeom>
            </p:spPr>
            <p:txBody>
              <a:bodyPr wrap="square" lIns="0" tIns="0" rIns="0" bIns="0" rtlCol="0">
                <a:noAutofit/>
              </a:bodyPr>
              <a:lstStyle/>
              <a:p>
                <a:pPr marL="22413">
                  <a:lnSpc>
                    <a:spcPts val="882"/>
                  </a:lnSpc>
                </a:pPr>
                <a:endParaRPr sz="882"/>
              </a:p>
            </p:txBody>
          </p:sp>
          <p:sp>
            <p:nvSpPr>
              <p:cNvPr id="160" name="object 11"/>
              <p:cNvSpPr txBox="1"/>
              <p:nvPr/>
            </p:nvSpPr>
            <p:spPr>
              <a:xfrm>
                <a:off x="4000500" y="3033657"/>
                <a:ext cx="0" cy="343571"/>
              </a:xfrm>
              <a:prstGeom prst="rect">
                <a:avLst/>
              </a:prstGeom>
            </p:spPr>
            <p:txBody>
              <a:bodyPr wrap="square" lIns="0" tIns="0" rIns="0" bIns="0" rtlCol="0">
                <a:noAutofit/>
              </a:bodyPr>
              <a:lstStyle/>
              <a:p>
                <a:pPr marL="22413">
                  <a:lnSpc>
                    <a:spcPts val="882"/>
                  </a:lnSpc>
                </a:pPr>
                <a:endParaRPr sz="882"/>
              </a:p>
            </p:txBody>
          </p:sp>
          <p:sp>
            <p:nvSpPr>
              <p:cNvPr id="161" name="object 10"/>
              <p:cNvSpPr txBox="1"/>
              <p:nvPr/>
            </p:nvSpPr>
            <p:spPr>
              <a:xfrm>
                <a:off x="4000500" y="3377229"/>
                <a:ext cx="3558092" cy="305248"/>
              </a:xfrm>
              <a:prstGeom prst="rect">
                <a:avLst/>
              </a:prstGeom>
            </p:spPr>
            <p:txBody>
              <a:bodyPr wrap="square" lIns="0" tIns="0" rIns="0" bIns="0" rtlCol="0">
                <a:noAutofit/>
              </a:bodyPr>
              <a:lstStyle/>
              <a:p>
                <a:pPr marR="862665" algn="r">
                  <a:lnSpc>
                    <a:spcPts val="896"/>
                  </a:lnSpc>
                  <a:spcBef>
                    <a:spcPts val="44"/>
                  </a:spcBef>
                </a:pPr>
                <a:r>
                  <a:rPr sz="794" dirty="0">
                    <a:solidFill>
                      <a:srgbClr val="640064"/>
                    </a:solidFill>
                    <a:latin typeface="Century Gothic"/>
                    <a:cs typeface="Century Gothic"/>
                  </a:rPr>
                  <a:t>7</a:t>
                </a:r>
                <a:endParaRPr sz="794">
                  <a:latin typeface="Century Gothic"/>
                  <a:cs typeface="Century Gothic"/>
                </a:endParaRPr>
              </a:p>
              <a:p>
                <a:pPr marL="1917043" marR="1547210" algn="ctr">
                  <a:lnSpc>
                    <a:spcPct val="102172"/>
                  </a:lnSpc>
                </a:pPr>
                <a:r>
                  <a:rPr sz="794" dirty="0">
                    <a:solidFill>
                      <a:srgbClr val="640064"/>
                    </a:solidFill>
                    <a:latin typeface="Century Gothic"/>
                    <a:cs typeface="Century Gothic"/>
                  </a:rPr>
                  <a:t>5</a:t>
                </a:r>
                <a:endParaRPr sz="794">
                  <a:latin typeface="Century Gothic"/>
                  <a:cs typeface="Century Gothic"/>
                </a:endParaRPr>
              </a:p>
            </p:txBody>
          </p:sp>
          <p:sp>
            <p:nvSpPr>
              <p:cNvPr id="162" name="object 9"/>
              <p:cNvSpPr txBox="1"/>
              <p:nvPr/>
            </p:nvSpPr>
            <p:spPr>
              <a:xfrm>
                <a:off x="4000500" y="3682478"/>
                <a:ext cx="498885"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3" name="object 8"/>
              <p:cNvSpPr txBox="1"/>
              <p:nvPr/>
            </p:nvSpPr>
            <p:spPr>
              <a:xfrm>
                <a:off x="4499386" y="3682478"/>
                <a:ext cx="516367"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4" name="object 7"/>
              <p:cNvSpPr txBox="1"/>
              <p:nvPr/>
            </p:nvSpPr>
            <p:spPr>
              <a:xfrm>
                <a:off x="5015753" y="3682478"/>
                <a:ext cx="500230"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5" name="object 6"/>
              <p:cNvSpPr txBox="1"/>
              <p:nvPr/>
            </p:nvSpPr>
            <p:spPr>
              <a:xfrm>
                <a:off x="5515984" y="3682478"/>
                <a:ext cx="517039"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6" name="object 5"/>
              <p:cNvSpPr txBox="1"/>
              <p:nvPr/>
            </p:nvSpPr>
            <p:spPr>
              <a:xfrm>
                <a:off x="6033023" y="3682478"/>
                <a:ext cx="495524"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7" name="object 4"/>
              <p:cNvSpPr txBox="1"/>
              <p:nvPr/>
            </p:nvSpPr>
            <p:spPr>
              <a:xfrm>
                <a:off x="6528548" y="3682478"/>
                <a:ext cx="497540"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8" name="object 3"/>
              <p:cNvSpPr txBox="1"/>
              <p:nvPr/>
            </p:nvSpPr>
            <p:spPr>
              <a:xfrm>
                <a:off x="7026089" y="3682478"/>
                <a:ext cx="532503" cy="64545"/>
              </a:xfrm>
              <a:prstGeom prst="rect">
                <a:avLst/>
              </a:prstGeom>
            </p:spPr>
            <p:txBody>
              <a:bodyPr wrap="square" lIns="0" tIns="0" rIns="0" bIns="0" rtlCol="0">
                <a:noAutofit/>
              </a:bodyPr>
              <a:lstStyle/>
              <a:p>
                <a:pPr marL="22413">
                  <a:lnSpc>
                    <a:spcPts val="485"/>
                  </a:lnSpc>
                  <a:spcBef>
                    <a:spcPts val="22"/>
                  </a:spcBef>
                </a:pPr>
                <a:endParaRPr sz="485"/>
              </a:p>
            </p:txBody>
          </p:sp>
        </p:grpSp>
        <p:sp>
          <p:nvSpPr>
            <p:cNvPr id="97" name="Oval 96"/>
            <p:cNvSpPr/>
            <p:nvPr/>
          </p:nvSpPr>
          <p:spPr bwMode="auto">
            <a:xfrm>
              <a:off x="3937363" y="1447801"/>
              <a:ext cx="1320437" cy="1755738"/>
            </a:xfrm>
            <a:prstGeom prst="ellipse">
              <a:avLst/>
            </a:prstGeom>
            <a:no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noFill/>
                <a:latin typeface="Arial" charset="0"/>
              </a:endParaRPr>
            </a:p>
          </p:txBody>
        </p:sp>
        <p:sp>
          <p:nvSpPr>
            <p:cNvPr id="98" name="Oval 97"/>
            <p:cNvSpPr/>
            <p:nvPr/>
          </p:nvSpPr>
          <p:spPr bwMode="auto">
            <a:xfrm>
              <a:off x="5715000" y="2057167"/>
              <a:ext cx="1527717" cy="1981433"/>
            </a:xfrm>
            <a:prstGeom prst="ellipse">
              <a:avLst/>
            </a:prstGeom>
            <a:no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solidFill>
                  <a:schemeClr val="tx1"/>
                </a:solidFill>
                <a:latin typeface="Arial" charset="0"/>
              </a:endParaRPr>
            </a:p>
          </p:txBody>
        </p:sp>
      </p:grpSp>
      <p:sp>
        <p:nvSpPr>
          <p:cNvPr id="170" name="Title 84"/>
          <p:cNvSpPr txBox="1">
            <a:spLocks/>
          </p:cNvSpPr>
          <p:nvPr/>
        </p:nvSpPr>
        <p:spPr>
          <a:xfrm>
            <a:off x="1866355" y="250375"/>
            <a:ext cx="8280400" cy="533400"/>
          </a:xfrm>
          <a:prstGeom prst="rect">
            <a:avLst/>
          </a:prstGeom>
        </p:spPr>
        <p:txBody>
          <a:bodyPr/>
          <a:lst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a:lstStyle>
          <a:p>
            <a:r>
              <a:rPr lang="en-US" altLang="ko-KR" sz="2800" kern="0" dirty="0">
                <a:solidFill>
                  <a:srgbClr val="002060"/>
                </a:solidFill>
                <a:ea typeface="Gulim" pitchFamily="34" charset="-127"/>
              </a:rPr>
              <a:t>PAM or </a:t>
            </a:r>
            <a:r>
              <a:rPr lang="en-IN" sz="2800" kern="0" spc="4" dirty="0">
                <a:solidFill>
                  <a:srgbClr val="002060"/>
                </a:solidFill>
                <a:cs typeface="Century Gothic"/>
              </a:rPr>
              <a:t>K-</a:t>
            </a:r>
            <a:r>
              <a:rPr lang="en-IN" sz="2800" kern="0" spc="4" dirty="0" err="1">
                <a:solidFill>
                  <a:srgbClr val="002060"/>
                </a:solidFill>
                <a:cs typeface="Century Gothic"/>
              </a:rPr>
              <a:t>Medoid</a:t>
            </a:r>
            <a:r>
              <a:rPr lang="en-IN" sz="2800" kern="0" dirty="0" err="1">
                <a:solidFill>
                  <a:srgbClr val="002060"/>
                </a:solidFill>
                <a:cs typeface="Century Gothic"/>
              </a:rPr>
              <a:t>s</a:t>
            </a:r>
            <a:r>
              <a:rPr lang="en-IN" sz="2800" kern="0" dirty="0">
                <a:solidFill>
                  <a:srgbClr val="002060"/>
                </a:solidFill>
                <a:cs typeface="Century Gothic"/>
              </a:rPr>
              <a:t>:</a:t>
            </a:r>
            <a:r>
              <a:rPr lang="en-IN" sz="2800" kern="0" spc="8" dirty="0">
                <a:solidFill>
                  <a:srgbClr val="002060"/>
                </a:solidFill>
                <a:cs typeface="Century Gothic"/>
              </a:rPr>
              <a:t>  </a:t>
            </a:r>
            <a:r>
              <a:rPr lang="en-IN" sz="2800" kern="0" spc="4" dirty="0">
                <a:solidFill>
                  <a:srgbClr val="002060"/>
                </a:solidFill>
                <a:cs typeface="Century Gothic"/>
              </a:rPr>
              <a:t>Example</a:t>
            </a:r>
            <a:endParaRPr lang="en-IN" sz="2800" kern="0" dirty="0">
              <a:solidFill>
                <a:srgbClr val="002060"/>
              </a:solidFill>
            </a:endParaRPr>
          </a:p>
        </p:txBody>
      </p:sp>
    </p:spTree>
    <p:extLst>
      <p:ext uri="{BB962C8B-B14F-4D97-AF65-F5344CB8AC3E}">
        <p14:creationId xmlns:p14="http://schemas.microsoft.com/office/powerpoint/2010/main" val="103945895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89"/>
          <p:cNvGrpSpPr/>
          <p:nvPr/>
        </p:nvGrpSpPr>
        <p:grpSpPr>
          <a:xfrm>
            <a:off x="2456778" y="1328714"/>
            <a:ext cx="1434195" cy="4341072"/>
            <a:chOff x="932777" y="1328714"/>
            <a:chExt cx="1434195" cy="4341072"/>
          </a:xfrm>
        </p:grpSpPr>
        <p:sp>
          <p:nvSpPr>
            <p:cNvPr id="91" name="object 44"/>
            <p:cNvSpPr txBox="1"/>
            <p:nvPr/>
          </p:nvSpPr>
          <p:spPr>
            <a:xfrm>
              <a:off x="1007410" y="1328714"/>
              <a:ext cx="1337651" cy="224118"/>
            </a:xfrm>
            <a:prstGeom prst="rect">
              <a:avLst/>
            </a:prstGeom>
          </p:spPr>
          <p:txBody>
            <a:bodyPr wrap="square" lIns="0" tIns="0" rIns="0" bIns="0" rtlCol="0">
              <a:noAutofit/>
            </a:bodyPr>
            <a:lstStyle/>
            <a:p>
              <a:pPr marL="11206">
                <a:lnSpc>
                  <a:spcPts val="1743"/>
                </a:lnSpc>
                <a:spcBef>
                  <a:spcPts val="86"/>
                </a:spcBef>
              </a:pPr>
              <a:r>
                <a:rPr sz="1588" dirty="0">
                  <a:solidFill>
                    <a:srgbClr val="640064"/>
                  </a:solidFill>
                  <a:latin typeface="Century Gothic"/>
                  <a:cs typeface="Century Gothic"/>
                </a:rPr>
                <a:t>Data Objects</a:t>
              </a:r>
              <a:endParaRPr sz="1588">
                <a:latin typeface="Century Gothic"/>
                <a:cs typeface="Century Gothic"/>
              </a:endParaRPr>
            </a:p>
          </p:txBody>
        </p:sp>
        <p:sp>
          <p:nvSpPr>
            <p:cNvPr id="92" name="object 41"/>
            <p:cNvSpPr txBox="1"/>
            <p:nvPr/>
          </p:nvSpPr>
          <p:spPr>
            <a:xfrm>
              <a:off x="1642783" y="1906266"/>
              <a:ext cx="283478" cy="3620187"/>
            </a:xfrm>
            <a:prstGeom prst="rect">
              <a:avLst/>
            </a:prstGeom>
          </p:spPr>
          <p:txBody>
            <a:bodyPr wrap="square" lIns="0" tIns="0" rIns="0" bIns="0" rtlCol="0">
              <a:noAutofit/>
            </a:bodyPr>
            <a:lstStyle/>
            <a:p>
              <a:pPr marL="11206">
                <a:lnSpc>
                  <a:spcPts val="2056"/>
                </a:lnSpc>
                <a:spcBef>
                  <a:spcPts val="102"/>
                </a:spcBef>
              </a:pPr>
              <a:r>
                <a:rPr sz="2382" baseline="9062" dirty="0">
                  <a:solidFill>
                    <a:srgbClr val="006FBF"/>
                  </a:solidFill>
                  <a:latin typeface="Century Gothic"/>
                  <a:cs typeface="Century Gothic"/>
                </a:rPr>
                <a:t>A</a:t>
              </a:r>
              <a:r>
                <a:rPr sz="1588" baseline="-9662" dirty="0">
                  <a:solidFill>
                    <a:srgbClr val="006FBF"/>
                  </a:solidFill>
                  <a:latin typeface="Arial"/>
                  <a:cs typeface="Arial"/>
                </a:rPr>
                <a:t>1</a:t>
              </a:r>
              <a:endParaRPr sz="1059">
                <a:latin typeface="Arial"/>
                <a:cs typeface="Arial"/>
              </a:endParaRPr>
            </a:p>
            <a:p>
              <a:pPr marL="11206" marR="37020">
                <a:lnSpc>
                  <a:spcPct val="95825"/>
                </a:lnSpc>
                <a:spcBef>
                  <a:spcPts val="1542"/>
                </a:spcBef>
              </a:pPr>
              <a:r>
                <a:rPr sz="1588" dirty="0">
                  <a:latin typeface="Arial"/>
                  <a:cs typeface="Arial"/>
                </a:rPr>
                <a:t>2</a:t>
              </a:r>
              <a:endParaRPr sz="1588">
                <a:latin typeface="Arial"/>
                <a:cs typeface="Arial"/>
              </a:endParaRPr>
            </a:p>
            <a:p>
              <a:pPr marL="11206" marR="37020">
                <a:lnSpc>
                  <a:spcPct val="95825"/>
                </a:lnSpc>
                <a:spcBef>
                  <a:spcPts val="715"/>
                </a:spcBef>
              </a:pPr>
              <a:r>
                <a:rPr sz="1588" dirty="0">
                  <a:latin typeface="Arial"/>
                  <a:cs typeface="Arial"/>
                </a:rPr>
                <a:t>3</a:t>
              </a:r>
              <a:endParaRPr sz="1588">
                <a:latin typeface="Arial"/>
                <a:cs typeface="Arial"/>
              </a:endParaRPr>
            </a:p>
            <a:p>
              <a:pPr marL="11206" marR="37020">
                <a:lnSpc>
                  <a:spcPct val="95825"/>
                </a:lnSpc>
                <a:spcBef>
                  <a:spcPts val="720"/>
                </a:spcBef>
              </a:pPr>
              <a:r>
                <a:rPr sz="1588" dirty="0">
                  <a:latin typeface="Arial"/>
                  <a:cs typeface="Arial"/>
                </a:rPr>
                <a:t>3</a:t>
              </a:r>
              <a:endParaRPr sz="1588">
                <a:latin typeface="Arial"/>
                <a:cs typeface="Arial"/>
              </a:endParaRPr>
            </a:p>
            <a:p>
              <a:pPr marL="11206" marR="37020">
                <a:lnSpc>
                  <a:spcPct val="95825"/>
                </a:lnSpc>
                <a:spcBef>
                  <a:spcPts val="720"/>
                </a:spcBef>
              </a:pPr>
              <a:r>
                <a:rPr sz="1588" dirty="0">
                  <a:latin typeface="Arial"/>
                  <a:cs typeface="Arial"/>
                </a:rPr>
                <a:t>4</a:t>
              </a:r>
              <a:endParaRPr sz="1588">
                <a:latin typeface="Arial"/>
                <a:cs typeface="Arial"/>
              </a:endParaRPr>
            </a:p>
            <a:p>
              <a:pPr marL="11206" marR="37020">
                <a:lnSpc>
                  <a:spcPct val="95825"/>
                </a:lnSpc>
                <a:spcBef>
                  <a:spcPts val="720"/>
                </a:spcBef>
              </a:pPr>
              <a:r>
                <a:rPr sz="1588" dirty="0">
                  <a:latin typeface="Arial"/>
                  <a:cs typeface="Arial"/>
                </a:rPr>
                <a:t>6</a:t>
              </a:r>
              <a:endParaRPr sz="1588">
                <a:latin typeface="Arial"/>
                <a:cs typeface="Arial"/>
              </a:endParaRPr>
            </a:p>
            <a:p>
              <a:pPr marL="11206" marR="37020">
                <a:lnSpc>
                  <a:spcPct val="95825"/>
                </a:lnSpc>
                <a:spcBef>
                  <a:spcPts val="725"/>
                </a:spcBef>
              </a:pPr>
              <a:r>
                <a:rPr sz="1588" dirty="0">
                  <a:latin typeface="Arial"/>
                  <a:cs typeface="Arial"/>
                </a:rPr>
                <a:t>6</a:t>
              </a:r>
              <a:endParaRPr sz="1588">
                <a:latin typeface="Arial"/>
                <a:cs typeface="Arial"/>
              </a:endParaRPr>
            </a:p>
            <a:p>
              <a:pPr marL="11206" marR="37020">
                <a:lnSpc>
                  <a:spcPct val="95825"/>
                </a:lnSpc>
                <a:spcBef>
                  <a:spcPts val="720"/>
                </a:spcBef>
              </a:pPr>
              <a:r>
                <a:rPr sz="1588" dirty="0">
                  <a:latin typeface="Arial"/>
                  <a:cs typeface="Arial"/>
                </a:rPr>
                <a:t>7</a:t>
              </a:r>
              <a:endParaRPr sz="1588">
                <a:latin typeface="Arial"/>
                <a:cs typeface="Arial"/>
              </a:endParaRPr>
            </a:p>
            <a:p>
              <a:pPr marL="11206" marR="37020">
                <a:lnSpc>
                  <a:spcPct val="95825"/>
                </a:lnSpc>
                <a:spcBef>
                  <a:spcPts val="720"/>
                </a:spcBef>
              </a:pPr>
              <a:r>
                <a:rPr sz="1588" dirty="0">
                  <a:latin typeface="Arial"/>
                  <a:cs typeface="Arial"/>
                </a:rPr>
                <a:t>7</a:t>
              </a:r>
              <a:endParaRPr sz="1588">
                <a:latin typeface="Arial"/>
                <a:cs typeface="Arial"/>
              </a:endParaRPr>
            </a:p>
            <a:p>
              <a:pPr marL="11206" marR="37020">
                <a:lnSpc>
                  <a:spcPct val="95825"/>
                </a:lnSpc>
                <a:spcBef>
                  <a:spcPts val="720"/>
                </a:spcBef>
              </a:pPr>
              <a:r>
                <a:rPr sz="1588" dirty="0">
                  <a:latin typeface="Arial"/>
                  <a:cs typeface="Arial"/>
                </a:rPr>
                <a:t>8</a:t>
              </a:r>
              <a:endParaRPr sz="1588">
                <a:latin typeface="Arial"/>
                <a:cs typeface="Arial"/>
              </a:endParaRPr>
            </a:p>
            <a:p>
              <a:pPr marL="11206" marR="37020">
                <a:lnSpc>
                  <a:spcPct val="95825"/>
                </a:lnSpc>
                <a:spcBef>
                  <a:spcPts val="725"/>
                </a:spcBef>
              </a:pPr>
              <a:r>
                <a:rPr sz="1588" dirty="0">
                  <a:latin typeface="Arial"/>
                  <a:cs typeface="Arial"/>
                </a:rPr>
                <a:t>7</a:t>
              </a:r>
              <a:endParaRPr sz="1588">
                <a:latin typeface="Arial"/>
                <a:cs typeface="Arial"/>
              </a:endParaRPr>
            </a:p>
          </p:txBody>
        </p:sp>
        <p:sp>
          <p:nvSpPr>
            <p:cNvPr id="93" name="object 40"/>
            <p:cNvSpPr txBox="1"/>
            <p:nvPr/>
          </p:nvSpPr>
          <p:spPr>
            <a:xfrm>
              <a:off x="2083146" y="1906273"/>
              <a:ext cx="283826" cy="3620180"/>
            </a:xfrm>
            <a:prstGeom prst="rect">
              <a:avLst/>
            </a:prstGeom>
          </p:spPr>
          <p:txBody>
            <a:bodyPr wrap="square" lIns="0" tIns="0" rIns="0" bIns="0" rtlCol="0">
              <a:noAutofit/>
            </a:bodyPr>
            <a:lstStyle/>
            <a:p>
              <a:pPr marL="11226">
                <a:lnSpc>
                  <a:spcPts val="2065"/>
                </a:lnSpc>
                <a:spcBef>
                  <a:spcPts val="103"/>
                </a:spcBef>
              </a:pPr>
              <a:r>
                <a:rPr sz="2382" baseline="9062" dirty="0">
                  <a:solidFill>
                    <a:srgbClr val="006FBF"/>
                  </a:solidFill>
                  <a:latin typeface="Century Gothic"/>
                  <a:cs typeface="Century Gothic"/>
                </a:rPr>
                <a:t>A</a:t>
              </a:r>
              <a:r>
                <a:rPr sz="1588" baseline="-9062" dirty="0">
                  <a:solidFill>
                    <a:srgbClr val="006FBF"/>
                  </a:solidFill>
                  <a:latin typeface="Century Gothic"/>
                  <a:cs typeface="Century Gothic"/>
                </a:rPr>
                <a:t>2</a:t>
              </a:r>
              <a:endParaRPr sz="1059" dirty="0">
                <a:latin typeface="Century Gothic"/>
                <a:cs typeface="Century Gothic"/>
              </a:endParaRPr>
            </a:p>
            <a:p>
              <a:pPr marL="11233" marR="36815">
                <a:lnSpc>
                  <a:spcPct val="95825"/>
                </a:lnSpc>
                <a:spcBef>
                  <a:spcPts val="1534"/>
                </a:spcBef>
              </a:pPr>
              <a:r>
                <a:rPr sz="1588" dirty="0">
                  <a:latin typeface="Arial"/>
                  <a:cs typeface="Arial"/>
                </a:rPr>
                <a:t>6</a:t>
              </a:r>
            </a:p>
            <a:p>
              <a:pPr marL="11206" marR="36815">
                <a:lnSpc>
                  <a:spcPct val="95825"/>
                </a:lnSpc>
                <a:spcBef>
                  <a:spcPts val="715"/>
                </a:spcBef>
              </a:pPr>
              <a:r>
                <a:rPr sz="1588" dirty="0">
                  <a:latin typeface="Arial"/>
                  <a:cs typeface="Arial"/>
                </a:rPr>
                <a:t>4</a:t>
              </a:r>
            </a:p>
            <a:p>
              <a:pPr marL="11206" marR="36815">
                <a:lnSpc>
                  <a:spcPct val="95825"/>
                </a:lnSpc>
                <a:spcBef>
                  <a:spcPts val="720"/>
                </a:spcBef>
              </a:pPr>
              <a:r>
                <a:rPr sz="1588" dirty="0">
                  <a:latin typeface="Arial"/>
                  <a:cs typeface="Arial"/>
                </a:rPr>
                <a:t>8</a:t>
              </a:r>
            </a:p>
            <a:p>
              <a:pPr marL="11206" marR="36815">
                <a:lnSpc>
                  <a:spcPct val="95825"/>
                </a:lnSpc>
                <a:spcBef>
                  <a:spcPts val="720"/>
                </a:spcBef>
              </a:pPr>
              <a:r>
                <a:rPr sz="1588" dirty="0">
                  <a:latin typeface="Arial"/>
                  <a:cs typeface="Arial"/>
                </a:rPr>
                <a:t>7</a:t>
              </a:r>
            </a:p>
            <a:p>
              <a:pPr marL="11206" marR="36815">
                <a:lnSpc>
                  <a:spcPct val="95825"/>
                </a:lnSpc>
                <a:spcBef>
                  <a:spcPts val="720"/>
                </a:spcBef>
              </a:pPr>
              <a:r>
                <a:rPr sz="1588" dirty="0">
                  <a:latin typeface="Arial"/>
                  <a:cs typeface="Arial"/>
                </a:rPr>
                <a:t>2</a:t>
              </a:r>
            </a:p>
            <a:p>
              <a:pPr marL="11206" marR="36815">
                <a:lnSpc>
                  <a:spcPct val="95825"/>
                </a:lnSpc>
                <a:spcBef>
                  <a:spcPts val="725"/>
                </a:spcBef>
              </a:pPr>
              <a:r>
                <a:rPr sz="1588" dirty="0">
                  <a:latin typeface="Arial"/>
                  <a:cs typeface="Arial"/>
                </a:rPr>
                <a:t>4</a:t>
              </a:r>
            </a:p>
            <a:p>
              <a:pPr marL="11206" marR="36815">
                <a:lnSpc>
                  <a:spcPct val="95825"/>
                </a:lnSpc>
                <a:spcBef>
                  <a:spcPts val="720"/>
                </a:spcBef>
              </a:pPr>
              <a:r>
                <a:rPr sz="1588" dirty="0">
                  <a:latin typeface="Arial"/>
                  <a:cs typeface="Arial"/>
                </a:rPr>
                <a:t>3</a:t>
              </a:r>
            </a:p>
            <a:p>
              <a:pPr marL="11206" marR="36815">
                <a:lnSpc>
                  <a:spcPct val="95825"/>
                </a:lnSpc>
                <a:spcBef>
                  <a:spcPts val="720"/>
                </a:spcBef>
              </a:pPr>
              <a:r>
                <a:rPr sz="1588" dirty="0">
                  <a:latin typeface="Arial"/>
                  <a:cs typeface="Arial"/>
                </a:rPr>
                <a:t>4</a:t>
              </a:r>
            </a:p>
            <a:p>
              <a:pPr marL="11206" marR="36815">
                <a:lnSpc>
                  <a:spcPct val="95825"/>
                </a:lnSpc>
                <a:spcBef>
                  <a:spcPts val="720"/>
                </a:spcBef>
              </a:pPr>
              <a:r>
                <a:rPr sz="1588" dirty="0">
                  <a:latin typeface="Arial"/>
                  <a:cs typeface="Arial"/>
                </a:rPr>
                <a:t>5</a:t>
              </a:r>
            </a:p>
            <a:p>
              <a:pPr marL="11206" marR="36815">
                <a:lnSpc>
                  <a:spcPct val="95825"/>
                </a:lnSpc>
                <a:spcBef>
                  <a:spcPts val="725"/>
                </a:spcBef>
              </a:pPr>
              <a:r>
                <a:rPr sz="1588" dirty="0">
                  <a:latin typeface="Arial"/>
                  <a:cs typeface="Arial"/>
                </a:rPr>
                <a:t>6</a:t>
              </a:r>
            </a:p>
          </p:txBody>
        </p:sp>
        <p:sp>
          <p:nvSpPr>
            <p:cNvPr id="94" name="object 38"/>
            <p:cNvSpPr txBox="1"/>
            <p:nvPr/>
          </p:nvSpPr>
          <p:spPr>
            <a:xfrm>
              <a:off x="932777" y="2369634"/>
              <a:ext cx="365031" cy="3300152"/>
            </a:xfrm>
            <a:prstGeom prst="rect">
              <a:avLst/>
            </a:prstGeom>
          </p:spPr>
          <p:txBody>
            <a:bodyPr wrap="square" lIns="0" tIns="0" rIns="0" bIns="0" rtlCol="0">
              <a:noAutofit/>
            </a:bodyPr>
            <a:lstStyle/>
            <a:p>
              <a:pPr marL="11206" marR="36714">
                <a:lnSpc>
                  <a:spcPts val="2043"/>
                </a:lnSpc>
                <a:spcBef>
                  <a:spcPts val="101"/>
                </a:spcBef>
                <a:spcAft>
                  <a:spcPts val="300"/>
                </a:spcAft>
              </a:pPr>
              <a:r>
                <a:rPr sz="2382" baseline="9662" dirty="0">
                  <a:solidFill>
                    <a:srgbClr val="006FBF"/>
                  </a:solidFill>
                  <a:latin typeface="Arial"/>
                  <a:cs typeface="Arial"/>
                </a:rPr>
                <a:t>0</a:t>
              </a:r>
              <a:r>
                <a:rPr sz="1588" baseline="-9662" dirty="0">
                  <a:solidFill>
                    <a:srgbClr val="006FBF"/>
                  </a:solidFill>
                  <a:latin typeface="Arial"/>
                  <a:cs typeface="Arial"/>
                </a:rPr>
                <a:t>1</a:t>
              </a:r>
              <a:endParaRPr sz="1059" dirty="0">
                <a:latin typeface="Arial"/>
                <a:cs typeface="Arial"/>
              </a:endParaRPr>
            </a:p>
            <a:p>
              <a:pPr marL="11213" marR="36714">
                <a:lnSpc>
                  <a:spcPts val="1826"/>
                </a:lnSpc>
                <a:spcAft>
                  <a:spcPts val="300"/>
                </a:spcAft>
              </a:pPr>
              <a:r>
                <a:rPr sz="1588" dirty="0">
                  <a:solidFill>
                    <a:srgbClr val="006FBF"/>
                  </a:solidFill>
                  <a:latin typeface="Arial"/>
                  <a:cs typeface="Arial"/>
                </a:rPr>
                <a:t>0</a:t>
              </a:r>
              <a:r>
                <a:rPr sz="1588" baseline="-24156" dirty="0">
                  <a:solidFill>
                    <a:srgbClr val="006FBF"/>
                  </a:solidFill>
                  <a:latin typeface="Arial"/>
                  <a:cs typeface="Arial"/>
                </a:rPr>
                <a:t>2</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3</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4</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5</a:t>
              </a:r>
              <a:endParaRPr sz="1059" dirty="0">
                <a:latin typeface="Arial"/>
                <a:cs typeface="Arial"/>
              </a:endParaRPr>
            </a:p>
            <a:p>
              <a:pPr marL="11206" marR="36714">
                <a:lnSpc>
                  <a:spcPts val="1826"/>
                </a:lnSpc>
                <a:spcBef>
                  <a:spcPts val="397"/>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6</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7</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8</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9</a:t>
              </a:r>
              <a:endParaRPr sz="1059" dirty="0">
                <a:latin typeface="Arial"/>
                <a:cs typeface="Arial"/>
              </a:endParaRPr>
            </a:p>
            <a:p>
              <a:pPr marL="11206">
                <a:lnSpc>
                  <a:spcPts val="1826"/>
                </a:lnSpc>
                <a:spcBef>
                  <a:spcPts val="800"/>
                </a:spcBef>
                <a:spcAft>
                  <a:spcPts val="300"/>
                </a:spcAft>
              </a:pPr>
              <a:r>
                <a:rPr sz="2382" baseline="16104" dirty="0">
                  <a:solidFill>
                    <a:srgbClr val="006FBF"/>
                  </a:solidFill>
                  <a:latin typeface="Arial"/>
                  <a:cs typeface="Arial"/>
                </a:rPr>
                <a:t>0</a:t>
              </a:r>
              <a:r>
                <a:rPr sz="1059" dirty="0">
                  <a:solidFill>
                    <a:srgbClr val="006FBF"/>
                  </a:solidFill>
                  <a:latin typeface="Arial"/>
                  <a:cs typeface="Arial"/>
                </a:rPr>
                <a:t>10</a:t>
              </a:r>
              <a:endParaRPr sz="1059" dirty="0">
                <a:latin typeface="Arial"/>
                <a:cs typeface="Arial"/>
              </a:endParaRPr>
            </a:p>
          </p:txBody>
        </p:sp>
      </p:grpSp>
      <p:grpSp>
        <p:nvGrpSpPr>
          <p:cNvPr id="95" name="Group 94"/>
          <p:cNvGrpSpPr/>
          <p:nvPr/>
        </p:nvGrpSpPr>
        <p:grpSpPr>
          <a:xfrm>
            <a:off x="5328387" y="1263562"/>
            <a:ext cx="3820947" cy="2775038"/>
            <a:chOff x="3804386" y="1263562"/>
            <a:chExt cx="3820947" cy="2775038"/>
          </a:xfrm>
        </p:grpSpPr>
        <p:grpSp>
          <p:nvGrpSpPr>
            <p:cNvPr id="96" name="Group 95"/>
            <p:cNvGrpSpPr/>
            <p:nvPr/>
          </p:nvGrpSpPr>
          <p:grpSpPr>
            <a:xfrm>
              <a:off x="3804386" y="1263562"/>
              <a:ext cx="3820947" cy="2744080"/>
              <a:chOff x="3804386" y="1263562"/>
              <a:chExt cx="3820947" cy="2744080"/>
            </a:xfrm>
          </p:grpSpPr>
          <p:sp>
            <p:nvSpPr>
              <p:cNvPr id="99" name="object 46"/>
              <p:cNvSpPr/>
              <p:nvPr/>
            </p:nvSpPr>
            <p:spPr>
              <a:xfrm>
                <a:off x="5957048" y="2972472"/>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100" name="object 47"/>
              <p:cNvSpPr/>
              <p:nvPr/>
            </p:nvSpPr>
            <p:spPr>
              <a:xfrm>
                <a:off x="4406602" y="2971128"/>
                <a:ext cx="126401" cy="125730"/>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727BA2"/>
              </a:solidFill>
            </p:spPr>
            <p:txBody>
              <a:bodyPr wrap="square" lIns="0" tIns="0" rIns="0" bIns="0" rtlCol="0">
                <a:noAutofit/>
              </a:bodyPr>
              <a:lstStyle/>
              <a:p>
                <a:endParaRPr sz="1235"/>
              </a:p>
            </p:txBody>
          </p:sp>
          <p:sp>
            <p:nvSpPr>
              <p:cNvPr id="101" name="object 48"/>
              <p:cNvSpPr/>
              <p:nvPr/>
            </p:nvSpPr>
            <p:spPr>
              <a:xfrm>
                <a:off x="6466018" y="3301254"/>
                <a:ext cx="125730" cy="126401"/>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sz="1235"/>
              </a:p>
            </p:txBody>
          </p:sp>
          <p:sp>
            <p:nvSpPr>
              <p:cNvPr id="102" name="object 49"/>
              <p:cNvSpPr/>
              <p:nvPr/>
            </p:nvSpPr>
            <p:spPr>
              <a:xfrm>
                <a:off x="5982596" y="3607173"/>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103" name="object 50"/>
              <p:cNvSpPr/>
              <p:nvPr/>
            </p:nvSpPr>
            <p:spPr>
              <a:xfrm>
                <a:off x="3987726" y="2284655"/>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104" name="object 51"/>
              <p:cNvSpPr/>
              <p:nvPr/>
            </p:nvSpPr>
            <p:spPr>
              <a:xfrm>
                <a:off x="4940449" y="1943099"/>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105" name="object 52"/>
              <p:cNvSpPr/>
              <p:nvPr/>
            </p:nvSpPr>
            <p:spPr>
              <a:xfrm>
                <a:off x="4395172" y="1612302"/>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106" name="object 53"/>
              <p:cNvSpPr/>
              <p:nvPr/>
            </p:nvSpPr>
            <p:spPr>
              <a:xfrm>
                <a:off x="4000500" y="1395132"/>
                <a:ext cx="3558092" cy="2287345"/>
              </a:xfrm>
              <a:custGeom>
                <a:avLst/>
                <a:gdLst/>
                <a:ahLst/>
                <a:cxnLst/>
                <a:rect l="l" t="t" r="r" b="b"/>
                <a:pathLst>
                  <a:path w="4032504" h="2592324">
                    <a:moveTo>
                      <a:pt x="0" y="0"/>
                    </a:moveTo>
                    <a:lnTo>
                      <a:pt x="0" y="2592324"/>
                    </a:lnTo>
                    <a:lnTo>
                      <a:pt x="4032504" y="2592324"/>
                    </a:lnTo>
                    <a:lnTo>
                      <a:pt x="4032504" y="0"/>
                    </a:lnTo>
                    <a:lnTo>
                      <a:pt x="0" y="0"/>
                    </a:lnTo>
                    <a:close/>
                  </a:path>
                </a:pathLst>
              </a:custGeom>
              <a:ln w="9525">
                <a:solidFill>
                  <a:srgbClr val="000000"/>
                </a:solidFill>
              </a:ln>
            </p:spPr>
            <p:txBody>
              <a:bodyPr wrap="square" lIns="0" tIns="0" rIns="0" bIns="0" rtlCol="0">
                <a:noAutofit/>
              </a:bodyPr>
              <a:lstStyle/>
              <a:p>
                <a:endParaRPr sz="1235"/>
              </a:p>
            </p:txBody>
          </p:sp>
          <p:sp>
            <p:nvSpPr>
              <p:cNvPr id="107" name="object 54"/>
              <p:cNvSpPr/>
              <p:nvPr/>
            </p:nvSpPr>
            <p:spPr>
              <a:xfrm>
                <a:off x="3974951" y="3377229"/>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108" name="object 55"/>
              <p:cNvSpPr/>
              <p:nvPr/>
            </p:nvSpPr>
            <p:spPr>
              <a:xfrm>
                <a:off x="3974951" y="3377229"/>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109" name="object 56"/>
              <p:cNvSpPr/>
              <p:nvPr/>
            </p:nvSpPr>
            <p:spPr>
              <a:xfrm>
                <a:off x="3976968" y="3033656"/>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110" name="object 57"/>
              <p:cNvSpPr/>
              <p:nvPr/>
            </p:nvSpPr>
            <p:spPr>
              <a:xfrm>
                <a:off x="3976968" y="3033656"/>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111" name="object 58"/>
              <p:cNvSpPr/>
              <p:nvPr/>
            </p:nvSpPr>
            <p:spPr>
              <a:xfrm>
                <a:off x="3976968" y="2690756"/>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112" name="object 59"/>
              <p:cNvSpPr/>
              <p:nvPr/>
            </p:nvSpPr>
            <p:spPr>
              <a:xfrm>
                <a:off x="3976968" y="2690756"/>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113" name="object 60"/>
              <p:cNvSpPr/>
              <p:nvPr/>
            </p:nvSpPr>
            <p:spPr>
              <a:xfrm>
                <a:off x="3974951" y="2349201"/>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114" name="object 61"/>
              <p:cNvSpPr/>
              <p:nvPr/>
            </p:nvSpPr>
            <p:spPr>
              <a:xfrm>
                <a:off x="3974951" y="2349201"/>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115" name="object 62"/>
              <p:cNvSpPr/>
              <p:nvPr/>
            </p:nvSpPr>
            <p:spPr>
              <a:xfrm>
                <a:off x="3976968" y="2018404"/>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116" name="object 63"/>
              <p:cNvSpPr/>
              <p:nvPr/>
            </p:nvSpPr>
            <p:spPr>
              <a:xfrm>
                <a:off x="3976968" y="2018404"/>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117" name="object 64"/>
              <p:cNvSpPr/>
              <p:nvPr/>
            </p:nvSpPr>
            <p:spPr>
              <a:xfrm>
                <a:off x="3974951" y="1675503"/>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118" name="object 65"/>
              <p:cNvSpPr/>
              <p:nvPr/>
            </p:nvSpPr>
            <p:spPr>
              <a:xfrm>
                <a:off x="3974951" y="1675503"/>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119" name="object 66"/>
              <p:cNvSpPr/>
              <p:nvPr/>
            </p:nvSpPr>
            <p:spPr>
              <a:xfrm>
                <a:off x="4499386"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0" name="object 67"/>
              <p:cNvSpPr/>
              <p:nvPr/>
            </p:nvSpPr>
            <p:spPr>
              <a:xfrm>
                <a:off x="4499386"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1" name="object 68"/>
              <p:cNvSpPr/>
              <p:nvPr/>
            </p:nvSpPr>
            <p:spPr>
              <a:xfrm>
                <a:off x="5015753"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2" name="object 69"/>
              <p:cNvSpPr/>
              <p:nvPr/>
            </p:nvSpPr>
            <p:spPr>
              <a:xfrm>
                <a:off x="5015753"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3" name="object 70"/>
              <p:cNvSpPr/>
              <p:nvPr/>
            </p:nvSpPr>
            <p:spPr>
              <a:xfrm>
                <a:off x="5515984"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4" name="object 71"/>
              <p:cNvSpPr/>
              <p:nvPr/>
            </p:nvSpPr>
            <p:spPr>
              <a:xfrm>
                <a:off x="5515984"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5" name="object 72"/>
              <p:cNvSpPr/>
              <p:nvPr/>
            </p:nvSpPr>
            <p:spPr>
              <a:xfrm>
                <a:off x="6033023"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6" name="object 73"/>
              <p:cNvSpPr/>
              <p:nvPr/>
            </p:nvSpPr>
            <p:spPr>
              <a:xfrm>
                <a:off x="6033023"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7" name="object 74"/>
              <p:cNvSpPr/>
              <p:nvPr/>
            </p:nvSpPr>
            <p:spPr>
              <a:xfrm>
                <a:off x="6528547"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8" name="object 75"/>
              <p:cNvSpPr/>
              <p:nvPr/>
            </p:nvSpPr>
            <p:spPr>
              <a:xfrm>
                <a:off x="6528547"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9" name="object 76"/>
              <p:cNvSpPr/>
              <p:nvPr/>
            </p:nvSpPr>
            <p:spPr>
              <a:xfrm>
                <a:off x="7026088"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30" name="object 77"/>
              <p:cNvSpPr/>
              <p:nvPr/>
            </p:nvSpPr>
            <p:spPr>
              <a:xfrm>
                <a:off x="7026088"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31" name="object 78"/>
              <p:cNvSpPr/>
              <p:nvPr/>
            </p:nvSpPr>
            <p:spPr>
              <a:xfrm>
                <a:off x="6453244" y="2969783"/>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132" name="object 79"/>
              <p:cNvSpPr/>
              <p:nvPr/>
            </p:nvSpPr>
            <p:spPr>
              <a:xfrm>
                <a:off x="6961543" y="2589904"/>
                <a:ext cx="126401" cy="126401"/>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133" name="object 80"/>
              <p:cNvSpPr/>
              <p:nvPr/>
            </p:nvSpPr>
            <p:spPr>
              <a:xfrm>
                <a:off x="6466018" y="2259107"/>
                <a:ext cx="125730" cy="126401"/>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sz="1235"/>
              </a:p>
            </p:txBody>
          </p:sp>
          <p:sp>
            <p:nvSpPr>
              <p:cNvPr id="134" name="object 81"/>
              <p:cNvSpPr/>
              <p:nvPr/>
            </p:nvSpPr>
            <p:spPr>
              <a:xfrm>
                <a:off x="6453244" y="2971128"/>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FF0000"/>
              </a:solidFill>
            </p:spPr>
            <p:txBody>
              <a:bodyPr wrap="square" lIns="0" tIns="0" rIns="0" bIns="0" rtlCol="0">
                <a:noAutofit/>
              </a:bodyPr>
              <a:lstStyle/>
              <a:p>
                <a:endParaRPr sz="1235"/>
              </a:p>
            </p:txBody>
          </p:sp>
          <p:sp>
            <p:nvSpPr>
              <p:cNvPr id="135" name="object 82"/>
              <p:cNvSpPr/>
              <p:nvPr/>
            </p:nvSpPr>
            <p:spPr>
              <a:xfrm>
                <a:off x="4406602" y="2971128"/>
                <a:ext cx="126401" cy="125730"/>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FF0000"/>
              </a:solidFill>
            </p:spPr>
            <p:txBody>
              <a:bodyPr wrap="square" lIns="0" tIns="0" rIns="0" bIns="0" rtlCol="0">
                <a:noAutofit/>
              </a:bodyPr>
              <a:lstStyle/>
              <a:p>
                <a:endParaRPr sz="1235"/>
              </a:p>
            </p:txBody>
          </p:sp>
          <p:sp>
            <p:nvSpPr>
              <p:cNvPr id="136" name="object 45"/>
              <p:cNvSpPr txBox="1"/>
              <p:nvPr/>
            </p:nvSpPr>
            <p:spPr>
              <a:xfrm>
                <a:off x="3804386" y="1263562"/>
                <a:ext cx="175444" cy="1853210"/>
              </a:xfrm>
              <a:prstGeom prst="rect">
                <a:avLst/>
              </a:prstGeom>
            </p:spPr>
            <p:txBody>
              <a:bodyPr wrap="square" lIns="0" tIns="0" rIns="0" bIns="0" rtlCol="0">
                <a:noAutofit/>
              </a:bodyPr>
              <a:lstStyle/>
              <a:p>
                <a:pPr marL="11206" marR="26929">
                  <a:lnSpc>
                    <a:spcPts val="1557"/>
                  </a:lnSpc>
                  <a:spcBef>
                    <a:spcPts val="78"/>
                  </a:spcBef>
                </a:pPr>
                <a:r>
                  <a:rPr sz="1412" dirty="0">
                    <a:latin typeface="Century Gothic"/>
                    <a:cs typeface="Century Gothic"/>
                  </a:rPr>
                  <a:t>9</a:t>
                </a:r>
              </a:p>
              <a:p>
                <a:pPr marL="22642" marR="14129">
                  <a:lnSpc>
                    <a:spcPct val="102172"/>
                  </a:lnSpc>
                  <a:spcBef>
                    <a:spcPts val="694"/>
                  </a:spcBef>
                </a:pPr>
                <a:r>
                  <a:rPr sz="1412" dirty="0">
                    <a:latin typeface="Century Gothic"/>
                    <a:cs typeface="Century Gothic"/>
                  </a:rPr>
                  <a:t>8</a:t>
                </a:r>
              </a:p>
              <a:p>
                <a:pPr marL="36771">
                  <a:lnSpc>
                    <a:spcPct val="102172"/>
                  </a:lnSpc>
                  <a:spcBef>
                    <a:spcPts val="773"/>
                  </a:spcBef>
                </a:pPr>
                <a:r>
                  <a:rPr sz="1412" dirty="0">
                    <a:latin typeface="Century Gothic"/>
                    <a:cs typeface="Century Gothic"/>
                  </a:rPr>
                  <a:t>7</a:t>
                </a:r>
              </a:p>
              <a:p>
                <a:pPr marL="34761" marR="2010">
                  <a:lnSpc>
                    <a:spcPct val="102172"/>
                  </a:lnSpc>
                  <a:spcBef>
                    <a:spcPts val="773"/>
                  </a:spcBef>
                </a:pPr>
                <a:r>
                  <a:rPr sz="1412" dirty="0">
                    <a:latin typeface="Century Gothic"/>
                    <a:cs typeface="Century Gothic"/>
                  </a:rPr>
                  <a:t>6</a:t>
                </a:r>
              </a:p>
              <a:p>
                <a:pPr marL="34761" marR="2010">
                  <a:lnSpc>
                    <a:spcPct val="102172"/>
                  </a:lnSpc>
                  <a:spcBef>
                    <a:spcPts val="958"/>
                  </a:spcBef>
                </a:pPr>
                <a:r>
                  <a:rPr sz="1412" dirty="0">
                    <a:latin typeface="Century Gothic"/>
                    <a:cs typeface="Century Gothic"/>
                  </a:rPr>
                  <a:t>5</a:t>
                </a:r>
              </a:p>
              <a:p>
                <a:pPr marL="36771">
                  <a:lnSpc>
                    <a:spcPct val="102172"/>
                  </a:lnSpc>
                  <a:spcBef>
                    <a:spcPts val="1069"/>
                  </a:spcBef>
                </a:pPr>
                <a:r>
                  <a:rPr sz="1412" dirty="0">
                    <a:latin typeface="Century Gothic"/>
                    <a:cs typeface="Century Gothic"/>
                  </a:rPr>
                  <a:t>4</a:t>
                </a:r>
              </a:p>
            </p:txBody>
          </p:sp>
          <p:sp>
            <p:nvSpPr>
              <p:cNvPr id="137" name="object 43"/>
              <p:cNvSpPr txBox="1"/>
              <p:nvPr/>
            </p:nvSpPr>
            <p:spPr>
              <a:xfrm>
                <a:off x="6667276" y="1708639"/>
                <a:ext cx="719830" cy="201930"/>
              </a:xfrm>
              <a:prstGeom prst="rect">
                <a:avLst/>
              </a:prstGeom>
            </p:spPr>
            <p:txBody>
              <a:bodyPr wrap="square" lIns="0" tIns="0" rIns="0" bIns="0" rtlCol="0">
                <a:noAutofit/>
              </a:bodyPr>
              <a:lstStyle/>
              <a:p>
                <a:pPr marL="11206">
                  <a:lnSpc>
                    <a:spcPts val="1557"/>
                  </a:lnSpc>
                  <a:spcBef>
                    <a:spcPts val="78"/>
                  </a:spcBef>
                </a:pPr>
                <a:r>
                  <a:rPr sz="1412" dirty="0">
                    <a:solidFill>
                      <a:schemeClr val="accent2">
                        <a:lumMod val="75000"/>
                      </a:schemeClr>
                    </a:solidFill>
                    <a:latin typeface="Century Gothic"/>
                    <a:cs typeface="Century Gothic"/>
                  </a:rPr>
                  <a:t>cluster2</a:t>
                </a:r>
              </a:p>
            </p:txBody>
          </p:sp>
          <p:sp>
            <p:nvSpPr>
              <p:cNvPr id="138" name="object 42"/>
              <p:cNvSpPr txBox="1"/>
              <p:nvPr/>
            </p:nvSpPr>
            <p:spPr>
              <a:xfrm>
                <a:off x="4493559" y="173620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3</a:t>
                </a:r>
                <a:endParaRPr sz="794">
                  <a:latin typeface="Century Gothic"/>
                  <a:cs typeface="Century Gothic"/>
                </a:endParaRPr>
              </a:p>
            </p:txBody>
          </p:sp>
          <p:sp>
            <p:nvSpPr>
              <p:cNvPr id="139" name="object 39"/>
              <p:cNvSpPr txBox="1"/>
              <p:nvPr/>
            </p:nvSpPr>
            <p:spPr>
              <a:xfrm>
                <a:off x="5036823" y="207910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4</a:t>
                </a:r>
                <a:endParaRPr sz="794">
                  <a:latin typeface="Century Gothic"/>
                  <a:cs typeface="Century Gothic"/>
                </a:endParaRPr>
              </a:p>
            </p:txBody>
          </p:sp>
          <p:sp>
            <p:nvSpPr>
              <p:cNvPr id="140" name="object 37"/>
              <p:cNvSpPr txBox="1"/>
              <p:nvPr/>
            </p:nvSpPr>
            <p:spPr>
              <a:xfrm>
                <a:off x="6628280" y="2332577"/>
                <a:ext cx="150486"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10</a:t>
                </a:r>
                <a:endParaRPr sz="794">
                  <a:latin typeface="Century Gothic"/>
                  <a:cs typeface="Century Gothic"/>
                </a:endParaRPr>
              </a:p>
            </p:txBody>
          </p:sp>
          <p:sp>
            <p:nvSpPr>
              <p:cNvPr id="141" name="object 36"/>
              <p:cNvSpPr txBox="1"/>
              <p:nvPr/>
            </p:nvSpPr>
            <p:spPr>
              <a:xfrm>
                <a:off x="4090147" y="2413931"/>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1</a:t>
                </a:r>
                <a:endParaRPr sz="794">
                  <a:latin typeface="Century Gothic"/>
                  <a:cs typeface="Century Gothic"/>
                </a:endParaRPr>
              </a:p>
            </p:txBody>
          </p:sp>
          <p:sp>
            <p:nvSpPr>
              <p:cNvPr id="142" name="object 35"/>
              <p:cNvSpPr txBox="1"/>
              <p:nvPr/>
            </p:nvSpPr>
            <p:spPr>
              <a:xfrm>
                <a:off x="7124476" y="2663374"/>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9</a:t>
                </a:r>
                <a:endParaRPr sz="794">
                  <a:latin typeface="Century Gothic"/>
                  <a:cs typeface="Century Gothic"/>
                </a:endParaRPr>
              </a:p>
            </p:txBody>
          </p:sp>
          <p:sp>
            <p:nvSpPr>
              <p:cNvPr id="143" name="object 34"/>
              <p:cNvSpPr txBox="1"/>
              <p:nvPr/>
            </p:nvSpPr>
            <p:spPr>
              <a:xfrm>
                <a:off x="6090404" y="304393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6</a:t>
                </a:r>
                <a:endParaRPr sz="794">
                  <a:latin typeface="Century Gothic"/>
                  <a:cs typeface="Century Gothic"/>
                </a:endParaRPr>
              </a:p>
            </p:txBody>
          </p:sp>
          <p:sp>
            <p:nvSpPr>
              <p:cNvPr id="144" name="object 33"/>
              <p:cNvSpPr txBox="1"/>
              <p:nvPr/>
            </p:nvSpPr>
            <p:spPr>
              <a:xfrm>
                <a:off x="6615505" y="3042581"/>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8</a:t>
                </a:r>
                <a:endParaRPr sz="794">
                  <a:latin typeface="Century Gothic"/>
                  <a:cs typeface="Century Gothic"/>
                </a:endParaRPr>
              </a:p>
            </p:txBody>
          </p:sp>
          <p:sp>
            <p:nvSpPr>
              <p:cNvPr id="145" name="object 32"/>
              <p:cNvSpPr txBox="1"/>
              <p:nvPr/>
            </p:nvSpPr>
            <p:spPr>
              <a:xfrm>
                <a:off x="4539951" y="3056697"/>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2</a:t>
                </a:r>
                <a:endParaRPr sz="794">
                  <a:latin typeface="Century Gothic"/>
                  <a:cs typeface="Century Gothic"/>
                </a:endParaRPr>
              </a:p>
            </p:txBody>
          </p:sp>
          <p:sp>
            <p:nvSpPr>
              <p:cNvPr id="146" name="object 31"/>
              <p:cNvSpPr txBox="1"/>
              <p:nvPr/>
            </p:nvSpPr>
            <p:spPr>
              <a:xfrm>
                <a:off x="3840704" y="3297413"/>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3</a:t>
                </a:r>
                <a:endParaRPr sz="1412">
                  <a:latin typeface="Century Gothic"/>
                  <a:cs typeface="Century Gothic"/>
                </a:endParaRPr>
              </a:p>
            </p:txBody>
          </p:sp>
          <p:sp>
            <p:nvSpPr>
              <p:cNvPr id="147" name="object 30"/>
              <p:cNvSpPr txBox="1"/>
              <p:nvPr/>
            </p:nvSpPr>
            <p:spPr>
              <a:xfrm>
                <a:off x="3885752" y="3638968"/>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2</a:t>
                </a:r>
                <a:endParaRPr sz="1412">
                  <a:latin typeface="Century Gothic"/>
                  <a:cs typeface="Century Gothic"/>
                </a:endParaRPr>
              </a:p>
            </p:txBody>
          </p:sp>
          <p:sp>
            <p:nvSpPr>
              <p:cNvPr id="148" name="object 29"/>
              <p:cNvSpPr txBox="1"/>
              <p:nvPr/>
            </p:nvSpPr>
            <p:spPr>
              <a:xfrm>
                <a:off x="7008168" y="3774795"/>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8</a:t>
                </a:r>
                <a:endParaRPr sz="1412">
                  <a:latin typeface="Century Gothic"/>
                  <a:cs typeface="Century Gothic"/>
                </a:endParaRPr>
              </a:p>
            </p:txBody>
          </p:sp>
          <p:sp>
            <p:nvSpPr>
              <p:cNvPr id="149" name="object 28"/>
              <p:cNvSpPr txBox="1"/>
              <p:nvPr/>
            </p:nvSpPr>
            <p:spPr>
              <a:xfrm>
                <a:off x="7475453" y="3780844"/>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9</a:t>
                </a:r>
                <a:endParaRPr sz="1412">
                  <a:latin typeface="Century Gothic"/>
                  <a:cs typeface="Century Gothic"/>
                </a:endParaRPr>
              </a:p>
            </p:txBody>
          </p:sp>
          <p:sp>
            <p:nvSpPr>
              <p:cNvPr id="150" name="object 27"/>
              <p:cNvSpPr txBox="1"/>
              <p:nvPr/>
            </p:nvSpPr>
            <p:spPr>
              <a:xfrm>
                <a:off x="5458391" y="3792930"/>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5</a:t>
                </a:r>
                <a:endParaRPr sz="1412">
                  <a:latin typeface="Century Gothic"/>
                  <a:cs typeface="Century Gothic"/>
                </a:endParaRPr>
              </a:p>
            </p:txBody>
          </p:sp>
          <p:sp>
            <p:nvSpPr>
              <p:cNvPr id="151" name="object 26"/>
              <p:cNvSpPr txBox="1"/>
              <p:nvPr/>
            </p:nvSpPr>
            <p:spPr>
              <a:xfrm>
                <a:off x="5967356" y="3787558"/>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6</a:t>
                </a:r>
                <a:endParaRPr sz="1412">
                  <a:latin typeface="Century Gothic"/>
                  <a:cs typeface="Century Gothic"/>
                </a:endParaRPr>
              </a:p>
            </p:txBody>
          </p:sp>
          <p:sp>
            <p:nvSpPr>
              <p:cNvPr id="152" name="object 25"/>
              <p:cNvSpPr txBox="1"/>
              <p:nvPr/>
            </p:nvSpPr>
            <p:spPr>
              <a:xfrm>
                <a:off x="6475661" y="3792943"/>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7</a:t>
                </a:r>
                <a:endParaRPr sz="1412">
                  <a:latin typeface="Century Gothic"/>
                  <a:cs typeface="Century Gothic"/>
                </a:endParaRPr>
              </a:p>
            </p:txBody>
          </p:sp>
          <p:sp>
            <p:nvSpPr>
              <p:cNvPr id="153" name="object 24"/>
              <p:cNvSpPr txBox="1"/>
              <p:nvPr/>
            </p:nvSpPr>
            <p:spPr>
              <a:xfrm>
                <a:off x="4441788" y="3805712"/>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3</a:t>
                </a:r>
                <a:endParaRPr sz="1412">
                  <a:latin typeface="Century Gothic"/>
                  <a:cs typeface="Century Gothic"/>
                </a:endParaRPr>
              </a:p>
            </p:txBody>
          </p:sp>
          <p:sp>
            <p:nvSpPr>
              <p:cNvPr id="154" name="object 23"/>
              <p:cNvSpPr txBox="1"/>
              <p:nvPr/>
            </p:nvSpPr>
            <p:spPr>
              <a:xfrm>
                <a:off x="4950086" y="3805712"/>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4</a:t>
                </a:r>
                <a:endParaRPr sz="1412">
                  <a:latin typeface="Century Gothic"/>
                  <a:cs typeface="Century Gothic"/>
                </a:endParaRPr>
              </a:p>
            </p:txBody>
          </p:sp>
          <p:sp>
            <p:nvSpPr>
              <p:cNvPr id="155" name="object 16"/>
              <p:cNvSpPr txBox="1"/>
              <p:nvPr/>
            </p:nvSpPr>
            <p:spPr>
              <a:xfrm>
                <a:off x="4000500" y="1395133"/>
                <a:ext cx="3558092" cy="280370"/>
              </a:xfrm>
              <a:prstGeom prst="rect">
                <a:avLst/>
              </a:prstGeom>
            </p:spPr>
            <p:txBody>
              <a:bodyPr wrap="square" lIns="0" tIns="0" rIns="0" bIns="0" rtlCol="0">
                <a:noAutofit/>
              </a:bodyPr>
              <a:lstStyle/>
              <a:p>
                <a:pPr>
                  <a:lnSpc>
                    <a:spcPts val="794"/>
                  </a:lnSpc>
                  <a:spcBef>
                    <a:spcPts val="4"/>
                  </a:spcBef>
                </a:pPr>
                <a:endParaRPr sz="794" dirty="0"/>
              </a:p>
              <a:p>
                <a:pPr marL="1026738">
                  <a:lnSpc>
                    <a:spcPts val="1407"/>
                  </a:lnSpc>
                  <a:spcBef>
                    <a:spcPts val="70"/>
                  </a:spcBef>
                </a:pPr>
                <a:r>
                  <a:rPr sz="2118" baseline="-11894" dirty="0">
                    <a:solidFill>
                      <a:schemeClr val="accent5">
                        <a:lumMod val="75000"/>
                      </a:schemeClr>
                    </a:solidFill>
                    <a:latin typeface="Century Gothic"/>
                    <a:cs typeface="Century Gothic"/>
                  </a:rPr>
                  <a:t>cluster1</a:t>
                </a:r>
                <a:endParaRPr sz="1412" dirty="0">
                  <a:solidFill>
                    <a:schemeClr val="accent5">
                      <a:lumMod val="75000"/>
                    </a:schemeClr>
                  </a:solidFill>
                  <a:latin typeface="Century Gothic"/>
                  <a:cs typeface="Century Gothic"/>
                </a:endParaRPr>
              </a:p>
            </p:txBody>
          </p:sp>
          <p:sp>
            <p:nvSpPr>
              <p:cNvPr id="156" name="object 15"/>
              <p:cNvSpPr txBox="1"/>
              <p:nvPr/>
            </p:nvSpPr>
            <p:spPr>
              <a:xfrm>
                <a:off x="4000500" y="1675503"/>
                <a:ext cx="0" cy="342900"/>
              </a:xfrm>
              <a:prstGeom prst="rect">
                <a:avLst/>
              </a:prstGeom>
            </p:spPr>
            <p:txBody>
              <a:bodyPr wrap="square" lIns="0" tIns="0" rIns="0" bIns="0" rtlCol="0">
                <a:noAutofit/>
              </a:bodyPr>
              <a:lstStyle/>
              <a:p>
                <a:pPr marL="22413">
                  <a:lnSpc>
                    <a:spcPts val="882"/>
                  </a:lnSpc>
                </a:pPr>
                <a:endParaRPr sz="882"/>
              </a:p>
            </p:txBody>
          </p:sp>
          <p:sp>
            <p:nvSpPr>
              <p:cNvPr id="157" name="object 14"/>
              <p:cNvSpPr txBox="1"/>
              <p:nvPr/>
            </p:nvSpPr>
            <p:spPr>
              <a:xfrm>
                <a:off x="4000500" y="2018404"/>
                <a:ext cx="0" cy="330797"/>
              </a:xfrm>
              <a:prstGeom prst="rect">
                <a:avLst/>
              </a:prstGeom>
            </p:spPr>
            <p:txBody>
              <a:bodyPr wrap="square" lIns="0" tIns="0" rIns="0" bIns="0" rtlCol="0">
                <a:noAutofit/>
              </a:bodyPr>
              <a:lstStyle/>
              <a:p>
                <a:pPr marL="22413">
                  <a:lnSpc>
                    <a:spcPts val="882"/>
                  </a:lnSpc>
                </a:pPr>
                <a:endParaRPr sz="882"/>
              </a:p>
            </p:txBody>
          </p:sp>
          <p:sp>
            <p:nvSpPr>
              <p:cNvPr id="158" name="object 13"/>
              <p:cNvSpPr txBox="1"/>
              <p:nvPr/>
            </p:nvSpPr>
            <p:spPr>
              <a:xfrm>
                <a:off x="4000500" y="2349201"/>
                <a:ext cx="0" cy="341555"/>
              </a:xfrm>
              <a:prstGeom prst="rect">
                <a:avLst/>
              </a:prstGeom>
            </p:spPr>
            <p:txBody>
              <a:bodyPr wrap="square" lIns="0" tIns="0" rIns="0" bIns="0" rtlCol="0">
                <a:noAutofit/>
              </a:bodyPr>
              <a:lstStyle/>
              <a:p>
                <a:pPr marL="22413">
                  <a:lnSpc>
                    <a:spcPts val="882"/>
                  </a:lnSpc>
                </a:pPr>
                <a:endParaRPr sz="882"/>
              </a:p>
            </p:txBody>
          </p:sp>
          <p:sp>
            <p:nvSpPr>
              <p:cNvPr id="159" name="object 12"/>
              <p:cNvSpPr txBox="1"/>
              <p:nvPr/>
            </p:nvSpPr>
            <p:spPr>
              <a:xfrm>
                <a:off x="4000500" y="2690756"/>
                <a:ext cx="0" cy="342900"/>
              </a:xfrm>
              <a:prstGeom prst="rect">
                <a:avLst/>
              </a:prstGeom>
            </p:spPr>
            <p:txBody>
              <a:bodyPr wrap="square" lIns="0" tIns="0" rIns="0" bIns="0" rtlCol="0">
                <a:noAutofit/>
              </a:bodyPr>
              <a:lstStyle/>
              <a:p>
                <a:pPr marL="22413">
                  <a:lnSpc>
                    <a:spcPts val="882"/>
                  </a:lnSpc>
                </a:pPr>
                <a:endParaRPr sz="882"/>
              </a:p>
            </p:txBody>
          </p:sp>
          <p:sp>
            <p:nvSpPr>
              <p:cNvPr id="160" name="object 11"/>
              <p:cNvSpPr txBox="1"/>
              <p:nvPr/>
            </p:nvSpPr>
            <p:spPr>
              <a:xfrm>
                <a:off x="4000500" y="3033657"/>
                <a:ext cx="0" cy="343571"/>
              </a:xfrm>
              <a:prstGeom prst="rect">
                <a:avLst/>
              </a:prstGeom>
            </p:spPr>
            <p:txBody>
              <a:bodyPr wrap="square" lIns="0" tIns="0" rIns="0" bIns="0" rtlCol="0">
                <a:noAutofit/>
              </a:bodyPr>
              <a:lstStyle/>
              <a:p>
                <a:pPr marL="22413">
                  <a:lnSpc>
                    <a:spcPts val="882"/>
                  </a:lnSpc>
                </a:pPr>
                <a:endParaRPr sz="882"/>
              </a:p>
            </p:txBody>
          </p:sp>
          <p:sp>
            <p:nvSpPr>
              <p:cNvPr id="161" name="object 10"/>
              <p:cNvSpPr txBox="1"/>
              <p:nvPr/>
            </p:nvSpPr>
            <p:spPr>
              <a:xfrm>
                <a:off x="4000500" y="3377229"/>
                <a:ext cx="3558092" cy="305248"/>
              </a:xfrm>
              <a:prstGeom prst="rect">
                <a:avLst/>
              </a:prstGeom>
            </p:spPr>
            <p:txBody>
              <a:bodyPr wrap="square" lIns="0" tIns="0" rIns="0" bIns="0" rtlCol="0">
                <a:noAutofit/>
              </a:bodyPr>
              <a:lstStyle/>
              <a:p>
                <a:pPr marR="862665" algn="r">
                  <a:lnSpc>
                    <a:spcPts val="896"/>
                  </a:lnSpc>
                  <a:spcBef>
                    <a:spcPts val="44"/>
                  </a:spcBef>
                </a:pPr>
                <a:r>
                  <a:rPr sz="794" dirty="0">
                    <a:solidFill>
                      <a:srgbClr val="640064"/>
                    </a:solidFill>
                    <a:latin typeface="Century Gothic"/>
                    <a:cs typeface="Century Gothic"/>
                  </a:rPr>
                  <a:t>7</a:t>
                </a:r>
                <a:endParaRPr sz="794">
                  <a:latin typeface="Century Gothic"/>
                  <a:cs typeface="Century Gothic"/>
                </a:endParaRPr>
              </a:p>
              <a:p>
                <a:pPr marL="1917043" marR="1547210" algn="ctr">
                  <a:lnSpc>
                    <a:spcPct val="102172"/>
                  </a:lnSpc>
                </a:pPr>
                <a:r>
                  <a:rPr sz="794" dirty="0">
                    <a:solidFill>
                      <a:srgbClr val="640064"/>
                    </a:solidFill>
                    <a:latin typeface="Century Gothic"/>
                    <a:cs typeface="Century Gothic"/>
                  </a:rPr>
                  <a:t>5</a:t>
                </a:r>
                <a:endParaRPr sz="794">
                  <a:latin typeface="Century Gothic"/>
                  <a:cs typeface="Century Gothic"/>
                </a:endParaRPr>
              </a:p>
            </p:txBody>
          </p:sp>
          <p:sp>
            <p:nvSpPr>
              <p:cNvPr id="162" name="object 9"/>
              <p:cNvSpPr txBox="1"/>
              <p:nvPr/>
            </p:nvSpPr>
            <p:spPr>
              <a:xfrm>
                <a:off x="4000500" y="3682478"/>
                <a:ext cx="498885"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3" name="object 8"/>
              <p:cNvSpPr txBox="1"/>
              <p:nvPr/>
            </p:nvSpPr>
            <p:spPr>
              <a:xfrm>
                <a:off x="4499386" y="3682478"/>
                <a:ext cx="516367"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4" name="object 7"/>
              <p:cNvSpPr txBox="1"/>
              <p:nvPr/>
            </p:nvSpPr>
            <p:spPr>
              <a:xfrm>
                <a:off x="5015753" y="3682478"/>
                <a:ext cx="500230"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5" name="object 6"/>
              <p:cNvSpPr txBox="1"/>
              <p:nvPr/>
            </p:nvSpPr>
            <p:spPr>
              <a:xfrm>
                <a:off x="5515984" y="3682478"/>
                <a:ext cx="517039"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6" name="object 5"/>
              <p:cNvSpPr txBox="1"/>
              <p:nvPr/>
            </p:nvSpPr>
            <p:spPr>
              <a:xfrm>
                <a:off x="6033023" y="3682478"/>
                <a:ext cx="495524"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7" name="object 4"/>
              <p:cNvSpPr txBox="1"/>
              <p:nvPr/>
            </p:nvSpPr>
            <p:spPr>
              <a:xfrm>
                <a:off x="6528548" y="3682478"/>
                <a:ext cx="497540"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8" name="object 3"/>
              <p:cNvSpPr txBox="1"/>
              <p:nvPr/>
            </p:nvSpPr>
            <p:spPr>
              <a:xfrm>
                <a:off x="7026089" y="3682478"/>
                <a:ext cx="532503" cy="64545"/>
              </a:xfrm>
              <a:prstGeom prst="rect">
                <a:avLst/>
              </a:prstGeom>
            </p:spPr>
            <p:txBody>
              <a:bodyPr wrap="square" lIns="0" tIns="0" rIns="0" bIns="0" rtlCol="0">
                <a:noAutofit/>
              </a:bodyPr>
              <a:lstStyle/>
              <a:p>
                <a:pPr marL="22413">
                  <a:lnSpc>
                    <a:spcPts val="485"/>
                  </a:lnSpc>
                  <a:spcBef>
                    <a:spcPts val="22"/>
                  </a:spcBef>
                </a:pPr>
                <a:endParaRPr sz="485"/>
              </a:p>
            </p:txBody>
          </p:sp>
        </p:grpSp>
        <p:sp>
          <p:nvSpPr>
            <p:cNvPr id="97" name="Oval 96"/>
            <p:cNvSpPr/>
            <p:nvPr/>
          </p:nvSpPr>
          <p:spPr bwMode="auto">
            <a:xfrm>
              <a:off x="3937363" y="1447801"/>
              <a:ext cx="1320437" cy="1755738"/>
            </a:xfrm>
            <a:prstGeom prst="ellipse">
              <a:avLst/>
            </a:prstGeom>
            <a:no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noFill/>
                <a:latin typeface="Arial" charset="0"/>
              </a:endParaRPr>
            </a:p>
          </p:txBody>
        </p:sp>
        <p:sp>
          <p:nvSpPr>
            <p:cNvPr id="98" name="Oval 97"/>
            <p:cNvSpPr/>
            <p:nvPr/>
          </p:nvSpPr>
          <p:spPr bwMode="auto">
            <a:xfrm>
              <a:off x="5715000" y="2057167"/>
              <a:ext cx="1527717" cy="1981433"/>
            </a:xfrm>
            <a:prstGeom prst="ellipse">
              <a:avLst/>
            </a:prstGeom>
            <a:no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solidFill>
                  <a:schemeClr val="tx1"/>
                </a:solidFill>
                <a:latin typeface="Arial" charset="0"/>
              </a:endParaRPr>
            </a:p>
          </p:txBody>
        </p:sp>
      </p:grpSp>
      <p:sp>
        <p:nvSpPr>
          <p:cNvPr id="3" name="Rectangle 2"/>
          <p:cNvSpPr/>
          <p:nvPr/>
        </p:nvSpPr>
        <p:spPr>
          <a:xfrm>
            <a:off x="4356917" y="4100259"/>
            <a:ext cx="3321285" cy="1569660"/>
          </a:xfrm>
          <a:prstGeom prst="rect">
            <a:avLst/>
          </a:prstGeom>
        </p:spPr>
        <p:txBody>
          <a:bodyPr wrap="square">
            <a:spAutoFit/>
          </a:bodyPr>
          <a:lstStyle/>
          <a:p>
            <a:pPr algn="ctr">
              <a:lnSpc>
                <a:spcPct val="150000"/>
              </a:lnSpc>
            </a:pPr>
            <a:r>
              <a:rPr lang="en-US" altLang="en-US" sz="1600" dirty="0">
                <a:solidFill>
                  <a:schemeClr val="accent5">
                    <a:lumMod val="75000"/>
                  </a:schemeClr>
                </a:solidFill>
                <a:sym typeface="Symbol" pitchFamily="18" charset="2"/>
              </a:rPr>
              <a:t>C</a:t>
            </a:r>
            <a:r>
              <a:rPr lang="en-US" altLang="en-US" sz="1600" baseline="-25000" dirty="0">
                <a:solidFill>
                  <a:srgbClr val="002060"/>
                </a:solidFill>
                <a:sym typeface="Symbol" pitchFamily="18" charset="2"/>
              </a:rPr>
              <a:t>6</a:t>
            </a:r>
            <a:r>
              <a:rPr lang="en-US" altLang="en-US" sz="1600" baseline="-25000" dirty="0">
                <a:solidFill>
                  <a:srgbClr val="C00000"/>
                </a:solidFill>
                <a:sym typeface="Symbol" pitchFamily="18" charset="2"/>
              </a:rPr>
              <a:t>8</a:t>
            </a:r>
            <a:r>
              <a:rPr lang="en-US" altLang="en-US" sz="1600" baseline="-25000" dirty="0">
                <a:solidFill>
                  <a:srgbClr val="006600"/>
                </a:solidFill>
                <a:sym typeface="Symbol" pitchFamily="18" charset="2"/>
              </a:rPr>
              <a:t>7</a:t>
            </a:r>
            <a:r>
              <a:rPr lang="en-US" altLang="en-US" sz="1600" baseline="-25000" dirty="0">
                <a:solidFill>
                  <a:srgbClr val="002060"/>
                </a:solidFill>
                <a:sym typeface="Symbol" pitchFamily="18" charset="2"/>
              </a:rPr>
              <a:t> </a:t>
            </a:r>
            <a:r>
              <a:rPr lang="en-US" altLang="en-US" sz="1600" dirty="0">
                <a:solidFill>
                  <a:schemeClr val="accent5">
                    <a:lumMod val="75000"/>
                  </a:schemeClr>
                </a:solidFill>
                <a:sym typeface="Symbol" pitchFamily="18" charset="2"/>
              </a:rPr>
              <a:t>= d(0</a:t>
            </a:r>
            <a:r>
              <a:rPr lang="en-US" altLang="en-US" sz="1600" baseline="-25000" dirty="0">
                <a:solidFill>
                  <a:schemeClr val="accent5">
                    <a:lumMod val="75000"/>
                  </a:schemeClr>
                </a:solidFill>
                <a:sym typeface="Symbol" pitchFamily="18" charset="2"/>
              </a:rPr>
              <a:t>7</a:t>
            </a:r>
            <a:r>
              <a:rPr lang="en-US" altLang="en-US" sz="1600" dirty="0">
                <a:solidFill>
                  <a:schemeClr val="accent5">
                    <a:lumMod val="75000"/>
                  </a:schemeClr>
                </a:solidFill>
                <a:sym typeface="Symbol" pitchFamily="18" charset="2"/>
              </a:rPr>
              <a:t>,0</a:t>
            </a:r>
            <a:r>
              <a:rPr lang="en-US" altLang="en-US" sz="1600" baseline="-25000" dirty="0">
                <a:solidFill>
                  <a:schemeClr val="accent5">
                    <a:lumMod val="75000"/>
                  </a:schemeClr>
                </a:solidFill>
                <a:sym typeface="Symbol" pitchFamily="18" charset="2"/>
              </a:rPr>
              <a:t>6</a:t>
            </a:r>
            <a:r>
              <a:rPr lang="en-US" altLang="en-US" sz="1600" dirty="0">
                <a:solidFill>
                  <a:schemeClr val="accent5">
                    <a:lumMod val="75000"/>
                  </a:schemeClr>
                </a:solidFill>
                <a:sym typeface="Symbol" pitchFamily="18" charset="2"/>
              </a:rPr>
              <a:t>) - d(0</a:t>
            </a:r>
            <a:r>
              <a:rPr lang="en-US" altLang="en-US" sz="1600" baseline="-25000" dirty="0">
                <a:solidFill>
                  <a:schemeClr val="accent5">
                    <a:lumMod val="75000"/>
                  </a:schemeClr>
                </a:solidFill>
                <a:sym typeface="Symbol" pitchFamily="18" charset="2"/>
              </a:rPr>
              <a:t>8</a:t>
            </a:r>
            <a:r>
              <a:rPr lang="en-US" altLang="en-US" sz="1600" dirty="0">
                <a:solidFill>
                  <a:schemeClr val="accent5">
                    <a:lumMod val="75000"/>
                  </a:schemeClr>
                </a:solidFill>
                <a:sym typeface="Symbol" pitchFamily="18" charset="2"/>
              </a:rPr>
              <a:t>,0</a:t>
            </a:r>
            <a:r>
              <a:rPr lang="en-US" altLang="en-US" sz="1600" baseline="-25000" dirty="0">
                <a:solidFill>
                  <a:schemeClr val="accent5">
                    <a:lumMod val="75000"/>
                  </a:schemeClr>
                </a:solidFill>
                <a:sym typeface="Symbol" pitchFamily="18" charset="2"/>
              </a:rPr>
              <a:t>6</a:t>
            </a:r>
            <a:r>
              <a:rPr lang="en-US" altLang="en-US" sz="1600" dirty="0">
                <a:solidFill>
                  <a:schemeClr val="accent5">
                    <a:lumMod val="75000"/>
                  </a:schemeClr>
                </a:solidFill>
                <a:sym typeface="Symbol" pitchFamily="18" charset="2"/>
              </a:rPr>
              <a:t>)=2-1=1</a:t>
            </a:r>
          </a:p>
          <a:p>
            <a:pPr algn="ctr">
              <a:lnSpc>
                <a:spcPct val="150000"/>
              </a:lnSpc>
            </a:pPr>
            <a:r>
              <a:rPr lang="en-US" altLang="en-US" sz="1600" dirty="0">
                <a:solidFill>
                  <a:schemeClr val="accent5">
                    <a:lumMod val="75000"/>
                  </a:schemeClr>
                </a:solidFill>
                <a:sym typeface="Symbol" pitchFamily="18" charset="2"/>
              </a:rPr>
              <a:t>C</a:t>
            </a:r>
            <a:r>
              <a:rPr lang="en-US" altLang="en-US" sz="1600" baseline="-25000" dirty="0">
                <a:solidFill>
                  <a:srgbClr val="002060"/>
                </a:solidFill>
                <a:sym typeface="Symbol" pitchFamily="18" charset="2"/>
              </a:rPr>
              <a:t>5</a:t>
            </a:r>
            <a:r>
              <a:rPr lang="en-US" altLang="en-US" sz="1600" baseline="-25000" dirty="0">
                <a:solidFill>
                  <a:srgbClr val="C00000"/>
                </a:solidFill>
                <a:sym typeface="Symbol" pitchFamily="18" charset="2"/>
              </a:rPr>
              <a:t>8</a:t>
            </a:r>
            <a:r>
              <a:rPr lang="en-US" altLang="en-US" sz="1600" baseline="-25000" dirty="0">
                <a:solidFill>
                  <a:srgbClr val="006600"/>
                </a:solidFill>
                <a:sym typeface="Symbol" pitchFamily="18" charset="2"/>
              </a:rPr>
              <a:t>7</a:t>
            </a:r>
            <a:r>
              <a:rPr lang="en-US" altLang="en-US" sz="1600" baseline="-25000" dirty="0">
                <a:solidFill>
                  <a:srgbClr val="002060"/>
                </a:solidFill>
                <a:sym typeface="Symbol" pitchFamily="18" charset="2"/>
              </a:rPr>
              <a:t> </a:t>
            </a:r>
            <a:r>
              <a:rPr lang="en-US" altLang="en-US" sz="1600" dirty="0">
                <a:solidFill>
                  <a:schemeClr val="accent5">
                    <a:lumMod val="75000"/>
                  </a:schemeClr>
                </a:solidFill>
                <a:sym typeface="Symbol" pitchFamily="18" charset="2"/>
              </a:rPr>
              <a:t>= d(0</a:t>
            </a:r>
            <a:r>
              <a:rPr lang="en-US" altLang="en-US" sz="1600" baseline="-25000" dirty="0">
                <a:solidFill>
                  <a:schemeClr val="accent5">
                    <a:lumMod val="75000"/>
                  </a:schemeClr>
                </a:solidFill>
                <a:sym typeface="Symbol" pitchFamily="18" charset="2"/>
              </a:rPr>
              <a:t>7</a:t>
            </a:r>
            <a:r>
              <a:rPr lang="en-US" altLang="en-US" sz="1600" dirty="0">
                <a:solidFill>
                  <a:schemeClr val="accent5">
                    <a:lumMod val="75000"/>
                  </a:schemeClr>
                </a:solidFill>
                <a:sym typeface="Symbol" pitchFamily="18" charset="2"/>
              </a:rPr>
              <a:t>,0</a:t>
            </a:r>
            <a:r>
              <a:rPr lang="en-US" altLang="en-US" sz="1600" baseline="-25000" dirty="0">
                <a:solidFill>
                  <a:schemeClr val="accent5">
                    <a:lumMod val="75000"/>
                  </a:schemeClr>
                </a:solidFill>
                <a:sym typeface="Symbol" pitchFamily="18" charset="2"/>
              </a:rPr>
              <a:t>5</a:t>
            </a:r>
            <a:r>
              <a:rPr lang="en-US" altLang="en-US" sz="1600" dirty="0">
                <a:solidFill>
                  <a:schemeClr val="accent5">
                    <a:lumMod val="75000"/>
                  </a:schemeClr>
                </a:solidFill>
                <a:sym typeface="Symbol" pitchFamily="18" charset="2"/>
              </a:rPr>
              <a:t>) - d(0</a:t>
            </a:r>
            <a:r>
              <a:rPr lang="en-US" altLang="en-US" sz="1600" baseline="-25000" dirty="0">
                <a:solidFill>
                  <a:schemeClr val="accent5">
                    <a:lumMod val="75000"/>
                  </a:schemeClr>
                </a:solidFill>
                <a:sym typeface="Symbol" pitchFamily="18" charset="2"/>
              </a:rPr>
              <a:t>8</a:t>
            </a:r>
            <a:r>
              <a:rPr lang="en-US" altLang="en-US" sz="1600" dirty="0">
                <a:solidFill>
                  <a:schemeClr val="accent5">
                    <a:lumMod val="75000"/>
                  </a:schemeClr>
                </a:solidFill>
                <a:sym typeface="Symbol" pitchFamily="18" charset="2"/>
              </a:rPr>
              <a:t>,0</a:t>
            </a:r>
            <a:r>
              <a:rPr lang="en-US" altLang="en-US" sz="1600" baseline="-25000" dirty="0">
                <a:solidFill>
                  <a:schemeClr val="accent5">
                    <a:lumMod val="75000"/>
                  </a:schemeClr>
                </a:solidFill>
                <a:sym typeface="Symbol" pitchFamily="18" charset="2"/>
              </a:rPr>
              <a:t>5</a:t>
            </a:r>
            <a:r>
              <a:rPr lang="en-US" altLang="en-US" sz="1600" dirty="0">
                <a:solidFill>
                  <a:schemeClr val="accent5">
                    <a:lumMod val="75000"/>
                  </a:schemeClr>
                </a:solidFill>
                <a:sym typeface="Symbol" pitchFamily="18" charset="2"/>
              </a:rPr>
              <a:t>)=2-3=-1</a:t>
            </a:r>
          </a:p>
          <a:p>
            <a:pPr algn="ctr">
              <a:lnSpc>
                <a:spcPct val="150000"/>
              </a:lnSpc>
            </a:pPr>
            <a:r>
              <a:rPr lang="en-US" altLang="en-US" sz="1600" dirty="0">
                <a:solidFill>
                  <a:schemeClr val="accent5">
                    <a:lumMod val="75000"/>
                  </a:schemeClr>
                </a:solidFill>
                <a:sym typeface="Symbol" pitchFamily="18" charset="2"/>
              </a:rPr>
              <a:t>C</a:t>
            </a:r>
            <a:r>
              <a:rPr lang="en-US" altLang="en-US" sz="1600" baseline="-25000" dirty="0">
                <a:solidFill>
                  <a:srgbClr val="002060"/>
                </a:solidFill>
                <a:sym typeface="Symbol" pitchFamily="18" charset="2"/>
              </a:rPr>
              <a:t>9</a:t>
            </a:r>
            <a:r>
              <a:rPr lang="en-US" altLang="en-US" sz="1600" baseline="-25000" dirty="0">
                <a:solidFill>
                  <a:srgbClr val="C00000"/>
                </a:solidFill>
                <a:sym typeface="Symbol" pitchFamily="18" charset="2"/>
              </a:rPr>
              <a:t>8</a:t>
            </a:r>
            <a:r>
              <a:rPr lang="en-US" altLang="en-US" sz="1600" baseline="-25000" dirty="0">
                <a:solidFill>
                  <a:srgbClr val="006600"/>
                </a:solidFill>
                <a:sym typeface="Symbol" pitchFamily="18" charset="2"/>
              </a:rPr>
              <a:t>7</a:t>
            </a:r>
            <a:r>
              <a:rPr lang="en-US" altLang="en-US" sz="1600" baseline="-25000" dirty="0">
                <a:solidFill>
                  <a:srgbClr val="002060"/>
                </a:solidFill>
                <a:sym typeface="Symbol" pitchFamily="18" charset="2"/>
              </a:rPr>
              <a:t> </a:t>
            </a:r>
            <a:r>
              <a:rPr lang="en-US" altLang="en-US" sz="1600" dirty="0">
                <a:solidFill>
                  <a:schemeClr val="accent5">
                    <a:lumMod val="75000"/>
                  </a:schemeClr>
                </a:solidFill>
                <a:sym typeface="Symbol" pitchFamily="18" charset="2"/>
              </a:rPr>
              <a:t>= d(0</a:t>
            </a:r>
            <a:r>
              <a:rPr lang="en-US" altLang="en-US" sz="1600" baseline="-25000" dirty="0">
                <a:solidFill>
                  <a:schemeClr val="accent5">
                    <a:lumMod val="75000"/>
                  </a:schemeClr>
                </a:solidFill>
                <a:sym typeface="Symbol" pitchFamily="18" charset="2"/>
              </a:rPr>
              <a:t>7</a:t>
            </a:r>
            <a:r>
              <a:rPr lang="en-US" altLang="en-US" sz="1600" dirty="0">
                <a:solidFill>
                  <a:schemeClr val="accent5">
                    <a:lumMod val="75000"/>
                  </a:schemeClr>
                </a:solidFill>
                <a:sym typeface="Symbol" pitchFamily="18" charset="2"/>
              </a:rPr>
              <a:t>,0</a:t>
            </a:r>
            <a:r>
              <a:rPr lang="en-US" altLang="en-US" sz="1600" baseline="-25000" dirty="0">
                <a:solidFill>
                  <a:schemeClr val="accent5">
                    <a:lumMod val="75000"/>
                  </a:schemeClr>
                </a:solidFill>
                <a:sym typeface="Symbol" pitchFamily="18" charset="2"/>
              </a:rPr>
              <a:t>9</a:t>
            </a:r>
            <a:r>
              <a:rPr lang="en-US" altLang="en-US" sz="1600" dirty="0">
                <a:solidFill>
                  <a:schemeClr val="accent5">
                    <a:lumMod val="75000"/>
                  </a:schemeClr>
                </a:solidFill>
                <a:sym typeface="Symbol" pitchFamily="18" charset="2"/>
              </a:rPr>
              <a:t>) - d(0</a:t>
            </a:r>
            <a:r>
              <a:rPr lang="en-US" altLang="en-US" sz="1600" baseline="-25000" dirty="0">
                <a:solidFill>
                  <a:schemeClr val="accent5">
                    <a:lumMod val="75000"/>
                  </a:schemeClr>
                </a:solidFill>
                <a:sym typeface="Symbol" pitchFamily="18" charset="2"/>
              </a:rPr>
              <a:t>8</a:t>
            </a:r>
            <a:r>
              <a:rPr lang="en-US" altLang="en-US" sz="1600" dirty="0">
                <a:solidFill>
                  <a:schemeClr val="accent5">
                    <a:lumMod val="75000"/>
                  </a:schemeClr>
                </a:solidFill>
                <a:sym typeface="Symbol" pitchFamily="18" charset="2"/>
              </a:rPr>
              <a:t>,0</a:t>
            </a:r>
            <a:r>
              <a:rPr lang="en-US" altLang="en-US" sz="1600" baseline="-25000" dirty="0">
                <a:solidFill>
                  <a:schemeClr val="accent5">
                    <a:lumMod val="75000"/>
                  </a:schemeClr>
                </a:solidFill>
                <a:sym typeface="Symbol" pitchFamily="18" charset="2"/>
              </a:rPr>
              <a:t>9</a:t>
            </a:r>
            <a:r>
              <a:rPr lang="en-US" altLang="en-US" sz="1600" dirty="0">
                <a:solidFill>
                  <a:schemeClr val="accent5">
                    <a:lumMod val="75000"/>
                  </a:schemeClr>
                </a:solidFill>
                <a:sym typeface="Symbol" pitchFamily="18" charset="2"/>
              </a:rPr>
              <a:t>)=3-2=1</a:t>
            </a:r>
          </a:p>
          <a:p>
            <a:pPr algn="ctr">
              <a:lnSpc>
                <a:spcPct val="150000"/>
              </a:lnSpc>
            </a:pPr>
            <a:r>
              <a:rPr lang="en-US" altLang="en-US" sz="1600" dirty="0">
                <a:solidFill>
                  <a:schemeClr val="accent5">
                    <a:lumMod val="75000"/>
                  </a:schemeClr>
                </a:solidFill>
                <a:sym typeface="Symbol" pitchFamily="18" charset="2"/>
              </a:rPr>
              <a:t>C</a:t>
            </a:r>
            <a:r>
              <a:rPr lang="en-US" altLang="en-US" sz="1600" baseline="-25000" dirty="0">
                <a:solidFill>
                  <a:srgbClr val="002060"/>
                </a:solidFill>
                <a:sym typeface="Symbol" pitchFamily="18" charset="2"/>
              </a:rPr>
              <a:t>10</a:t>
            </a:r>
            <a:r>
              <a:rPr lang="en-US" altLang="en-US" sz="1600" baseline="-25000" dirty="0">
                <a:solidFill>
                  <a:srgbClr val="C00000"/>
                </a:solidFill>
                <a:sym typeface="Symbol" pitchFamily="18" charset="2"/>
              </a:rPr>
              <a:t>8</a:t>
            </a:r>
            <a:r>
              <a:rPr lang="en-US" altLang="en-US" sz="1600" baseline="-25000" dirty="0">
                <a:solidFill>
                  <a:srgbClr val="006600"/>
                </a:solidFill>
                <a:sym typeface="Symbol" pitchFamily="18" charset="2"/>
              </a:rPr>
              <a:t>7</a:t>
            </a:r>
            <a:r>
              <a:rPr lang="en-US" altLang="en-US" sz="1600" baseline="-25000" dirty="0">
                <a:solidFill>
                  <a:srgbClr val="002060"/>
                </a:solidFill>
                <a:sym typeface="Symbol" pitchFamily="18" charset="2"/>
              </a:rPr>
              <a:t> </a:t>
            </a:r>
            <a:r>
              <a:rPr lang="en-US" altLang="en-US" sz="1600" dirty="0">
                <a:solidFill>
                  <a:schemeClr val="accent5">
                    <a:lumMod val="75000"/>
                  </a:schemeClr>
                </a:solidFill>
                <a:sym typeface="Symbol" pitchFamily="18" charset="2"/>
              </a:rPr>
              <a:t>= d(0</a:t>
            </a:r>
            <a:r>
              <a:rPr lang="en-US" altLang="en-US" sz="1600" baseline="-25000" dirty="0">
                <a:solidFill>
                  <a:schemeClr val="accent5">
                    <a:lumMod val="75000"/>
                  </a:schemeClr>
                </a:solidFill>
                <a:sym typeface="Symbol" pitchFamily="18" charset="2"/>
              </a:rPr>
              <a:t>7</a:t>
            </a:r>
            <a:r>
              <a:rPr lang="en-US" altLang="en-US" sz="1600" dirty="0">
                <a:solidFill>
                  <a:schemeClr val="accent5">
                    <a:lumMod val="75000"/>
                  </a:schemeClr>
                </a:solidFill>
                <a:sym typeface="Symbol" pitchFamily="18" charset="2"/>
              </a:rPr>
              <a:t>,0</a:t>
            </a:r>
            <a:r>
              <a:rPr lang="en-US" altLang="en-US" sz="1600" baseline="-25000" dirty="0">
                <a:solidFill>
                  <a:schemeClr val="accent5">
                    <a:lumMod val="75000"/>
                  </a:schemeClr>
                </a:solidFill>
                <a:sym typeface="Symbol" pitchFamily="18" charset="2"/>
              </a:rPr>
              <a:t>10</a:t>
            </a:r>
            <a:r>
              <a:rPr lang="en-US" altLang="en-US" sz="1600" dirty="0">
                <a:solidFill>
                  <a:schemeClr val="accent5">
                    <a:lumMod val="75000"/>
                  </a:schemeClr>
                </a:solidFill>
                <a:sym typeface="Symbol" pitchFamily="18" charset="2"/>
              </a:rPr>
              <a:t>) - d(0</a:t>
            </a:r>
            <a:r>
              <a:rPr lang="en-US" altLang="en-US" sz="1600" baseline="-25000" dirty="0">
                <a:solidFill>
                  <a:schemeClr val="accent5">
                    <a:lumMod val="75000"/>
                  </a:schemeClr>
                </a:solidFill>
                <a:sym typeface="Symbol" pitchFamily="18" charset="2"/>
              </a:rPr>
              <a:t>8</a:t>
            </a:r>
            <a:r>
              <a:rPr lang="en-US" altLang="en-US" sz="1600" dirty="0">
                <a:solidFill>
                  <a:schemeClr val="accent5">
                    <a:lumMod val="75000"/>
                  </a:schemeClr>
                </a:solidFill>
                <a:sym typeface="Symbol" pitchFamily="18" charset="2"/>
              </a:rPr>
              <a:t>,0</a:t>
            </a:r>
            <a:r>
              <a:rPr lang="en-US" altLang="en-US" sz="1600" baseline="-25000" dirty="0">
                <a:solidFill>
                  <a:schemeClr val="accent5">
                    <a:lumMod val="75000"/>
                  </a:schemeClr>
                </a:solidFill>
                <a:sym typeface="Symbol" pitchFamily="18" charset="2"/>
              </a:rPr>
              <a:t>10</a:t>
            </a:r>
            <a:r>
              <a:rPr lang="en-US" altLang="en-US" sz="1600" dirty="0">
                <a:solidFill>
                  <a:schemeClr val="accent5">
                    <a:lumMod val="75000"/>
                  </a:schemeClr>
                </a:solidFill>
                <a:sym typeface="Symbol" pitchFamily="18" charset="2"/>
              </a:rPr>
              <a:t>)=3-2=1</a:t>
            </a:r>
            <a:endParaRPr lang="en-IN" sz="1600" dirty="0">
              <a:solidFill>
                <a:schemeClr val="accent5">
                  <a:lumMod val="75000"/>
                </a:schemeClr>
              </a:solidFill>
            </a:endParaRPr>
          </a:p>
        </p:txBody>
      </p:sp>
      <p:sp>
        <p:nvSpPr>
          <p:cNvPr id="170" name="Title 84"/>
          <p:cNvSpPr txBox="1">
            <a:spLocks/>
          </p:cNvSpPr>
          <p:nvPr/>
        </p:nvSpPr>
        <p:spPr>
          <a:xfrm>
            <a:off x="1866355" y="250375"/>
            <a:ext cx="8280400" cy="533400"/>
          </a:xfrm>
          <a:prstGeom prst="rect">
            <a:avLst/>
          </a:prstGeom>
        </p:spPr>
        <p:txBody>
          <a:bodyPr/>
          <a:lst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a:lstStyle>
          <a:p>
            <a:r>
              <a:rPr lang="en-US" altLang="ko-KR" sz="2800" kern="0" dirty="0">
                <a:solidFill>
                  <a:srgbClr val="002060"/>
                </a:solidFill>
                <a:ea typeface="Gulim" pitchFamily="34" charset="-127"/>
              </a:rPr>
              <a:t>PAM or </a:t>
            </a:r>
            <a:r>
              <a:rPr lang="en-IN" sz="2800" kern="0" spc="4" dirty="0">
                <a:solidFill>
                  <a:srgbClr val="002060"/>
                </a:solidFill>
                <a:cs typeface="Century Gothic"/>
              </a:rPr>
              <a:t>K-</a:t>
            </a:r>
            <a:r>
              <a:rPr lang="en-IN" sz="2800" kern="0" spc="4" dirty="0" err="1">
                <a:solidFill>
                  <a:srgbClr val="002060"/>
                </a:solidFill>
                <a:cs typeface="Century Gothic"/>
              </a:rPr>
              <a:t>Medoid</a:t>
            </a:r>
            <a:r>
              <a:rPr lang="en-IN" sz="2800" kern="0" dirty="0" err="1">
                <a:solidFill>
                  <a:srgbClr val="002060"/>
                </a:solidFill>
                <a:cs typeface="Century Gothic"/>
              </a:rPr>
              <a:t>s</a:t>
            </a:r>
            <a:r>
              <a:rPr lang="en-IN" sz="2800" kern="0" dirty="0">
                <a:solidFill>
                  <a:srgbClr val="002060"/>
                </a:solidFill>
                <a:cs typeface="Century Gothic"/>
              </a:rPr>
              <a:t>:</a:t>
            </a:r>
            <a:r>
              <a:rPr lang="en-IN" sz="2800" kern="0" spc="8" dirty="0">
                <a:solidFill>
                  <a:srgbClr val="002060"/>
                </a:solidFill>
                <a:cs typeface="Century Gothic"/>
              </a:rPr>
              <a:t>  </a:t>
            </a:r>
            <a:r>
              <a:rPr lang="en-IN" sz="2800" kern="0" spc="4" dirty="0">
                <a:solidFill>
                  <a:srgbClr val="002060"/>
                </a:solidFill>
                <a:cs typeface="Century Gothic"/>
              </a:rPr>
              <a:t>Example</a:t>
            </a:r>
            <a:endParaRPr lang="en-IN" sz="2800" kern="0" dirty="0">
              <a:solidFill>
                <a:srgbClr val="002060"/>
              </a:solidFill>
            </a:endParaRPr>
          </a:p>
        </p:txBody>
      </p:sp>
      <p:sp>
        <p:nvSpPr>
          <p:cNvPr id="4" name="Rectangle 3"/>
          <p:cNvSpPr/>
          <p:nvPr/>
        </p:nvSpPr>
        <p:spPr>
          <a:xfrm>
            <a:off x="7737880" y="4674857"/>
            <a:ext cx="1947969" cy="338554"/>
          </a:xfrm>
          <a:prstGeom prst="rect">
            <a:avLst/>
          </a:prstGeom>
        </p:spPr>
        <p:txBody>
          <a:bodyPr wrap="none">
            <a:spAutoFit/>
          </a:bodyPr>
          <a:lstStyle/>
          <a:p>
            <a:r>
              <a:rPr lang="en-US" altLang="en-US" sz="1600" dirty="0">
                <a:solidFill>
                  <a:schemeClr val="accent6">
                    <a:lumMod val="75000"/>
                  </a:schemeClr>
                </a:solidFill>
                <a:sym typeface="Symbol" pitchFamily="18" charset="2"/>
              </a:rPr>
              <a:t>C</a:t>
            </a:r>
            <a:r>
              <a:rPr lang="en-US" altLang="en-US" sz="1600" baseline="-25000" dirty="0">
                <a:solidFill>
                  <a:srgbClr val="002060"/>
                </a:solidFill>
                <a:sym typeface="Symbol" pitchFamily="18" charset="2"/>
              </a:rPr>
              <a:t>1</a:t>
            </a:r>
            <a:r>
              <a:rPr lang="en-US" altLang="en-US" sz="1600" baseline="-25000" dirty="0">
                <a:solidFill>
                  <a:srgbClr val="C00000"/>
                </a:solidFill>
                <a:sym typeface="Symbol" pitchFamily="18" charset="2"/>
              </a:rPr>
              <a:t>8</a:t>
            </a:r>
            <a:r>
              <a:rPr lang="en-US" altLang="en-US" sz="1600" baseline="-25000" dirty="0">
                <a:solidFill>
                  <a:srgbClr val="006600"/>
                </a:solidFill>
                <a:sym typeface="Symbol" pitchFamily="18" charset="2"/>
              </a:rPr>
              <a:t>7</a:t>
            </a:r>
            <a:r>
              <a:rPr lang="en-US" altLang="en-US" sz="1600" dirty="0">
                <a:solidFill>
                  <a:schemeClr val="accent6">
                    <a:lumMod val="75000"/>
                  </a:schemeClr>
                </a:solidFill>
                <a:sym typeface="Symbol" pitchFamily="18" charset="2"/>
              </a:rPr>
              <a:t>=0, C</a:t>
            </a:r>
            <a:r>
              <a:rPr lang="en-US" altLang="en-US" sz="1600" baseline="-25000" dirty="0">
                <a:solidFill>
                  <a:srgbClr val="002060"/>
                </a:solidFill>
                <a:sym typeface="Symbol" pitchFamily="18" charset="2"/>
              </a:rPr>
              <a:t>3</a:t>
            </a:r>
            <a:r>
              <a:rPr lang="en-US" altLang="en-US" sz="1600" baseline="-25000" dirty="0">
                <a:solidFill>
                  <a:srgbClr val="C00000"/>
                </a:solidFill>
                <a:sym typeface="Symbol" pitchFamily="18" charset="2"/>
              </a:rPr>
              <a:t>8</a:t>
            </a:r>
            <a:r>
              <a:rPr lang="en-US" altLang="en-US" sz="1600" baseline="-25000" dirty="0">
                <a:solidFill>
                  <a:srgbClr val="006600"/>
                </a:solidFill>
                <a:sym typeface="Symbol" pitchFamily="18" charset="2"/>
              </a:rPr>
              <a:t>7</a:t>
            </a:r>
            <a:r>
              <a:rPr lang="en-US" altLang="en-US" sz="1600" dirty="0">
                <a:solidFill>
                  <a:schemeClr val="accent6">
                    <a:lumMod val="75000"/>
                  </a:schemeClr>
                </a:solidFill>
                <a:sym typeface="Symbol" pitchFamily="18" charset="2"/>
              </a:rPr>
              <a:t>=0, C</a:t>
            </a:r>
            <a:r>
              <a:rPr lang="en-US" altLang="en-US" sz="1600" baseline="-25000" dirty="0">
                <a:solidFill>
                  <a:srgbClr val="002060"/>
                </a:solidFill>
                <a:sym typeface="Symbol" pitchFamily="18" charset="2"/>
              </a:rPr>
              <a:t>4</a:t>
            </a:r>
            <a:r>
              <a:rPr lang="en-US" altLang="en-US" sz="1600" baseline="-25000" dirty="0">
                <a:solidFill>
                  <a:srgbClr val="C00000"/>
                </a:solidFill>
                <a:sym typeface="Symbol" pitchFamily="18" charset="2"/>
              </a:rPr>
              <a:t>8</a:t>
            </a:r>
            <a:r>
              <a:rPr lang="en-US" altLang="en-US" sz="1600" baseline="-25000" dirty="0">
                <a:solidFill>
                  <a:srgbClr val="006600"/>
                </a:solidFill>
                <a:sym typeface="Symbol" pitchFamily="18" charset="2"/>
              </a:rPr>
              <a:t>7</a:t>
            </a:r>
            <a:r>
              <a:rPr lang="en-US" altLang="en-US" sz="1600" dirty="0">
                <a:solidFill>
                  <a:schemeClr val="accent6">
                    <a:lumMod val="75000"/>
                  </a:schemeClr>
                </a:solidFill>
                <a:sym typeface="Symbol" pitchFamily="18" charset="2"/>
              </a:rPr>
              <a:t>=0</a:t>
            </a:r>
            <a:endParaRPr lang="en-IN" sz="1600" dirty="0">
              <a:solidFill>
                <a:schemeClr val="accent6">
                  <a:lumMod val="75000"/>
                </a:schemeClr>
              </a:solidFill>
            </a:endParaRPr>
          </a:p>
        </p:txBody>
      </p:sp>
      <p:sp>
        <p:nvSpPr>
          <p:cNvPr id="5" name="Rectangle 4"/>
          <p:cNvSpPr/>
          <p:nvPr/>
        </p:nvSpPr>
        <p:spPr>
          <a:xfrm>
            <a:off x="4991100" y="5920802"/>
            <a:ext cx="4495800" cy="461665"/>
          </a:xfrm>
          <a:prstGeom prst="rect">
            <a:avLst/>
          </a:prstGeom>
        </p:spPr>
        <p:txBody>
          <a:bodyPr wrap="square">
            <a:spAutoFit/>
          </a:bodyPr>
          <a:lstStyle/>
          <a:p>
            <a:r>
              <a:rPr lang="en-US" altLang="en-US" sz="2400" i="1" dirty="0" err="1"/>
              <a:t>TC</a:t>
            </a:r>
            <a:r>
              <a:rPr lang="en-US" altLang="en-US" sz="2400" i="1" baseline="-25000" dirty="0" err="1">
                <a:solidFill>
                  <a:srgbClr val="C00000"/>
                </a:solidFill>
              </a:rPr>
              <a:t>i</a:t>
            </a:r>
            <a:r>
              <a:rPr lang="en-US" altLang="en-US" sz="2400" i="1" baseline="-25000" dirty="0" err="1">
                <a:solidFill>
                  <a:srgbClr val="006600"/>
                </a:solidFill>
              </a:rPr>
              <a:t>h</a:t>
            </a:r>
            <a:r>
              <a:rPr lang="en-US" altLang="en-US" sz="2400" i="1" dirty="0">
                <a:solidFill>
                  <a:srgbClr val="002060"/>
                </a:solidFill>
              </a:rPr>
              <a:t>=</a:t>
            </a:r>
            <a:r>
              <a:rPr lang="en-US" altLang="en-US" sz="2400" i="1" dirty="0">
                <a:sym typeface="Symbol" pitchFamily="18" charset="2"/>
              </a:rPr>
              <a:t></a:t>
            </a:r>
            <a:r>
              <a:rPr lang="en-US" altLang="en-US" sz="2400" i="1" baseline="-25000" dirty="0">
                <a:sym typeface="Symbol" pitchFamily="18" charset="2"/>
              </a:rPr>
              <a:t>j</a:t>
            </a:r>
            <a:r>
              <a:rPr lang="en-US" altLang="en-US" sz="2400" i="1" dirty="0">
                <a:sym typeface="Symbol" pitchFamily="18" charset="2"/>
              </a:rPr>
              <a:t>C</a:t>
            </a:r>
            <a:r>
              <a:rPr lang="en-US" altLang="en-US" sz="2400" i="1" baseline="-25000" dirty="0">
                <a:solidFill>
                  <a:srgbClr val="002060"/>
                </a:solidFill>
                <a:sym typeface="Symbol" pitchFamily="18" charset="2"/>
              </a:rPr>
              <a:t>j</a:t>
            </a:r>
            <a:r>
              <a:rPr lang="en-US" altLang="en-US" sz="2400" i="1" baseline="-25000" dirty="0">
                <a:solidFill>
                  <a:srgbClr val="C00000"/>
                </a:solidFill>
                <a:sym typeface="Symbol" pitchFamily="18" charset="2"/>
              </a:rPr>
              <a:t>i</a:t>
            </a:r>
            <a:r>
              <a:rPr lang="en-US" altLang="en-US" sz="2400" i="1" baseline="-25000" dirty="0">
                <a:solidFill>
                  <a:srgbClr val="006600"/>
                </a:solidFill>
                <a:sym typeface="Symbol" pitchFamily="18" charset="2"/>
              </a:rPr>
              <a:t>h</a:t>
            </a:r>
            <a:r>
              <a:rPr lang="en-US" altLang="en-US" sz="2400" dirty="0">
                <a:sym typeface="Symbol" pitchFamily="18" charset="2"/>
              </a:rPr>
              <a:t>=1-1+1+1=2=S</a:t>
            </a:r>
            <a:endParaRPr lang="en-IN" sz="2400" dirty="0"/>
          </a:p>
        </p:txBody>
      </p:sp>
    </p:spTree>
    <p:extLst>
      <p:ext uri="{BB962C8B-B14F-4D97-AF65-F5344CB8AC3E}">
        <p14:creationId xmlns:p14="http://schemas.microsoft.com/office/powerpoint/2010/main" val="225497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362979" y="906508"/>
            <a:ext cx="796886" cy="648649"/>
            <a:chOff x="1475657" y="260070"/>
            <a:chExt cx="796886" cy="648649"/>
          </a:xfrm>
        </p:grpSpPr>
        <p:sp>
          <p:nvSpPr>
            <p:cNvPr id="4" name="Oval 3"/>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6" name="TextBox 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2</a:t>
              </a:r>
              <a:r>
                <a:rPr lang="en-IN" sz="1600" b="1" dirty="0"/>
                <a:t>}</a:t>
              </a:r>
            </a:p>
            <a:p>
              <a:pPr algn="ctr"/>
              <a:r>
                <a:rPr lang="en-IN" sz="1600" dirty="0"/>
                <a:t>E=20</a:t>
              </a:r>
            </a:p>
          </p:txBody>
        </p:sp>
      </p:grpSp>
      <mc:AlternateContent xmlns:mc="http://schemas.openxmlformats.org/markup-compatibility/2006" xmlns:a14="http://schemas.microsoft.com/office/drawing/2010/main">
        <mc:Choice Requires="a14">
          <p:sp>
            <p:nvSpPr>
              <p:cNvPr id="17" name="TextBox 16"/>
              <p:cNvSpPr txBox="1"/>
              <p:nvPr/>
            </p:nvSpPr>
            <p:spPr>
              <a:xfrm>
                <a:off x="7670573" y="1262768"/>
                <a:ext cx="2714461" cy="369332"/>
              </a:xfrm>
              <a:prstGeom prst="rect">
                <a:avLst/>
              </a:prstGeom>
              <a:noFill/>
            </p:spPr>
            <p:txBody>
              <a:bodyPr wrap="none" rtlCol="0">
                <a:spAutoFit/>
              </a:bodyPr>
              <a:lstStyle/>
              <a:p>
                <a:r>
                  <a:rPr lang="en-IN" dirty="0"/>
                  <a:t>Dataset=</a:t>
                </a:r>
                <a14:m>
                  <m:oMath xmlns:m="http://schemas.openxmlformats.org/officeDocument/2006/math">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a:rPr>
                              <m:t>0</m:t>
                            </m:r>
                          </m:e>
                          <m:sub>
                            <m:r>
                              <a:rPr lang="en-IN" i="1">
                                <a:latin typeface="Cambria Math"/>
                              </a:rPr>
                              <m:t>1</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2</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3</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4</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5</m:t>
                            </m:r>
                          </m:sub>
                        </m:sSub>
                      </m:e>
                    </m:d>
                  </m:oMath>
                </a14:m>
                <a:endParaRPr lang="en-IN" dirty="0"/>
              </a:p>
            </p:txBody>
          </p:sp>
        </mc:Choice>
        <mc:Fallback xmlns="">
          <p:sp>
            <p:nvSpPr>
              <p:cNvPr id="17" name="TextBox 16"/>
              <p:cNvSpPr txBox="1">
                <a:spLocks noRot="1" noChangeAspect="1" noMove="1" noResize="1" noEditPoints="1" noAdjustHandles="1" noChangeArrowheads="1" noChangeShapeType="1" noTextEdit="1"/>
              </p:cNvSpPr>
              <p:nvPr/>
            </p:nvSpPr>
            <p:spPr>
              <a:xfrm>
                <a:off x="7670573" y="1262768"/>
                <a:ext cx="2714461" cy="369332"/>
              </a:xfrm>
              <a:prstGeom prst="rect">
                <a:avLst/>
              </a:prstGeom>
              <a:blipFill rotWithShape="0">
                <a:blip r:embed="rId2"/>
                <a:stretch>
                  <a:fillRect l="-1794" t="-8197" b="-24590"/>
                </a:stretch>
              </a:blipFill>
            </p:spPr>
            <p:txBody>
              <a:bodyPr/>
              <a:lstStyle/>
              <a:p>
                <a:r>
                  <a:rPr lang="en-IN">
                    <a:noFill/>
                  </a:rPr>
                  <a:t> </a:t>
                </a:r>
              </a:p>
            </p:txBody>
          </p:sp>
        </mc:Fallback>
      </mc:AlternateContent>
      <p:cxnSp>
        <p:nvCxnSpPr>
          <p:cNvPr id="3" name="Straight Arrow Connector 2"/>
          <p:cNvCxnSpPr>
            <a:endCxn id="4" idx="2"/>
          </p:cNvCxnSpPr>
          <p:nvPr/>
        </p:nvCxnSpPr>
        <p:spPr>
          <a:xfrm>
            <a:off x="4747057" y="1230832"/>
            <a:ext cx="615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346774" y="1074385"/>
            <a:ext cx="1584088" cy="369332"/>
          </a:xfrm>
          <a:prstGeom prst="rect">
            <a:avLst/>
          </a:prstGeom>
          <a:noFill/>
        </p:spPr>
        <p:txBody>
          <a:bodyPr wrap="none" rtlCol="0">
            <a:spAutoFit/>
          </a:bodyPr>
          <a:lstStyle/>
          <a:p>
            <a:r>
              <a:rPr lang="en-IN" dirty="0"/>
              <a:t>Initial </a:t>
            </a:r>
            <a:r>
              <a:rPr lang="en-IN" dirty="0" err="1"/>
              <a:t>Medoids</a:t>
            </a:r>
            <a:endParaRPr lang="en-IN" dirty="0"/>
          </a:p>
        </p:txBody>
      </p:sp>
      <p:sp>
        <p:nvSpPr>
          <p:cNvPr id="9" name="Title 8"/>
          <p:cNvSpPr>
            <a:spLocks noGrp="1"/>
          </p:cNvSpPr>
          <p:nvPr>
            <p:ph type="title"/>
          </p:nvPr>
        </p:nvSpPr>
        <p:spPr>
          <a:xfrm>
            <a:off x="1930400" y="304800"/>
            <a:ext cx="8280400" cy="533400"/>
          </a:xfrm>
        </p:spPr>
        <p:txBody>
          <a:bodyPr/>
          <a:lstStyle/>
          <a:p>
            <a:r>
              <a:rPr lang="en-IN" sz="2800" dirty="0">
                <a:solidFill>
                  <a:srgbClr val="002060"/>
                </a:solidFill>
              </a:rPr>
              <a:t>PAM or K-</a:t>
            </a:r>
            <a:r>
              <a:rPr lang="en-IN" sz="2800" dirty="0" err="1">
                <a:solidFill>
                  <a:srgbClr val="002060"/>
                </a:solidFill>
              </a:rPr>
              <a:t>Medoids</a:t>
            </a:r>
            <a:r>
              <a:rPr lang="en-IN" sz="2800" dirty="0">
                <a:solidFill>
                  <a:srgbClr val="002060"/>
                </a:solidFill>
              </a:rPr>
              <a:t> : Different View</a:t>
            </a:r>
          </a:p>
        </p:txBody>
      </p:sp>
      <p:sp>
        <p:nvSpPr>
          <p:cNvPr id="10" name="TextBox 9"/>
          <p:cNvSpPr txBox="1"/>
          <p:nvPr/>
        </p:nvSpPr>
        <p:spPr>
          <a:xfrm>
            <a:off x="7687435" y="1626158"/>
            <a:ext cx="2251065" cy="923330"/>
          </a:xfrm>
          <a:prstGeom prst="rect">
            <a:avLst/>
          </a:prstGeom>
          <a:noFill/>
        </p:spPr>
        <p:txBody>
          <a:bodyPr wrap="none" rtlCol="0">
            <a:spAutoFit/>
          </a:bodyPr>
          <a:lstStyle/>
          <a:p>
            <a:pPr algn="ctr">
              <a:lnSpc>
                <a:spcPct val="150000"/>
              </a:lnSpc>
            </a:pPr>
            <a:r>
              <a:rPr lang="en-IN" dirty="0">
                <a:solidFill>
                  <a:srgbClr val="1C5A61"/>
                </a:solidFill>
              </a:rPr>
              <a:t>No. of patterns (n) = 5</a:t>
            </a:r>
          </a:p>
          <a:p>
            <a:pPr algn="ctr">
              <a:lnSpc>
                <a:spcPct val="150000"/>
              </a:lnSpc>
            </a:pPr>
            <a:r>
              <a:rPr lang="en-IN" dirty="0">
                <a:solidFill>
                  <a:srgbClr val="1C5A61"/>
                </a:solidFill>
              </a:rPr>
              <a:t>No. of clusters (k) =2</a:t>
            </a:r>
          </a:p>
        </p:txBody>
      </p:sp>
    </p:spTree>
    <p:extLst>
      <p:ext uri="{BB962C8B-B14F-4D97-AF65-F5344CB8AC3E}">
        <p14:creationId xmlns:p14="http://schemas.microsoft.com/office/powerpoint/2010/main" val="1218616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a:xfrm>
            <a:off x="2133600" y="2667000"/>
            <a:ext cx="8223250" cy="685800"/>
          </a:xfrm>
          <a:noFill/>
        </p:spPr>
        <p:txBody>
          <a:bodyPr vert="horz" lIns="92075" tIns="46038" rIns="92075" bIns="46038" rtlCol="0">
            <a:normAutofit fontScale="77500" lnSpcReduction="20000"/>
          </a:bodyPr>
          <a:lstStyle/>
          <a:p>
            <a:pPr marL="0" indent="0" algn="ctr">
              <a:lnSpc>
                <a:spcPct val="120000"/>
              </a:lnSpc>
              <a:buSzPct val="90000"/>
              <a:buNone/>
            </a:pPr>
            <a:r>
              <a:rPr lang="en-US" altLang="en-US" sz="4000" b="1" dirty="0">
                <a:solidFill>
                  <a:srgbClr val="002060"/>
                </a:solidFill>
                <a:latin typeface="+mj-lt"/>
              </a:rPr>
              <a:t>TYPES OF DATA IN CLUSTER ANALYSIS</a:t>
            </a:r>
          </a:p>
        </p:txBody>
      </p:sp>
    </p:spTree>
    <p:extLst>
      <p:ext uri="{BB962C8B-B14F-4D97-AF65-F5344CB8AC3E}">
        <p14:creationId xmlns:p14="http://schemas.microsoft.com/office/powerpoint/2010/main" val="2933119984"/>
      </p:ext>
    </p:extLst>
  </p:cSld>
  <p:clrMapOvr>
    <a:masterClrMapping/>
  </p:clrMapOvr>
  <p:transition spd="slow"/>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362979" y="906508"/>
            <a:ext cx="796886" cy="648649"/>
            <a:chOff x="1475657" y="260070"/>
            <a:chExt cx="796886" cy="648649"/>
          </a:xfrm>
        </p:grpSpPr>
        <p:sp>
          <p:nvSpPr>
            <p:cNvPr id="4" name="Oval 3"/>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6" name="TextBox 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2</a:t>
              </a:r>
              <a:r>
                <a:rPr lang="en-IN" sz="1600" b="1" dirty="0"/>
                <a:t>}</a:t>
              </a:r>
            </a:p>
            <a:p>
              <a:pPr algn="ctr"/>
              <a:r>
                <a:rPr lang="en-IN" sz="1600" dirty="0"/>
                <a:t>E=20</a:t>
              </a:r>
            </a:p>
          </p:txBody>
        </p:sp>
      </p:grpSp>
      <p:grpSp>
        <p:nvGrpSpPr>
          <p:cNvPr id="8" name="Group 7"/>
          <p:cNvGrpSpPr/>
          <p:nvPr/>
        </p:nvGrpSpPr>
        <p:grpSpPr>
          <a:xfrm>
            <a:off x="2465816" y="2623588"/>
            <a:ext cx="796886" cy="648649"/>
            <a:chOff x="1475657" y="260070"/>
            <a:chExt cx="796886" cy="648649"/>
          </a:xfrm>
        </p:grpSpPr>
        <p:sp>
          <p:nvSpPr>
            <p:cNvPr id="9" name="Oval 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0" name="TextBox 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1</a:t>
              </a:r>
              <a:r>
                <a:rPr lang="en-IN" sz="1600" b="1" dirty="0"/>
                <a:t>}</a:t>
              </a:r>
            </a:p>
            <a:p>
              <a:pPr algn="ctr"/>
              <a:r>
                <a:rPr lang="en-IN" sz="1600" dirty="0"/>
                <a:t>E=30</a:t>
              </a:r>
            </a:p>
          </p:txBody>
        </p:sp>
      </p:grpSp>
      <p:grpSp>
        <p:nvGrpSpPr>
          <p:cNvPr id="11" name="Group 10"/>
          <p:cNvGrpSpPr/>
          <p:nvPr/>
        </p:nvGrpSpPr>
        <p:grpSpPr>
          <a:xfrm>
            <a:off x="3759863" y="2606280"/>
            <a:ext cx="796886" cy="648649"/>
            <a:chOff x="1475657" y="260070"/>
            <a:chExt cx="796886" cy="648649"/>
          </a:xfrm>
        </p:grpSpPr>
        <p:sp>
          <p:nvSpPr>
            <p:cNvPr id="12" name="Oval 1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3" name="TextBox 1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4</a:t>
              </a:r>
              <a:r>
                <a:rPr lang="en-IN" sz="1600" b="1" dirty="0"/>
                <a:t>}</a:t>
              </a:r>
            </a:p>
            <a:p>
              <a:pPr algn="ctr"/>
              <a:r>
                <a:rPr lang="en-IN" sz="1600" dirty="0"/>
                <a:t>E=10</a:t>
              </a:r>
            </a:p>
          </p:txBody>
        </p:sp>
      </p:grpSp>
      <p:grpSp>
        <p:nvGrpSpPr>
          <p:cNvPr id="14" name="Group 13"/>
          <p:cNvGrpSpPr/>
          <p:nvPr/>
        </p:nvGrpSpPr>
        <p:grpSpPr>
          <a:xfrm>
            <a:off x="5017603" y="2574344"/>
            <a:ext cx="796886" cy="648649"/>
            <a:chOff x="1475657" y="260070"/>
            <a:chExt cx="796886" cy="648649"/>
          </a:xfrm>
        </p:grpSpPr>
        <p:sp>
          <p:nvSpPr>
            <p:cNvPr id="15" name="Oval 1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6" name="TextBox 1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5</a:t>
              </a:r>
              <a:r>
                <a:rPr lang="en-IN" sz="1600" b="1" dirty="0"/>
                <a:t>}</a:t>
              </a:r>
            </a:p>
            <a:p>
              <a:pPr algn="ctr"/>
              <a:r>
                <a:rPr lang="en-IN" sz="1600" dirty="0"/>
                <a:t>E=12</a:t>
              </a:r>
            </a:p>
          </p:txBody>
        </p:sp>
      </p:grpSp>
      <mc:AlternateContent xmlns:mc="http://schemas.openxmlformats.org/markup-compatibility/2006" xmlns:a14="http://schemas.microsoft.com/office/drawing/2010/main">
        <mc:Choice Requires="a14">
          <p:sp>
            <p:nvSpPr>
              <p:cNvPr id="17" name="TextBox 16"/>
              <p:cNvSpPr txBox="1"/>
              <p:nvPr/>
            </p:nvSpPr>
            <p:spPr>
              <a:xfrm>
                <a:off x="7670573" y="1262768"/>
                <a:ext cx="2714461" cy="369332"/>
              </a:xfrm>
              <a:prstGeom prst="rect">
                <a:avLst/>
              </a:prstGeom>
              <a:noFill/>
            </p:spPr>
            <p:txBody>
              <a:bodyPr wrap="none" rtlCol="0">
                <a:spAutoFit/>
              </a:bodyPr>
              <a:lstStyle/>
              <a:p>
                <a:r>
                  <a:rPr lang="en-IN" dirty="0"/>
                  <a:t>Dataset=</a:t>
                </a:r>
                <a14:m>
                  <m:oMath xmlns:m="http://schemas.openxmlformats.org/officeDocument/2006/math">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a:rPr>
                              <m:t>0</m:t>
                            </m:r>
                          </m:e>
                          <m:sub>
                            <m:r>
                              <a:rPr lang="en-IN" i="1">
                                <a:latin typeface="Cambria Math"/>
                              </a:rPr>
                              <m:t>1</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2</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3</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4</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5</m:t>
                            </m:r>
                          </m:sub>
                        </m:sSub>
                      </m:e>
                    </m:d>
                  </m:oMath>
                </a14:m>
                <a:endParaRPr lang="en-IN" dirty="0"/>
              </a:p>
            </p:txBody>
          </p:sp>
        </mc:Choice>
        <mc:Fallback xmlns="">
          <p:sp>
            <p:nvSpPr>
              <p:cNvPr id="17" name="TextBox 16"/>
              <p:cNvSpPr txBox="1">
                <a:spLocks noRot="1" noChangeAspect="1" noMove="1" noResize="1" noEditPoints="1" noAdjustHandles="1" noChangeArrowheads="1" noChangeShapeType="1" noTextEdit="1"/>
              </p:cNvSpPr>
              <p:nvPr/>
            </p:nvSpPr>
            <p:spPr>
              <a:xfrm>
                <a:off x="7670573" y="1262768"/>
                <a:ext cx="2714461" cy="369332"/>
              </a:xfrm>
              <a:prstGeom prst="rect">
                <a:avLst/>
              </a:prstGeom>
              <a:blipFill rotWithShape="0">
                <a:blip r:embed="rId2"/>
                <a:stretch>
                  <a:fillRect l="-1794" t="-8197" b="-24590"/>
                </a:stretch>
              </a:blipFill>
            </p:spPr>
            <p:txBody>
              <a:bodyPr/>
              <a:lstStyle/>
              <a:p>
                <a:r>
                  <a:rPr lang="en-IN">
                    <a:noFill/>
                  </a:rPr>
                  <a:t> </a:t>
                </a:r>
              </a:p>
            </p:txBody>
          </p:sp>
        </mc:Fallback>
      </mc:AlternateContent>
      <p:grpSp>
        <p:nvGrpSpPr>
          <p:cNvPr id="18" name="Group 17"/>
          <p:cNvGrpSpPr/>
          <p:nvPr/>
        </p:nvGrpSpPr>
        <p:grpSpPr>
          <a:xfrm>
            <a:off x="6273314" y="2583832"/>
            <a:ext cx="796886" cy="648649"/>
            <a:chOff x="1475657" y="260070"/>
            <a:chExt cx="796886" cy="648649"/>
          </a:xfrm>
        </p:grpSpPr>
        <p:sp>
          <p:nvSpPr>
            <p:cNvPr id="19" name="Oval 1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0" name="TextBox 1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2</a:t>
              </a:r>
              <a:r>
                <a:rPr lang="en-IN" sz="1600" b="1" dirty="0"/>
                <a:t>}</a:t>
              </a:r>
            </a:p>
            <a:p>
              <a:pPr algn="ctr"/>
              <a:r>
                <a:rPr lang="en-IN" sz="1600" dirty="0"/>
                <a:t>E=19</a:t>
              </a:r>
            </a:p>
          </p:txBody>
        </p:sp>
      </p:grpSp>
      <p:grpSp>
        <p:nvGrpSpPr>
          <p:cNvPr id="21" name="Group 20"/>
          <p:cNvGrpSpPr/>
          <p:nvPr/>
        </p:nvGrpSpPr>
        <p:grpSpPr>
          <a:xfrm>
            <a:off x="7644503" y="2566524"/>
            <a:ext cx="796886" cy="648649"/>
            <a:chOff x="1475657" y="260070"/>
            <a:chExt cx="796886" cy="648649"/>
          </a:xfrm>
        </p:grpSpPr>
        <p:sp>
          <p:nvSpPr>
            <p:cNvPr id="22" name="Oval 2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3" name="TextBox 2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2</a:t>
              </a:r>
              <a:r>
                <a:rPr lang="en-IN" sz="1600" b="1" dirty="0"/>
                <a:t>}</a:t>
              </a:r>
            </a:p>
            <a:p>
              <a:pPr algn="ctr"/>
              <a:r>
                <a:rPr lang="en-IN" sz="1600" dirty="0"/>
                <a:t>E=33</a:t>
              </a:r>
            </a:p>
          </p:txBody>
        </p:sp>
      </p:grpSp>
      <p:grpSp>
        <p:nvGrpSpPr>
          <p:cNvPr id="24" name="Group 23"/>
          <p:cNvGrpSpPr/>
          <p:nvPr/>
        </p:nvGrpSpPr>
        <p:grpSpPr>
          <a:xfrm>
            <a:off x="8860730" y="2534588"/>
            <a:ext cx="796886" cy="648649"/>
            <a:chOff x="1475657" y="260070"/>
            <a:chExt cx="796886" cy="648649"/>
          </a:xfrm>
        </p:grpSpPr>
        <p:sp>
          <p:nvSpPr>
            <p:cNvPr id="25" name="Oval 2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6" name="TextBox 2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5</a:t>
              </a:r>
              <a:r>
                <a:rPr lang="en-IN" sz="1600" b="1" dirty="0"/>
                <a:t>,0</a:t>
              </a:r>
              <a:r>
                <a:rPr lang="en-IN" sz="1600" b="1" baseline="-25000" dirty="0"/>
                <a:t>2</a:t>
              </a:r>
              <a:r>
                <a:rPr lang="en-IN" sz="1600" b="1" dirty="0"/>
                <a:t>}</a:t>
              </a:r>
            </a:p>
            <a:p>
              <a:pPr algn="ctr"/>
              <a:r>
                <a:rPr lang="en-IN" sz="1600" dirty="0"/>
                <a:t>E=14</a:t>
              </a:r>
            </a:p>
          </p:txBody>
        </p:sp>
      </p:grpSp>
      <p:cxnSp>
        <p:nvCxnSpPr>
          <p:cNvPr id="29" name="Straight Arrow Connector 28"/>
          <p:cNvCxnSpPr/>
          <p:nvPr/>
        </p:nvCxnSpPr>
        <p:spPr>
          <a:xfrm>
            <a:off x="4747057" y="1230832"/>
            <a:ext cx="615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346774" y="1074385"/>
            <a:ext cx="1584088" cy="369332"/>
          </a:xfrm>
          <a:prstGeom prst="rect">
            <a:avLst/>
          </a:prstGeom>
          <a:noFill/>
        </p:spPr>
        <p:txBody>
          <a:bodyPr wrap="none" rtlCol="0">
            <a:spAutoFit/>
          </a:bodyPr>
          <a:lstStyle/>
          <a:p>
            <a:r>
              <a:rPr lang="en-IN" dirty="0"/>
              <a:t>Initial </a:t>
            </a:r>
            <a:r>
              <a:rPr lang="en-IN" dirty="0" err="1"/>
              <a:t>Medoids</a:t>
            </a:r>
            <a:endParaRPr lang="en-IN" dirty="0"/>
          </a:p>
        </p:txBody>
      </p:sp>
      <p:sp>
        <p:nvSpPr>
          <p:cNvPr id="2" name="Title 1"/>
          <p:cNvSpPr>
            <a:spLocks noGrp="1"/>
          </p:cNvSpPr>
          <p:nvPr>
            <p:ph type="title"/>
          </p:nvPr>
        </p:nvSpPr>
        <p:spPr>
          <a:xfrm>
            <a:off x="1905000" y="304800"/>
            <a:ext cx="8280400" cy="533400"/>
          </a:xfrm>
        </p:spPr>
        <p:txBody>
          <a:bodyPr/>
          <a:lstStyle/>
          <a:p>
            <a:r>
              <a:rPr lang="en-IN" sz="2800" dirty="0">
                <a:solidFill>
                  <a:srgbClr val="002060"/>
                </a:solidFill>
              </a:rPr>
              <a:t>PAM or K-</a:t>
            </a:r>
            <a:r>
              <a:rPr lang="en-IN" sz="2800" dirty="0" err="1">
                <a:solidFill>
                  <a:srgbClr val="002060"/>
                </a:solidFill>
              </a:rPr>
              <a:t>Medoids</a:t>
            </a:r>
            <a:r>
              <a:rPr lang="en-IN" sz="2800" dirty="0">
                <a:solidFill>
                  <a:srgbClr val="002060"/>
                </a:solidFill>
              </a:rPr>
              <a:t> : Different View</a:t>
            </a:r>
            <a:endParaRPr lang="en-IN" sz="2800" dirty="0"/>
          </a:p>
        </p:txBody>
      </p:sp>
      <p:sp>
        <p:nvSpPr>
          <p:cNvPr id="31" name="TextBox 30"/>
          <p:cNvSpPr txBox="1"/>
          <p:nvPr/>
        </p:nvSpPr>
        <p:spPr>
          <a:xfrm>
            <a:off x="7763635" y="1626158"/>
            <a:ext cx="2251065" cy="923330"/>
          </a:xfrm>
          <a:prstGeom prst="rect">
            <a:avLst/>
          </a:prstGeom>
          <a:noFill/>
        </p:spPr>
        <p:txBody>
          <a:bodyPr wrap="none" rtlCol="0">
            <a:spAutoFit/>
          </a:bodyPr>
          <a:lstStyle/>
          <a:p>
            <a:pPr algn="ctr">
              <a:lnSpc>
                <a:spcPct val="150000"/>
              </a:lnSpc>
            </a:pPr>
            <a:r>
              <a:rPr lang="en-IN" dirty="0">
                <a:solidFill>
                  <a:srgbClr val="1C5A61"/>
                </a:solidFill>
              </a:rPr>
              <a:t>No. of patterns (n) = 5</a:t>
            </a:r>
          </a:p>
          <a:p>
            <a:pPr algn="ctr">
              <a:lnSpc>
                <a:spcPct val="150000"/>
              </a:lnSpc>
            </a:pPr>
            <a:r>
              <a:rPr lang="en-IN" dirty="0">
                <a:solidFill>
                  <a:srgbClr val="1C5A61"/>
                </a:solidFill>
              </a:rPr>
              <a:t>No. of clusters (k) =2</a:t>
            </a:r>
          </a:p>
        </p:txBody>
      </p:sp>
    </p:spTree>
    <p:extLst>
      <p:ext uri="{BB962C8B-B14F-4D97-AF65-F5344CB8AC3E}">
        <p14:creationId xmlns:p14="http://schemas.microsoft.com/office/powerpoint/2010/main" val="39560760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362979" y="906508"/>
            <a:ext cx="796886" cy="648649"/>
            <a:chOff x="1475657" y="260070"/>
            <a:chExt cx="796886" cy="648649"/>
          </a:xfrm>
        </p:grpSpPr>
        <p:sp>
          <p:nvSpPr>
            <p:cNvPr id="4" name="Oval 3"/>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6" name="TextBox 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2</a:t>
              </a:r>
              <a:r>
                <a:rPr lang="en-IN" sz="1600" b="1" dirty="0"/>
                <a:t>}</a:t>
              </a:r>
            </a:p>
            <a:p>
              <a:pPr algn="ctr"/>
              <a:r>
                <a:rPr lang="en-IN" sz="1600" dirty="0"/>
                <a:t>E=20</a:t>
              </a:r>
            </a:p>
          </p:txBody>
        </p:sp>
      </p:grpSp>
      <p:grpSp>
        <p:nvGrpSpPr>
          <p:cNvPr id="8" name="Group 7"/>
          <p:cNvGrpSpPr/>
          <p:nvPr/>
        </p:nvGrpSpPr>
        <p:grpSpPr>
          <a:xfrm>
            <a:off x="2465816" y="2623588"/>
            <a:ext cx="796886" cy="648649"/>
            <a:chOff x="1475657" y="260070"/>
            <a:chExt cx="796886" cy="648649"/>
          </a:xfrm>
        </p:grpSpPr>
        <p:sp>
          <p:nvSpPr>
            <p:cNvPr id="9" name="Oval 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0" name="TextBox 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1</a:t>
              </a:r>
              <a:r>
                <a:rPr lang="en-IN" sz="1600" b="1" dirty="0"/>
                <a:t>}</a:t>
              </a:r>
            </a:p>
            <a:p>
              <a:pPr algn="ctr"/>
              <a:r>
                <a:rPr lang="en-IN" sz="1600" dirty="0"/>
                <a:t>E=30</a:t>
              </a:r>
            </a:p>
          </p:txBody>
        </p:sp>
      </p:grpSp>
      <p:grpSp>
        <p:nvGrpSpPr>
          <p:cNvPr id="11" name="Group 10"/>
          <p:cNvGrpSpPr/>
          <p:nvPr/>
        </p:nvGrpSpPr>
        <p:grpSpPr>
          <a:xfrm>
            <a:off x="3759863" y="2606280"/>
            <a:ext cx="796886" cy="648649"/>
            <a:chOff x="1475657" y="260070"/>
            <a:chExt cx="796886" cy="648649"/>
          </a:xfrm>
        </p:grpSpPr>
        <p:sp>
          <p:nvSpPr>
            <p:cNvPr id="12" name="Oval 1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3" name="TextBox 1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4</a:t>
              </a:r>
              <a:r>
                <a:rPr lang="en-IN" sz="1600" b="1" dirty="0"/>
                <a:t>}</a:t>
              </a:r>
            </a:p>
            <a:p>
              <a:pPr algn="ctr"/>
              <a:r>
                <a:rPr lang="en-IN" sz="1600" dirty="0"/>
                <a:t>E=10</a:t>
              </a:r>
            </a:p>
          </p:txBody>
        </p:sp>
      </p:grpSp>
      <p:grpSp>
        <p:nvGrpSpPr>
          <p:cNvPr id="14" name="Group 13"/>
          <p:cNvGrpSpPr/>
          <p:nvPr/>
        </p:nvGrpSpPr>
        <p:grpSpPr>
          <a:xfrm>
            <a:off x="5017603" y="2574344"/>
            <a:ext cx="796886" cy="648649"/>
            <a:chOff x="1475657" y="260070"/>
            <a:chExt cx="796886" cy="648649"/>
          </a:xfrm>
        </p:grpSpPr>
        <p:sp>
          <p:nvSpPr>
            <p:cNvPr id="15" name="Oval 1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6" name="TextBox 1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5</a:t>
              </a:r>
              <a:r>
                <a:rPr lang="en-IN" sz="1600" b="1" dirty="0"/>
                <a:t>}</a:t>
              </a:r>
            </a:p>
            <a:p>
              <a:pPr algn="ctr"/>
              <a:r>
                <a:rPr lang="en-IN" sz="1600" dirty="0"/>
                <a:t>E=12</a:t>
              </a:r>
            </a:p>
          </p:txBody>
        </p:sp>
      </p:grpSp>
      <mc:AlternateContent xmlns:mc="http://schemas.openxmlformats.org/markup-compatibility/2006" xmlns:a14="http://schemas.microsoft.com/office/drawing/2010/main">
        <mc:Choice Requires="a14">
          <p:sp>
            <p:nvSpPr>
              <p:cNvPr id="17" name="TextBox 16"/>
              <p:cNvSpPr txBox="1"/>
              <p:nvPr/>
            </p:nvSpPr>
            <p:spPr>
              <a:xfrm>
                <a:off x="7670573" y="1262768"/>
                <a:ext cx="2714461" cy="369332"/>
              </a:xfrm>
              <a:prstGeom prst="rect">
                <a:avLst/>
              </a:prstGeom>
              <a:noFill/>
            </p:spPr>
            <p:txBody>
              <a:bodyPr wrap="none" rtlCol="0">
                <a:spAutoFit/>
              </a:bodyPr>
              <a:lstStyle/>
              <a:p>
                <a:r>
                  <a:rPr lang="en-IN" dirty="0"/>
                  <a:t>Dataset=</a:t>
                </a:r>
                <a14:m>
                  <m:oMath xmlns:m="http://schemas.openxmlformats.org/officeDocument/2006/math">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a:rPr>
                              <m:t>0</m:t>
                            </m:r>
                          </m:e>
                          <m:sub>
                            <m:r>
                              <a:rPr lang="en-IN" i="1">
                                <a:latin typeface="Cambria Math"/>
                              </a:rPr>
                              <m:t>1</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2</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3</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4</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5</m:t>
                            </m:r>
                          </m:sub>
                        </m:sSub>
                      </m:e>
                    </m:d>
                  </m:oMath>
                </a14:m>
                <a:endParaRPr lang="en-IN" dirty="0"/>
              </a:p>
            </p:txBody>
          </p:sp>
        </mc:Choice>
        <mc:Fallback xmlns="">
          <p:sp>
            <p:nvSpPr>
              <p:cNvPr id="17" name="TextBox 16"/>
              <p:cNvSpPr txBox="1">
                <a:spLocks noRot="1" noChangeAspect="1" noMove="1" noResize="1" noEditPoints="1" noAdjustHandles="1" noChangeArrowheads="1" noChangeShapeType="1" noTextEdit="1"/>
              </p:cNvSpPr>
              <p:nvPr/>
            </p:nvSpPr>
            <p:spPr>
              <a:xfrm>
                <a:off x="7670573" y="1262768"/>
                <a:ext cx="2714461" cy="369332"/>
              </a:xfrm>
              <a:prstGeom prst="rect">
                <a:avLst/>
              </a:prstGeom>
              <a:blipFill rotWithShape="0">
                <a:blip r:embed="rId2"/>
                <a:stretch>
                  <a:fillRect l="-1794" t="-8197" b="-24590"/>
                </a:stretch>
              </a:blipFill>
            </p:spPr>
            <p:txBody>
              <a:bodyPr/>
              <a:lstStyle/>
              <a:p>
                <a:r>
                  <a:rPr lang="en-IN">
                    <a:noFill/>
                  </a:rPr>
                  <a:t> </a:t>
                </a:r>
              </a:p>
            </p:txBody>
          </p:sp>
        </mc:Fallback>
      </mc:AlternateContent>
      <p:grpSp>
        <p:nvGrpSpPr>
          <p:cNvPr id="18" name="Group 17"/>
          <p:cNvGrpSpPr/>
          <p:nvPr/>
        </p:nvGrpSpPr>
        <p:grpSpPr>
          <a:xfrm>
            <a:off x="6273314" y="2583832"/>
            <a:ext cx="796886" cy="648649"/>
            <a:chOff x="1475657" y="260070"/>
            <a:chExt cx="796886" cy="648649"/>
          </a:xfrm>
        </p:grpSpPr>
        <p:sp>
          <p:nvSpPr>
            <p:cNvPr id="19" name="Oval 1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0" name="TextBox 1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2</a:t>
              </a:r>
              <a:r>
                <a:rPr lang="en-IN" sz="1600" b="1" dirty="0"/>
                <a:t>}</a:t>
              </a:r>
            </a:p>
            <a:p>
              <a:pPr algn="ctr"/>
              <a:r>
                <a:rPr lang="en-IN" sz="1600" dirty="0"/>
                <a:t>E=19</a:t>
              </a:r>
            </a:p>
          </p:txBody>
        </p:sp>
      </p:grpSp>
      <p:grpSp>
        <p:nvGrpSpPr>
          <p:cNvPr id="21" name="Group 20"/>
          <p:cNvGrpSpPr/>
          <p:nvPr/>
        </p:nvGrpSpPr>
        <p:grpSpPr>
          <a:xfrm>
            <a:off x="7644503" y="2566524"/>
            <a:ext cx="796886" cy="648649"/>
            <a:chOff x="1475657" y="260070"/>
            <a:chExt cx="796886" cy="648649"/>
          </a:xfrm>
        </p:grpSpPr>
        <p:sp>
          <p:nvSpPr>
            <p:cNvPr id="22" name="Oval 2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3" name="TextBox 2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2</a:t>
              </a:r>
              <a:r>
                <a:rPr lang="en-IN" sz="1600" b="1" dirty="0"/>
                <a:t>}</a:t>
              </a:r>
            </a:p>
            <a:p>
              <a:pPr algn="ctr"/>
              <a:r>
                <a:rPr lang="en-IN" sz="1600" dirty="0"/>
                <a:t>E=33</a:t>
              </a:r>
            </a:p>
          </p:txBody>
        </p:sp>
      </p:grpSp>
      <p:grpSp>
        <p:nvGrpSpPr>
          <p:cNvPr id="24" name="Group 23"/>
          <p:cNvGrpSpPr/>
          <p:nvPr/>
        </p:nvGrpSpPr>
        <p:grpSpPr>
          <a:xfrm>
            <a:off x="8860730" y="2534588"/>
            <a:ext cx="796886" cy="648649"/>
            <a:chOff x="1475657" y="260070"/>
            <a:chExt cx="796886" cy="648649"/>
          </a:xfrm>
        </p:grpSpPr>
        <p:sp>
          <p:nvSpPr>
            <p:cNvPr id="25" name="Oval 2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6" name="TextBox 2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5</a:t>
              </a:r>
              <a:r>
                <a:rPr lang="en-IN" sz="1600" b="1" dirty="0"/>
                <a:t>,0</a:t>
              </a:r>
              <a:r>
                <a:rPr lang="en-IN" sz="1600" b="1" baseline="-25000" dirty="0"/>
                <a:t>2</a:t>
              </a:r>
              <a:r>
                <a:rPr lang="en-IN" sz="1600" b="1" dirty="0"/>
                <a:t>}</a:t>
              </a:r>
            </a:p>
            <a:p>
              <a:pPr algn="ctr"/>
              <a:r>
                <a:rPr lang="en-IN" sz="1600" dirty="0"/>
                <a:t>E=14</a:t>
              </a:r>
            </a:p>
          </p:txBody>
        </p:sp>
      </p:grpSp>
      <p:cxnSp>
        <p:nvCxnSpPr>
          <p:cNvPr id="37" name="Straight Connector 36"/>
          <p:cNvCxnSpPr>
            <a:endCxn id="9" idx="7"/>
          </p:cNvCxnSpPr>
          <p:nvPr/>
        </p:nvCxnSpPr>
        <p:spPr>
          <a:xfrm flipH="1">
            <a:off x="3146002" y="1447435"/>
            <a:ext cx="2330427" cy="127114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12" idx="7"/>
          </p:cNvCxnSpPr>
          <p:nvPr/>
        </p:nvCxnSpPr>
        <p:spPr>
          <a:xfrm flipH="1">
            <a:off x="4440048" y="1555157"/>
            <a:ext cx="1151896" cy="114611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4" idx="4"/>
            <a:endCxn id="15" idx="0"/>
          </p:cNvCxnSpPr>
          <p:nvPr/>
        </p:nvCxnSpPr>
        <p:spPr>
          <a:xfrm flipH="1">
            <a:off x="5416046" y="1555157"/>
            <a:ext cx="345376" cy="101918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19" idx="0"/>
          </p:cNvCxnSpPr>
          <p:nvPr/>
        </p:nvCxnSpPr>
        <p:spPr>
          <a:xfrm>
            <a:off x="5874871" y="1555157"/>
            <a:ext cx="796886" cy="102867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966732" y="1499533"/>
            <a:ext cx="1703840" cy="121904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 idx="5"/>
          </p:cNvCxnSpPr>
          <p:nvPr/>
        </p:nvCxnSpPr>
        <p:spPr>
          <a:xfrm>
            <a:off x="6043164" y="1460165"/>
            <a:ext cx="2984638" cy="117805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747057" y="1230832"/>
            <a:ext cx="615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346774" y="1074385"/>
            <a:ext cx="1584088" cy="369332"/>
          </a:xfrm>
          <a:prstGeom prst="rect">
            <a:avLst/>
          </a:prstGeom>
          <a:noFill/>
        </p:spPr>
        <p:txBody>
          <a:bodyPr wrap="none" rtlCol="0">
            <a:spAutoFit/>
          </a:bodyPr>
          <a:lstStyle/>
          <a:p>
            <a:r>
              <a:rPr lang="en-IN" dirty="0"/>
              <a:t>Initial </a:t>
            </a:r>
            <a:r>
              <a:rPr lang="en-IN" dirty="0" err="1"/>
              <a:t>Medoids</a:t>
            </a:r>
            <a:endParaRPr lang="en-IN" dirty="0"/>
          </a:p>
        </p:txBody>
      </p:sp>
      <p:sp>
        <p:nvSpPr>
          <p:cNvPr id="2" name="Title 1"/>
          <p:cNvSpPr>
            <a:spLocks noGrp="1"/>
          </p:cNvSpPr>
          <p:nvPr>
            <p:ph type="title"/>
          </p:nvPr>
        </p:nvSpPr>
        <p:spPr>
          <a:xfrm>
            <a:off x="1905000" y="304800"/>
            <a:ext cx="8280400" cy="533400"/>
          </a:xfrm>
        </p:spPr>
        <p:txBody>
          <a:bodyPr/>
          <a:lstStyle/>
          <a:p>
            <a:r>
              <a:rPr lang="en-IN" sz="2800" dirty="0">
                <a:solidFill>
                  <a:srgbClr val="002060"/>
                </a:solidFill>
              </a:rPr>
              <a:t>PAM or K-</a:t>
            </a:r>
            <a:r>
              <a:rPr lang="en-IN" sz="2800" dirty="0" err="1">
                <a:solidFill>
                  <a:srgbClr val="002060"/>
                </a:solidFill>
              </a:rPr>
              <a:t>Medoids</a:t>
            </a:r>
            <a:r>
              <a:rPr lang="en-IN" sz="2800" dirty="0">
                <a:solidFill>
                  <a:srgbClr val="002060"/>
                </a:solidFill>
              </a:rPr>
              <a:t> : Different View</a:t>
            </a:r>
            <a:endParaRPr lang="en-IN" sz="2800" dirty="0"/>
          </a:p>
        </p:txBody>
      </p:sp>
      <p:sp>
        <p:nvSpPr>
          <p:cNvPr id="35" name="TextBox 34"/>
          <p:cNvSpPr txBox="1"/>
          <p:nvPr/>
        </p:nvSpPr>
        <p:spPr>
          <a:xfrm>
            <a:off x="7763635" y="1626158"/>
            <a:ext cx="2251065" cy="923330"/>
          </a:xfrm>
          <a:prstGeom prst="rect">
            <a:avLst/>
          </a:prstGeom>
          <a:noFill/>
        </p:spPr>
        <p:txBody>
          <a:bodyPr wrap="none" rtlCol="0">
            <a:spAutoFit/>
          </a:bodyPr>
          <a:lstStyle/>
          <a:p>
            <a:pPr algn="ctr">
              <a:lnSpc>
                <a:spcPct val="150000"/>
              </a:lnSpc>
            </a:pPr>
            <a:r>
              <a:rPr lang="en-IN" dirty="0">
                <a:solidFill>
                  <a:srgbClr val="1C5A61"/>
                </a:solidFill>
              </a:rPr>
              <a:t>No. of patterns (n) = 5</a:t>
            </a:r>
          </a:p>
          <a:p>
            <a:pPr algn="ctr">
              <a:lnSpc>
                <a:spcPct val="150000"/>
              </a:lnSpc>
            </a:pPr>
            <a:r>
              <a:rPr lang="en-IN" dirty="0">
                <a:solidFill>
                  <a:srgbClr val="1C5A61"/>
                </a:solidFill>
              </a:rPr>
              <a:t>No. of clusters (k) =2</a:t>
            </a:r>
          </a:p>
        </p:txBody>
      </p:sp>
    </p:spTree>
    <p:extLst>
      <p:ext uri="{BB962C8B-B14F-4D97-AF65-F5344CB8AC3E}">
        <p14:creationId xmlns:p14="http://schemas.microsoft.com/office/powerpoint/2010/main" val="353210194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362979" y="906508"/>
            <a:ext cx="796886" cy="648649"/>
            <a:chOff x="1475657" y="260070"/>
            <a:chExt cx="796886" cy="648649"/>
          </a:xfrm>
        </p:grpSpPr>
        <p:sp>
          <p:nvSpPr>
            <p:cNvPr id="4" name="Oval 3"/>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6" name="TextBox 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2</a:t>
              </a:r>
              <a:r>
                <a:rPr lang="en-IN" sz="1600" b="1" dirty="0"/>
                <a:t>}</a:t>
              </a:r>
            </a:p>
            <a:p>
              <a:pPr algn="ctr"/>
              <a:r>
                <a:rPr lang="en-IN" sz="1600" dirty="0"/>
                <a:t>E=20</a:t>
              </a:r>
            </a:p>
          </p:txBody>
        </p:sp>
      </p:grpSp>
      <p:grpSp>
        <p:nvGrpSpPr>
          <p:cNvPr id="8" name="Group 7"/>
          <p:cNvGrpSpPr/>
          <p:nvPr/>
        </p:nvGrpSpPr>
        <p:grpSpPr>
          <a:xfrm>
            <a:off x="2465816" y="2623588"/>
            <a:ext cx="796886" cy="648649"/>
            <a:chOff x="1475657" y="260070"/>
            <a:chExt cx="796886" cy="648649"/>
          </a:xfrm>
        </p:grpSpPr>
        <p:sp>
          <p:nvSpPr>
            <p:cNvPr id="9" name="Oval 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0" name="TextBox 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1</a:t>
              </a:r>
              <a:r>
                <a:rPr lang="en-IN" sz="1600" b="1" dirty="0"/>
                <a:t>}</a:t>
              </a:r>
            </a:p>
            <a:p>
              <a:pPr algn="ctr"/>
              <a:r>
                <a:rPr lang="en-IN" sz="1600" dirty="0"/>
                <a:t>E=30</a:t>
              </a:r>
            </a:p>
          </p:txBody>
        </p:sp>
      </p:grpSp>
      <p:grpSp>
        <p:nvGrpSpPr>
          <p:cNvPr id="11" name="Group 10"/>
          <p:cNvGrpSpPr/>
          <p:nvPr/>
        </p:nvGrpSpPr>
        <p:grpSpPr>
          <a:xfrm>
            <a:off x="3759863" y="2606280"/>
            <a:ext cx="796886" cy="648649"/>
            <a:chOff x="1475657" y="260070"/>
            <a:chExt cx="796886" cy="648649"/>
          </a:xfrm>
        </p:grpSpPr>
        <p:sp>
          <p:nvSpPr>
            <p:cNvPr id="12" name="Oval 1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3" name="TextBox 1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4</a:t>
              </a:r>
              <a:r>
                <a:rPr lang="en-IN" sz="1600" b="1" dirty="0"/>
                <a:t>}</a:t>
              </a:r>
            </a:p>
            <a:p>
              <a:pPr algn="ctr"/>
              <a:r>
                <a:rPr lang="en-IN" sz="1600" dirty="0"/>
                <a:t>E=10</a:t>
              </a:r>
            </a:p>
          </p:txBody>
        </p:sp>
      </p:grpSp>
      <p:grpSp>
        <p:nvGrpSpPr>
          <p:cNvPr id="14" name="Group 13"/>
          <p:cNvGrpSpPr/>
          <p:nvPr/>
        </p:nvGrpSpPr>
        <p:grpSpPr>
          <a:xfrm>
            <a:off x="5017603" y="2574344"/>
            <a:ext cx="796886" cy="648649"/>
            <a:chOff x="1475657" y="260070"/>
            <a:chExt cx="796886" cy="648649"/>
          </a:xfrm>
        </p:grpSpPr>
        <p:sp>
          <p:nvSpPr>
            <p:cNvPr id="15" name="Oval 1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6" name="TextBox 1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5</a:t>
              </a:r>
              <a:r>
                <a:rPr lang="en-IN" sz="1600" b="1" dirty="0"/>
                <a:t>}</a:t>
              </a:r>
            </a:p>
            <a:p>
              <a:pPr algn="ctr"/>
              <a:r>
                <a:rPr lang="en-IN" sz="1600" dirty="0"/>
                <a:t>E=12</a:t>
              </a:r>
            </a:p>
          </p:txBody>
        </p:sp>
      </p:grpSp>
      <mc:AlternateContent xmlns:mc="http://schemas.openxmlformats.org/markup-compatibility/2006" xmlns:a14="http://schemas.microsoft.com/office/drawing/2010/main">
        <mc:Choice Requires="a14">
          <p:sp>
            <p:nvSpPr>
              <p:cNvPr id="17" name="TextBox 16"/>
              <p:cNvSpPr txBox="1"/>
              <p:nvPr/>
            </p:nvSpPr>
            <p:spPr>
              <a:xfrm>
                <a:off x="7670573" y="1262768"/>
                <a:ext cx="2714461" cy="369332"/>
              </a:xfrm>
              <a:prstGeom prst="rect">
                <a:avLst/>
              </a:prstGeom>
              <a:noFill/>
            </p:spPr>
            <p:txBody>
              <a:bodyPr wrap="none" rtlCol="0">
                <a:spAutoFit/>
              </a:bodyPr>
              <a:lstStyle/>
              <a:p>
                <a:r>
                  <a:rPr lang="en-IN" dirty="0"/>
                  <a:t>Dataset=</a:t>
                </a:r>
                <a14:m>
                  <m:oMath xmlns:m="http://schemas.openxmlformats.org/officeDocument/2006/math">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a:rPr>
                              <m:t>0</m:t>
                            </m:r>
                          </m:e>
                          <m:sub>
                            <m:r>
                              <a:rPr lang="en-IN" i="1">
                                <a:latin typeface="Cambria Math"/>
                              </a:rPr>
                              <m:t>1</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2</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3</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4</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5</m:t>
                            </m:r>
                          </m:sub>
                        </m:sSub>
                      </m:e>
                    </m:d>
                  </m:oMath>
                </a14:m>
                <a:endParaRPr lang="en-IN" dirty="0"/>
              </a:p>
            </p:txBody>
          </p:sp>
        </mc:Choice>
        <mc:Fallback xmlns="">
          <p:sp>
            <p:nvSpPr>
              <p:cNvPr id="17" name="TextBox 16"/>
              <p:cNvSpPr txBox="1">
                <a:spLocks noRot="1" noChangeAspect="1" noMove="1" noResize="1" noEditPoints="1" noAdjustHandles="1" noChangeArrowheads="1" noChangeShapeType="1" noTextEdit="1"/>
              </p:cNvSpPr>
              <p:nvPr/>
            </p:nvSpPr>
            <p:spPr>
              <a:xfrm>
                <a:off x="7670573" y="1262768"/>
                <a:ext cx="2714461" cy="369332"/>
              </a:xfrm>
              <a:prstGeom prst="rect">
                <a:avLst/>
              </a:prstGeom>
              <a:blipFill rotWithShape="0">
                <a:blip r:embed="rId2"/>
                <a:stretch>
                  <a:fillRect l="-1794" t="-8197" b="-24590"/>
                </a:stretch>
              </a:blipFill>
            </p:spPr>
            <p:txBody>
              <a:bodyPr/>
              <a:lstStyle/>
              <a:p>
                <a:r>
                  <a:rPr lang="en-IN">
                    <a:noFill/>
                  </a:rPr>
                  <a:t> </a:t>
                </a:r>
              </a:p>
            </p:txBody>
          </p:sp>
        </mc:Fallback>
      </mc:AlternateContent>
      <p:grpSp>
        <p:nvGrpSpPr>
          <p:cNvPr id="18" name="Group 17"/>
          <p:cNvGrpSpPr/>
          <p:nvPr/>
        </p:nvGrpSpPr>
        <p:grpSpPr>
          <a:xfrm>
            <a:off x="6273314" y="2583832"/>
            <a:ext cx="796886" cy="648649"/>
            <a:chOff x="1475657" y="260070"/>
            <a:chExt cx="796886" cy="648649"/>
          </a:xfrm>
        </p:grpSpPr>
        <p:sp>
          <p:nvSpPr>
            <p:cNvPr id="19" name="Oval 1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0" name="TextBox 1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2</a:t>
              </a:r>
              <a:r>
                <a:rPr lang="en-IN" sz="1600" b="1" dirty="0"/>
                <a:t>}</a:t>
              </a:r>
            </a:p>
            <a:p>
              <a:pPr algn="ctr"/>
              <a:r>
                <a:rPr lang="en-IN" sz="1600" dirty="0"/>
                <a:t>E=19</a:t>
              </a:r>
            </a:p>
          </p:txBody>
        </p:sp>
      </p:grpSp>
      <p:grpSp>
        <p:nvGrpSpPr>
          <p:cNvPr id="21" name="Group 20"/>
          <p:cNvGrpSpPr/>
          <p:nvPr/>
        </p:nvGrpSpPr>
        <p:grpSpPr>
          <a:xfrm>
            <a:off x="7644503" y="2566524"/>
            <a:ext cx="796886" cy="648649"/>
            <a:chOff x="1475657" y="260070"/>
            <a:chExt cx="796886" cy="648649"/>
          </a:xfrm>
        </p:grpSpPr>
        <p:sp>
          <p:nvSpPr>
            <p:cNvPr id="22" name="Oval 2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3" name="TextBox 2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2</a:t>
              </a:r>
              <a:r>
                <a:rPr lang="en-IN" sz="1600" b="1" dirty="0"/>
                <a:t>}</a:t>
              </a:r>
            </a:p>
            <a:p>
              <a:pPr algn="ctr"/>
              <a:r>
                <a:rPr lang="en-IN" sz="1600" dirty="0"/>
                <a:t>E=33</a:t>
              </a:r>
            </a:p>
          </p:txBody>
        </p:sp>
      </p:grpSp>
      <p:grpSp>
        <p:nvGrpSpPr>
          <p:cNvPr id="24" name="Group 23"/>
          <p:cNvGrpSpPr/>
          <p:nvPr/>
        </p:nvGrpSpPr>
        <p:grpSpPr>
          <a:xfrm>
            <a:off x="8860730" y="2534588"/>
            <a:ext cx="796886" cy="648649"/>
            <a:chOff x="1475657" y="260070"/>
            <a:chExt cx="796886" cy="648649"/>
          </a:xfrm>
        </p:grpSpPr>
        <p:sp>
          <p:nvSpPr>
            <p:cNvPr id="25" name="Oval 2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6" name="TextBox 2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5</a:t>
              </a:r>
              <a:r>
                <a:rPr lang="en-IN" sz="1600" b="1" dirty="0"/>
                <a:t>,0</a:t>
              </a:r>
              <a:r>
                <a:rPr lang="en-IN" sz="1600" b="1" baseline="-25000" dirty="0"/>
                <a:t>2</a:t>
              </a:r>
              <a:r>
                <a:rPr lang="en-IN" sz="1600" b="1" dirty="0"/>
                <a:t>}</a:t>
              </a:r>
            </a:p>
            <a:p>
              <a:pPr algn="ctr"/>
              <a:r>
                <a:rPr lang="en-IN" sz="1600" dirty="0"/>
                <a:t>E=14</a:t>
              </a:r>
            </a:p>
          </p:txBody>
        </p:sp>
      </p:grpSp>
      <p:grpSp>
        <p:nvGrpSpPr>
          <p:cNvPr id="27" name="Group 26"/>
          <p:cNvGrpSpPr/>
          <p:nvPr/>
        </p:nvGrpSpPr>
        <p:grpSpPr>
          <a:xfrm>
            <a:off x="3146001" y="4706737"/>
            <a:ext cx="796886" cy="648649"/>
            <a:chOff x="1475657" y="260070"/>
            <a:chExt cx="796886" cy="648649"/>
          </a:xfrm>
        </p:grpSpPr>
        <p:sp>
          <p:nvSpPr>
            <p:cNvPr id="28" name="Oval 27"/>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9" name="TextBox 28"/>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4</a:t>
              </a:r>
              <a:r>
                <a:rPr lang="en-IN" sz="1600" b="1" dirty="0"/>
                <a:t>}</a:t>
              </a:r>
            </a:p>
            <a:p>
              <a:pPr algn="ctr"/>
              <a:r>
                <a:rPr lang="en-IN" sz="1600" dirty="0"/>
                <a:t>E=26</a:t>
              </a:r>
            </a:p>
          </p:txBody>
        </p:sp>
      </p:grpSp>
      <p:grpSp>
        <p:nvGrpSpPr>
          <p:cNvPr id="30" name="Group 29"/>
          <p:cNvGrpSpPr/>
          <p:nvPr/>
        </p:nvGrpSpPr>
        <p:grpSpPr>
          <a:xfrm>
            <a:off x="5339990" y="4981818"/>
            <a:ext cx="796886" cy="648649"/>
            <a:chOff x="1475657" y="260070"/>
            <a:chExt cx="796886" cy="648649"/>
          </a:xfrm>
        </p:grpSpPr>
        <p:sp>
          <p:nvSpPr>
            <p:cNvPr id="31" name="Oval 30"/>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32" name="TextBox 31"/>
            <p:cNvSpPr txBox="1"/>
            <p:nvPr/>
          </p:nvSpPr>
          <p:spPr>
            <a:xfrm>
              <a:off x="1488673"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5</a:t>
              </a:r>
              <a:r>
                <a:rPr lang="en-IN" sz="1600" b="1" dirty="0"/>
                <a:t>}</a:t>
              </a:r>
            </a:p>
            <a:p>
              <a:pPr algn="ctr"/>
              <a:r>
                <a:rPr lang="en-IN" sz="1600" dirty="0"/>
                <a:t>E=17</a:t>
              </a:r>
            </a:p>
          </p:txBody>
        </p:sp>
      </p:grpSp>
      <p:cxnSp>
        <p:nvCxnSpPr>
          <p:cNvPr id="37" name="Straight Connector 36"/>
          <p:cNvCxnSpPr>
            <a:endCxn id="9" idx="7"/>
          </p:cNvCxnSpPr>
          <p:nvPr/>
        </p:nvCxnSpPr>
        <p:spPr>
          <a:xfrm flipH="1">
            <a:off x="3146002" y="1447435"/>
            <a:ext cx="2330427" cy="127114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12" idx="7"/>
          </p:cNvCxnSpPr>
          <p:nvPr/>
        </p:nvCxnSpPr>
        <p:spPr>
          <a:xfrm flipH="1">
            <a:off x="4440048" y="1555157"/>
            <a:ext cx="1151896" cy="114611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4" idx="4"/>
            <a:endCxn id="15" idx="0"/>
          </p:cNvCxnSpPr>
          <p:nvPr/>
        </p:nvCxnSpPr>
        <p:spPr>
          <a:xfrm flipH="1">
            <a:off x="5416046" y="1555157"/>
            <a:ext cx="345376" cy="101918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19" idx="0"/>
          </p:cNvCxnSpPr>
          <p:nvPr/>
        </p:nvCxnSpPr>
        <p:spPr>
          <a:xfrm>
            <a:off x="5874871" y="1555157"/>
            <a:ext cx="796886" cy="102867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966732" y="1499533"/>
            <a:ext cx="1703840" cy="121904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 idx="5"/>
          </p:cNvCxnSpPr>
          <p:nvPr/>
        </p:nvCxnSpPr>
        <p:spPr>
          <a:xfrm>
            <a:off x="6043164" y="1460165"/>
            <a:ext cx="2984638" cy="117805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7472061" y="4978680"/>
            <a:ext cx="796886" cy="648649"/>
            <a:chOff x="1475657" y="260070"/>
            <a:chExt cx="796886" cy="648649"/>
          </a:xfrm>
        </p:grpSpPr>
        <p:sp>
          <p:nvSpPr>
            <p:cNvPr id="42" name="Oval 4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43" name="TextBox 4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5</a:t>
              </a:r>
              <a:r>
                <a:rPr lang="en-IN" sz="1600" b="1" dirty="0"/>
                <a:t>}</a:t>
              </a:r>
            </a:p>
            <a:p>
              <a:pPr algn="ctr"/>
              <a:r>
                <a:rPr lang="en-IN" sz="1600" dirty="0"/>
                <a:t>E=9</a:t>
              </a:r>
            </a:p>
          </p:txBody>
        </p:sp>
      </p:grpSp>
      <p:cxnSp>
        <p:nvCxnSpPr>
          <p:cNvPr id="44" name="Straight Arrow Connector 43"/>
          <p:cNvCxnSpPr/>
          <p:nvPr/>
        </p:nvCxnSpPr>
        <p:spPr>
          <a:xfrm>
            <a:off x="4747057" y="1230832"/>
            <a:ext cx="615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346774" y="1074385"/>
            <a:ext cx="1584088" cy="369332"/>
          </a:xfrm>
          <a:prstGeom prst="rect">
            <a:avLst/>
          </a:prstGeom>
          <a:noFill/>
        </p:spPr>
        <p:txBody>
          <a:bodyPr wrap="none" rtlCol="0">
            <a:spAutoFit/>
          </a:bodyPr>
          <a:lstStyle/>
          <a:p>
            <a:r>
              <a:rPr lang="en-IN" dirty="0"/>
              <a:t>Initial </a:t>
            </a:r>
            <a:r>
              <a:rPr lang="en-IN" dirty="0" err="1"/>
              <a:t>Medoids</a:t>
            </a:r>
            <a:endParaRPr lang="en-IN" dirty="0"/>
          </a:p>
        </p:txBody>
      </p:sp>
      <p:sp>
        <p:nvSpPr>
          <p:cNvPr id="2" name="Title 1"/>
          <p:cNvSpPr>
            <a:spLocks noGrp="1"/>
          </p:cNvSpPr>
          <p:nvPr>
            <p:ph type="title"/>
          </p:nvPr>
        </p:nvSpPr>
        <p:spPr>
          <a:xfrm>
            <a:off x="1905000" y="304800"/>
            <a:ext cx="8280400" cy="533400"/>
          </a:xfrm>
        </p:spPr>
        <p:txBody>
          <a:bodyPr/>
          <a:lstStyle/>
          <a:p>
            <a:r>
              <a:rPr lang="en-IN" sz="2800" dirty="0">
                <a:solidFill>
                  <a:srgbClr val="002060"/>
                </a:solidFill>
              </a:rPr>
              <a:t>PAM or K-</a:t>
            </a:r>
            <a:r>
              <a:rPr lang="en-IN" sz="2800" dirty="0" err="1">
                <a:solidFill>
                  <a:srgbClr val="002060"/>
                </a:solidFill>
              </a:rPr>
              <a:t>Medoids</a:t>
            </a:r>
            <a:r>
              <a:rPr lang="en-IN" sz="2800" dirty="0">
                <a:solidFill>
                  <a:srgbClr val="002060"/>
                </a:solidFill>
              </a:rPr>
              <a:t> : Different View</a:t>
            </a:r>
            <a:endParaRPr lang="en-IN" sz="2800" dirty="0"/>
          </a:p>
        </p:txBody>
      </p:sp>
      <p:sp>
        <p:nvSpPr>
          <p:cNvPr id="48" name="TextBox 47"/>
          <p:cNvSpPr txBox="1"/>
          <p:nvPr/>
        </p:nvSpPr>
        <p:spPr>
          <a:xfrm>
            <a:off x="7763635" y="1626158"/>
            <a:ext cx="2251065" cy="923330"/>
          </a:xfrm>
          <a:prstGeom prst="rect">
            <a:avLst/>
          </a:prstGeom>
          <a:noFill/>
        </p:spPr>
        <p:txBody>
          <a:bodyPr wrap="none" rtlCol="0">
            <a:spAutoFit/>
          </a:bodyPr>
          <a:lstStyle/>
          <a:p>
            <a:pPr algn="ctr">
              <a:lnSpc>
                <a:spcPct val="150000"/>
              </a:lnSpc>
            </a:pPr>
            <a:r>
              <a:rPr lang="en-IN" dirty="0">
                <a:solidFill>
                  <a:srgbClr val="1C5A61"/>
                </a:solidFill>
              </a:rPr>
              <a:t>No. of patterns (n) = 5</a:t>
            </a:r>
          </a:p>
          <a:p>
            <a:pPr algn="ctr">
              <a:lnSpc>
                <a:spcPct val="150000"/>
              </a:lnSpc>
            </a:pPr>
            <a:r>
              <a:rPr lang="en-IN" dirty="0">
                <a:solidFill>
                  <a:srgbClr val="1C5A61"/>
                </a:solidFill>
              </a:rPr>
              <a:t>No. of clusters (k) =2</a:t>
            </a:r>
          </a:p>
        </p:txBody>
      </p:sp>
    </p:spTree>
    <p:extLst>
      <p:ext uri="{BB962C8B-B14F-4D97-AF65-F5344CB8AC3E}">
        <p14:creationId xmlns:p14="http://schemas.microsoft.com/office/powerpoint/2010/main" val="425843116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362979" y="906508"/>
            <a:ext cx="796886" cy="648649"/>
            <a:chOff x="1475657" y="260070"/>
            <a:chExt cx="796886" cy="648649"/>
          </a:xfrm>
        </p:grpSpPr>
        <p:sp>
          <p:nvSpPr>
            <p:cNvPr id="4" name="Oval 3"/>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6" name="TextBox 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2</a:t>
              </a:r>
              <a:r>
                <a:rPr lang="en-IN" sz="1600" b="1" dirty="0"/>
                <a:t>}</a:t>
              </a:r>
            </a:p>
            <a:p>
              <a:pPr algn="ctr"/>
              <a:r>
                <a:rPr lang="en-IN" sz="1600" dirty="0"/>
                <a:t>E=20</a:t>
              </a:r>
            </a:p>
          </p:txBody>
        </p:sp>
      </p:grpSp>
      <p:grpSp>
        <p:nvGrpSpPr>
          <p:cNvPr id="8" name="Group 7"/>
          <p:cNvGrpSpPr/>
          <p:nvPr/>
        </p:nvGrpSpPr>
        <p:grpSpPr>
          <a:xfrm>
            <a:off x="2465816" y="2623588"/>
            <a:ext cx="796886" cy="648649"/>
            <a:chOff x="1475657" y="260070"/>
            <a:chExt cx="796886" cy="648649"/>
          </a:xfrm>
        </p:grpSpPr>
        <p:sp>
          <p:nvSpPr>
            <p:cNvPr id="9" name="Oval 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0" name="TextBox 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1</a:t>
              </a:r>
              <a:r>
                <a:rPr lang="en-IN" sz="1600" b="1" dirty="0"/>
                <a:t>}</a:t>
              </a:r>
            </a:p>
            <a:p>
              <a:pPr algn="ctr"/>
              <a:r>
                <a:rPr lang="en-IN" sz="1600" dirty="0"/>
                <a:t>E=30</a:t>
              </a:r>
            </a:p>
          </p:txBody>
        </p:sp>
      </p:grpSp>
      <p:grpSp>
        <p:nvGrpSpPr>
          <p:cNvPr id="11" name="Group 10"/>
          <p:cNvGrpSpPr/>
          <p:nvPr/>
        </p:nvGrpSpPr>
        <p:grpSpPr>
          <a:xfrm>
            <a:off x="3759863" y="2606280"/>
            <a:ext cx="796886" cy="648649"/>
            <a:chOff x="1475657" y="260070"/>
            <a:chExt cx="796886" cy="648649"/>
          </a:xfrm>
        </p:grpSpPr>
        <p:sp>
          <p:nvSpPr>
            <p:cNvPr id="12" name="Oval 1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3" name="TextBox 1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4</a:t>
              </a:r>
              <a:r>
                <a:rPr lang="en-IN" sz="1600" b="1" dirty="0"/>
                <a:t>}</a:t>
              </a:r>
            </a:p>
            <a:p>
              <a:pPr algn="ctr"/>
              <a:r>
                <a:rPr lang="en-IN" sz="1600" dirty="0"/>
                <a:t>E=10</a:t>
              </a:r>
            </a:p>
          </p:txBody>
        </p:sp>
      </p:grpSp>
      <p:grpSp>
        <p:nvGrpSpPr>
          <p:cNvPr id="14" name="Group 13"/>
          <p:cNvGrpSpPr/>
          <p:nvPr/>
        </p:nvGrpSpPr>
        <p:grpSpPr>
          <a:xfrm>
            <a:off x="5017603" y="2574344"/>
            <a:ext cx="796886" cy="648649"/>
            <a:chOff x="1475657" y="260070"/>
            <a:chExt cx="796886" cy="648649"/>
          </a:xfrm>
        </p:grpSpPr>
        <p:sp>
          <p:nvSpPr>
            <p:cNvPr id="15" name="Oval 1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6" name="TextBox 1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5</a:t>
              </a:r>
              <a:r>
                <a:rPr lang="en-IN" sz="1600" b="1" dirty="0"/>
                <a:t>}</a:t>
              </a:r>
            </a:p>
            <a:p>
              <a:pPr algn="ctr"/>
              <a:r>
                <a:rPr lang="en-IN" sz="1600" dirty="0"/>
                <a:t>E=12</a:t>
              </a:r>
            </a:p>
          </p:txBody>
        </p:sp>
      </p:grpSp>
      <mc:AlternateContent xmlns:mc="http://schemas.openxmlformats.org/markup-compatibility/2006" xmlns:a14="http://schemas.microsoft.com/office/drawing/2010/main">
        <mc:Choice Requires="a14">
          <p:sp>
            <p:nvSpPr>
              <p:cNvPr id="17" name="TextBox 16"/>
              <p:cNvSpPr txBox="1"/>
              <p:nvPr/>
            </p:nvSpPr>
            <p:spPr>
              <a:xfrm>
                <a:off x="7670573" y="1262768"/>
                <a:ext cx="2714461" cy="369332"/>
              </a:xfrm>
              <a:prstGeom prst="rect">
                <a:avLst/>
              </a:prstGeom>
              <a:noFill/>
            </p:spPr>
            <p:txBody>
              <a:bodyPr wrap="none" rtlCol="0">
                <a:spAutoFit/>
              </a:bodyPr>
              <a:lstStyle/>
              <a:p>
                <a:r>
                  <a:rPr lang="en-IN" dirty="0"/>
                  <a:t>Dataset=</a:t>
                </a:r>
                <a14:m>
                  <m:oMath xmlns:m="http://schemas.openxmlformats.org/officeDocument/2006/math">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a:rPr>
                              <m:t>0</m:t>
                            </m:r>
                          </m:e>
                          <m:sub>
                            <m:r>
                              <a:rPr lang="en-IN" i="1">
                                <a:latin typeface="Cambria Math"/>
                              </a:rPr>
                              <m:t>1</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2</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3</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4</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5</m:t>
                            </m:r>
                          </m:sub>
                        </m:sSub>
                      </m:e>
                    </m:d>
                  </m:oMath>
                </a14:m>
                <a:endParaRPr lang="en-IN" dirty="0"/>
              </a:p>
            </p:txBody>
          </p:sp>
        </mc:Choice>
        <mc:Fallback xmlns="">
          <p:sp>
            <p:nvSpPr>
              <p:cNvPr id="17" name="TextBox 16"/>
              <p:cNvSpPr txBox="1">
                <a:spLocks noRot="1" noChangeAspect="1" noMove="1" noResize="1" noEditPoints="1" noAdjustHandles="1" noChangeArrowheads="1" noChangeShapeType="1" noTextEdit="1"/>
              </p:cNvSpPr>
              <p:nvPr/>
            </p:nvSpPr>
            <p:spPr>
              <a:xfrm>
                <a:off x="7670573" y="1262768"/>
                <a:ext cx="2714461" cy="369332"/>
              </a:xfrm>
              <a:prstGeom prst="rect">
                <a:avLst/>
              </a:prstGeom>
              <a:blipFill rotWithShape="0">
                <a:blip r:embed="rId2"/>
                <a:stretch>
                  <a:fillRect l="-1794" t="-8197" b="-24590"/>
                </a:stretch>
              </a:blipFill>
            </p:spPr>
            <p:txBody>
              <a:bodyPr/>
              <a:lstStyle/>
              <a:p>
                <a:r>
                  <a:rPr lang="en-IN">
                    <a:noFill/>
                  </a:rPr>
                  <a:t> </a:t>
                </a:r>
              </a:p>
            </p:txBody>
          </p:sp>
        </mc:Fallback>
      </mc:AlternateContent>
      <p:grpSp>
        <p:nvGrpSpPr>
          <p:cNvPr id="18" name="Group 17"/>
          <p:cNvGrpSpPr/>
          <p:nvPr/>
        </p:nvGrpSpPr>
        <p:grpSpPr>
          <a:xfrm>
            <a:off x="6273314" y="2583832"/>
            <a:ext cx="796886" cy="648649"/>
            <a:chOff x="1475657" y="260070"/>
            <a:chExt cx="796886" cy="648649"/>
          </a:xfrm>
        </p:grpSpPr>
        <p:sp>
          <p:nvSpPr>
            <p:cNvPr id="19" name="Oval 1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0" name="TextBox 1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2</a:t>
              </a:r>
              <a:r>
                <a:rPr lang="en-IN" sz="1600" b="1" dirty="0"/>
                <a:t>}</a:t>
              </a:r>
            </a:p>
            <a:p>
              <a:pPr algn="ctr"/>
              <a:r>
                <a:rPr lang="en-IN" sz="1600" dirty="0"/>
                <a:t>E=19</a:t>
              </a:r>
            </a:p>
          </p:txBody>
        </p:sp>
      </p:grpSp>
      <p:grpSp>
        <p:nvGrpSpPr>
          <p:cNvPr id="21" name="Group 20"/>
          <p:cNvGrpSpPr/>
          <p:nvPr/>
        </p:nvGrpSpPr>
        <p:grpSpPr>
          <a:xfrm>
            <a:off x="7644503" y="2566524"/>
            <a:ext cx="796886" cy="648649"/>
            <a:chOff x="1475657" y="260070"/>
            <a:chExt cx="796886" cy="648649"/>
          </a:xfrm>
        </p:grpSpPr>
        <p:sp>
          <p:nvSpPr>
            <p:cNvPr id="22" name="Oval 2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3" name="TextBox 2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2</a:t>
              </a:r>
              <a:r>
                <a:rPr lang="en-IN" sz="1600" b="1" dirty="0"/>
                <a:t>}</a:t>
              </a:r>
            </a:p>
            <a:p>
              <a:pPr algn="ctr"/>
              <a:r>
                <a:rPr lang="en-IN" sz="1600" dirty="0"/>
                <a:t>E=33</a:t>
              </a:r>
            </a:p>
          </p:txBody>
        </p:sp>
      </p:grpSp>
      <p:grpSp>
        <p:nvGrpSpPr>
          <p:cNvPr id="24" name="Group 23"/>
          <p:cNvGrpSpPr/>
          <p:nvPr/>
        </p:nvGrpSpPr>
        <p:grpSpPr>
          <a:xfrm>
            <a:off x="8860730" y="2534588"/>
            <a:ext cx="796886" cy="648649"/>
            <a:chOff x="1475657" y="260070"/>
            <a:chExt cx="796886" cy="648649"/>
          </a:xfrm>
        </p:grpSpPr>
        <p:sp>
          <p:nvSpPr>
            <p:cNvPr id="25" name="Oval 2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6" name="TextBox 2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5</a:t>
              </a:r>
              <a:r>
                <a:rPr lang="en-IN" sz="1600" b="1" dirty="0"/>
                <a:t>,0</a:t>
              </a:r>
              <a:r>
                <a:rPr lang="en-IN" sz="1600" b="1" baseline="-25000" dirty="0"/>
                <a:t>2</a:t>
              </a:r>
              <a:r>
                <a:rPr lang="en-IN" sz="1600" b="1" dirty="0"/>
                <a:t>}</a:t>
              </a:r>
            </a:p>
            <a:p>
              <a:pPr algn="ctr"/>
              <a:r>
                <a:rPr lang="en-IN" sz="1600" dirty="0"/>
                <a:t>E=14</a:t>
              </a:r>
            </a:p>
          </p:txBody>
        </p:sp>
      </p:grpSp>
      <p:grpSp>
        <p:nvGrpSpPr>
          <p:cNvPr id="27" name="Group 26"/>
          <p:cNvGrpSpPr/>
          <p:nvPr/>
        </p:nvGrpSpPr>
        <p:grpSpPr>
          <a:xfrm>
            <a:off x="3146001" y="4706737"/>
            <a:ext cx="796886" cy="648649"/>
            <a:chOff x="1475657" y="260070"/>
            <a:chExt cx="796886" cy="648649"/>
          </a:xfrm>
        </p:grpSpPr>
        <p:sp>
          <p:nvSpPr>
            <p:cNvPr id="28" name="Oval 27"/>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9" name="TextBox 28"/>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4</a:t>
              </a:r>
              <a:r>
                <a:rPr lang="en-IN" sz="1600" b="1" dirty="0"/>
                <a:t>}</a:t>
              </a:r>
            </a:p>
            <a:p>
              <a:pPr algn="ctr"/>
              <a:r>
                <a:rPr lang="en-IN" sz="1600" dirty="0"/>
                <a:t>E=26</a:t>
              </a:r>
            </a:p>
          </p:txBody>
        </p:sp>
      </p:grpSp>
      <p:grpSp>
        <p:nvGrpSpPr>
          <p:cNvPr id="30" name="Group 29"/>
          <p:cNvGrpSpPr/>
          <p:nvPr/>
        </p:nvGrpSpPr>
        <p:grpSpPr>
          <a:xfrm>
            <a:off x="5339990" y="4981818"/>
            <a:ext cx="796886" cy="648649"/>
            <a:chOff x="1475657" y="260070"/>
            <a:chExt cx="796886" cy="648649"/>
          </a:xfrm>
        </p:grpSpPr>
        <p:sp>
          <p:nvSpPr>
            <p:cNvPr id="31" name="Oval 30"/>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32" name="TextBox 31"/>
            <p:cNvSpPr txBox="1"/>
            <p:nvPr/>
          </p:nvSpPr>
          <p:spPr>
            <a:xfrm>
              <a:off x="1488673"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5</a:t>
              </a:r>
              <a:r>
                <a:rPr lang="en-IN" sz="1600" b="1" dirty="0"/>
                <a:t>}</a:t>
              </a:r>
            </a:p>
            <a:p>
              <a:pPr algn="ctr"/>
              <a:r>
                <a:rPr lang="en-IN" sz="1600" dirty="0"/>
                <a:t>E=17</a:t>
              </a:r>
            </a:p>
          </p:txBody>
        </p:sp>
      </p:grpSp>
      <p:cxnSp>
        <p:nvCxnSpPr>
          <p:cNvPr id="37" name="Straight Connector 36"/>
          <p:cNvCxnSpPr>
            <a:endCxn id="9" idx="7"/>
          </p:cNvCxnSpPr>
          <p:nvPr/>
        </p:nvCxnSpPr>
        <p:spPr>
          <a:xfrm flipH="1">
            <a:off x="3146002" y="1447435"/>
            <a:ext cx="2330427" cy="127114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12" idx="7"/>
          </p:cNvCxnSpPr>
          <p:nvPr/>
        </p:nvCxnSpPr>
        <p:spPr>
          <a:xfrm flipH="1">
            <a:off x="4440048" y="1555157"/>
            <a:ext cx="1151896" cy="114611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4" idx="4"/>
            <a:endCxn id="15" idx="0"/>
          </p:cNvCxnSpPr>
          <p:nvPr/>
        </p:nvCxnSpPr>
        <p:spPr>
          <a:xfrm flipH="1">
            <a:off x="5416046" y="1555157"/>
            <a:ext cx="345376" cy="101918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19" idx="0"/>
          </p:cNvCxnSpPr>
          <p:nvPr/>
        </p:nvCxnSpPr>
        <p:spPr>
          <a:xfrm>
            <a:off x="5874871" y="1555157"/>
            <a:ext cx="796886" cy="102867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966732" y="1499533"/>
            <a:ext cx="1703840" cy="121904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 idx="5"/>
          </p:cNvCxnSpPr>
          <p:nvPr/>
        </p:nvCxnSpPr>
        <p:spPr>
          <a:xfrm>
            <a:off x="6043164" y="1460165"/>
            <a:ext cx="2984638" cy="117805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9" idx="4"/>
            <a:endCxn id="12" idx="4"/>
          </p:cNvCxnSpPr>
          <p:nvPr/>
        </p:nvCxnSpPr>
        <p:spPr>
          <a:xfrm rot="5400000" flipH="1" flipV="1">
            <a:off x="3502628" y="2616559"/>
            <a:ext cx="17308" cy="1294047"/>
          </a:xfrm>
          <a:prstGeom prst="curvedConnector3">
            <a:avLst>
              <a:gd name="adj1" fmla="val -1320777"/>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Curved Connector 65"/>
          <p:cNvCxnSpPr>
            <a:stCxn id="9" idx="4"/>
            <a:endCxn id="15" idx="4"/>
          </p:cNvCxnSpPr>
          <p:nvPr/>
        </p:nvCxnSpPr>
        <p:spPr>
          <a:xfrm rot="5400000" flipH="1" flipV="1">
            <a:off x="4115530" y="1971721"/>
            <a:ext cx="49244" cy="2551787"/>
          </a:xfrm>
          <a:prstGeom prst="curvedConnector3">
            <a:avLst>
              <a:gd name="adj1" fmla="val -823617"/>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Curved Connector 68"/>
          <p:cNvCxnSpPr>
            <a:stCxn id="9" idx="4"/>
            <a:endCxn id="19" idx="4"/>
          </p:cNvCxnSpPr>
          <p:nvPr/>
        </p:nvCxnSpPr>
        <p:spPr>
          <a:xfrm rot="5400000" flipH="1" flipV="1">
            <a:off x="4748130" y="1348609"/>
            <a:ext cx="39756" cy="3807498"/>
          </a:xfrm>
          <a:prstGeom prst="curvedConnector3">
            <a:avLst>
              <a:gd name="adj1" fmla="val -1502440"/>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824417" y="3254929"/>
            <a:ext cx="2667779" cy="1796856"/>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9" idx="4"/>
            <a:endCxn id="28" idx="1"/>
          </p:cNvCxnSpPr>
          <p:nvPr/>
        </p:nvCxnSpPr>
        <p:spPr>
          <a:xfrm>
            <a:off x="2864260" y="3272236"/>
            <a:ext cx="398443" cy="1529492"/>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7472061" y="4978680"/>
            <a:ext cx="796886" cy="648649"/>
            <a:chOff x="1475657" y="260070"/>
            <a:chExt cx="796886" cy="648649"/>
          </a:xfrm>
        </p:grpSpPr>
        <p:sp>
          <p:nvSpPr>
            <p:cNvPr id="43" name="Oval 42"/>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44" name="TextBox 43"/>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5</a:t>
              </a:r>
              <a:r>
                <a:rPr lang="en-IN" sz="1600" b="1" dirty="0"/>
                <a:t>}</a:t>
              </a:r>
            </a:p>
            <a:p>
              <a:pPr algn="ctr"/>
              <a:r>
                <a:rPr lang="en-IN" sz="1600" dirty="0"/>
                <a:t>E=9</a:t>
              </a:r>
            </a:p>
          </p:txBody>
        </p:sp>
      </p:grpSp>
      <p:cxnSp>
        <p:nvCxnSpPr>
          <p:cNvPr id="49" name="Straight Arrow Connector 48"/>
          <p:cNvCxnSpPr/>
          <p:nvPr/>
        </p:nvCxnSpPr>
        <p:spPr>
          <a:xfrm>
            <a:off x="4747057" y="1230832"/>
            <a:ext cx="615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346774" y="1074385"/>
            <a:ext cx="1584088" cy="369332"/>
          </a:xfrm>
          <a:prstGeom prst="rect">
            <a:avLst/>
          </a:prstGeom>
          <a:noFill/>
        </p:spPr>
        <p:txBody>
          <a:bodyPr wrap="none" rtlCol="0">
            <a:spAutoFit/>
          </a:bodyPr>
          <a:lstStyle/>
          <a:p>
            <a:r>
              <a:rPr lang="en-IN" dirty="0"/>
              <a:t>Initial </a:t>
            </a:r>
            <a:r>
              <a:rPr lang="en-IN" dirty="0" err="1"/>
              <a:t>Medoids</a:t>
            </a:r>
            <a:endParaRPr lang="en-IN" dirty="0"/>
          </a:p>
        </p:txBody>
      </p:sp>
      <p:sp>
        <p:nvSpPr>
          <p:cNvPr id="2" name="Title 1"/>
          <p:cNvSpPr>
            <a:spLocks noGrp="1"/>
          </p:cNvSpPr>
          <p:nvPr>
            <p:ph type="title"/>
          </p:nvPr>
        </p:nvSpPr>
        <p:spPr>
          <a:xfrm>
            <a:off x="1905000" y="304800"/>
            <a:ext cx="8280400" cy="533400"/>
          </a:xfrm>
        </p:spPr>
        <p:txBody>
          <a:bodyPr/>
          <a:lstStyle/>
          <a:p>
            <a:r>
              <a:rPr lang="en-IN" sz="2800" dirty="0">
                <a:solidFill>
                  <a:srgbClr val="002060"/>
                </a:solidFill>
              </a:rPr>
              <a:t>PAM or K-</a:t>
            </a:r>
            <a:r>
              <a:rPr lang="en-IN" sz="2800" dirty="0" err="1">
                <a:solidFill>
                  <a:srgbClr val="002060"/>
                </a:solidFill>
              </a:rPr>
              <a:t>Medoids</a:t>
            </a:r>
            <a:r>
              <a:rPr lang="en-IN" sz="2800" dirty="0">
                <a:solidFill>
                  <a:srgbClr val="002060"/>
                </a:solidFill>
              </a:rPr>
              <a:t> : Different View</a:t>
            </a:r>
            <a:endParaRPr lang="en-IN" sz="2800" dirty="0"/>
          </a:p>
        </p:txBody>
      </p:sp>
      <p:sp>
        <p:nvSpPr>
          <p:cNvPr id="52" name="TextBox 51"/>
          <p:cNvSpPr txBox="1"/>
          <p:nvPr/>
        </p:nvSpPr>
        <p:spPr>
          <a:xfrm>
            <a:off x="7763635" y="1626158"/>
            <a:ext cx="2251065" cy="923330"/>
          </a:xfrm>
          <a:prstGeom prst="rect">
            <a:avLst/>
          </a:prstGeom>
          <a:noFill/>
        </p:spPr>
        <p:txBody>
          <a:bodyPr wrap="none" rtlCol="0">
            <a:spAutoFit/>
          </a:bodyPr>
          <a:lstStyle/>
          <a:p>
            <a:pPr algn="ctr">
              <a:lnSpc>
                <a:spcPct val="150000"/>
              </a:lnSpc>
            </a:pPr>
            <a:r>
              <a:rPr lang="en-IN" dirty="0">
                <a:solidFill>
                  <a:srgbClr val="1C5A61"/>
                </a:solidFill>
              </a:rPr>
              <a:t>No. of patterns (n) = 5</a:t>
            </a:r>
          </a:p>
          <a:p>
            <a:pPr algn="ctr">
              <a:lnSpc>
                <a:spcPct val="150000"/>
              </a:lnSpc>
            </a:pPr>
            <a:r>
              <a:rPr lang="en-IN" dirty="0">
                <a:solidFill>
                  <a:srgbClr val="1C5A61"/>
                </a:solidFill>
              </a:rPr>
              <a:t>No. of clusters (k) =2</a:t>
            </a:r>
          </a:p>
        </p:txBody>
      </p:sp>
    </p:spTree>
    <p:extLst>
      <p:ext uri="{BB962C8B-B14F-4D97-AF65-F5344CB8AC3E}">
        <p14:creationId xmlns:p14="http://schemas.microsoft.com/office/powerpoint/2010/main" val="285744659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362979" y="906508"/>
            <a:ext cx="796886" cy="648649"/>
            <a:chOff x="1475657" y="260070"/>
            <a:chExt cx="796886" cy="648649"/>
          </a:xfrm>
        </p:grpSpPr>
        <p:sp>
          <p:nvSpPr>
            <p:cNvPr id="4" name="Oval 3"/>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6" name="TextBox 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2</a:t>
              </a:r>
              <a:r>
                <a:rPr lang="en-IN" sz="1600" b="1" dirty="0"/>
                <a:t>}</a:t>
              </a:r>
            </a:p>
            <a:p>
              <a:pPr algn="ctr"/>
              <a:r>
                <a:rPr lang="en-IN" sz="1600" dirty="0"/>
                <a:t>E=20</a:t>
              </a:r>
            </a:p>
          </p:txBody>
        </p:sp>
      </p:grpSp>
      <p:grpSp>
        <p:nvGrpSpPr>
          <p:cNvPr id="8" name="Group 7"/>
          <p:cNvGrpSpPr/>
          <p:nvPr/>
        </p:nvGrpSpPr>
        <p:grpSpPr>
          <a:xfrm>
            <a:off x="2465816" y="2623588"/>
            <a:ext cx="796886" cy="648649"/>
            <a:chOff x="1475657" y="260070"/>
            <a:chExt cx="796886" cy="648649"/>
          </a:xfrm>
        </p:grpSpPr>
        <p:sp>
          <p:nvSpPr>
            <p:cNvPr id="9" name="Oval 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0" name="TextBox 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1</a:t>
              </a:r>
              <a:r>
                <a:rPr lang="en-IN" sz="1600" b="1" dirty="0"/>
                <a:t>}</a:t>
              </a:r>
            </a:p>
            <a:p>
              <a:pPr algn="ctr"/>
              <a:r>
                <a:rPr lang="en-IN" sz="1600" dirty="0"/>
                <a:t>E=30</a:t>
              </a:r>
            </a:p>
          </p:txBody>
        </p:sp>
      </p:grpSp>
      <p:grpSp>
        <p:nvGrpSpPr>
          <p:cNvPr id="11" name="Group 10"/>
          <p:cNvGrpSpPr/>
          <p:nvPr/>
        </p:nvGrpSpPr>
        <p:grpSpPr>
          <a:xfrm>
            <a:off x="3759863" y="2606280"/>
            <a:ext cx="796886" cy="648649"/>
            <a:chOff x="1475657" y="260070"/>
            <a:chExt cx="796886" cy="648649"/>
          </a:xfrm>
        </p:grpSpPr>
        <p:sp>
          <p:nvSpPr>
            <p:cNvPr id="12" name="Oval 1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3" name="TextBox 1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4</a:t>
              </a:r>
              <a:r>
                <a:rPr lang="en-IN" sz="1600" b="1" dirty="0"/>
                <a:t>}</a:t>
              </a:r>
            </a:p>
            <a:p>
              <a:pPr algn="ctr"/>
              <a:r>
                <a:rPr lang="en-IN" sz="1600" dirty="0"/>
                <a:t>E=10</a:t>
              </a:r>
            </a:p>
          </p:txBody>
        </p:sp>
      </p:grpSp>
      <p:grpSp>
        <p:nvGrpSpPr>
          <p:cNvPr id="14" name="Group 13"/>
          <p:cNvGrpSpPr/>
          <p:nvPr/>
        </p:nvGrpSpPr>
        <p:grpSpPr>
          <a:xfrm>
            <a:off x="5017603" y="2574344"/>
            <a:ext cx="796886" cy="648649"/>
            <a:chOff x="1475657" y="260070"/>
            <a:chExt cx="796886" cy="648649"/>
          </a:xfrm>
        </p:grpSpPr>
        <p:sp>
          <p:nvSpPr>
            <p:cNvPr id="15" name="Oval 1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6" name="TextBox 1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5</a:t>
              </a:r>
              <a:r>
                <a:rPr lang="en-IN" sz="1600" b="1" dirty="0"/>
                <a:t>}</a:t>
              </a:r>
            </a:p>
            <a:p>
              <a:pPr algn="ctr"/>
              <a:r>
                <a:rPr lang="en-IN" sz="1600" dirty="0"/>
                <a:t>E=12</a:t>
              </a:r>
            </a:p>
          </p:txBody>
        </p:sp>
      </p:grpSp>
      <mc:AlternateContent xmlns:mc="http://schemas.openxmlformats.org/markup-compatibility/2006" xmlns:a14="http://schemas.microsoft.com/office/drawing/2010/main">
        <mc:Choice Requires="a14">
          <p:sp>
            <p:nvSpPr>
              <p:cNvPr id="17" name="TextBox 16"/>
              <p:cNvSpPr txBox="1"/>
              <p:nvPr/>
            </p:nvSpPr>
            <p:spPr>
              <a:xfrm>
                <a:off x="7670573" y="1262768"/>
                <a:ext cx="2714461" cy="369332"/>
              </a:xfrm>
              <a:prstGeom prst="rect">
                <a:avLst/>
              </a:prstGeom>
              <a:noFill/>
            </p:spPr>
            <p:txBody>
              <a:bodyPr wrap="none" rtlCol="0">
                <a:spAutoFit/>
              </a:bodyPr>
              <a:lstStyle/>
              <a:p>
                <a:r>
                  <a:rPr lang="en-IN" dirty="0"/>
                  <a:t>Dataset=</a:t>
                </a:r>
                <a14:m>
                  <m:oMath xmlns:m="http://schemas.openxmlformats.org/officeDocument/2006/math">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a:rPr>
                              <m:t>0</m:t>
                            </m:r>
                          </m:e>
                          <m:sub>
                            <m:r>
                              <a:rPr lang="en-IN" i="1">
                                <a:latin typeface="Cambria Math"/>
                              </a:rPr>
                              <m:t>1</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2</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3</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4</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5</m:t>
                            </m:r>
                          </m:sub>
                        </m:sSub>
                      </m:e>
                    </m:d>
                  </m:oMath>
                </a14:m>
                <a:endParaRPr lang="en-IN" dirty="0"/>
              </a:p>
            </p:txBody>
          </p:sp>
        </mc:Choice>
        <mc:Fallback xmlns="">
          <p:sp>
            <p:nvSpPr>
              <p:cNvPr id="17" name="TextBox 16"/>
              <p:cNvSpPr txBox="1">
                <a:spLocks noRot="1" noChangeAspect="1" noMove="1" noResize="1" noEditPoints="1" noAdjustHandles="1" noChangeArrowheads="1" noChangeShapeType="1" noTextEdit="1"/>
              </p:cNvSpPr>
              <p:nvPr/>
            </p:nvSpPr>
            <p:spPr>
              <a:xfrm>
                <a:off x="7670573" y="1262768"/>
                <a:ext cx="2714461" cy="369332"/>
              </a:xfrm>
              <a:prstGeom prst="rect">
                <a:avLst/>
              </a:prstGeom>
              <a:blipFill rotWithShape="0">
                <a:blip r:embed="rId2"/>
                <a:stretch>
                  <a:fillRect l="-1794" t="-8197" b="-24590"/>
                </a:stretch>
              </a:blipFill>
            </p:spPr>
            <p:txBody>
              <a:bodyPr/>
              <a:lstStyle/>
              <a:p>
                <a:r>
                  <a:rPr lang="en-IN">
                    <a:noFill/>
                  </a:rPr>
                  <a:t> </a:t>
                </a:r>
              </a:p>
            </p:txBody>
          </p:sp>
        </mc:Fallback>
      </mc:AlternateContent>
      <p:grpSp>
        <p:nvGrpSpPr>
          <p:cNvPr id="18" name="Group 17"/>
          <p:cNvGrpSpPr/>
          <p:nvPr/>
        </p:nvGrpSpPr>
        <p:grpSpPr>
          <a:xfrm>
            <a:off x="6273314" y="2583832"/>
            <a:ext cx="796886" cy="648649"/>
            <a:chOff x="1475657" y="260070"/>
            <a:chExt cx="796886" cy="648649"/>
          </a:xfrm>
        </p:grpSpPr>
        <p:sp>
          <p:nvSpPr>
            <p:cNvPr id="19" name="Oval 1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0" name="TextBox 1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2</a:t>
              </a:r>
              <a:r>
                <a:rPr lang="en-IN" sz="1600" b="1" dirty="0"/>
                <a:t>}</a:t>
              </a:r>
            </a:p>
            <a:p>
              <a:pPr algn="ctr"/>
              <a:r>
                <a:rPr lang="en-IN" sz="1600" dirty="0"/>
                <a:t>E=19</a:t>
              </a:r>
            </a:p>
          </p:txBody>
        </p:sp>
      </p:grpSp>
      <p:grpSp>
        <p:nvGrpSpPr>
          <p:cNvPr id="21" name="Group 20"/>
          <p:cNvGrpSpPr/>
          <p:nvPr/>
        </p:nvGrpSpPr>
        <p:grpSpPr>
          <a:xfrm>
            <a:off x="7644503" y="2566524"/>
            <a:ext cx="796886" cy="648649"/>
            <a:chOff x="1475657" y="260070"/>
            <a:chExt cx="796886" cy="648649"/>
          </a:xfrm>
        </p:grpSpPr>
        <p:sp>
          <p:nvSpPr>
            <p:cNvPr id="22" name="Oval 2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3" name="TextBox 2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2</a:t>
              </a:r>
              <a:r>
                <a:rPr lang="en-IN" sz="1600" b="1" dirty="0"/>
                <a:t>}</a:t>
              </a:r>
            </a:p>
            <a:p>
              <a:pPr algn="ctr"/>
              <a:r>
                <a:rPr lang="en-IN" sz="1600" dirty="0"/>
                <a:t>E=33</a:t>
              </a:r>
            </a:p>
          </p:txBody>
        </p:sp>
      </p:grpSp>
      <p:grpSp>
        <p:nvGrpSpPr>
          <p:cNvPr id="24" name="Group 23"/>
          <p:cNvGrpSpPr/>
          <p:nvPr/>
        </p:nvGrpSpPr>
        <p:grpSpPr>
          <a:xfrm>
            <a:off x="8860730" y="2534588"/>
            <a:ext cx="796886" cy="648649"/>
            <a:chOff x="1475657" y="260070"/>
            <a:chExt cx="796886" cy="648649"/>
          </a:xfrm>
        </p:grpSpPr>
        <p:sp>
          <p:nvSpPr>
            <p:cNvPr id="25" name="Oval 2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6" name="TextBox 2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5</a:t>
              </a:r>
              <a:r>
                <a:rPr lang="en-IN" sz="1600" b="1" dirty="0"/>
                <a:t>,0</a:t>
              </a:r>
              <a:r>
                <a:rPr lang="en-IN" sz="1600" b="1" baseline="-25000" dirty="0"/>
                <a:t>2</a:t>
              </a:r>
              <a:r>
                <a:rPr lang="en-IN" sz="1600" b="1" dirty="0"/>
                <a:t>}</a:t>
              </a:r>
            </a:p>
            <a:p>
              <a:pPr algn="ctr"/>
              <a:r>
                <a:rPr lang="en-IN" sz="1600" dirty="0"/>
                <a:t>E=14</a:t>
              </a:r>
            </a:p>
          </p:txBody>
        </p:sp>
      </p:grpSp>
      <p:grpSp>
        <p:nvGrpSpPr>
          <p:cNvPr id="27" name="Group 26"/>
          <p:cNvGrpSpPr/>
          <p:nvPr/>
        </p:nvGrpSpPr>
        <p:grpSpPr>
          <a:xfrm>
            <a:off x="3146001" y="4706737"/>
            <a:ext cx="796886" cy="648649"/>
            <a:chOff x="1475657" y="260070"/>
            <a:chExt cx="796886" cy="648649"/>
          </a:xfrm>
        </p:grpSpPr>
        <p:sp>
          <p:nvSpPr>
            <p:cNvPr id="28" name="Oval 27"/>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9" name="TextBox 28"/>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4</a:t>
              </a:r>
              <a:r>
                <a:rPr lang="en-IN" sz="1600" b="1" dirty="0"/>
                <a:t>}</a:t>
              </a:r>
            </a:p>
            <a:p>
              <a:pPr algn="ctr"/>
              <a:r>
                <a:rPr lang="en-IN" sz="1600" dirty="0"/>
                <a:t>E=26</a:t>
              </a:r>
            </a:p>
          </p:txBody>
        </p:sp>
      </p:grpSp>
      <p:grpSp>
        <p:nvGrpSpPr>
          <p:cNvPr id="30" name="Group 29"/>
          <p:cNvGrpSpPr/>
          <p:nvPr/>
        </p:nvGrpSpPr>
        <p:grpSpPr>
          <a:xfrm>
            <a:off x="5339990" y="4981818"/>
            <a:ext cx="796886" cy="648649"/>
            <a:chOff x="1475657" y="260070"/>
            <a:chExt cx="796886" cy="648649"/>
          </a:xfrm>
        </p:grpSpPr>
        <p:sp>
          <p:nvSpPr>
            <p:cNvPr id="31" name="Oval 30"/>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32" name="TextBox 31"/>
            <p:cNvSpPr txBox="1"/>
            <p:nvPr/>
          </p:nvSpPr>
          <p:spPr>
            <a:xfrm>
              <a:off x="1488673"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5</a:t>
              </a:r>
              <a:r>
                <a:rPr lang="en-IN" sz="1600" b="1" dirty="0"/>
                <a:t>}</a:t>
              </a:r>
            </a:p>
            <a:p>
              <a:pPr algn="ctr"/>
              <a:r>
                <a:rPr lang="en-IN" sz="1600" dirty="0"/>
                <a:t>E=17</a:t>
              </a:r>
            </a:p>
          </p:txBody>
        </p:sp>
      </p:grpSp>
      <p:cxnSp>
        <p:nvCxnSpPr>
          <p:cNvPr id="37" name="Straight Connector 36"/>
          <p:cNvCxnSpPr>
            <a:endCxn id="9" idx="7"/>
          </p:cNvCxnSpPr>
          <p:nvPr/>
        </p:nvCxnSpPr>
        <p:spPr>
          <a:xfrm flipH="1">
            <a:off x="3146002" y="1447435"/>
            <a:ext cx="2330427" cy="127114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12" idx="7"/>
          </p:cNvCxnSpPr>
          <p:nvPr/>
        </p:nvCxnSpPr>
        <p:spPr>
          <a:xfrm flipH="1">
            <a:off x="4440048" y="1555157"/>
            <a:ext cx="1151896" cy="114611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4" idx="4"/>
            <a:endCxn id="15" idx="0"/>
          </p:cNvCxnSpPr>
          <p:nvPr/>
        </p:nvCxnSpPr>
        <p:spPr>
          <a:xfrm flipH="1">
            <a:off x="5416046" y="1555157"/>
            <a:ext cx="345376" cy="101918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19" idx="0"/>
          </p:cNvCxnSpPr>
          <p:nvPr/>
        </p:nvCxnSpPr>
        <p:spPr>
          <a:xfrm>
            <a:off x="5874871" y="1555157"/>
            <a:ext cx="796886" cy="102867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966732" y="1499533"/>
            <a:ext cx="1703840" cy="121904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 idx="5"/>
          </p:cNvCxnSpPr>
          <p:nvPr/>
        </p:nvCxnSpPr>
        <p:spPr>
          <a:xfrm>
            <a:off x="6043164" y="1460165"/>
            <a:ext cx="2984638" cy="117805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9" idx="4"/>
            <a:endCxn id="12" idx="4"/>
          </p:cNvCxnSpPr>
          <p:nvPr/>
        </p:nvCxnSpPr>
        <p:spPr>
          <a:xfrm rot="5400000" flipH="1" flipV="1">
            <a:off x="3502628" y="2616559"/>
            <a:ext cx="17308" cy="1294047"/>
          </a:xfrm>
          <a:prstGeom prst="curvedConnector3">
            <a:avLst>
              <a:gd name="adj1" fmla="val -1320777"/>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Curved Connector 65"/>
          <p:cNvCxnSpPr>
            <a:stCxn id="9" idx="4"/>
            <a:endCxn id="15" idx="4"/>
          </p:cNvCxnSpPr>
          <p:nvPr/>
        </p:nvCxnSpPr>
        <p:spPr>
          <a:xfrm rot="5400000" flipH="1" flipV="1">
            <a:off x="4115530" y="1971721"/>
            <a:ext cx="49244" cy="2551787"/>
          </a:xfrm>
          <a:prstGeom prst="curvedConnector3">
            <a:avLst>
              <a:gd name="adj1" fmla="val -823617"/>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Curved Connector 68"/>
          <p:cNvCxnSpPr>
            <a:stCxn id="9" idx="4"/>
            <a:endCxn id="19" idx="4"/>
          </p:cNvCxnSpPr>
          <p:nvPr/>
        </p:nvCxnSpPr>
        <p:spPr>
          <a:xfrm rot="5400000" flipH="1" flipV="1">
            <a:off x="4748130" y="1348609"/>
            <a:ext cx="39756" cy="3807498"/>
          </a:xfrm>
          <a:prstGeom prst="curvedConnector3">
            <a:avLst>
              <a:gd name="adj1" fmla="val -1502440"/>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824417" y="3254929"/>
            <a:ext cx="2667779" cy="1796856"/>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9" idx="4"/>
            <a:endCxn id="28" idx="1"/>
          </p:cNvCxnSpPr>
          <p:nvPr/>
        </p:nvCxnSpPr>
        <p:spPr>
          <a:xfrm>
            <a:off x="2864260" y="3272236"/>
            <a:ext cx="398443" cy="1529492"/>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7472061" y="4978680"/>
            <a:ext cx="796886" cy="648649"/>
            <a:chOff x="1475657" y="260070"/>
            <a:chExt cx="796886" cy="648649"/>
          </a:xfrm>
        </p:grpSpPr>
        <p:sp>
          <p:nvSpPr>
            <p:cNvPr id="43" name="Oval 42"/>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44" name="TextBox 43"/>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5</a:t>
              </a:r>
              <a:r>
                <a:rPr lang="en-IN" sz="1600" b="1" dirty="0"/>
                <a:t>}</a:t>
              </a:r>
            </a:p>
            <a:p>
              <a:pPr algn="ctr"/>
              <a:r>
                <a:rPr lang="en-IN" sz="1600" dirty="0"/>
                <a:t>E=9</a:t>
              </a:r>
            </a:p>
          </p:txBody>
        </p:sp>
      </p:grpSp>
      <p:cxnSp>
        <p:nvCxnSpPr>
          <p:cNvPr id="33" name="Curved Connector 32"/>
          <p:cNvCxnSpPr>
            <a:stCxn id="13" idx="2"/>
            <a:endCxn id="15" idx="4"/>
          </p:cNvCxnSpPr>
          <p:nvPr/>
        </p:nvCxnSpPr>
        <p:spPr>
          <a:xfrm rot="5400000" flipH="1" flipV="1">
            <a:off x="4759713" y="2598596"/>
            <a:ext cx="31936" cy="1280729"/>
          </a:xfrm>
          <a:prstGeom prst="curvedConnector3">
            <a:avLst>
              <a:gd name="adj1" fmla="val -715807"/>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2" idx="4"/>
            <a:endCxn id="22" idx="4"/>
          </p:cNvCxnSpPr>
          <p:nvPr/>
        </p:nvCxnSpPr>
        <p:spPr>
          <a:xfrm rot="5400000" flipH="1" flipV="1">
            <a:off x="6080748" y="1292730"/>
            <a:ext cx="39756" cy="3884640"/>
          </a:xfrm>
          <a:prstGeom prst="curvedConnector3">
            <a:avLst>
              <a:gd name="adj1" fmla="val -1354050"/>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3" idx="2"/>
            <a:endCxn id="28" idx="0"/>
          </p:cNvCxnSpPr>
          <p:nvPr/>
        </p:nvCxnSpPr>
        <p:spPr>
          <a:xfrm flipH="1">
            <a:off x="3544445" y="3254928"/>
            <a:ext cx="590873" cy="145180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2" idx="4"/>
          </p:cNvCxnSpPr>
          <p:nvPr/>
        </p:nvCxnSpPr>
        <p:spPr>
          <a:xfrm>
            <a:off x="4158306" y="3254928"/>
            <a:ext cx="3326770" cy="190226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747057" y="1230832"/>
            <a:ext cx="615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346774" y="1074385"/>
            <a:ext cx="1584088" cy="369332"/>
          </a:xfrm>
          <a:prstGeom prst="rect">
            <a:avLst/>
          </a:prstGeom>
          <a:noFill/>
        </p:spPr>
        <p:txBody>
          <a:bodyPr wrap="none" rtlCol="0">
            <a:spAutoFit/>
          </a:bodyPr>
          <a:lstStyle/>
          <a:p>
            <a:r>
              <a:rPr lang="en-IN" dirty="0"/>
              <a:t>Initial </a:t>
            </a:r>
            <a:r>
              <a:rPr lang="en-IN" dirty="0" err="1"/>
              <a:t>Medoids</a:t>
            </a:r>
            <a:endParaRPr lang="en-IN" dirty="0"/>
          </a:p>
        </p:txBody>
      </p:sp>
      <p:sp>
        <p:nvSpPr>
          <p:cNvPr id="2" name="Title 1"/>
          <p:cNvSpPr>
            <a:spLocks noGrp="1"/>
          </p:cNvSpPr>
          <p:nvPr>
            <p:ph type="title"/>
          </p:nvPr>
        </p:nvSpPr>
        <p:spPr>
          <a:xfrm>
            <a:off x="1905000" y="304800"/>
            <a:ext cx="8280400" cy="533400"/>
          </a:xfrm>
        </p:spPr>
        <p:txBody>
          <a:bodyPr/>
          <a:lstStyle/>
          <a:p>
            <a:r>
              <a:rPr lang="en-IN" sz="2800" dirty="0">
                <a:solidFill>
                  <a:srgbClr val="002060"/>
                </a:solidFill>
              </a:rPr>
              <a:t>PAM or K-</a:t>
            </a:r>
            <a:r>
              <a:rPr lang="en-IN" sz="2800" dirty="0" err="1">
                <a:solidFill>
                  <a:srgbClr val="002060"/>
                </a:solidFill>
              </a:rPr>
              <a:t>Medoids</a:t>
            </a:r>
            <a:r>
              <a:rPr lang="en-IN" sz="2800" dirty="0">
                <a:solidFill>
                  <a:srgbClr val="002060"/>
                </a:solidFill>
              </a:rPr>
              <a:t> : Different View</a:t>
            </a:r>
            <a:endParaRPr lang="en-IN" sz="2800" dirty="0"/>
          </a:p>
        </p:txBody>
      </p:sp>
      <p:sp>
        <p:nvSpPr>
          <p:cNvPr id="53" name="TextBox 52"/>
          <p:cNvSpPr txBox="1"/>
          <p:nvPr/>
        </p:nvSpPr>
        <p:spPr>
          <a:xfrm>
            <a:off x="7763635" y="1626158"/>
            <a:ext cx="2251065" cy="923330"/>
          </a:xfrm>
          <a:prstGeom prst="rect">
            <a:avLst/>
          </a:prstGeom>
          <a:noFill/>
        </p:spPr>
        <p:txBody>
          <a:bodyPr wrap="none" rtlCol="0">
            <a:spAutoFit/>
          </a:bodyPr>
          <a:lstStyle/>
          <a:p>
            <a:pPr algn="ctr">
              <a:lnSpc>
                <a:spcPct val="150000"/>
              </a:lnSpc>
            </a:pPr>
            <a:r>
              <a:rPr lang="en-IN" dirty="0">
                <a:solidFill>
                  <a:srgbClr val="1C5A61"/>
                </a:solidFill>
              </a:rPr>
              <a:t>No. of patterns (n) = 5</a:t>
            </a:r>
          </a:p>
          <a:p>
            <a:pPr algn="ctr">
              <a:lnSpc>
                <a:spcPct val="150000"/>
              </a:lnSpc>
            </a:pPr>
            <a:r>
              <a:rPr lang="en-IN" dirty="0">
                <a:solidFill>
                  <a:srgbClr val="1C5A61"/>
                </a:solidFill>
              </a:rPr>
              <a:t>No. of clusters (k) =2</a:t>
            </a:r>
          </a:p>
        </p:txBody>
      </p:sp>
    </p:spTree>
    <p:extLst>
      <p:ext uri="{BB962C8B-B14F-4D97-AF65-F5344CB8AC3E}">
        <p14:creationId xmlns:p14="http://schemas.microsoft.com/office/powerpoint/2010/main" val="388926909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362979" y="906508"/>
            <a:ext cx="796886" cy="648649"/>
            <a:chOff x="1475657" y="260070"/>
            <a:chExt cx="796886" cy="648649"/>
          </a:xfrm>
        </p:grpSpPr>
        <p:sp>
          <p:nvSpPr>
            <p:cNvPr id="4" name="Oval 3"/>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6" name="TextBox 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2</a:t>
              </a:r>
              <a:r>
                <a:rPr lang="en-IN" sz="1600" b="1" dirty="0"/>
                <a:t>}</a:t>
              </a:r>
            </a:p>
            <a:p>
              <a:pPr algn="ctr"/>
              <a:r>
                <a:rPr lang="en-IN" sz="1600" dirty="0"/>
                <a:t>E=20</a:t>
              </a:r>
            </a:p>
          </p:txBody>
        </p:sp>
      </p:grpSp>
      <p:grpSp>
        <p:nvGrpSpPr>
          <p:cNvPr id="8" name="Group 7"/>
          <p:cNvGrpSpPr/>
          <p:nvPr/>
        </p:nvGrpSpPr>
        <p:grpSpPr>
          <a:xfrm>
            <a:off x="2465816" y="2623588"/>
            <a:ext cx="796886" cy="648649"/>
            <a:chOff x="1475657" y="260070"/>
            <a:chExt cx="796886" cy="648649"/>
          </a:xfrm>
        </p:grpSpPr>
        <p:sp>
          <p:nvSpPr>
            <p:cNvPr id="9" name="Oval 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0" name="TextBox 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1</a:t>
              </a:r>
              <a:r>
                <a:rPr lang="en-IN" sz="1600" b="1" dirty="0"/>
                <a:t>}</a:t>
              </a:r>
            </a:p>
            <a:p>
              <a:pPr algn="ctr"/>
              <a:r>
                <a:rPr lang="en-IN" sz="1600" dirty="0"/>
                <a:t>E=30</a:t>
              </a:r>
            </a:p>
          </p:txBody>
        </p:sp>
      </p:grpSp>
      <p:grpSp>
        <p:nvGrpSpPr>
          <p:cNvPr id="11" name="Group 10"/>
          <p:cNvGrpSpPr/>
          <p:nvPr/>
        </p:nvGrpSpPr>
        <p:grpSpPr>
          <a:xfrm>
            <a:off x="3759863" y="2606280"/>
            <a:ext cx="796886" cy="648649"/>
            <a:chOff x="1475657" y="260070"/>
            <a:chExt cx="796886" cy="648649"/>
          </a:xfrm>
        </p:grpSpPr>
        <p:sp>
          <p:nvSpPr>
            <p:cNvPr id="12" name="Oval 1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3" name="TextBox 1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4</a:t>
              </a:r>
              <a:r>
                <a:rPr lang="en-IN" sz="1600" b="1" dirty="0"/>
                <a:t>}</a:t>
              </a:r>
            </a:p>
            <a:p>
              <a:pPr algn="ctr"/>
              <a:r>
                <a:rPr lang="en-IN" sz="1600" dirty="0"/>
                <a:t>E=10</a:t>
              </a:r>
            </a:p>
          </p:txBody>
        </p:sp>
      </p:grpSp>
      <p:grpSp>
        <p:nvGrpSpPr>
          <p:cNvPr id="14" name="Group 13"/>
          <p:cNvGrpSpPr/>
          <p:nvPr/>
        </p:nvGrpSpPr>
        <p:grpSpPr>
          <a:xfrm>
            <a:off x="5017603" y="2574344"/>
            <a:ext cx="796886" cy="648649"/>
            <a:chOff x="1475657" y="260070"/>
            <a:chExt cx="796886" cy="648649"/>
          </a:xfrm>
        </p:grpSpPr>
        <p:sp>
          <p:nvSpPr>
            <p:cNvPr id="15" name="Oval 1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6" name="TextBox 1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5</a:t>
              </a:r>
              <a:r>
                <a:rPr lang="en-IN" sz="1600" b="1" dirty="0"/>
                <a:t>}</a:t>
              </a:r>
            </a:p>
            <a:p>
              <a:pPr algn="ctr"/>
              <a:r>
                <a:rPr lang="en-IN" sz="1600" dirty="0"/>
                <a:t>E=12</a:t>
              </a:r>
            </a:p>
          </p:txBody>
        </p:sp>
      </p:grpSp>
      <mc:AlternateContent xmlns:mc="http://schemas.openxmlformats.org/markup-compatibility/2006" xmlns:a14="http://schemas.microsoft.com/office/drawing/2010/main">
        <mc:Choice Requires="a14">
          <p:sp>
            <p:nvSpPr>
              <p:cNvPr id="17" name="TextBox 16"/>
              <p:cNvSpPr txBox="1"/>
              <p:nvPr/>
            </p:nvSpPr>
            <p:spPr>
              <a:xfrm>
                <a:off x="7670573" y="1262768"/>
                <a:ext cx="2714461" cy="369332"/>
              </a:xfrm>
              <a:prstGeom prst="rect">
                <a:avLst/>
              </a:prstGeom>
              <a:noFill/>
            </p:spPr>
            <p:txBody>
              <a:bodyPr wrap="none" rtlCol="0">
                <a:spAutoFit/>
              </a:bodyPr>
              <a:lstStyle/>
              <a:p>
                <a:r>
                  <a:rPr lang="en-IN" dirty="0"/>
                  <a:t>Dataset=</a:t>
                </a:r>
                <a14:m>
                  <m:oMath xmlns:m="http://schemas.openxmlformats.org/officeDocument/2006/math">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a:rPr>
                              <m:t>0</m:t>
                            </m:r>
                          </m:e>
                          <m:sub>
                            <m:r>
                              <a:rPr lang="en-IN" i="1">
                                <a:latin typeface="Cambria Math"/>
                              </a:rPr>
                              <m:t>1</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2</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3</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4</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5</m:t>
                            </m:r>
                          </m:sub>
                        </m:sSub>
                      </m:e>
                    </m:d>
                  </m:oMath>
                </a14:m>
                <a:endParaRPr lang="en-IN" dirty="0"/>
              </a:p>
            </p:txBody>
          </p:sp>
        </mc:Choice>
        <mc:Fallback xmlns="">
          <p:sp>
            <p:nvSpPr>
              <p:cNvPr id="17" name="TextBox 16"/>
              <p:cNvSpPr txBox="1">
                <a:spLocks noRot="1" noChangeAspect="1" noMove="1" noResize="1" noEditPoints="1" noAdjustHandles="1" noChangeArrowheads="1" noChangeShapeType="1" noTextEdit="1"/>
              </p:cNvSpPr>
              <p:nvPr/>
            </p:nvSpPr>
            <p:spPr>
              <a:xfrm>
                <a:off x="7670573" y="1262768"/>
                <a:ext cx="2714461" cy="369332"/>
              </a:xfrm>
              <a:prstGeom prst="rect">
                <a:avLst/>
              </a:prstGeom>
              <a:blipFill rotWithShape="0">
                <a:blip r:embed="rId2"/>
                <a:stretch>
                  <a:fillRect l="-1794" t="-8197" b="-24590"/>
                </a:stretch>
              </a:blipFill>
            </p:spPr>
            <p:txBody>
              <a:bodyPr/>
              <a:lstStyle/>
              <a:p>
                <a:r>
                  <a:rPr lang="en-IN">
                    <a:noFill/>
                  </a:rPr>
                  <a:t> </a:t>
                </a:r>
              </a:p>
            </p:txBody>
          </p:sp>
        </mc:Fallback>
      </mc:AlternateContent>
      <p:grpSp>
        <p:nvGrpSpPr>
          <p:cNvPr id="18" name="Group 17"/>
          <p:cNvGrpSpPr/>
          <p:nvPr/>
        </p:nvGrpSpPr>
        <p:grpSpPr>
          <a:xfrm>
            <a:off x="6273314" y="2583832"/>
            <a:ext cx="796886" cy="648649"/>
            <a:chOff x="1475657" y="260070"/>
            <a:chExt cx="796886" cy="648649"/>
          </a:xfrm>
        </p:grpSpPr>
        <p:sp>
          <p:nvSpPr>
            <p:cNvPr id="19" name="Oval 1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0" name="TextBox 1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2</a:t>
              </a:r>
              <a:r>
                <a:rPr lang="en-IN" sz="1600" b="1" dirty="0"/>
                <a:t>}</a:t>
              </a:r>
            </a:p>
            <a:p>
              <a:pPr algn="ctr"/>
              <a:r>
                <a:rPr lang="en-IN" sz="1600" dirty="0"/>
                <a:t>E=19</a:t>
              </a:r>
            </a:p>
          </p:txBody>
        </p:sp>
      </p:grpSp>
      <p:grpSp>
        <p:nvGrpSpPr>
          <p:cNvPr id="21" name="Group 20"/>
          <p:cNvGrpSpPr/>
          <p:nvPr/>
        </p:nvGrpSpPr>
        <p:grpSpPr>
          <a:xfrm>
            <a:off x="7644503" y="2566524"/>
            <a:ext cx="796886" cy="648649"/>
            <a:chOff x="1475657" y="260070"/>
            <a:chExt cx="796886" cy="648649"/>
          </a:xfrm>
        </p:grpSpPr>
        <p:sp>
          <p:nvSpPr>
            <p:cNvPr id="22" name="Oval 2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3" name="TextBox 2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2</a:t>
              </a:r>
              <a:r>
                <a:rPr lang="en-IN" sz="1600" b="1" dirty="0"/>
                <a:t>}</a:t>
              </a:r>
            </a:p>
            <a:p>
              <a:pPr algn="ctr"/>
              <a:r>
                <a:rPr lang="en-IN" sz="1600" dirty="0"/>
                <a:t>E=33</a:t>
              </a:r>
            </a:p>
          </p:txBody>
        </p:sp>
      </p:grpSp>
      <p:grpSp>
        <p:nvGrpSpPr>
          <p:cNvPr id="24" name="Group 23"/>
          <p:cNvGrpSpPr/>
          <p:nvPr/>
        </p:nvGrpSpPr>
        <p:grpSpPr>
          <a:xfrm>
            <a:off x="8860730" y="2534588"/>
            <a:ext cx="796886" cy="648649"/>
            <a:chOff x="1475657" y="260070"/>
            <a:chExt cx="796886" cy="648649"/>
          </a:xfrm>
        </p:grpSpPr>
        <p:sp>
          <p:nvSpPr>
            <p:cNvPr id="25" name="Oval 2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6" name="TextBox 2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5</a:t>
              </a:r>
              <a:r>
                <a:rPr lang="en-IN" sz="1600" b="1" dirty="0"/>
                <a:t>,0</a:t>
              </a:r>
              <a:r>
                <a:rPr lang="en-IN" sz="1600" b="1" baseline="-25000" dirty="0"/>
                <a:t>2</a:t>
              </a:r>
              <a:r>
                <a:rPr lang="en-IN" sz="1600" b="1" dirty="0"/>
                <a:t>}</a:t>
              </a:r>
            </a:p>
            <a:p>
              <a:pPr algn="ctr"/>
              <a:r>
                <a:rPr lang="en-IN" sz="1600" dirty="0"/>
                <a:t>E=14</a:t>
              </a:r>
            </a:p>
          </p:txBody>
        </p:sp>
      </p:grpSp>
      <p:grpSp>
        <p:nvGrpSpPr>
          <p:cNvPr id="27" name="Group 26"/>
          <p:cNvGrpSpPr/>
          <p:nvPr/>
        </p:nvGrpSpPr>
        <p:grpSpPr>
          <a:xfrm>
            <a:off x="3146001" y="4706737"/>
            <a:ext cx="796886" cy="648649"/>
            <a:chOff x="1475657" y="260070"/>
            <a:chExt cx="796886" cy="648649"/>
          </a:xfrm>
        </p:grpSpPr>
        <p:sp>
          <p:nvSpPr>
            <p:cNvPr id="28" name="Oval 27"/>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9" name="TextBox 28"/>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4</a:t>
              </a:r>
              <a:r>
                <a:rPr lang="en-IN" sz="1600" b="1" dirty="0"/>
                <a:t>}</a:t>
              </a:r>
            </a:p>
            <a:p>
              <a:pPr algn="ctr"/>
              <a:r>
                <a:rPr lang="en-IN" sz="1600" dirty="0"/>
                <a:t>E=26</a:t>
              </a:r>
            </a:p>
          </p:txBody>
        </p:sp>
      </p:grpSp>
      <p:grpSp>
        <p:nvGrpSpPr>
          <p:cNvPr id="30" name="Group 29"/>
          <p:cNvGrpSpPr/>
          <p:nvPr/>
        </p:nvGrpSpPr>
        <p:grpSpPr>
          <a:xfrm>
            <a:off x="5339990" y="4981818"/>
            <a:ext cx="796886" cy="648649"/>
            <a:chOff x="1475657" y="260070"/>
            <a:chExt cx="796886" cy="648649"/>
          </a:xfrm>
        </p:grpSpPr>
        <p:sp>
          <p:nvSpPr>
            <p:cNvPr id="31" name="Oval 30"/>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32" name="TextBox 31"/>
            <p:cNvSpPr txBox="1"/>
            <p:nvPr/>
          </p:nvSpPr>
          <p:spPr>
            <a:xfrm>
              <a:off x="1488673"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5</a:t>
              </a:r>
              <a:r>
                <a:rPr lang="en-IN" sz="1600" b="1" dirty="0"/>
                <a:t>}</a:t>
              </a:r>
            </a:p>
            <a:p>
              <a:pPr algn="ctr"/>
              <a:r>
                <a:rPr lang="en-IN" sz="1600" dirty="0"/>
                <a:t>E=17</a:t>
              </a:r>
            </a:p>
          </p:txBody>
        </p:sp>
      </p:grpSp>
      <p:cxnSp>
        <p:nvCxnSpPr>
          <p:cNvPr id="37" name="Straight Connector 36"/>
          <p:cNvCxnSpPr>
            <a:endCxn id="9" idx="7"/>
          </p:cNvCxnSpPr>
          <p:nvPr/>
        </p:nvCxnSpPr>
        <p:spPr>
          <a:xfrm flipH="1">
            <a:off x="3146002" y="1447435"/>
            <a:ext cx="2330427" cy="127114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12" idx="7"/>
          </p:cNvCxnSpPr>
          <p:nvPr/>
        </p:nvCxnSpPr>
        <p:spPr>
          <a:xfrm flipH="1">
            <a:off x="4440048" y="1555157"/>
            <a:ext cx="1151896" cy="114611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4" idx="4"/>
            <a:endCxn id="15" idx="0"/>
          </p:cNvCxnSpPr>
          <p:nvPr/>
        </p:nvCxnSpPr>
        <p:spPr>
          <a:xfrm flipH="1">
            <a:off x="5416046" y="1555157"/>
            <a:ext cx="345376" cy="101918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19" idx="0"/>
          </p:cNvCxnSpPr>
          <p:nvPr/>
        </p:nvCxnSpPr>
        <p:spPr>
          <a:xfrm>
            <a:off x="5874871" y="1555157"/>
            <a:ext cx="796886" cy="102867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966732" y="1499533"/>
            <a:ext cx="1703840" cy="121904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 idx="5"/>
          </p:cNvCxnSpPr>
          <p:nvPr/>
        </p:nvCxnSpPr>
        <p:spPr>
          <a:xfrm>
            <a:off x="6043164" y="1460165"/>
            <a:ext cx="2984638" cy="117805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9" idx="4"/>
            <a:endCxn id="12" idx="4"/>
          </p:cNvCxnSpPr>
          <p:nvPr/>
        </p:nvCxnSpPr>
        <p:spPr>
          <a:xfrm rot="5400000" flipH="1" flipV="1">
            <a:off x="3502628" y="2616559"/>
            <a:ext cx="17308" cy="1294047"/>
          </a:xfrm>
          <a:prstGeom prst="curvedConnector3">
            <a:avLst>
              <a:gd name="adj1" fmla="val -1320777"/>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Curved Connector 65"/>
          <p:cNvCxnSpPr>
            <a:stCxn id="9" idx="4"/>
            <a:endCxn id="15" idx="4"/>
          </p:cNvCxnSpPr>
          <p:nvPr/>
        </p:nvCxnSpPr>
        <p:spPr>
          <a:xfrm rot="5400000" flipH="1" flipV="1">
            <a:off x="4115530" y="1971721"/>
            <a:ext cx="49244" cy="2551787"/>
          </a:xfrm>
          <a:prstGeom prst="curvedConnector3">
            <a:avLst>
              <a:gd name="adj1" fmla="val -823617"/>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Curved Connector 68"/>
          <p:cNvCxnSpPr>
            <a:stCxn id="9" idx="4"/>
            <a:endCxn id="19" idx="4"/>
          </p:cNvCxnSpPr>
          <p:nvPr/>
        </p:nvCxnSpPr>
        <p:spPr>
          <a:xfrm rot="5400000" flipH="1" flipV="1">
            <a:off x="4748130" y="1348609"/>
            <a:ext cx="39756" cy="3807498"/>
          </a:xfrm>
          <a:prstGeom prst="curvedConnector3">
            <a:avLst>
              <a:gd name="adj1" fmla="val -1502440"/>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824417" y="3254929"/>
            <a:ext cx="2667779" cy="1796856"/>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9" idx="4"/>
            <a:endCxn id="28" idx="1"/>
          </p:cNvCxnSpPr>
          <p:nvPr/>
        </p:nvCxnSpPr>
        <p:spPr>
          <a:xfrm>
            <a:off x="2864260" y="3272236"/>
            <a:ext cx="398443" cy="1529492"/>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7472061" y="4978680"/>
            <a:ext cx="796886" cy="648649"/>
            <a:chOff x="1475657" y="260070"/>
            <a:chExt cx="796886" cy="648649"/>
          </a:xfrm>
        </p:grpSpPr>
        <p:sp>
          <p:nvSpPr>
            <p:cNvPr id="43" name="Oval 42"/>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44" name="TextBox 43"/>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5</a:t>
              </a:r>
              <a:r>
                <a:rPr lang="en-IN" sz="1600" b="1" dirty="0"/>
                <a:t>}</a:t>
              </a:r>
            </a:p>
            <a:p>
              <a:pPr algn="ctr"/>
              <a:r>
                <a:rPr lang="en-IN" sz="1600" dirty="0"/>
                <a:t>E=9</a:t>
              </a:r>
            </a:p>
          </p:txBody>
        </p:sp>
      </p:grpSp>
      <p:cxnSp>
        <p:nvCxnSpPr>
          <p:cNvPr id="33" name="Curved Connector 32"/>
          <p:cNvCxnSpPr>
            <a:stCxn id="13" idx="2"/>
            <a:endCxn id="15" idx="4"/>
          </p:cNvCxnSpPr>
          <p:nvPr/>
        </p:nvCxnSpPr>
        <p:spPr>
          <a:xfrm rot="5400000" flipH="1" flipV="1">
            <a:off x="4759713" y="2598596"/>
            <a:ext cx="31936" cy="1280729"/>
          </a:xfrm>
          <a:prstGeom prst="curvedConnector3">
            <a:avLst>
              <a:gd name="adj1" fmla="val -715807"/>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2" idx="4"/>
            <a:endCxn id="22" idx="4"/>
          </p:cNvCxnSpPr>
          <p:nvPr/>
        </p:nvCxnSpPr>
        <p:spPr>
          <a:xfrm rot="5400000" flipH="1" flipV="1">
            <a:off x="6080748" y="1292730"/>
            <a:ext cx="39756" cy="3884640"/>
          </a:xfrm>
          <a:prstGeom prst="curvedConnector3">
            <a:avLst>
              <a:gd name="adj1" fmla="val -1354050"/>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3" idx="2"/>
            <a:endCxn id="28" idx="0"/>
          </p:cNvCxnSpPr>
          <p:nvPr/>
        </p:nvCxnSpPr>
        <p:spPr>
          <a:xfrm flipH="1">
            <a:off x="3544445" y="3254928"/>
            <a:ext cx="590873" cy="145180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2" idx="4"/>
          </p:cNvCxnSpPr>
          <p:nvPr/>
        </p:nvCxnSpPr>
        <p:spPr>
          <a:xfrm>
            <a:off x="4158306" y="3254928"/>
            <a:ext cx="3326770" cy="190226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8" name="Curved Connector 57"/>
          <p:cNvCxnSpPr>
            <a:stCxn id="16" idx="2"/>
            <a:endCxn id="25" idx="4"/>
          </p:cNvCxnSpPr>
          <p:nvPr/>
        </p:nvCxnSpPr>
        <p:spPr>
          <a:xfrm rot="5400000" flipH="1" flipV="1">
            <a:off x="7306237" y="1270056"/>
            <a:ext cx="39756" cy="3866116"/>
          </a:xfrm>
          <a:prstGeom prst="curvedConnector3">
            <a:avLst>
              <a:gd name="adj1" fmla="val -1316953"/>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6" idx="2"/>
            <a:endCxn id="31" idx="0"/>
          </p:cNvCxnSpPr>
          <p:nvPr/>
        </p:nvCxnSpPr>
        <p:spPr>
          <a:xfrm>
            <a:off x="5393057" y="3222993"/>
            <a:ext cx="345376" cy="175882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6" idx="2"/>
          </p:cNvCxnSpPr>
          <p:nvPr/>
        </p:nvCxnSpPr>
        <p:spPr>
          <a:xfrm>
            <a:off x="5393058" y="3222992"/>
            <a:ext cx="2277515" cy="18080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4747057" y="1230832"/>
            <a:ext cx="615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346774" y="1074385"/>
            <a:ext cx="1584088" cy="369332"/>
          </a:xfrm>
          <a:prstGeom prst="rect">
            <a:avLst/>
          </a:prstGeom>
          <a:noFill/>
        </p:spPr>
        <p:txBody>
          <a:bodyPr wrap="none" rtlCol="0">
            <a:spAutoFit/>
          </a:bodyPr>
          <a:lstStyle/>
          <a:p>
            <a:r>
              <a:rPr lang="en-IN" dirty="0"/>
              <a:t>Initial </a:t>
            </a:r>
            <a:r>
              <a:rPr lang="en-IN" dirty="0" err="1"/>
              <a:t>Medoids</a:t>
            </a:r>
            <a:endParaRPr lang="en-IN" dirty="0"/>
          </a:p>
        </p:txBody>
      </p:sp>
      <p:sp>
        <p:nvSpPr>
          <p:cNvPr id="2" name="Title 1"/>
          <p:cNvSpPr>
            <a:spLocks noGrp="1"/>
          </p:cNvSpPr>
          <p:nvPr>
            <p:ph type="title"/>
          </p:nvPr>
        </p:nvSpPr>
        <p:spPr>
          <a:xfrm>
            <a:off x="1905000" y="304800"/>
            <a:ext cx="8280400" cy="533400"/>
          </a:xfrm>
        </p:spPr>
        <p:txBody>
          <a:bodyPr/>
          <a:lstStyle/>
          <a:p>
            <a:r>
              <a:rPr lang="en-IN" sz="2800" dirty="0">
                <a:solidFill>
                  <a:srgbClr val="002060"/>
                </a:solidFill>
              </a:rPr>
              <a:t>PAM or K-</a:t>
            </a:r>
            <a:r>
              <a:rPr lang="en-IN" sz="2800" dirty="0" err="1">
                <a:solidFill>
                  <a:srgbClr val="002060"/>
                </a:solidFill>
              </a:rPr>
              <a:t>Medoids</a:t>
            </a:r>
            <a:r>
              <a:rPr lang="en-IN" sz="2800" dirty="0">
                <a:solidFill>
                  <a:srgbClr val="002060"/>
                </a:solidFill>
              </a:rPr>
              <a:t> : Different View</a:t>
            </a:r>
            <a:endParaRPr lang="en-IN" sz="2800" dirty="0"/>
          </a:p>
        </p:txBody>
      </p:sp>
      <p:sp>
        <p:nvSpPr>
          <p:cNvPr id="57" name="TextBox 56"/>
          <p:cNvSpPr txBox="1"/>
          <p:nvPr/>
        </p:nvSpPr>
        <p:spPr>
          <a:xfrm>
            <a:off x="7763635" y="1626158"/>
            <a:ext cx="2251065" cy="923330"/>
          </a:xfrm>
          <a:prstGeom prst="rect">
            <a:avLst/>
          </a:prstGeom>
          <a:noFill/>
        </p:spPr>
        <p:txBody>
          <a:bodyPr wrap="none" rtlCol="0">
            <a:spAutoFit/>
          </a:bodyPr>
          <a:lstStyle/>
          <a:p>
            <a:pPr algn="ctr">
              <a:lnSpc>
                <a:spcPct val="150000"/>
              </a:lnSpc>
            </a:pPr>
            <a:r>
              <a:rPr lang="en-IN" dirty="0">
                <a:solidFill>
                  <a:srgbClr val="1C5A61"/>
                </a:solidFill>
              </a:rPr>
              <a:t>No. of patterns (n) = 5</a:t>
            </a:r>
          </a:p>
          <a:p>
            <a:pPr algn="ctr">
              <a:lnSpc>
                <a:spcPct val="150000"/>
              </a:lnSpc>
            </a:pPr>
            <a:r>
              <a:rPr lang="en-IN" dirty="0">
                <a:solidFill>
                  <a:srgbClr val="1C5A61"/>
                </a:solidFill>
              </a:rPr>
              <a:t>No. of clusters (k) =2</a:t>
            </a:r>
          </a:p>
        </p:txBody>
      </p:sp>
    </p:spTree>
    <p:extLst>
      <p:ext uri="{BB962C8B-B14F-4D97-AF65-F5344CB8AC3E}">
        <p14:creationId xmlns:p14="http://schemas.microsoft.com/office/powerpoint/2010/main" val="87820643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362979" y="906508"/>
            <a:ext cx="796886" cy="648649"/>
            <a:chOff x="1475657" y="260070"/>
            <a:chExt cx="796886" cy="648649"/>
          </a:xfrm>
        </p:grpSpPr>
        <p:sp>
          <p:nvSpPr>
            <p:cNvPr id="4" name="Oval 3"/>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6" name="TextBox 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2</a:t>
              </a:r>
              <a:r>
                <a:rPr lang="en-IN" sz="1600" b="1" dirty="0"/>
                <a:t>}</a:t>
              </a:r>
            </a:p>
            <a:p>
              <a:pPr algn="ctr"/>
              <a:r>
                <a:rPr lang="en-IN" sz="1600" dirty="0"/>
                <a:t>E=20</a:t>
              </a:r>
            </a:p>
          </p:txBody>
        </p:sp>
      </p:grpSp>
      <p:grpSp>
        <p:nvGrpSpPr>
          <p:cNvPr id="8" name="Group 7"/>
          <p:cNvGrpSpPr/>
          <p:nvPr/>
        </p:nvGrpSpPr>
        <p:grpSpPr>
          <a:xfrm>
            <a:off x="2465816" y="2623588"/>
            <a:ext cx="796886" cy="648649"/>
            <a:chOff x="1475657" y="260070"/>
            <a:chExt cx="796886" cy="648649"/>
          </a:xfrm>
        </p:grpSpPr>
        <p:sp>
          <p:nvSpPr>
            <p:cNvPr id="9" name="Oval 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0" name="TextBox 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1</a:t>
              </a:r>
              <a:r>
                <a:rPr lang="en-IN" sz="1600" b="1" dirty="0"/>
                <a:t>}</a:t>
              </a:r>
            </a:p>
            <a:p>
              <a:pPr algn="ctr"/>
              <a:r>
                <a:rPr lang="en-IN" sz="1600" dirty="0"/>
                <a:t>E=30</a:t>
              </a:r>
            </a:p>
          </p:txBody>
        </p:sp>
      </p:grpSp>
      <p:grpSp>
        <p:nvGrpSpPr>
          <p:cNvPr id="11" name="Group 10"/>
          <p:cNvGrpSpPr/>
          <p:nvPr/>
        </p:nvGrpSpPr>
        <p:grpSpPr>
          <a:xfrm>
            <a:off x="3759863" y="2606280"/>
            <a:ext cx="796886" cy="648649"/>
            <a:chOff x="1475657" y="260070"/>
            <a:chExt cx="796886" cy="648649"/>
          </a:xfrm>
        </p:grpSpPr>
        <p:sp>
          <p:nvSpPr>
            <p:cNvPr id="12" name="Oval 1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3" name="TextBox 1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4</a:t>
              </a:r>
              <a:r>
                <a:rPr lang="en-IN" sz="1600" b="1" dirty="0"/>
                <a:t>}</a:t>
              </a:r>
            </a:p>
            <a:p>
              <a:pPr algn="ctr"/>
              <a:r>
                <a:rPr lang="en-IN" sz="1600" dirty="0"/>
                <a:t>E=10</a:t>
              </a:r>
            </a:p>
          </p:txBody>
        </p:sp>
      </p:grpSp>
      <p:grpSp>
        <p:nvGrpSpPr>
          <p:cNvPr id="14" name="Group 13"/>
          <p:cNvGrpSpPr/>
          <p:nvPr/>
        </p:nvGrpSpPr>
        <p:grpSpPr>
          <a:xfrm>
            <a:off x="5017603" y="2574344"/>
            <a:ext cx="796886" cy="648649"/>
            <a:chOff x="1475657" y="260070"/>
            <a:chExt cx="796886" cy="648649"/>
          </a:xfrm>
        </p:grpSpPr>
        <p:sp>
          <p:nvSpPr>
            <p:cNvPr id="15" name="Oval 1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6" name="TextBox 1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5</a:t>
              </a:r>
              <a:r>
                <a:rPr lang="en-IN" sz="1600" b="1" dirty="0"/>
                <a:t>}</a:t>
              </a:r>
            </a:p>
            <a:p>
              <a:pPr algn="ctr"/>
              <a:r>
                <a:rPr lang="en-IN" sz="1600" dirty="0"/>
                <a:t>E=12</a:t>
              </a:r>
            </a:p>
          </p:txBody>
        </p:sp>
      </p:grpSp>
      <mc:AlternateContent xmlns:mc="http://schemas.openxmlformats.org/markup-compatibility/2006" xmlns:a14="http://schemas.microsoft.com/office/drawing/2010/main">
        <mc:Choice Requires="a14">
          <p:sp>
            <p:nvSpPr>
              <p:cNvPr id="17" name="TextBox 16"/>
              <p:cNvSpPr txBox="1"/>
              <p:nvPr/>
            </p:nvSpPr>
            <p:spPr>
              <a:xfrm>
                <a:off x="7670573" y="1262768"/>
                <a:ext cx="2714461" cy="369332"/>
              </a:xfrm>
              <a:prstGeom prst="rect">
                <a:avLst/>
              </a:prstGeom>
              <a:noFill/>
            </p:spPr>
            <p:txBody>
              <a:bodyPr wrap="none" rtlCol="0">
                <a:spAutoFit/>
              </a:bodyPr>
              <a:lstStyle/>
              <a:p>
                <a:r>
                  <a:rPr lang="en-IN" dirty="0"/>
                  <a:t>Dataset=</a:t>
                </a:r>
                <a14:m>
                  <m:oMath xmlns:m="http://schemas.openxmlformats.org/officeDocument/2006/math">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a:rPr>
                              <m:t>0</m:t>
                            </m:r>
                          </m:e>
                          <m:sub>
                            <m:r>
                              <a:rPr lang="en-IN" i="1">
                                <a:latin typeface="Cambria Math"/>
                              </a:rPr>
                              <m:t>1</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2</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3</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4</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5</m:t>
                            </m:r>
                          </m:sub>
                        </m:sSub>
                      </m:e>
                    </m:d>
                  </m:oMath>
                </a14:m>
                <a:endParaRPr lang="en-IN" dirty="0"/>
              </a:p>
            </p:txBody>
          </p:sp>
        </mc:Choice>
        <mc:Fallback xmlns="">
          <p:sp>
            <p:nvSpPr>
              <p:cNvPr id="17" name="TextBox 16"/>
              <p:cNvSpPr txBox="1">
                <a:spLocks noRot="1" noChangeAspect="1" noMove="1" noResize="1" noEditPoints="1" noAdjustHandles="1" noChangeArrowheads="1" noChangeShapeType="1" noTextEdit="1"/>
              </p:cNvSpPr>
              <p:nvPr/>
            </p:nvSpPr>
            <p:spPr>
              <a:xfrm>
                <a:off x="7670573" y="1262768"/>
                <a:ext cx="2714461" cy="369332"/>
              </a:xfrm>
              <a:prstGeom prst="rect">
                <a:avLst/>
              </a:prstGeom>
              <a:blipFill rotWithShape="0">
                <a:blip r:embed="rId2"/>
                <a:stretch>
                  <a:fillRect l="-1794" t="-8197" b="-24590"/>
                </a:stretch>
              </a:blipFill>
            </p:spPr>
            <p:txBody>
              <a:bodyPr/>
              <a:lstStyle/>
              <a:p>
                <a:r>
                  <a:rPr lang="en-IN">
                    <a:noFill/>
                  </a:rPr>
                  <a:t> </a:t>
                </a:r>
              </a:p>
            </p:txBody>
          </p:sp>
        </mc:Fallback>
      </mc:AlternateContent>
      <p:grpSp>
        <p:nvGrpSpPr>
          <p:cNvPr id="18" name="Group 17"/>
          <p:cNvGrpSpPr/>
          <p:nvPr/>
        </p:nvGrpSpPr>
        <p:grpSpPr>
          <a:xfrm>
            <a:off x="6273314" y="2583832"/>
            <a:ext cx="796886" cy="648649"/>
            <a:chOff x="1475657" y="260070"/>
            <a:chExt cx="796886" cy="648649"/>
          </a:xfrm>
        </p:grpSpPr>
        <p:sp>
          <p:nvSpPr>
            <p:cNvPr id="19" name="Oval 1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0" name="TextBox 1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2</a:t>
              </a:r>
              <a:r>
                <a:rPr lang="en-IN" sz="1600" b="1" dirty="0"/>
                <a:t>}</a:t>
              </a:r>
            </a:p>
            <a:p>
              <a:pPr algn="ctr"/>
              <a:r>
                <a:rPr lang="en-IN" sz="1600" dirty="0"/>
                <a:t>E=19</a:t>
              </a:r>
            </a:p>
          </p:txBody>
        </p:sp>
      </p:grpSp>
      <p:grpSp>
        <p:nvGrpSpPr>
          <p:cNvPr id="21" name="Group 20"/>
          <p:cNvGrpSpPr/>
          <p:nvPr/>
        </p:nvGrpSpPr>
        <p:grpSpPr>
          <a:xfrm>
            <a:off x="7644503" y="2566524"/>
            <a:ext cx="796886" cy="648649"/>
            <a:chOff x="1475657" y="260070"/>
            <a:chExt cx="796886" cy="648649"/>
          </a:xfrm>
        </p:grpSpPr>
        <p:sp>
          <p:nvSpPr>
            <p:cNvPr id="22" name="Oval 2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3" name="TextBox 2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2</a:t>
              </a:r>
              <a:r>
                <a:rPr lang="en-IN" sz="1600" b="1" dirty="0"/>
                <a:t>}</a:t>
              </a:r>
            </a:p>
            <a:p>
              <a:pPr algn="ctr"/>
              <a:r>
                <a:rPr lang="en-IN" sz="1600" dirty="0"/>
                <a:t>E=33</a:t>
              </a:r>
            </a:p>
          </p:txBody>
        </p:sp>
      </p:grpSp>
      <p:grpSp>
        <p:nvGrpSpPr>
          <p:cNvPr id="24" name="Group 23"/>
          <p:cNvGrpSpPr/>
          <p:nvPr/>
        </p:nvGrpSpPr>
        <p:grpSpPr>
          <a:xfrm>
            <a:off x="8860730" y="2534588"/>
            <a:ext cx="796886" cy="648649"/>
            <a:chOff x="1475657" y="260070"/>
            <a:chExt cx="796886" cy="648649"/>
          </a:xfrm>
        </p:grpSpPr>
        <p:sp>
          <p:nvSpPr>
            <p:cNvPr id="25" name="Oval 2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6" name="TextBox 2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5</a:t>
              </a:r>
              <a:r>
                <a:rPr lang="en-IN" sz="1600" b="1" dirty="0"/>
                <a:t>,0</a:t>
              </a:r>
              <a:r>
                <a:rPr lang="en-IN" sz="1600" b="1" baseline="-25000" dirty="0"/>
                <a:t>2</a:t>
              </a:r>
              <a:r>
                <a:rPr lang="en-IN" sz="1600" b="1" dirty="0"/>
                <a:t>}</a:t>
              </a:r>
            </a:p>
            <a:p>
              <a:pPr algn="ctr"/>
              <a:r>
                <a:rPr lang="en-IN" sz="1600" dirty="0"/>
                <a:t>E=14</a:t>
              </a:r>
            </a:p>
          </p:txBody>
        </p:sp>
      </p:grpSp>
      <p:grpSp>
        <p:nvGrpSpPr>
          <p:cNvPr id="27" name="Group 26"/>
          <p:cNvGrpSpPr/>
          <p:nvPr/>
        </p:nvGrpSpPr>
        <p:grpSpPr>
          <a:xfrm>
            <a:off x="3146001" y="4706737"/>
            <a:ext cx="796886" cy="648649"/>
            <a:chOff x="1475657" y="260070"/>
            <a:chExt cx="796886" cy="648649"/>
          </a:xfrm>
        </p:grpSpPr>
        <p:sp>
          <p:nvSpPr>
            <p:cNvPr id="28" name="Oval 27"/>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9" name="TextBox 28"/>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4</a:t>
              </a:r>
              <a:r>
                <a:rPr lang="en-IN" sz="1600" b="1" dirty="0"/>
                <a:t>}</a:t>
              </a:r>
            </a:p>
            <a:p>
              <a:pPr algn="ctr"/>
              <a:r>
                <a:rPr lang="en-IN" sz="1600" dirty="0"/>
                <a:t>E=26</a:t>
              </a:r>
            </a:p>
          </p:txBody>
        </p:sp>
      </p:grpSp>
      <p:grpSp>
        <p:nvGrpSpPr>
          <p:cNvPr id="30" name="Group 29"/>
          <p:cNvGrpSpPr/>
          <p:nvPr/>
        </p:nvGrpSpPr>
        <p:grpSpPr>
          <a:xfrm>
            <a:off x="5339990" y="4981818"/>
            <a:ext cx="796886" cy="648649"/>
            <a:chOff x="1475657" y="260070"/>
            <a:chExt cx="796886" cy="648649"/>
          </a:xfrm>
        </p:grpSpPr>
        <p:sp>
          <p:nvSpPr>
            <p:cNvPr id="31" name="Oval 30"/>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32" name="TextBox 31"/>
            <p:cNvSpPr txBox="1"/>
            <p:nvPr/>
          </p:nvSpPr>
          <p:spPr>
            <a:xfrm>
              <a:off x="1488673"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5</a:t>
              </a:r>
              <a:r>
                <a:rPr lang="en-IN" sz="1600" b="1" dirty="0"/>
                <a:t>}</a:t>
              </a:r>
            </a:p>
            <a:p>
              <a:pPr algn="ctr"/>
              <a:r>
                <a:rPr lang="en-IN" sz="1600" dirty="0"/>
                <a:t>E=17</a:t>
              </a:r>
            </a:p>
          </p:txBody>
        </p:sp>
      </p:grpSp>
      <p:cxnSp>
        <p:nvCxnSpPr>
          <p:cNvPr id="37" name="Straight Connector 36"/>
          <p:cNvCxnSpPr>
            <a:endCxn id="9" idx="7"/>
          </p:cNvCxnSpPr>
          <p:nvPr/>
        </p:nvCxnSpPr>
        <p:spPr>
          <a:xfrm flipH="1">
            <a:off x="3146002" y="1447435"/>
            <a:ext cx="2330427" cy="127114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12" idx="7"/>
          </p:cNvCxnSpPr>
          <p:nvPr/>
        </p:nvCxnSpPr>
        <p:spPr>
          <a:xfrm flipH="1">
            <a:off x="4440048" y="1555157"/>
            <a:ext cx="1151896" cy="114611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4" idx="4"/>
            <a:endCxn id="15" idx="0"/>
          </p:cNvCxnSpPr>
          <p:nvPr/>
        </p:nvCxnSpPr>
        <p:spPr>
          <a:xfrm flipH="1">
            <a:off x="5416046" y="1555157"/>
            <a:ext cx="345376" cy="101918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19" idx="0"/>
          </p:cNvCxnSpPr>
          <p:nvPr/>
        </p:nvCxnSpPr>
        <p:spPr>
          <a:xfrm>
            <a:off x="5874871" y="1555157"/>
            <a:ext cx="796886" cy="102867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966732" y="1499533"/>
            <a:ext cx="1703840" cy="121904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 idx="5"/>
          </p:cNvCxnSpPr>
          <p:nvPr/>
        </p:nvCxnSpPr>
        <p:spPr>
          <a:xfrm>
            <a:off x="6043164" y="1460165"/>
            <a:ext cx="2984638" cy="117805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9" idx="4"/>
            <a:endCxn id="12" idx="4"/>
          </p:cNvCxnSpPr>
          <p:nvPr/>
        </p:nvCxnSpPr>
        <p:spPr>
          <a:xfrm rot="5400000" flipH="1" flipV="1">
            <a:off x="3502628" y="2616559"/>
            <a:ext cx="17308" cy="1294047"/>
          </a:xfrm>
          <a:prstGeom prst="curvedConnector3">
            <a:avLst>
              <a:gd name="adj1" fmla="val -1320777"/>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Curved Connector 65"/>
          <p:cNvCxnSpPr>
            <a:stCxn id="9" idx="4"/>
            <a:endCxn id="15" idx="4"/>
          </p:cNvCxnSpPr>
          <p:nvPr/>
        </p:nvCxnSpPr>
        <p:spPr>
          <a:xfrm rot="5400000" flipH="1" flipV="1">
            <a:off x="4115530" y="1971721"/>
            <a:ext cx="49244" cy="2551787"/>
          </a:xfrm>
          <a:prstGeom prst="curvedConnector3">
            <a:avLst>
              <a:gd name="adj1" fmla="val -823617"/>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Curved Connector 68"/>
          <p:cNvCxnSpPr>
            <a:stCxn id="9" idx="4"/>
            <a:endCxn id="19" idx="4"/>
          </p:cNvCxnSpPr>
          <p:nvPr/>
        </p:nvCxnSpPr>
        <p:spPr>
          <a:xfrm rot="5400000" flipH="1" flipV="1">
            <a:off x="4748130" y="1348609"/>
            <a:ext cx="39756" cy="3807498"/>
          </a:xfrm>
          <a:prstGeom prst="curvedConnector3">
            <a:avLst>
              <a:gd name="adj1" fmla="val -1502440"/>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824417" y="3254929"/>
            <a:ext cx="2667779" cy="1796856"/>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9" idx="4"/>
            <a:endCxn id="28" idx="1"/>
          </p:cNvCxnSpPr>
          <p:nvPr/>
        </p:nvCxnSpPr>
        <p:spPr>
          <a:xfrm>
            <a:off x="2864260" y="3272236"/>
            <a:ext cx="398443" cy="1529492"/>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7472061" y="4978680"/>
            <a:ext cx="796886" cy="648649"/>
            <a:chOff x="1475657" y="260070"/>
            <a:chExt cx="796886" cy="648649"/>
          </a:xfrm>
        </p:grpSpPr>
        <p:sp>
          <p:nvSpPr>
            <p:cNvPr id="43" name="Oval 42"/>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44" name="TextBox 43"/>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5</a:t>
              </a:r>
              <a:r>
                <a:rPr lang="en-IN" sz="1600" b="1" dirty="0"/>
                <a:t>}</a:t>
              </a:r>
            </a:p>
            <a:p>
              <a:pPr algn="ctr"/>
              <a:r>
                <a:rPr lang="en-IN" sz="1600" dirty="0"/>
                <a:t>E=9</a:t>
              </a:r>
            </a:p>
          </p:txBody>
        </p:sp>
      </p:grpSp>
      <p:cxnSp>
        <p:nvCxnSpPr>
          <p:cNvPr id="33" name="Curved Connector 32"/>
          <p:cNvCxnSpPr>
            <a:stCxn id="13" idx="2"/>
            <a:endCxn id="15" idx="4"/>
          </p:cNvCxnSpPr>
          <p:nvPr/>
        </p:nvCxnSpPr>
        <p:spPr>
          <a:xfrm rot="5400000" flipH="1" flipV="1">
            <a:off x="4759713" y="2598596"/>
            <a:ext cx="31936" cy="1280729"/>
          </a:xfrm>
          <a:prstGeom prst="curvedConnector3">
            <a:avLst>
              <a:gd name="adj1" fmla="val -715807"/>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2" idx="4"/>
            <a:endCxn id="22" idx="4"/>
          </p:cNvCxnSpPr>
          <p:nvPr/>
        </p:nvCxnSpPr>
        <p:spPr>
          <a:xfrm rot="5400000" flipH="1" flipV="1">
            <a:off x="6080748" y="1292730"/>
            <a:ext cx="39756" cy="3884640"/>
          </a:xfrm>
          <a:prstGeom prst="curvedConnector3">
            <a:avLst>
              <a:gd name="adj1" fmla="val -1354050"/>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3" idx="2"/>
            <a:endCxn id="28" idx="0"/>
          </p:cNvCxnSpPr>
          <p:nvPr/>
        </p:nvCxnSpPr>
        <p:spPr>
          <a:xfrm flipH="1">
            <a:off x="3544445" y="3254928"/>
            <a:ext cx="590873" cy="145180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2" idx="4"/>
          </p:cNvCxnSpPr>
          <p:nvPr/>
        </p:nvCxnSpPr>
        <p:spPr>
          <a:xfrm>
            <a:off x="4158306" y="3254928"/>
            <a:ext cx="3326770" cy="190226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8" name="Curved Connector 57"/>
          <p:cNvCxnSpPr>
            <a:stCxn id="16" idx="2"/>
            <a:endCxn id="25" idx="4"/>
          </p:cNvCxnSpPr>
          <p:nvPr/>
        </p:nvCxnSpPr>
        <p:spPr>
          <a:xfrm rot="5400000" flipH="1" flipV="1">
            <a:off x="7306237" y="1270056"/>
            <a:ext cx="39756" cy="3866116"/>
          </a:xfrm>
          <a:prstGeom prst="curvedConnector3">
            <a:avLst>
              <a:gd name="adj1" fmla="val -1316953"/>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6" idx="2"/>
            <a:endCxn id="31" idx="0"/>
          </p:cNvCxnSpPr>
          <p:nvPr/>
        </p:nvCxnSpPr>
        <p:spPr>
          <a:xfrm>
            <a:off x="5393057" y="3222993"/>
            <a:ext cx="345376" cy="175882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6" idx="2"/>
          </p:cNvCxnSpPr>
          <p:nvPr/>
        </p:nvCxnSpPr>
        <p:spPr>
          <a:xfrm>
            <a:off x="5393058" y="3222992"/>
            <a:ext cx="2277515" cy="18080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19" idx="4"/>
          </p:cNvCxnSpPr>
          <p:nvPr/>
        </p:nvCxnSpPr>
        <p:spPr>
          <a:xfrm flipH="1">
            <a:off x="3942887" y="3232481"/>
            <a:ext cx="2728870" cy="1746199"/>
          </a:xfrm>
          <a:prstGeom prst="line">
            <a:avLst/>
          </a:prstGeom>
          <a:ln>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9" idx="4"/>
            <a:endCxn id="31" idx="0"/>
          </p:cNvCxnSpPr>
          <p:nvPr/>
        </p:nvCxnSpPr>
        <p:spPr>
          <a:xfrm flipH="1">
            <a:off x="5738433" y="3232481"/>
            <a:ext cx="933324" cy="1749337"/>
          </a:xfrm>
          <a:prstGeom prst="line">
            <a:avLst/>
          </a:prstGeom>
          <a:ln>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3" name="Curved Connector 72"/>
          <p:cNvCxnSpPr>
            <a:stCxn id="19" idx="4"/>
            <a:endCxn id="22" idx="4"/>
          </p:cNvCxnSpPr>
          <p:nvPr/>
        </p:nvCxnSpPr>
        <p:spPr>
          <a:xfrm rot="5400000" flipH="1" flipV="1">
            <a:off x="7348697" y="2538232"/>
            <a:ext cx="17308" cy="1371189"/>
          </a:xfrm>
          <a:prstGeom prst="curvedConnector3">
            <a:avLst>
              <a:gd name="adj1" fmla="val -1320777"/>
            </a:avLst>
          </a:prstGeom>
          <a:ln>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6" name="Curved Connector 75"/>
          <p:cNvCxnSpPr>
            <a:stCxn id="19" idx="4"/>
            <a:endCxn id="25" idx="4"/>
          </p:cNvCxnSpPr>
          <p:nvPr/>
        </p:nvCxnSpPr>
        <p:spPr>
          <a:xfrm rot="5400000" flipH="1" flipV="1">
            <a:off x="7940843" y="1914150"/>
            <a:ext cx="49244" cy="2587416"/>
          </a:xfrm>
          <a:prstGeom prst="curvedConnector3">
            <a:avLst>
              <a:gd name="adj1" fmla="val -673867"/>
            </a:avLst>
          </a:prstGeom>
          <a:ln>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9" name="Curved Connector 78"/>
          <p:cNvCxnSpPr>
            <a:stCxn id="23" idx="2"/>
            <a:endCxn id="25" idx="4"/>
          </p:cNvCxnSpPr>
          <p:nvPr/>
        </p:nvCxnSpPr>
        <p:spPr>
          <a:xfrm rot="5400000" flipH="1" flipV="1">
            <a:off x="8623597" y="2579596"/>
            <a:ext cx="31936" cy="1239216"/>
          </a:xfrm>
          <a:prstGeom prst="curvedConnector3">
            <a:avLst>
              <a:gd name="adj1" fmla="val -715807"/>
            </a:avLst>
          </a:prstGeom>
          <a:ln>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23" idx="2"/>
            <a:endCxn id="28" idx="6"/>
          </p:cNvCxnSpPr>
          <p:nvPr/>
        </p:nvCxnSpPr>
        <p:spPr>
          <a:xfrm flipH="1">
            <a:off x="3942887" y="3215173"/>
            <a:ext cx="4077070" cy="1815889"/>
          </a:xfrm>
          <a:prstGeom prst="line">
            <a:avLst/>
          </a:prstGeom>
          <a:ln>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22" idx="4"/>
            <a:endCxn id="43" idx="0"/>
          </p:cNvCxnSpPr>
          <p:nvPr/>
        </p:nvCxnSpPr>
        <p:spPr>
          <a:xfrm flipH="1">
            <a:off x="7870504" y="3215173"/>
            <a:ext cx="172442" cy="1763507"/>
          </a:xfrm>
          <a:prstGeom prst="line">
            <a:avLst/>
          </a:prstGeom>
          <a:ln>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26" idx="2"/>
            <a:endCxn id="43" idx="7"/>
          </p:cNvCxnSpPr>
          <p:nvPr/>
        </p:nvCxnSpPr>
        <p:spPr>
          <a:xfrm flipH="1">
            <a:off x="8152246" y="3183237"/>
            <a:ext cx="1083938" cy="18904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26" idx="2"/>
          </p:cNvCxnSpPr>
          <p:nvPr/>
        </p:nvCxnSpPr>
        <p:spPr>
          <a:xfrm flipH="1">
            <a:off x="6043164" y="3183237"/>
            <a:ext cx="3193020" cy="18904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28" idx="4"/>
            <a:endCxn id="31" idx="4"/>
          </p:cNvCxnSpPr>
          <p:nvPr/>
        </p:nvCxnSpPr>
        <p:spPr>
          <a:xfrm rot="16200000" flipH="1">
            <a:off x="4503899" y="4395931"/>
            <a:ext cx="275081" cy="2193989"/>
          </a:xfrm>
          <a:prstGeom prst="curvedConnector3">
            <a:avLst>
              <a:gd name="adj1" fmla="val 183103"/>
            </a:avLst>
          </a:prstGeom>
          <a:ln>
            <a:solidFill>
              <a:srgbClr val="6D98EF"/>
            </a:solidFill>
          </a:ln>
        </p:spPr>
        <p:style>
          <a:lnRef idx="1">
            <a:schemeClr val="accent1"/>
          </a:lnRef>
          <a:fillRef idx="0">
            <a:schemeClr val="accent1"/>
          </a:fillRef>
          <a:effectRef idx="0">
            <a:schemeClr val="accent1"/>
          </a:effectRef>
          <a:fontRef idx="minor">
            <a:schemeClr val="tx1"/>
          </a:fontRef>
        </p:style>
      </p:cxnSp>
      <p:cxnSp>
        <p:nvCxnSpPr>
          <p:cNvPr id="92" name="Curved Connector 91"/>
          <p:cNvCxnSpPr>
            <a:stCxn id="29" idx="2"/>
            <a:endCxn id="43" idx="4"/>
          </p:cNvCxnSpPr>
          <p:nvPr/>
        </p:nvCxnSpPr>
        <p:spPr>
          <a:xfrm rot="16200000" flipH="1">
            <a:off x="5560009" y="3316832"/>
            <a:ext cx="271943" cy="4349049"/>
          </a:xfrm>
          <a:prstGeom prst="curvedConnector3">
            <a:avLst>
              <a:gd name="adj1" fmla="val 276259"/>
            </a:avLst>
          </a:prstGeom>
          <a:ln>
            <a:solidFill>
              <a:srgbClr val="6D98EF"/>
            </a:solidFill>
          </a:ln>
        </p:spPr>
        <p:style>
          <a:lnRef idx="1">
            <a:schemeClr val="accent1"/>
          </a:lnRef>
          <a:fillRef idx="0">
            <a:schemeClr val="accent1"/>
          </a:fillRef>
          <a:effectRef idx="0">
            <a:schemeClr val="accent1"/>
          </a:effectRef>
          <a:fontRef idx="minor">
            <a:schemeClr val="tx1"/>
          </a:fontRef>
        </p:style>
      </p:cxnSp>
      <p:cxnSp>
        <p:nvCxnSpPr>
          <p:cNvPr id="95" name="Curved Connector 94"/>
          <p:cNvCxnSpPr>
            <a:stCxn id="32" idx="2"/>
            <a:endCxn id="43" idx="4"/>
          </p:cNvCxnSpPr>
          <p:nvPr/>
        </p:nvCxnSpPr>
        <p:spPr>
          <a:xfrm rot="5400000" flipH="1" flipV="1">
            <a:off x="6791405" y="4551368"/>
            <a:ext cx="3138" cy="2155059"/>
          </a:xfrm>
          <a:prstGeom prst="curvedConnector3">
            <a:avLst>
              <a:gd name="adj1" fmla="val -7284895"/>
            </a:avLst>
          </a:prstGeom>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4747057" y="1230832"/>
            <a:ext cx="615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346774" y="1074385"/>
            <a:ext cx="1584088" cy="369332"/>
          </a:xfrm>
          <a:prstGeom prst="rect">
            <a:avLst/>
          </a:prstGeom>
          <a:noFill/>
        </p:spPr>
        <p:txBody>
          <a:bodyPr wrap="none" rtlCol="0">
            <a:spAutoFit/>
          </a:bodyPr>
          <a:lstStyle/>
          <a:p>
            <a:r>
              <a:rPr lang="en-IN" dirty="0"/>
              <a:t>Initial </a:t>
            </a:r>
            <a:r>
              <a:rPr lang="en-IN" dirty="0" err="1"/>
              <a:t>Medoids</a:t>
            </a:r>
            <a:endParaRPr lang="en-IN" dirty="0"/>
          </a:p>
        </p:txBody>
      </p:sp>
      <p:sp>
        <p:nvSpPr>
          <p:cNvPr id="2" name="Title 1"/>
          <p:cNvSpPr>
            <a:spLocks noGrp="1"/>
          </p:cNvSpPr>
          <p:nvPr>
            <p:ph type="title"/>
          </p:nvPr>
        </p:nvSpPr>
        <p:spPr>
          <a:xfrm>
            <a:off x="1905000" y="304800"/>
            <a:ext cx="8280400" cy="533400"/>
          </a:xfrm>
        </p:spPr>
        <p:txBody>
          <a:bodyPr/>
          <a:lstStyle/>
          <a:p>
            <a:r>
              <a:rPr lang="en-IN" sz="2800" dirty="0">
                <a:solidFill>
                  <a:srgbClr val="002060"/>
                </a:solidFill>
              </a:rPr>
              <a:t>PAM or K-</a:t>
            </a:r>
            <a:r>
              <a:rPr lang="en-IN" sz="2800" dirty="0" err="1">
                <a:solidFill>
                  <a:srgbClr val="002060"/>
                </a:solidFill>
              </a:rPr>
              <a:t>Medoids</a:t>
            </a:r>
            <a:r>
              <a:rPr lang="en-IN" sz="2800" dirty="0">
                <a:solidFill>
                  <a:srgbClr val="002060"/>
                </a:solidFill>
              </a:rPr>
              <a:t> : Different View</a:t>
            </a:r>
            <a:endParaRPr lang="en-IN" sz="2800" dirty="0"/>
          </a:p>
        </p:txBody>
      </p:sp>
      <p:sp>
        <p:nvSpPr>
          <p:cNvPr id="77" name="TextBox 76"/>
          <p:cNvSpPr txBox="1"/>
          <p:nvPr/>
        </p:nvSpPr>
        <p:spPr>
          <a:xfrm>
            <a:off x="7763635" y="1626158"/>
            <a:ext cx="2251065" cy="923330"/>
          </a:xfrm>
          <a:prstGeom prst="rect">
            <a:avLst/>
          </a:prstGeom>
          <a:noFill/>
        </p:spPr>
        <p:txBody>
          <a:bodyPr wrap="none" rtlCol="0">
            <a:spAutoFit/>
          </a:bodyPr>
          <a:lstStyle/>
          <a:p>
            <a:pPr algn="ctr">
              <a:lnSpc>
                <a:spcPct val="150000"/>
              </a:lnSpc>
            </a:pPr>
            <a:r>
              <a:rPr lang="en-IN" dirty="0">
                <a:solidFill>
                  <a:srgbClr val="1C5A61"/>
                </a:solidFill>
              </a:rPr>
              <a:t>No. of patterns (n) = 5</a:t>
            </a:r>
          </a:p>
          <a:p>
            <a:pPr algn="ctr">
              <a:lnSpc>
                <a:spcPct val="150000"/>
              </a:lnSpc>
            </a:pPr>
            <a:r>
              <a:rPr lang="en-IN" dirty="0">
                <a:solidFill>
                  <a:srgbClr val="1C5A61"/>
                </a:solidFill>
              </a:rPr>
              <a:t>No. of clusters (k) =2</a:t>
            </a:r>
          </a:p>
        </p:txBody>
      </p:sp>
    </p:spTree>
    <p:extLst>
      <p:ext uri="{BB962C8B-B14F-4D97-AF65-F5344CB8AC3E}">
        <p14:creationId xmlns:p14="http://schemas.microsoft.com/office/powerpoint/2010/main" val="409914209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04800"/>
            <a:ext cx="8280400" cy="533400"/>
          </a:xfrm>
        </p:spPr>
        <p:txBody>
          <a:bodyPr/>
          <a:lstStyle/>
          <a:p>
            <a:r>
              <a:rPr lang="en-IN" sz="2800" dirty="0">
                <a:solidFill>
                  <a:srgbClr val="002060"/>
                </a:solidFill>
              </a:rPr>
              <a:t>PAM or K-</a:t>
            </a:r>
            <a:r>
              <a:rPr lang="en-IN" sz="2800" dirty="0" err="1">
                <a:solidFill>
                  <a:srgbClr val="002060"/>
                </a:solidFill>
              </a:rPr>
              <a:t>Medoids</a:t>
            </a:r>
            <a:r>
              <a:rPr lang="en-IN" sz="2800" dirty="0">
                <a:solidFill>
                  <a:srgbClr val="002060"/>
                </a:solidFill>
              </a:rPr>
              <a:t> : Different View</a:t>
            </a:r>
            <a:endParaRPr lang="en-IN" sz="2800" dirty="0"/>
          </a:p>
        </p:txBody>
      </p:sp>
      <p:sp>
        <p:nvSpPr>
          <p:cNvPr id="3" name="TextBox 2"/>
          <p:cNvSpPr txBox="1"/>
          <p:nvPr/>
        </p:nvSpPr>
        <p:spPr>
          <a:xfrm>
            <a:off x="2209800" y="3886201"/>
            <a:ext cx="7670800" cy="954107"/>
          </a:xfrm>
          <a:prstGeom prst="rect">
            <a:avLst/>
          </a:prstGeom>
          <a:noFill/>
        </p:spPr>
        <p:txBody>
          <a:bodyPr wrap="square" rtlCol="0">
            <a:spAutoFit/>
          </a:bodyPr>
          <a:lstStyle/>
          <a:p>
            <a:pPr algn="ctr"/>
            <a:r>
              <a:rPr lang="en-IN" sz="2800" dirty="0">
                <a:solidFill>
                  <a:srgbClr val="CC3300"/>
                </a:solidFill>
              </a:rPr>
              <a:t>Goal is to search in the graph for a node with minimum cost</a:t>
            </a:r>
          </a:p>
        </p:txBody>
      </p:sp>
      <p:grpSp>
        <p:nvGrpSpPr>
          <p:cNvPr id="4" name="Group 3"/>
          <p:cNvGrpSpPr/>
          <p:nvPr/>
        </p:nvGrpSpPr>
        <p:grpSpPr>
          <a:xfrm>
            <a:off x="2514601" y="2057400"/>
            <a:ext cx="4324261" cy="1114490"/>
            <a:chOff x="1760968" y="3976265"/>
            <a:chExt cx="4324261" cy="1114490"/>
          </a:xfrm>
        </p:grpSpPr>
        <p:sp>
          <p:nvSpPr>
            <p:cNvPr id="5" name="TextBox 4"/>
            <p:cNvSpPr txBox="1"/>
            <p:nvPr/>
          </p:nvSpPr>
          <p:spPr>
            <a:xfrm>
              <a:off x="1760968" y="3976265"/>
              <a:ext cx="4324261" cy="369332"/>
            </a:xfrm>
            <a:prstGeom prst="rect">
              <a:avLst/>
            </a:prstGeom>
            <a:noFill/>
          </p:spPr>
          <p:txBody>
            <a:bodyPr wrap="none" rtlCol="0">
              <a:spAutoFit/>
            </a:bodyPr>
            <a:lstStyle/>
            <a:p>
              <a:pPr marL="285750" indent="-285750">
                <a:buFont typeface="Arial" panose="020B0604020202020204" pitchFamily="34" charset="0"/>
                <a:buChar char="•"/>
              </a:pPr>
              <a:r>
                <a:rPr lang="en-IN" dirty="0"/>
                <a:t>Total possibilities for a node=2*3=k*(n-k)</a:t>
              </a:r>
            </a:p>
          </p:txBody>
        </p:sp>
        <p:sp>
          <p:nvSpPr>
            <p:cNvPr id="6" name="TextBox 5"/>
            <p:cNvSpPr txBox="1"/>
            <p:nvPr/>
          </p:nvSpPr>
          <p:spPr>
            <a:xfrm>
              <a:off x="1768402" y="4340423"/>
              <a:ext cx="2791533" cy="369332"/>
            </a:xfrm>
            <a:prstGeom prst="rect">
              <a:avLst/>
            </a:prstGeom>
            <a:noFill/>
          </p:spPr>
          <p:txBody>
            <a:bodyPr wrap="none" rtlCol="0">
              <a:spAutoFit/>
            </a:bodyPr>
            <a:lstStyle/>
            <a:p>
              <a:pPr marL="285750" indent="-285750">
                <a:buFont typeface="Arial" panose="020B0604020202020204" pitchFamily="34" charset="0"/>
                <a:buChar char="•"/>
              </a:pPr>
              <a:r>
                <a:rPr lang="en-IN" dirty="0"/>
                <a:t>Cost to compute </a:t>
              </a:r>
              <a:r>
                <a:rPr lang="en-IN" dirty="0">
                  <a:solidFill>
                    <a:srgbClr val="C00000"/>
                  </a:solidFill>
                </a:rPr>
                <a:t>E</a:t>
              </a:r>
              <a:r>
                <a:rPr lang="en-IN" dirty="0"/>
                <a:t>= (n-k)</a:t>
              </a:r>
            </a:p>
          </p:txBody>
        </p:sp>
        <p:sp>
          <p:nvSpPr>
            <p:cNvPr id="7" name="TextBox 6"/>
            <p:cNvSpPr txBox="1"/>
            <p:nvPr/>
          </p:nvSpPr>
          <p:spPr>
            <a:xfrm>
              <a:off x="1776762" y="4721423"/>
              <a:ext cx="3917419" cy="369332"/>
            </a:xfrm>
            <a:prstGeom prst="rect">
              <a:avLst/>
            </a:prstGeom>
            <a:noFill/>
          </p:spPr>
          <p:txBody>
            <a:bodyPr wrap="none" rtlCol="0">
              <a:spAutoFit/>
            </a:bodyPr>
            <a:lstStyle/>
            <a:p>
              <a:pPr marL="285750" indent="-285750">
                <a:buFont typeface="Arial" panose="020B0604020202020204" pitchFamily="34" charset="0"/>
                <a:buChar char="•"/>
              </a:pPr>
              <a:r>
                <a:rPr lang="en-IN" dirty="0"/>
                <a:t>Total cost for each node is = k*(n-k)</a:t>
              </a:r>
              <a:r>
                <a:rPr lang="en-IN" baseline="30000" dirty="0"/>
                <a:t>2</a:t>
              </a:r>
              <a:r>
                <a:rPr lang="en-IN" dirty="0"/>
                <a:t> </a:t>
              </a:r>
            </a:p>
          </p:txBody>
        </p:sp>
      </p:grpSp>
    </p:spTree>
    <p:extLst>
      <p:ext uri="{BB962C8B-B14F-4D97-AF65-F5344CB8AC3E}">
        <p14:creationId xmlns:p14="http://schemas.microsoft.com/office/powerpoint/2010/main" val="352588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26"/>
          <p:cNvSpPr>
            <a:spLocks noGrp="1" noChangeArrowheads="1"/>
          </p:cNvSpPr>
          <p:nvPr>
            <p:ph type="title"/>
          </p:nvPr>
        </p:nvSpPr>
        <p:spPr>
          <a:xfrm>
            <a:off x="1752600" y="76200"/>
            <a:ext cx="7848600" cy="762000"/>
          </a:xfrm>
        </p:spPr>
        <p:txBody>
          <a:bodyPr/>
          <a:lstStyle/>
          <a:p>
            <a:pPr eaLnBrk="1" hangingPunct="1"/>
            <a:r>
              <a:rPr lang="en-US" altLang="ko-KR" sz="2800" dirty="0">
                <a:solidFill>
                  <a:srgbClr val="002060"/>
                </a:solidFill>
                <a:ea typeface="Gulim" pitchFamily="34" charset="-127"/>
              </a:rPr>
              <a:t>What Is the Problem with PAM?</a:t>
            </a:r>
            <a:endParaRPr lang="en-US" altLang="en-US" sz="2800" dirty="0">
              <a:solidFill>
                <a:srgbClr val="002060"/>
              </a:solidFill>
              <a:ea typeface="Gulim" pitchFamily="34" charset="-127"/>
            </a:endParaRPr>
          </a:p>
        </p:txBody>
      </p:sp>
      <p:sp>
        <p:nvSpPr>
          <p:cNvPr id="69635" name="Rectangle 1027"/>
          <p:cNvSpPr>
            <a:spLocks noGrp="1" noChangeArrowheads="1"/>
          </p:cNvSpPr>
          <p:nvPr>
            <p:ph idx="1"/>
          </p:nvPr>
        </p:nvSpPr>
        <p:spPr>
          <a:xfrm>
            <a:off x="1905000" y="1295400"/>
            <a:ext cx="8305800" cy="4724400"/>
          </a:xfrm>
        </p:spPr>
        <p:txBody>
          <a:bodyPr/>
          <a:lstStyle/>
          <a:p>
            <a:pPr algn="just" eaLnBrk="1" hangingPunct="1">
              <a:lnSpc>
                <a:spcPct val="200000"/>
              </a:lnSpc>
            </a:pPr>
            <a:r>
              <a:rPr lang="en-US" altLang="ko-KR" sz="1800" dirty="0">
                <a:ea typeface="Gulim" pitchFamily="34" charset="-127"/>
              </a:rPr>
              <a:t>PAM is more robust than k-means in the presence of noise and outliers because a </a:t>
            </a:r>
            <a:r>
              <a:rPr lang="en-US" altLang="ko-KR" sz="1800" dirty="0" err="1">
                <a:ea typeface="Gulim" pitchFamily="34" charset="-127"/>
              </a:rPr>
              <a:t>medoid</a:t>
            </a:r>
            <a:r>
              <a:rPr lang="en-US" altLang="ko-KR" sz="1800" dirty="0">
                <a:ea typeface="Gulim" pitchFamily="34" charset="-127"/>
              </a:rPr>
              <a:t> is less influenced by outliers or other extreme values than a mean.</a:t>
            </a:r>
          </a:p>
          <a:p>
            <a:pPr algn="just" eaLnBrk="1" hangingPunct="1">
              <a:lnSpc>
                <a:spcPct val="200000"/>
              </a:lnSpc>
            </a:pPr>
            <a:r>
              <a:rPr lang="en-US" altLang="ko-KR" sz="1800" dirty="0">
                <a:ea typeface="Gulim" pitchFamily="34" charset="-127"/>
              </a:rPr>
              <a:t>PAM works efficiently for small data sets but does not </a:t>
            </a:r>
            <a:r>
              <a:rPr lang="en-US" altLang="ko-KR" sz="1800" b="1" dirty="0">
                <a:ea typeface="Gulim" pitchFamily="34" charset="-127"/>
              </a:rPr>
              <a:t>scale well</a:t>
            </a:r>
            <a:r>
              <a:rPr lang="en-US" altLang="ko-KR" sz="1800" dirty="0">
                <a:ea typeface="Gulim" pitchFamily="34" charset="-127"/>
              </a:rPr>
              <a:t> for large data sets.</a:t>
            </a:r>
          </a:p>
          <a:p>
            <a:pPr lvl="1" algn="just" eaLnBrk="1" hangingPunct="1">
              <a:lnSpc>
                <a:spcPct val="200000"/>
              </a:lnSpc>
            </a:pPr>
            <a:r>
              <a:rPr lang="en-US" altLang="ko-KR" sz="1800" dirty="0">
                <a:ea typeface="Gulim" pitchFamily="34" charset="-127"/>
              </a:rPr>
              <a:t>O(k(n-k)</a:t>
            </a:r>
            <a:r>
              <a:rPr lang="en-US" altLang="ko-KR" sz="1800" baseline="30000" dirty="0">
                <a:ea typeface="Gulim" pitchFamily="34" charset="-127"/>
              </a:rPr>
              <a:t>2</a:t>
            </a:r>
            <a:r>
              <a:rPr lang="en-US" altLang="ko-KR" sz="1800" dirty="0">
                <a:ea typeface="Gulim" pitchFamily="34" charset="-127"/>
              </a:rPr>
              <a:t> ) for each iteration; where n is # of data, k is # of clusters.</a:t>
            </a:r>
          </a:p>
          <a:p>
            <a:pPr algn="just" eaLnBrk="1" hangingPunct="1">
              <a:lnSpc>
                <a:spcPct val="200000"/>
              </a:lnSpc>
              <a:spcBef>
                <a:spcPct val="50000"/>
              </a:spcBef>
              <a:buClrTx/>
              <a:buSzTx/>
              <a:buFont typeface="Wingdings" pitchFamily="2" charset="2"/>
              <a:buChar char="è"/>
            </a:pPr>
            <a:r>
              <a:rPr lang="en-US" altLang="ko-KR" sz="1800" dirty="0">
                <a:ea typeface="Gulim" pitchFamily="34" charset="-127"/>
                <a:sym typeface="Wingdings" pitchFamily="2" charset="2"/>
              </a:rPr>
              <a:t>Sampling based method, CLARA (Clustering </a:t>
            </a:r>
            <a:r>
              <a:rPr lang="en-US" altLang="ko-KR" sz="1800" dirty="0" err="1">
                <a:ea typeface="Gulim" pitchFamily="34" charset="-127"/>
                <a:sym typeface="Wingdings" pitchFamily="2" charset="2"/>
              </a:rPr>
              <a:t>LARge</a:t>
            </a:r>
            <a:r>
              <a:rPr lang="en-US" altLang="ko-KR" sz="1800" dirty="0">
                <a:ea typeface="Gulim" pitchFamily="34" charset="-127"/>
                <a:sym typeface="Wingdings" pitchFamily="2" charset="2"/>
              </a:rPr>
              <a:t> Applications)</a:t>
            </a:r>
          </a:p>
        </p:txBody>
      </p:sp>
    </p:spTree>
    <p:extLst>
      <p:ext uri="{BB962C8B-B14F-4D97-AF65-F5344CB8AC3E}">
        <p14:creationId xmlns:p14="http://schemas.microsoft.com/office/powerpoint/2010/main" val="143502062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6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752600" y="228600"/>
            <a:ext cx="8458200" cy="609600"/>
          </a:xfrm>
        </p:spPr>
        <p:txBody>
          <a:bodyPr/>
          <a:lstStyle/>
          <a:p>
            <a:pPr eaLnBrk="1" hangingPunct="1"/>
            <a:r>
              <a:rPr lang="en-US" altLang="en-US" sz="2800" i="1" dirty="0">
                <a:solidFill>
                  <a:srgbClr val="002060"/>
                </a:solidFill>
              </a:rPr>
              <a:t>CLARA</a:t>
            </a:r>
            <a:r>
              <a:rPr lang="en-US" altLang="en-US" sz="2800" dirty="0">
                <a:solidFill>
                  <a:srgbClr val="002060"/>
                </a:solidFill>
              </a:rPr>
              <a:t> (Clustering Large Applications)</a:t>
            </a:r>
            <a:endParaRPr lang="en-US" altLang="en-US" sz="2000" dirty="0">
              <a:solidFill>
                <a:srgbClr val="002060"/>
              </a:solidFill>
            </a:endParaRPr>
          </a:p>
        </p:txBody>
      </p:sp>
      <p:sp>
        <p:nvSpPr>
          <p:cNvPr id="70659" name="Rectangle 3"/>
          <p:cNvSpPr>
            <a:spLocks noGrp="1" noChangeArrowheads="1"/>
          </p:cNvSpPr>
          <p:nvPr>
            <p:ph idx="1"/>
          </p:nvPr>
        </p:nvSpPr>
        <p:spPr>
          <a:xfrm>
            <a:off x="1905000" y="1219200"/>
            <a:ext cx="8305800" cy="4724400"/>
          </a:xfrm>
        </p:spPr>
        <p:txBody>
          <a:bodyPr>
            <a:normAutofit lnSpcReduction="10000"/>
          </a:bodyPr>
          <a:lstStyle/>
          <a:p>
            <a:pPr algn="just" eaLnBrk="1" hangingPunct="1">
              <a:lnSpc>
                <a:spcPct val="200000"/>
              </a:lnSpc>
            </a:pPr>
            <a:r>
              <a:rPr lang="en-US" altLang="en-US" sz="1800" i="1" dirty="0"/>
              <a:t>CLARA</a:t>
            </a:r>
            <a:r>
              <a:rPr lang="en-US" altLang="en-US" sz="1800" dirty="0"/>
              <a:t> (Kaufmann and </a:t>
            </a:r>
            <a:r>
              <a:rPr lang="en-US" altLang="en-US" sz="1800" dirty="0" err="1"/>
              <a:t>Rousseeuw</a:t>
            </a:r>
            <a:r>
              <a:rPr lang="en-US" altLang="en-US" sz="1800" dirty="0"/>
              <a:t> in 1990)</a:t>
            </a:r>
          </a:p>
          <a:p>
            <a:pPr algn="just" eaLnBrk="1" hangingPunct="1">
              <a:lnSpc>
                <a:spcPct val="200000"/>
              </a:lnSpc>
            </a:pPr>
            <a:r>
              <a:rPr lang="en-US" altLang="en-US" sz="1800" dirty="0"/>
              <a:t>It draws </a:t>
            </a:r>
            <a:r>
              <a:rPr lang="en-US" altLang="en-US" sz="1800" i="1" dirty="0"/>
              <a:t>multiple samples</a:t>
            </a:r>
            <a:r>
              <a:rPr lang="en-US" altLang="en-US" sz="1800" dirty="0"/>
              <a:t> of the data set, applies </a:t>
            </a:r>
            <a:r>
              <a:rPr lang="en-US" altLang="en-US" sz="1800" i="1" dirty="0"/>
              <a:t>PAM</a:t>
            </a:r>
            <a:r>
              <a:rPr lang="en-US" altLang="en-US" sz="1800" dirty="0"/>
              <a:t> on each sample, and gives the best clustering as the output.</a:t>
            </a:r>
          </a:p>
          <a:p>
            <a:pPr algn="just" eaLnBrk="1" hangingPunct="1">
              <a:lnSpc>
                <a:spcPct val="200000"/>
              </a:lnSpc>
            </a:pPr>
            <a:r>
              <a:rPr lang="en-US" altLang="en-US" sz="1800" u="sng" dirty="0"/>
              <a:t>Strength</a:t>
            </a:r>
            <a:r>
              <a:rPr lang="en-US" altLang="en-US" sz="1800" dirty="0"/>
              <a:t>: deals with larger data sets than </a:t>
            </a:r>
            <a:r>
              <a:rPr lang="en-US" altLang="en-US" sz="1800" i="1" dirty="0"/>
              <a:t>PAM.</a:t>
            </a:r>
            <a:endParaRPr lang="en-US" altLang="en-US" sz="1800" dirty="0"/>
          </a:p>
          <a:p>
            <a:pPr algn="just" eaLnBrk="1" hangingPunct="1">
              <a:lnSpc>
                <a:spcPct val="200000"/>
              </a:lnSpc>
            </a:pPr>
            <a:r>
              <a:rPr lang="en-US" altLang="en-US" sz="1800" u="sng" dirty="0"/>
              <a:t>Weakness:</a:t>
            </a:r>
            <a:endParaRPr lang="en-US" altLang="en-US" sz="1800" dirty="0"/>
          </a:p>
          <a:p>
            <a:pPr lvl="1" algn="just" eaLnBrk="1" hangingPunct="1">
              <a:lnSpc>
                <a:spcPct val="200000"/>
              </a:lnSpc>
            </a:pPr>
            <a:r>
              <a:rPr lang="en-US" altLang="en-US" sz="1800" dirty="0"/>
              <a:t>Efficiency depends on the sample size.</a:t>
            </a:r>
          </a:p>
          <a:p>
            <a:pPr lvl="1" algn="just" eaLnBrk="1" hangingPunct="1">
              <a:lnSpc>
                <a:spcPct val="200000"/>
              </a:lnSpc>
            </a:pPr>
            <a:r>
              <a:rPr lang="en-US" altLang="en-US" sz="1800" dirty="0"/>
              <a:t>A good clustering based on samples will not necessarily represent a good clustering of the whole data set if the sample is biased.</a:t>
            </a:r>
          </a:p>
        </p:txBody>
      </p:sp>
    </p:spTree>
    <p:extLst>
      <p:ext uri="{BB962C8B-B14F-4D97-AF65-F5344CB8AC3E}">
        <p14:creationId xmlns:p14="http://schemas.microsoft.com/office/powerpoint/2010/main" val="211032991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5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65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752600" y="228600"/>
            <a:ext cx="5126038" cy="609600"/>
          </a:xfrm>
        </p:spPr>
        <p:txBody>
          <a:bodyPr>
            <a:normAutofit/>
          </a:bodyPr>
          <a:lstStyle/>
          <a:p>
            <a:pPr eaLnBrk="1" hangingPunct="1"/>
            <a:r>
              <a:rPr lang="en-US" altLang="en-US" smtClean="0">
                <a:solidFill>
                  <a:srgbClr val="002060"/>
                </a:solidFill>
              </a:rPr>
              <a:t>Data Structures</a:t>
            </a:r>
          </a:p>
        </p:txBody>
      </p:sp>
      <p:sp>
        <p:nvSpPr>
          <p:cNvPr id="10243" name="Rectangle 3"/>
          <p:cNvSpPr>
            <a:spLocks noGrp="1" noChangeArrowheads="1"/>
          </p:cNvSpPr>
          <p:nvPr>
            <p:ph idx="1"/>
          </p:nvPr>
        </p:nvSpPr>
        <p:spPr/>
        <p:txBody>
          <a:bodyPr/>
          <a:lstStyle/>
          <a:p>
            <a:pPr eaLnBrk="1" hangingPunct="1"/>
            <a:r>
              <a:rPr lang="en-US" altLang="en-US" dirty="0" smtClean="0"/>
              <a:t>Data matrix</a:t>
            </a:r>
          </a:p>
          <a:p>
            <a:pPr lvl="1" eaLnBrk="1" hangingPunct="1"/>
            <a:r>
              <a:rPr lang="en-US" altLang="en-US" dirty="0" smtClean="0"/>
              <a:t>(two modes)</a:t>
            </a: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r>
              <a:rPr lang="en-US" altLang="en-US" dirty="0" smtClean="0"/>
              <a:t>Dissimilarity matrix</a:t>
            </a:r>
          </a:p>
          <a:p>
            <a:pPr lvl="1" eaLnBrk="1" hangingPunct="1"/>
            <a:r>
              <a:rPr lang="en-US" altLang="en-US" dirty="0" smtClean="0"/>
              <a:t>(one mode)</a:t>
            </a:r>
          </a:p>
        </p:txBody>
      </p:sp>
      <p:graphicFrame>
        <p:nvGraphicFramePr>
          <p:cNvPr id="10244" name="Object 4"/>
          <p:cNvGraphicFramePr>
            <a:graphicFrameLocks noChangeAspect="1"/>
          </p:cNvGraphicFramePr>
          <p:nvPr>
            <p:extLst/>
          </p:nvPr>
        </p:nvGraphicFramePr>
        <p:xfrm>
          <a:off x="5943600" y="1295400"/>
          <a:ext cx="3124200" cy="2058988"/>
        </p:xfrm>
        <a:graphic>
          <a:graphicData uri="http://schemas.openxmlformats.org/presentationml/2006/ole">
            <mc:AlternateContent xmlns:mc="http://schemas.openxmlformats.org/markup-compatibility/2006">
              <mc:Choice xmlns:v="urn:schemas-microsoft-com:vml" Requires="v">
                <p:oleObj spid="_x0000_s1032" name="Equation" r:id="rId3" imgW="1778000" imgH="1244600" progId="Equation.3">
                  <p:embed/>
                </p:oleObj>
              </mc:Choice>
              <mc:Fallback>
                <p:oleObj name="Equation" r:id="rId3" imgW="1778000" imgH="1244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1295400"/>
                        <a:ext cx="3124200" cy="205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5" name="Object 5"/>
          <p:cNvGraphicFramePr>
            <a:graphicFrameLocks noChangeAspect="1"/>
          </p:cNvGraphicFramePr>
          <p:nvPr>
            <p:extLst/>
          </p:nvPr>
        </p:nvGraphicFramePr>
        <p:xfrm>
          <a:off x="5943600" y="3886200"/>
          <a:ext cx="3429000" cy="1970088"/>
        </p:xfrm>
        <a:graphic>
          <a:graphicData uri="http://schemas.openxmlformats.org/presentationml/2006/ole">
            <mc:AlternateContent xmlns:mc="http://schemas.openxmlformats.org/markup-compatibility/2006">
              <mc:Choice xmlns:v="urn:schemas-microsoft-com:vml" Requires="v">
                <p:oleObj spid="_x0000_s1033" name="Equation" r:id="rId5" imgW="1828800" imgH="1143000" progId="Equation.3">
                  <p:embed/>
                </p:oleObj>
              </mc:Choice>
              <mc:Fallback>
                <p:oleObj name="Equation" r:id="rId5" imgW="1828800" imgH="1143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3886200"/>
                        <a:ext cx="3429000" cy="197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23542899"/>
      </p:ext>
    </p:extLst>
  </p:cSld>
  <p:clrMapOvr>
    <a:masterClrMapping/>
  </p:clrMapOvr>
  <p:transition spd="slow"/>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04800"/>
            <a:ext cx="8280400" cy="533400"/>
          </a:xfrm>
        </p:spPr>
        <p:txBody>
          <a:bodyPr/>
          <a:lstStyle/>
          <a:p>
            <a:r>
              <a:rPr lang="en-US" altLang="en-US" sz="2800" i="1" dirty="0">
                <a:solidFill>
                  <a:srgbClr val="002060"/>
                </a:solidFill>
              </a:rPr>
              <a:t>CLARA</a:t>
            </a:r>
            <a:r>
              <a:rPr lang="en-US" altLang="en-US" sz="2800" dirty="0">
                <a:solidFill>
                  <a:srgbClr val="002060"/>
                </a:solidFill>
              </a:rPr>
              <a:t> (Clustering Large Applications)</a:t>
            </a:r>
            <a:endParaRPr lang="en-IN" sz="2800" dirty="0"/>
          </a:p>
        </p:txBody>
      </p:sp>
      <p:sp>
        <p:nvSpPr>
          <p:cNvPr id="3" name="Content Placeholder 2"/>
          <p:cNvSpPr>
            <a:spLocks noGrp="1"/>
          </p:cNvSpPr>
          <p:nvPr>
            <p:ph idx="1"/>
          </p:nvPr>
        </p:nvSpPr>
        <p:spPr>
          <a:xfrm>
            <a:off x="1935163" y="1143000"/>
            <a:ext cx="8351837" cy="5181600"/>
          </a:xfrm>
        </p:spPr>
        <p:txBody>
          <a:bodyPr/>
          <a:lstStyle/>
          <a:p>
            <a:pPr algn="just">
              <a:lnSpc>
                <a:spcPct val="250000"/>
              </a:lnSpc>
            </a:pPr>
            <a:r>
              <a:rPr lang="en-IN" sz="1800" i="1" dirty="0"/>
              <a:t>CLARA draws  a sample of </a:t>
            </a:r>
            <a:r>
              <a:rPr lang="en-IN" sz="1800" dirty="0"/>
              <a:t>the dataset and applies PAM on the sample in order to find the </a:t>
            </a:r>
            <a:r>
              <a:rPr lang="en-IN" sz="1800" dirty="0" err="1"/>
              <a:t>medoids</a:t>
            </a:r>
            <a:r>
              <a:rPr lang="en-IN" sz="1800" dirty="0"/>
              <a:t>.</a:t>
            </a:r>
          </a:p>
          <a:p>
            <a:pPr algn="just">
              <a:lnSpc>
                <a:spcPct val="250000"/>
              </a:lnSpc>
            </a:pPr>
            <a:r>
              <a:rPr lang="en-IN" sz="1800" dirty="0"/>
              <a:t>If the sample is best representative of the entire dataset then the </a:t>
            </a:r>
            <a:r>
              <a:rPr lang="en-IN" sz="1800" dirty="0" err="1"/>
              <a:t>medoids</a:t>
            </a:r>
            <a:r>
              <a:rPr lang="en-IN" sz="1800" dirty="0"/>
              <a:t> of the sample should approximate the </a:t>
            </a:r>
            <a:r>
              <a:rPr lang="en-IN" sz="1800" dirty="0" err="1"/>
              <a:t>medoids</a:t>
            </a:r>
            <a:r>
              <a:rPr lang="en-IN" sz="1800" dirty="0"/>
              <a:t> of the entire dataset. </a:t>
            </a:r>
          </a:p>
          <a:p>
            <a:pPr algn="just">
              <a:lnSpc>
                <a:spcPct val="250000"/>
              </a:lnSpc>
            </a:pPr>
            <a:r>
              <a:rPr lang="en-IN" sz="1800" dirty="0" err="1"/>
              <a:t>Medoids</a:t>
            </a:r>
            <a:r>
              <a:rPr lang="en-IN" sz="1800" dirty="0"/>
              <a:t> are chosen from the sample. </a:t>
            </a:r>
          </a:p>
          <a:p>
            <a:pPr lvl="1" algn="just">
              <a:lnSpc>
                <a:spcPct val="250000"/>
              </a:lnSpc>
            </a:pPr>
            <a:r>
              <a:rPr lang="en-IN" sz="1400" dirty="0"/>
              <a:t>Note that the algorithm cannot find the best solution if one of the best k-</a:t>
            </a:r>
            <a:r>
              <a:rPr lang="en-IN" sz="1400" dirty="0" err="1"/>
              <a:t>medoids</a:t>
            </a:r>
            <a:r>
              <a:rPr lang="en-IN" sz="1400" dirty="0"/>
              <a:t> is not among the selected sample. </a:t>
            </a:r>
          </a:p>
        </p:txBody>
      </p:sp>
    </p:spTree>
    <p:extLst>
      <p:ext uri="{BB962C8B-B14F-4D97-AF65-F5344CB8AC3E}">
        <p14:creationId xmlns:p14="http://schemas.microsoft.com/office/powerpoint/2010/main" val="160456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52600" y="304800"/>
            <a:ext cx="8280400" cy="533400"/>
          </a:xfrm>
        </p:spPr>
        <p:txBody>
          <a:bodyPr/>
          <a:lstStyle/>
          <a:p>
            <a:r>
              <a:rPr lang="en-US" altLang="en-US" sz="2800" i="1" dirty="0">
                <a:solidFill>
                  <a:srgbClr val="002060"/>
                </a:solidFill>
              </a:rPr>
              <a:t>CLARA</a:t>
            </a:r>
            <a:r>
              <a:rPr lang="en-US" altLang="en-US" sz="2800" dirty="0">
                <a:solidFill>
                  <a:srgbClr val="002060"/>
                </a:solidFill>
              </a:rPr>
              <a:t> (Clustering Large Applications)</a:t>
            </a:r>
            <a:endParaRPr lang="en-IN" sz="2800" dirty="0"/>
          </a:p>
        </p:txBody>
      </p:sp>
      <p:sp>
        <p:nvSpPr>
          <p:cNvPr id="74" name="object 7"/>
          <p:cNvSpPr txBox="1"/>
          <p:nvPr/>
        </p:nvSpPr>
        <p:spPr>
          <a:xfrm>
            <a:off x="10399776" y="5503928"/>
            <a:ext cx="182118" cy="211073"/>
          </a:xfrm>
          <a:prstGeom prst="rect">
            <a:avLst/>
          </a:prstGeom>
        </p:spPr>
        <p:txBody>
          <a:bodyPr wrap="square" lIns="0" tIns="0" rIns="0" bIns="0" rtlCol="0">
            <a:noAutofit/>
          </a:bodyPr>
          <a:lstStyle/>
          <a:p>
            <a:pPr marL="25400">
              <a:lnSpc>
                <a:spcPts val="1000"/>
              </a:lnSpc>
            </a:pPr>
            <a:endParaRPr sz="1000"/>
          </a:p>
        </p:txBody>
      </p:sp>
      <p:grpSp>
        <p:nvGrpSpPr>
          <p:cNvPr id="83" name="Group 82"/>
          <p:cNvGrpSpPr/>
          <p:nvPr/>
        </p:nvGrpSpPr>
        <p:grpSpPr>
          <a:xfrm>
            <a:off x="3657600" y="1312127"/>
            <a:ext cx="4608576" cy="4403598"/>
            <a:chOff x="4267200" y="1276351"/>
            <a:chExt cx="4608576" cy="4403598"/>
          </a:xfrm>
        </p:grpSpPr>
        <p:sp>
          <p:nvSpPr>
            <p:cNvPr id="5" name="object 30"/>
            <p:cNvSpPr/>
            <p:nvPr/>
          </p:nvSpPr>
          <p:spPr>
            <a:xfrm>
              <a:off x="6283452" y="5356099"/>
              <a:ext cx="142494" cy="142494"/>
            </a:xfrm>
            <a:custGeom>
              <a:avLst/>
              <a:gdLst/>
              <a:ahLst/>
              <a:cxnLst/>
              <a:rect l="l" t="t" r="r" b="b"/>
              <a:pathLst>
                <a:path w="142494" h="142494">
                  <a:moveTo>
                    <a:pt x="70866" y="0"/>
                  </a:moveTo>
                  <a:lnTo>
                    <a:pt x="56548" y="1476"/>
                  </a:lnTo>
                  <a:lnTo>
                    <a:pt x="43186" y="5710"/>
                  </a:lnTo>
                  <a:lnTo>
                    <a:pt x="31082" y="12409"/>
                  </a:lnTo>
                  <a:lnTo>
                    <a:pt x="20539" y="21280"/>
                  </a:lnTo>
                  <a:lnTo>
                    <a:pt x="11857" y="32029"/>
                  </a:lnTo>
                  <a:lnTo>
                    <a:pt x="5340" y="44364"/>
                  </a:lnTo>
                  <a:lnTo>
                    <a:pt x="1289" y="57992"/>
                  </a:lnTo>
                  <a:lnTo>
                    <a:pt x="0" y="71628"/>
                  </a:lnTo>
                  <a:lnTo>
                    <a:pt x="1490" y="86020"/>
                  </a:lnTo>
                  <a:lnTo>
                    <a:pt x="5757" y="99445"/>
                  </a:lnTo>
                  <a:lnTo>
                    <a:pt x="12494" y="111594"/>
                  </a:lnTo>
                  <a:lnTo>
                    <a:pt x="21393" y="122162"/>
                  </a:lnTo>
                  <a:lnTo>
                    <a:pt x="32148" y="130841"/>
                  </a:lnTo>
                  <a:lnTo>
                    <a:pt x="44451" y="137325"/>
                  </a:lnTo>
                  <a:lnTo>
                    <a:pt x="57996" y="141305"/>
                  </a:lnTo>
                  <a:lnTo>
                    <a:pt x="70866" y="142494"/>
                  </a:lnTo>
                  <a:lnTo>
                    <a:pt x="85436" y="141019"/>
                  </a:lnTo>
                  <a:lnTo>
                    <a:pt x="98988" y="136795"/>
                  </a:lnTo>
                  <a:lnTo>
                    <a:pt x="111227" y="130125"/>
                  </a:lnTo>
                  <a:lnTo>
                    <a:pt x="121861" y="121311"/>
                  </a:lnTo>
                  <a:lnTo>
                    <a:pt x="130597" y="110655"/>
                  </a:lnTo>
                  <a:lnTo>
                    <a:pt x="137142" y="98458"/>
                  </a:lnTo>
                  <a:lnTo>
                    <a:pt x="141203" y="85024"/>
                  </a:lnTo>
                  <a:lnTo>
                    <a:pt x="142494" y="71628"/>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6" name="object 31"/>
            <p:cNvSpPr/>
            <p:nvPr/>
          </p:nvSpPr>
          <p:spPr>
            <a:xfrm>
              <a:off x="5778246" y="5356099"/>
              <a:ext cx="143255" cy="142494"/>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8"/>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7" name="object 32"/>
            <p:cNvSpPr/>
            <p:nvPr/>
          </p:nvSpPr>
          <p:spPr>
            <a:xfrm>
              <a:off x="5635752" y="3124201"/>
              <a:ext cx="142494" cy="142494"/>
            </a:xfrm>
            <a:custGeom>
              <a:avLst/>
              <a:gdLst/>
              <a:ahLst/>
              <a:cxnLst/>
              <a:rect l="l" t="t" r="r" b="b"/>
              <a:pathLst>
                <a:path w="142494" h="142494">
                  <a:moveTo>
                    <a:pt x="70866" y="0"/>
                  </a:moveTo>
                  <a:lnTo>
                    <a:pt x="56548" y="1476"/>
                  </a:lnTo>
                  <a:lnTo>
                    <a:pt x="43186" y="5710"/>
                  </a:lnTo>
                  <a:lnTo>
                    <a:pt x="31082" y="12409"/>
                  </a:lnTo>
                  <a:lnTo>
                    <a:pt x="20539" y="21280"/>
                  </a:lnTo>
                  <a:lnTo>
                    <a:pt x="11857" y="32029"/>
                  </a:lnTo>
                  <a:lnTo>
                    <a:pt x="5340" y="44364"/>
                  </a:lnTo>
                  <a:lnTo>
                    <a:pt x="1289" y="57992"/>
                  </a:lnTo>
                  <a:lnTo>
                    <a:pt x="0" y="71627"/>
                  </a:lnTo>
                  <a:lnTo>
                    <a:pt x="1490" y="86020"/>
                  </a:lnTo>
                  <a:lnTo>
                    <a:pt x="5757" y="99445"/>
                  </a:lnTo>
                  <a:lnTo>
                    <a:pt x="12494" y="111594"/>
                  </a:lnTo>
                  <a:lnTo>
                    <a:pt x="21393" y="122162"/>
                  </a:lnTo>
                  <a:lnTo>
                    <a:pt x="32148" y="130841"/>
                  </a:lnTo>
                  <a:lnTo>
                    <a:pt x="44451" y="137325"/>
                  </a:lnTo>
                  <a:lnTo>
                    <a:pt x="57996" y="141305"/>
                  </a:lnTo>
                  <a:lnTo>
                    <a:pt x="70866" y="142494"/>
                  </a:lnTo>
                  <a:lnTo>
                    <a:pt x="85436" y="141019"/>
                  </a:lnTo>
                  <a:lnTo>
                    <a:pt x="98988" y="136795"/>
                  </a:lnTo>
                  <a:lnTo>
                    <a:pt x="111227" y="130125"/>
                  </a:lnTo>
                  <a:lnTo>
                    <a:pt x="121861" y="121311"/>
                  </a:lnTo>
                  <a:lnTo>
                    <a:pt x="130597" y="110655"/>
                  </a:lnTo>
                  <a:lnTo>
                    <a:pt x="137142" y="98458"/>
                  </a:lnTo>
                  <a:lnTo>
                    <a:pt x="141203" y="85024"/>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8" name="object 33"/>
            <p:cNvSpPr/>
            <p:nvPr/>
          </p:nvSpPr>
          <p:spPr>
            <a:xfrm>
              <a:off x="5995416" y="3339847"/>
              <a:ext cx="143255" cy="143255"/>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9" name="object 34"/>
            <p:cNvSpPr/>
            <p:nvPr/>
          </p:nvSpPr>
          <p:spPr>
            <a:xfrm>
              <a:off x="5778246" y="3555493"/>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10" name="object 35"/>
            <p:cNvSpPr/>
            <p:nvPr/>
          </p:nvSpPr>
          <p:spPr>
            <a:xfrm>
              <a:off x="5419344" y="3411475"/>
              <a:ext cx="143255" cy="142494"/>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11" name="object 36"/>
            <p:cNvSpPr/>
            <p:nvPr/>
          </p:nvSpPr>
          <p:spPr>
            <a:xfrm>
              <a:off x="6138672" y="3555493"/>
              <a:ext cx="142494" cy="143256"/>
            </a:xfrm>
            <a:custGeom>
              <a:avLst/>
              <a:gdLst/>
              <a:ahLst/>
              <a:cxnLst/>
              <a:rect l="l" t="t" r="r" b="b"/>
              <a:pathLst>
                <a:path w="142494"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5945" y="141779"/>
                  </a:lnTo>
                  <a:lnTo>
                    <a:pt x="99307" y="137545"/>
                  </a:lnTo>
                  <a:lnTo>
                    <a:pt x="111411" y="130846"/>
                  </a:lnTo>
                  <a:lnTo>
                    <a:pt x="121954" y="121975"/>
                  </a:lnTo>
                  <a:lnTo>
                    <a:pt x="130636" y="111226"/>
                  </a:lnTo>
                  <a:lnTo>
                    <a:pt x="137153" y="98891"/>
                  </a:lnTo>
                  <a:lnTo>
                    <a:pt x="141204" y="85263"/>
                  </a:lnTo>
                  <a:lnTo>
                    <a:pt x="142494" y="71627"/>
                  </a:lnTo>
                  <a:lnTo>
                    <a:pt x="141019" y="57057"/>
                  </a:lnTo>
                  <a:lnTo>
                    <a:pt x="136795" y="43505"/>
                  </a:lnTo>
                  <a:lnTo>
                    <a:pt x="130125" y="31266"/>
                  </a:lnTo>
                  <a:lnTo>
                    <a:pt x="121311" y="20632"/>
                  </a:lnTo>
                  <a:lnTo>
                    <a:pt x="110655" y="11896"/>
                  </a:lnTo>
                  <a:lnTo>
                    <a:pt x="98458" y="5351"/>
                  </a:lnTo>
                  <a:lnTo>
                    <a:pt x="85024" y="1290"/>
                  </a:lnTo>
                  <a:lnTo>
                    <a:pt x="71627" y="0"/>
                  </a:lnTo>
                  <a:close/>
                </a:path>
              </a:pathLst>
            </a:custGeom>
            <a:solidFill>
              <a:srgbClr val="727BA2"/>
            </a:solidFill>
          </p:spPr>
          <p:txBody>
            <a:bodyPr wrap="square" lIns="0" tIns="0" rIns="0" bIns="0" rtlCol="0">
              <a:noAutofit/>
            </a:bodyPr>
            <a:lstStyle/>
            <a:p>
              <a:endParaRPr/>
            </a:p>
          </p:txBody>
        </p:sp>
        <p:sp>
          <p:nvSpPr>
            <p:cNvPr id="12" name="object 37"/>
            <p:cNvSpPr/>
            <p:nvPr/>
          </p:nvSpPr>
          <p:spPr>
            <a:xfrm>
              <a:off x="5923026" y="3771901"/>
              <a:ext cx="142494" cy="142494"/>
            </a:xfrm>
            <a:custGeom>
              <a:avLst/>
              <a:gdLst/>
              <a:ahLst/>
              <a:cxnLst/>
              <a:rect l="l" t="t" r="r" b="b"/>
              <a:pathLst>
                <a:path w="142494" h="142494">
                  <a:moveTo>
                    <a:pt x="70866" y="0"/>
                  </a:moveTo>
                  <a:lnTo>
                    <a:pt x="56548" y="1476"/>
                  </a:lnTo>
                  <a:lnTo>
                    <a:pt x="43186" y="5710"/>
                  </a:lnTo>
                  <a:lnTo>
                    <a:pt x="31082" y="12409"/>
                  </a:lnTo>
                  <a:lnTo>
                    <a:pt x="20539" y="21280"/>
                  </a:lnTo>
                  <a:lnTo>
                    <a:pt x="11857" y="32029"/>
                  </a:lnTo>
                  <a:lnTo>
                    <a:pt x="5340" y="44364"/>
                  </a:lnTo>
                  <a:lnTo>
                    <a:pt x="1289" y="57992"/>
                  </a:lnTo>
                  <a:lnTo>
                    <a:pt x="0" y="71628"/>
                  </a:lnTo>
                  <a:lnTo>
                    <a:pt x="1490" y="86020"/>
                  </a:lnTo>
                  <a:lnTo>
                    <a:pt x="5757" y="99445"/>
                  </a:lnTo>
                  <a:lnTo>
                    <a:pt x="12494" y="111594"/>
                  </a:lnTo>
                  <a:lnTo>
                    <a:pt x="21393" y="122162"/>
                  </a:lnTo>
                  <a:lnTo>
                    <a:pt x="32148" y="130841"/>
                  </a:lnTo>
                  <a:lnTo>
                    <a:pt x="44451" y="137325"/>
                  </a:lnTo>
                  <a:lnTo>
                    <a:pt x="57996" y="141305"/>
                  </a:lnTo>
                  <a:lnTo>
                    <a:pt x="70866" y="142494"/>
                  </a:lnTo>
                  <a:lnTo>
                    <a:pt x="85436" y="141019"/>
                  </a:lnTo>
                  <a:lnTo>
                    <a:pt x="98988" y="136795"/>
                  </a:lnTo>
                  <a:lnTo>
                    <a:pt x="111227" y="130125"/>
                  </a:lnTo>
                  <a:lnTo>
                    <a:pt x="121861" y="121311"/>
                  </a:lnTo>
                  <a:lnTo>
                    <a:pt x="130597" y="110655"/>
                  </a:lnTo>
                  <a:lnTo>
                    <a:pt x="137142" y="98458"/>
                  </a:lnTo>
                  <a:lnTo>
                    <a:pt x="141203" y="85024"/>
                  </a:lnTo>
                  <a:lnTo>
                    <a:pt x="142494" y="71628"/>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13" name="object 38"/>
            <p:cNvSpPr/>
            <p:nvPr/>
          </p:nvSpPr>
          <p:spPr>
            <a:xfrm>
              <a:off x="5203698" y="3843529"/>
              <a:ext cx="142494" cy="142494"/>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a:p>
          </p:txBody>
        </p:sp>
        <p:sp>
          <p:nvSpPr>
            <p:cNvPr id="14" name="object 39"/>
            <p:cNvSpPr/>
            <p:nvPr/>
          </p:nvSpPr>
          <p:spPr>
            <a:xfrm>
              <a:off x="5346192" y="3700273"/>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6"/>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15" name="object 40"/>
            <p:cNvSpPr/>
            <p:nvPr/>
          </p:nvSpPr>
          <p:spPr>
            <a:xfrm>
              <a:off x="5419344" y="3987547"/>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6"/>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16" name="object 41"/>
            <p:cNvSpPr/>
            <p:nvPr/>
          </p:nvSpPr>
          <p:spPr>
            <a:xfrm>
              <a:off x="4988052" y="3555493"/>
              <a:ext cx="142494" cy="143256"/>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17" name="object 42"/>
            <p:cNvSpPr/>
            <p:nvPr/>
          </p:nvSpPr>
          <p:spPr>
            <a:xfrm>
              <a:off x="6211824" y="3266695"/>
              <a:ext cx="142494" cy="143255"/>
            </a:xfrm>
            <a:custGeom>
              <a:avLst/>
              <a:gdLst/>
              <a:ahLst/>
              <a:cxnLst/>
              <a:rect l="l" t="t" r="r" b="b"/>
              <a:pathLst>
                <a:path w="142494"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5945" y="141779"/>
                  </a:lnTo>
                  <a:lnTo>
                    <a:pt x="99307" y="137545"/>
                  </a:lnTo>
                  <a:lnTo>
                    <a:pt x="111411" y="130846"/>
                  </a:lnTo>
                  <a:lnTo>
                    <a:pt x="121954" y="121975"/>
                  </a:lnTo>
                  <a:lnTo>
                    <a:pt x="130636" y="111226"/>
                  </a:lnTo>
                  <a:lnTo>
                    <a:pt x="137153" y="98891"/>
                  </a:lnTo>
                  <a:lnTo>
                    <a:pt x="141204" y="85263"/>
                  </a:lnTo>
                  <a:lnTo>
                    <a:pt x="142494" y="71627"/>
                  </a:lnTo>
                  <a:lnTo>
                    <a:pt x="141019" y="57057"/>
                  </a:lnTo>
                  <a:lnTo>
                    <a:pt x="136795" y="43505"/>
                  </a:lnTo>
                  <a:lnTo>
                    <a:pt x="130125" y="31266"/>
                  </a:lnTo>
                  <a:lnTo>
                    <a:pt x="121311" y="20632"/>
                  </a:lnTo>
                  <a:lnTo>
                    <a:pt x="110655" y="11896"/>
                  </a:lnTo>
                  <a:lnTo>
                    <a:pt x="98458" y="5351"/>
                  </a:lnTo>
                  <a:lnTo>
                    <a:pt x="85024" y="1290"/>
                  </a:lnTo>
                  <a:lnTo>
                    <a:pt x="71627" y="0"/>
                  </a:lnTo>
                  <a:close/>
                </a:path>
              </a:pathLst>
            </a:custGeom>
            <a:solidFill>
              <a:srgbClr val="727BA2"/>
            </a:solidFill>
          </p:spPr>
          <p:txBody>
            <a:bodyPr wrap="square" lIns="0" tIns="0" rIns="0" bIns="0" rtlCol="0">
              <a:noAutofit/>
            </a:bodyPr>
            <a:lstStyle/>
            <a:p>
              <a:endParaRPr/>
            </a:p>
          </p:txBody>
        </p:sp>
        <p:sp>
          <p:nvSpPr>
            <p:cNvPr id="18" name="object 43"/>
            <p:cNvSpPr/>
            <p:nvPr/>
          </p:nvSpPr>
          <p:spPr>
            <a:xfrm>
              <a:off x="5995416" y="4203193"/>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19" name="object 44"/>
            <p:cNvSpPr/>
            <p:nvPr/>
          </p:nvSpPr>
          <p:spPr>
            <a:xfrm>
              <a:off x="6499098" y="3843529"/>
              <a:ext cx="142494" cy="142494"/>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a:p>
          </p:txBody>
        </p:sp>
        <p:sp>
          <p:nvSpPr>
            <p:cNvPr id="20" name="object 45"/>
            <p:cNvSpPr/>
            <p:nvPr/>
          </p:nvSpPr>
          <p:spPr>
            <a:xfrm>
              <a:off x="6934200" y="3065527"/>
              <a:ext cx="142494" cy="142494"/>
            </a:xfrm>
            <a:custGeom>
              <a:avLst/>
              <a:gdLst/>
              <a:ahLst/>
              <a:cxnLst/>
              <a:rect l="l" t="t" r="r" b="b"/>
              <a:pathLst>
                <a:path w="142494" h="142494">
                  <a:moveTo>
                    <a:pt x="70866" y="0"/>
                  </a:moveTo>
                  <a:lnTo>
                    <a:pt x="56473" y="1490"/>
                  </a:lnTo>
                  <a:lnTo>
                    <a:pt x="43048" y="5757"/>
                  </a:lnTo>
                  <a:lnTo>
                    <a:pt x="30899" y="12494"/>
                  </a:lnTo>
                  <a:lnTo>
                    <a:pt x="20331" y="21393"/>
                  </a:lnTo>
                  <a:lnTo>
                    <a:pt x="11652" y="32148"/>
                  </a:lnTo>
                  <a:lnTo>
                    <a:pt x="5168" y="44451"/>
                  </a:lnTo>
                  <a:lnTo>
                    <a:pt x="1188" y="57996"/>
                  </a:lnTo>
                  <a:lnTo>
                    <a:pt x="0" y="70866"/>
                  </a:lnTo>
                  <a:lnTo>
                    <a:pt x="1474" y="85436"/>
                  </a:lnTo>
                  <a:lnTo>
                    <a:pt x="5698" y="98988"/>
                  </a:lnTo>
                  <a:lnTo>
                    <a:pt x="12368" y="111227"/>
                  </a:lnTo>
                  <a:lnTo>
                    <a:pt x="21182" y="121861"/>
                  </a:lnTo>
                  <a:lnTo>
                    <a:pt x="31838" y="130597"/>
                  </a:lnTo>
                  <a:lnTo>
                    <a:pt x="44035" y="137142"/>
                  </a:lnTo>
                  <a:lnTo>
                    <a:pt x="57469" y="141203"/>
                  </a:lnTo>
                  <a:lnTo>
                    <a:pt x="70866" y="142494"/>
                  </a:lnTo>
                  <a:lnTo>
                    <a:pt x="85362" y="141032"/>
                  </a:lnTo>
                  <a:lnTo>
                    <a:pt x="98851" y="136841"/>
                  </a:lnTo>
                  <a:lnTo>
                    <a:pt x="111044" y="130208"/>
                  </a:lnTo>
                  <a:lnTo>
                    <a:pt x="121655" y="121422"/>
                  </a:lnTo>
                  <a:lnTo>
                    <a:pt x="130393" y="110771"/>
                  </a:lnTo>
                  <a:lnTo>
                    <a:pt x="136971" y="98543"/>
                  </a:lnTo>
                  <a:lnTo>
                    <a:pt x="141100" y="85027"/>
                  </a:lnTo>
                  <a:lnTo>
                    <a:pt x="142494" y="70866"/>
                  </a:lnTo>
                  <a:lnTo>
                    <a:pt x="141017" y="56548"/>
                  </a:lnTo>
                  <a:lnTo>
                    <a:pt x="136783" y="43186"/>
                  </a:lnTo>
                  <a:lnTo>
                    <a:pt x="130084" y="31082"/>
                  </a:lnTo>
                  <a:lnTo>
                    <a:pt x="121213" y="20539"/>
                  </a:lnTo>
                  <a:lnTo>
                    <a:pt x="110464" y="11857"/>
                  </a:lnTo>
                  <a:lnTo>
                    <a:pt x="98129" y="5340"/>
                  </a:lnTo>
                  <a:lnTo>
                    <a:pt x="84501" y="1289"/>
                  </a:lnTo>
                  <a:lnTo>
                    <a:pt x="70866" y="0"/>
                  </a:lnTo>
                  <a:close/>
                </a:path>
              </a:pathLst>
            </a:custGeom>
            <a:solidFill>
              <a:srgbClr val="727BA2"/>
            </a:solidFill>
          </p:spPr>
          <p:txBody>
            <a:bodyPr wrap="square" lIns="0" tIns="0" rIns="0" bIns="0" rtlCol="0">
              <a:noAutofit/>
            </a:bodyPr>
            <a:lstStyle/>
            <a:p>
              <a:endParaRPr/>
            </a:p>
          </p:txBody>
        </p:sp>
        <p:sp>
          <p:nvSpPr>
            <p:cNvPr id="21" name="object 46"/>
            <p:cNvSpPr/>
            <p:nvPr/>
          </p:nvSpPr>
          <p:spPr>
            <a:xfrm>
              <a:off x="7651242" y="3484627"/>
              <a:ext cx="143255" cy="142494"/>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727BA2"/>
            </a:solidFill>
          </p:spPr>
          <p:txBody>
            <a:bodyPr wrap="square" lIns="0" tIns="0" rIns="0" bIns="0" rtlCol="0">
              <a:noAutofit/>
            </a:bodyPr>
            <a:lstStyle/>
            <a:p>
              <a:endParaRPr/>
            </a:p>
          </p:txBody>
        </p:sp>
        <p:sp>
          <p:nvSpPr>
            <p:cNvPr id="22" name="object 47"/>
            <p:cNvSpPr/>
            <p:nvPr/>
          </p:nvSpPr>
          <p:spPr>
            <a:xfrm>
              <a:off x="6934200" y="3496819"/>
              <a:ext cx="142494" cy="143256"/>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23" name="object 48"/>
            <p:cNvSpPr/>
            <p:nvPr/>
          </p:nvSpPr>
          <p:spPr>
            <a:xfrm>
              <a:off x="6714744" y="3195829"/>
              <a:ext cx="143255" cy="142494"/>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727BA2"/>
            </a:solidFill>
          </p:spPr>
          <p:txBody>
            <a:bodyPr wrap="square" lIns="0" tIns="0" rIns="0" bIns="0" rtlCol="0">
              <a:noAutofit/>
            </a:bodyPr>
            <a:lstStyle/>
            <a:p>
              <a:endParaRPr/>
            </a:p>
          </p:txBody>
        </p:sp>
        <p:sp>
          <p:nvSpPr>
            <p:cNvPr id="24" name="object 49"/>
            <p:cNvSpPr/>
            <p:nvPr/>
          </p:nvSpPr>
          <p:spPr>
            <a:xfrm>
              <a:off x="7437120" y="3496819"/>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25" name="object 50"/>
            <p:cNvSpPr/>
            <p:nvPr/>
          </p:nvSpPr>
          <p:spPr>
            <a:xfrm>
              <a:off x="7219950" y="3700273"/>
              <a:ext cx="142494" cy="143256"/>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6"/>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26" name="object 51"/>
            <p:cNvSpPr/>
            <p:nvPr/>
          </p:nvSpPr>
          <p:spPr>
            <a:xfrm>
              <a:off x="7219950" y="4059175"/>
              <a:ext cx="142494" cy="142494"/>
            </a:xfrm>
            <a:custGeom>
              <a:avLst/>
              <a:gdLst/>
              <a:ahLst/>
              <a:cxnLst/>
              <a:rect l="l" t="t" r="r" b="b"/>
              <a:pathLst>
                <a:path w="142494" h="142494">
                  <a:moveTo>
                    <a:pt x="70866" y="0"/>
                  </a:moveTo>
                  <a:lnTo>
                    <a:pt x="56548" y="1476"/>
                  </a:lnTo>
                  <a:lnTo>
                    <a:pt x="43186" y="5710"/>
                  </a:lnTo>
                  <a:lnTo>
                    <a:pt x="31082" y="12409"/>
                  </a:lnTo>
                  <a:lnTo>
                    <a:pt x="20539" y="21280"/>
                  </a:lnTo>
                  <a:lnTo>
                    <a:pt x="11857" y="32029"/>
                  </a:lnTo>
                  <a:lnTo>
                    <a:pt x="5340" y="44364"/>
                  </a:lnTo>
                  <a:lnTo>
                    <a:pt x="1289" y="57992"/>
                  </a:lnTo>
                  <a:lnTo>
                    <a:pt x="0" y="71628"/>
                  </a:lnTo>
                  <a:lnTo>
                    <a:pt x="1490" y="86020"/>
                  </a:lnTo>
                  <a:lnTo>
                    <a:pt x="5757" y="99445"/>
                  </a:lnTo>
                  <a:lnTo>
                    <a:pt x="12494" y="111594"/>
                  </a:lnTo>
                  <a:lnTo>
                    <a:pt x="21393" y="122162"/>
                  </a:lnTo>
                  <a:lnTo>
                    <a:pt x="32148" y="130841"/>
                  </a:lnTo>
                  <a:lnTo>
                    <a:pt x="44451" y="137325"/>
                  </a:lnTo>
                  <a:lnTo>
                    <a:pt x="57996" y="141305"/>
                  </a:lnTo>
                  <a:lnTo>
                    <a:pt x="70866" y="142494"/>
                  </a:lnTo>
                  <a:lnTo>
                    <a:pt x="85436" y="141019"/>
                  </a:lnTo>
                  <a:lnTo>
                    <a:pt x="98988" y="136795"/>
                  </a:lnTo>
                  <a:lnTo>
                    <a:pt x="111227" y="130125"/>
                  </a:lnTo>
                  <a:lnTo>
                    <a:pt x="121861" y="121311"/>
                  </a:lnTo>
                  <a:lnTo>
                    <a:pt x="130597" y="110655"/>
                  </a:lnTo>
                  <a:lnTo>
                    <a:pt x="137142" y="98458"/>
                  </a:lnTo>
                  <a:lnTo>
                    <a:pt x="141203" y="85024"/>
                  </a:lnTo>
                  <a:lnTo>
                    <a:pt x="142494" y="71628"/>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27" name="object 52"/>
            <p:cNvSpPr/>
            <p:nvPr/>
          </p:nvSpPr>
          <p:spPr>
            <a:xfrm>
              <a:off x="7365492" y="3928873"/>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6"/>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28" name="object 53"/>
            <p:cNvSpPr/>
            <p:nvPr/>
          </p:nvSpPr>
          <p:spPr>
            <a:xfrm>
              <a:off x="7435596" y="3700273"/>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6"/>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29" name="object 54"/>
            <p:cNvSpPr/>
            <p:nvPr/>
          </p:nvSpPr>
          <p:spPr>
            <a:xfrm>
              <a:off x="6714744" y="3484627"/>
              <a:ext cx="143255" cy="142494"/>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727BA2"/>
            </a:solidFill>
          </p:spPr>
          <p:txBody>
            <a:bodyPr wrap="square" lIns="0" tIns="0" rIns="0" bIns="0" rtlCol="0">
              <a:noAutofit/>
            </a:bodyPr>
            <a:lstStyle/>
            <a:p>
              <a:endParaRPr/>
            </a:p>
          </p:txBody>
        </p:sp>
        <p:sp>
          <p:nvSpPr>
            <p:cNvPr id="30" name="object 55"/>
            <p:cNvSpPr/>
            <p:nvPr/>
          </p:nvSpPr>
          <p:spPr>
            <a:xfrm>
              <a:off x="7507224" y="3266695"/>
              <a:ext cx="142494" cy="143255"/>
            </a:xfrm>
            <a:custGeom>
              <a:avLst/>
              <a:gdLst/>
              <a:ahLst/>
              <a:cxnLst/>
              <a:rect l="l" t="t" r="r" b="b"/>
              <a:pathLst>
                <a:path w="142494"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5945" y="141779"/>
                  </a:lnTo>
                  <a:lnTo>
                    <a:pt x="99307" y="137545"/>
                  </a:lnTo>
                  <a:lnTo>
                    <a:pt x="111411" y="130846"/>
                  </a:lnTo>
                  <a:lnTo>
                    <a:pt x="121954" y="121975"/>
                  </a:lnTo>
                  <a:lnTo>
                    <a:pt x="130636" y="111226"/>
                  </a:lnTo>
                  <a:lnTo>
                    <a:pt x="137153" y="98891"/>
                  </a:lnTo>
                  <a:lnTo>
                    <a:pt x="141204" y="85263"/>
                  </a:lnTo>
                  <a:lnTo>
                    <a:pt x="142494" y="71627"/>
                  </a:lnTo>
                  <a:lnTo>
                    <a:pt x="141019" y="57057"/>
                  </a:lnTo>
                  <a:lnTo>
                    <a:pt x="136795" y="43505"/>
                  </a:lnTo>
                  <a:lnTo>
                    <a:pt x="130125" y="31266"/>
                  </a:lnTo>
                  <a:lnTo>
                    <a:pt x="121311" y="20632"/>
                  </a:lnTo>
                  <a:lnTo>
                    <a:pt x="110655" y="11896"/>
                  </a:lnTo>
                  <a:lnTo>
                    <a:pt x="98458" y="5351"/>
                  </a:lnTo>
                  <a:lnTo>
                    <a:pt x="85024" y="1290"/>
                  </a:lnTo>
                  <a:lnTo>
                    <a:pt x="71627" y="0"/>
                  </a:lnTo>
                  <a:close/>
                </a:path>
              </a:pathLst>
            </a:custGeom>
            <a:solidFill>
              <a:srgbClr val="727BA2"/>
            </a:solidFill>
          </p:spPr>
          <p:txBody>
            <a:bodyPr wrap="square" lIns="0" tIns="0" rIns="0" bIns="0" rtlCol="0">
              <a:noAutofit/>
            </a:bodyPr>
            <a:lstStyle/>
            <a:p>
              <a:endParaRPr/>
            </a:p>
          </p:txBody>
        </p:sp>
        <p:sp>
          <p:nvSpPr>
            <p:cNvPr id="31" name="object 56"/>
            <p:cNvSpPr/>
            <p:nvPr/>
          </p:nvSpPr>
          <p:spPr>
            <a:xfrm>
              <a:off x="7652766" y="3784093"/>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32" name="object 57"/>
            <p:cNvSpPr/>
            <p:nvPr/>
          </p:nvSpPr>
          <p:spPr>
            <a:xfrm>
              <a:off x="4843272" y="3843529"/>
              <a:ext cx="142494" cy="142494"/>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a:p>
          </p:txBody>
        </p:sp>
        <p:sp>
          <p:nvSpPr>
            <p:cNvPr id="33" name="object 58"/>
            <p:cNvSpPr/>
            <p:nvPr/>
          </p:nvSpPr>
          <p:spPr>
            <a:xfrm>
              <a:off x="5058918" y="4059175"/>
              <a:ext cx="143255" cy="142494"/>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8"/>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34" name="object 59"/>
            <p:cNvSpPr/>
            <p:nvPr/>
          </p:nvSpPr>
          <p:spPr>
            <a:xfrm>
              <a:off x="4914900" y="4419601"/>
              <a:ext cx="142494" cy="142494"/>
            </a:xfrm>
            <a:custGeom>
              <a:avLst/>
              <a:gdLst/>
              <a:ahLst/>
              <a:cxnLst/>
              <a:rect l="l" t="t" r="r" b="b"/>
              <a:pathLst>
                <a:path w="142494" h="142494">
                  <a:moveTo>
                    <a:pt x="70866" y="0"/>
                  </a:moveTo>
                  <a:lnTo>
                    <a:pt x="56548" y="1476"/>
                  </a:lnTo>
                  <a:lnTo>
                    <a:pt x="43186" y="5710"/>
                  </a:lnTo>
                  <a:lnTo>
                    <a:pt x="31082" y="12409"/>
                  </a:lnTo>
                  <a:lnTo>
                    <a:pt x="20539" y="21280"/>
                  </a:lnTo>
                  <a:lnTo>
                    <a:pt x="11857" y="32029"/>
                  </a:lnTo>
                  <a:lnTo>
                    <a:pt x="5340" y="44364"/>
                  </a:lnTo>
                  <a:lnTo>
                    <a:pt x="1289" y="57992"/>
                  </a:lnTo>
                  <a:lnTo>
                    <a:pt x="0" y="71628"/>
                  </a:lnTo>
                  <a:lnTo>
                    <a:pt x="1490" y="86020"/>
                  </a:lnTo>
                  <a:lnTo>
                    <a:pt x="5757" y="99445"/>
                  </a:lnTo>
                  <a:lnTo>
                    <a:pt x="12494" y="111594"/>
                  </a:lnTo>
                  <a:lnTo>
                    <a:pt x="21393" y="122162"/>
                  </a:lnTo>
                  <a:lnTo>
                    <a:pt x="32148" y="130841"/>
                  </a:lnTo>
                  <a:lnTo>
                    <a:pt x="44451" y="137325"/>
                  </a:lnTo>
                  <a:lnTo>
                    <a:pt x="57996" y="141305"/>
                  </a:lnTo>
                  <a:lnTo>
                    <a:pt x="70866" y="142494"/>
                  </a:lnTo>
                  <a:lnTo>
                    <a:pt x="85436" y="141019"/>
                  </a:lnTo>
                  <a:lnTo>
                    <a:pt x="98988" y="136795"/>
                  </a:lnTo>
                  <a:lnTo>
                    <a:pt x="111227" y="130125"/>
                  </a:lnTo>
                  <a:lnTo>
                    <a:pt x="121861" y="121311"/>
                  </a:lnTo>
                  <a:lnTo>
                    <a:pt x="130597" y="110655"/>
                  </a:lnTo>
                  <a:lnTo>
                    <a:pt x="137142" y="98458"/>
                  </a:lnTo>
                  <a:lnTo>
                    <a:pt x="141203" y="85024"/>
                  </a:lnTo>
                  <a:lnTo>
                    <a:pt x="142494" y="71628"/>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35" name="object 60"/>
            <p:cNvSpPr/>
            <p:nvPr/>
          </p:nvSpPr>
          <p:spPr>
            <a:xfrm>
              <a:off x="4698492" y="4274821"/>
              <a:ext cx="143255" cy="143255"/>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36" name="object 61"/>
            <p:cNvSpPr/>
            <p:nvPr/>
          </p:nvSpPr>
          <p:spPr>
            <a:xfrm>
              <a:off x="5417820" y="4419601"/>
              <a:ext cx="143255" cy="142494"/>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8"/>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37" name="object 62"/>
            <p:cNvSpPr/>
            <p:nvPr/>
          </p:nvSpPr>
          <p:spPr>
            <a:xfrm>
              <a:off x="5058918" y="4635247"/>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6"/>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38" name="object 63"/>
            <p:cNvSpPr/>
            <p:nvPr/>
          </p:nvSpPr>
          <p:spPr>
            <a:xfrm>
              <a:off x="4626102" y="4706875"/>
              <a:ext cx="142494" cy="142494"/>
            </a:xfrm>
            <a:custGeom>
              <a:avLst/>
              <a:gdLst/>
              <a:ahLst/>
              <a:cxnLst/>
              <a:rect l="l" t="t" r="r" b="b"/>
              <a:pathLst>
                <a:path w="142494" h="142494">
                  <a:moveTo>
                    <a:pt x="70866" y="0"/>
                  </a:moveTo>
                  <a:lnTo>
                    <a:pt x="56548" y="1476"/>
                  </a:lnTo>
                  <a:lnTo>
                    <a:pt x="43186" y="5710"/>
                  </a:lnTo>
                  <a:lnTo>
                    <a:pt x="31082" y="12409"/>
                  </a:lnTo>
                  <a:lnTo>
                    <a:pt x="20539" y="21280"/>
                  </a:lnTo>
                  <a:lnTo>
                    <a:pt x="11857" y="32029"/>
                  </a:lnTo>
                  <a:lnTo>
                    <a:pt x="5340" y="44364"/>
                  </a:lnTo>
                  <a:lnTo>
                    <a:pt x="1289" y="57992"/>
                  </a:lnTo>
                  <a:lnTo>
                    <a:pt x="0" y="71628"/>
                  </a:lnTo>
                  <a:lnTo>
                    <a:pt x="1490" y="86020"/>
                  </a:lnTo>
                  <a:lnTo>
                    <a:pt x="5757" y="99445"/>
                  </a:lnTo>
                  <a:lnTo>
                    <a:pt x="12494" y="111594"/>
                  </a:lnTo>
                  <a:lnTo>
                    <a:pt x="21393" y="122162"/>
                  </a:lnTo>
                  <a:lnTo>
                    <a:pt x="32148" y="130841"/>
                  </a:lnTo>
                  <a:lnTo>
                    <a:pt x="44451" y="137325"/>
                  </a:lnTo>
                  <a:lnTo>
                    <a:pt x="57996" y="141305"/>
                  </a:lnTo>
                  <a:lnTo>
                    <a:pt x="70866" y="142494"/>
                  </a:lnTo>
                  <a:lnTo>
                    <a:pt x="85436" y="141019"/>
                  </a:lnTo>
                  <a:lnTo>
                    <a:pt x="98988" y="136795"/>
                  </a:lnTo>
                  <a:lnTo>
                    <a:pt x="111227" y="130125"/>
                  </a:lnTo>
                  <a:lnTo>
                    <a:pt x="121861" y="121311"/>
                  </a:lnTo>
                  <a:lnTo>
                    <a:pt x="130597" y="110655"/>
                  </a:lnTo>
                  <a:lnTo>
                    <a:pt x="137142" y="98458"/>
                  </a:lnTo>
                  <a:lnTo>
                    <a:pt x="141203" y="85024"/>
                  </a:lnTo>
                  <a:lnTo>
                    <a:pt x="142494" y="71628"/>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39" name="object 64"/>
            <p:cNvSpPr/>
            <p:nvPr/>
          </p:nvSpPr>
          <p:spPr>
            <a:xfrm>
              <a:off x="4914900" y="4850893"/>
              <a:ext cx="142494" cy="143256"/>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40" name="object 65"/>
            <p:cNvSpPr/>
            <p:nvPr/>
          </p:nvSpPr>
          <p:spPr>
            <a:xfrm>
              <a:off x="4482846" y="4419601"/>
              <a:ext cx="143255" cy="142494"/>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8"/>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41" name="object 66"/>
            <p:cNvSpPr/>
            <p:nvPr/>
          </p:nvSpPr>
          <p:spPr>
            <a:xfrm>
              <a:off x="5203698" y="4850893"/>
              <a:ext cx="142494" cy="143256"/>
            </a:xfrm>
            <a:custGeom>
              <a:avLst/>
              <a:gdLst/>
              <a:ahLst/>
              <a:cxnLst/>
              <a:rect l="l" t="t" r="r" b="b"/>
              <a:pathLst>
                <a:path w="142494"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5945" y="141779"/>
                  </a:lnTo>
                  <a:lnTo>
                    <a:pt x="99307" y="137545"/>
                  </a:lnTo>
                  <a:lnTo>
                    <a:pt x="111411" y="130846"/>
                  </a:lnTo>
                  <a:lnTo>
                    <a:pt x="121954" y="121975"/>
                  </a:lnTo>
                  <a:lnTo>
                    <a:pt x="130636" y="111226"/>
                  </a:lnTo>
                  <a:lnTo>
                    <a:pt x="137153" y="98891"/>
                  </a:lnTo>
                  <a:lnTo>
                    <a:pt x="141204" y="85263"/>
                  </a:lnTo>
                  <a:lnTo>
                    <a:pt x="142494" y="71627"/>
                  </a:lnTo>
                  <a:lnTo>
                    <a:pt x="141019" y="57057"/>
                  </a:lnTo>
                  <a:lnTo>
                    <a:pt x="136795" y="43505"/>
                  </a:lnTo>
                  <a:lnTo>
                    <a:pt x="130125" y="31266"/>
                  </a:lnTo>
                  <a:lnTo>
                    <a:pt x="121311" y="20632"/>
                  </a:lnTo>
                  <a:lnTo>
                    <a:pt x="110655" y="11896"/>
                  </a:lnTo>
                  <a:lnTo>
                    <a:pt x="98458" y="5351"/>
                  </a:lnTo>
                  <a:lnTo>
                    <a:pt x="85024" y="1290"/>
                  </a:lnTo>
                  <a:lnTo>
                    <a:pt x="71627" y="0"/>
                  </a:lnTo>
                  <a:close/>
                </a:path>
              </a:pathLst>
            </a:custGeom>
            <a:solidFill>
              <a:srgbClr val="727BA2"/>
            </a:solidFill>
          </p:spPr>
          <p:txBody>
            <a:bodyPr wrap="square" lIns="0" tIns="0" rIns="0" bIns="0" rtlCol="0">
              <a:noAutofit/>
            </a:bodyPr>
            <a:lstStyle/>
            <a:p>
              <a:endParaRPr/>
            </a:p>
          </p:txBody>
        </p:sp>
        <p:sp>
          <p:nvSpPr>
            <p:cNvPr id="42" name="object 67"/>
            <p:cNvSpPr/>
            <p:nvPr/>
          </p:nvSpPr>
          <p:spPr>
            <a:xfrm>
              <a:off x="5419344" y="4635247"/>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6"/>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43" name="object 68"/>
            <p:cNvSpPr/>
            <p:nvPr/>
          </p:nvSpPr>
          <p:spPr>
            <a:xfrm>
              <a:off x="6283452" y="4203193"/>
              <a:ext cx="142494" cy="143256"/>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44" name="object 69"/>
            <p:cNvSpPr/>
            <p:nvPr/>
          </p:nvSpPr>
          <p:spPr>
            <a:xfrm>
              <a:off x="6716268" y="4563619"/>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45" name="object 70"/>
            <p:cNvSpPr/>
            <p:nvPr/>
          </p:nvSpPr>
          <p:spPr>
            <a:xfrm>
              <a:off x="6570726" y="4850893"/>
              <a:ext cx="142494" cy="143256"/>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46" name="object 71"/>
            <p:cNvSpPr/>
            <p:nvPr/>
          </p:nvSpPr>
          <p:spPr>
            <a:xfrm>
              <a:off x="6354318" y="5067301"/>
              <a:ext cx="143255" cy="142494"/>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8"/>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47" name="object 72"/>
            <p:cNvSpPr/>
            <p:nvPr/>
          </p:nvSpPr>
          <p:spPr>
            <a:xfrm>
              <a:off x="6500622" y="5211319"/>
              <a:ext cx="142494" cy="143256"/>
            </a:xfrm>
            <a:custGeom>
              <a:avLst/>
              <a:gdLst/>
              <a:ahLst/>
              <a:cxnLst/>
              <a:rect l="l" t="t" r="r" b="b"/>
              <a:pathLst>
                <a:path w="142494"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5945" y="141779"/>
                  </a:lnTo>
                  <a:lnTo>
                    <a:pt x="99307" y="137545"/>
                  </a:lnTo>
                  <a:lnTo>
                    <a:pt x="111411" y="130846"/>
                  </a:lnTo>
                  <a:lnTo>
                    <a:pt x="121954" y="121975"/>
                  </a:lnTo>
                  <a:lnTo>
                    <a:pt x="130636" y="111226"/>
                  </a:lnTo>
                  <a:lnTo>
                    <a:pt x="137153" y="98891"/>
                  </a:lnTo>
                  <a:lnTo>
                    <a:pt x="141204" y="85263"/>
                  </a:lnTo>
                  <a:lnTo>
                    <a:pt x="142494" y="71627"/>
                  </a:lnTo>
                  <a:lnTo>
                    <a:pt x="141019" y="57057"/>
                  </a:lnTo>
                  <a:lnTo>
                    <a:pt x="136795" y="43505"/>
                  </a:lnTo>
                  <a:lnTo>
                    <a:pt x="130125" y="31266"/>
                  </a:lnTo>
                  <a:lnTo>
                    <a:pt x="121311" y="20632"/>
                  </a:lnTo>
                  <a:lnTo>
                    <a:pt x="110655" y="11896"/>
                  </a:lnTo>
                  <a:lnTo>
                    <a:pt x="98458" y="5351"/>
                  </a:lnTo>
                  <a:lnTo>
                    <a:pt x="85024" y="1290"/>
                  </a:lnTo>
                  <a:lnTo>
                    <a:pt x="71627" y="0"/>
                  </a:lnTo>
                  <a:close/>
                </a:path>
              </a:pathLst>
            </a:custGeom>
            <a:solidFill>
              <a:srgbClr val="727BA2"/>
            </a:solidFill>
          </p:spPr>
          <p:txBody>
            <a:bodyPr wrap="square" lIns="0" tIns="0" rIns="0" bIns="0" rtlCol="0">
              <a:noAutofit/>
            </a:bodyPr>
            <a:lstStyle/>
            <a:p>
              <a:endParaRPr/>
            </a:p>
          </p:txBody>
        </p:sp>
        <p:sp>
          <p:nvSpPr>
            <p:cNvPr id="48" name="object 73"/>
            <p:cNvSpPr/>
            <p:nvPr/>
          </p:nvSpPr>
          <p:spPr>
            <a:xfrm>
              <a:off x="7003542" y="4780027"/>
              <a:ext cx="143255" cy="142494"/>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727BA2"/>
            </a:solidFill>
          </p:spPr>
          <p:txBody>
            <a:bodyPr wrap="square" lIns="0" tIns="0" rIns="0" bIns="0" rtlCol="0">
              <a:noAutofit/>
            </a:bodyPr>
            <a:lstStyle/>
            <a:p>
              <a:endParaRPr/>
            </a:p>
          </p:txBody>
        </p:sp>
        <p:sp>
          <p:nvSpPr>
            <p:cNvPr id="49" name="object 74"/>
            <p:cNvSpPr/>
            <p:nvPr/>
          </p:nvSpPr>
          <p:spPr>
            <a:xfrm>
              <a:off x="6787896" y="4995673"/>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6"/>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50" name="object 75"/>
            <p:cNvSpPr/>
            <p:nvPr/>
          </p:nvSpPr>
          <p:spPr>
            <a:xfrm>
              <a:off x="6068568" y="4780027"/>
              <a:ext cx="143255" cy="142494"/>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727BA2"/>
            </a:solidFill>
          </p:spPr>
          <p:txBody>
            <a:bodyPr wrap="square" lIns="0" tIns="0" rIns="0" bIns="0" rtlCol="0">
              <a:noAutofit/>
            </a:bodyPr>
            <a:lstStyle/>
            <a:p>
              <a:endParaRPr/>
            </a:p>
          </p:txBody>
        </p:sp>
        <p:sp>
          <p:nvSpPr>
            <p:cNvPr id="51" name="object 76"/>
            <p:cNvSpPr/>
            <p:nvPr/>
          </p:nvSpPr>
          <p:spPr>
            <a:xfrm>
              <a:off x="7076694" y="4419601"/>
              <a:ext cx="143255" cy="142494"/>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8"/>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52" name="object 77"/>
            <p:cNvSpPr/>
            <p:nvPr/>
          </p:nvSpPr>
          <p:spPr>
            <a:xfrm>
              <a:off x="6932676" y="5211319"/>
              <a:ext cx="142494" cy="143256"/>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53" name="object 78"/>
            <p:cNvSpPr/>
            <p:nvPr/>
          </p:nvSpPr>
          <p:spPr>
            <a:xfrm>
              <a:off x="7219950" y="5067301"/>
              <a:ext cx="142494" cy="142494"/>
            </a:xfrm>
            <a:custGeom>
              <a:avLst/>
              <a:gdLst/>
              <a:ahLst/>
              <a:cxnLst/>
              <a:rect l="l" t="t" r="r" b="b"/>
              <a:pathLst>
                <a:path w="142494" h="142494">
                  <a:moveTo>
                    <a:pt x="70866" y="0"/>
                  </a:moveTo>
                  <a:lnTo>
                    <a:pt x="56548" y="1476"/>
                  </a:lnTo>
                  <a:lnTo>
                    <a:pt x="43186" y="5710"/>
                  </a:lnTo>
                  <a:lnTo>
                    <a:pt x="31082" y="12409"/>
                  </a:lnTo>
                  <a:lnTo>
                    <a:pt x="20539" y="21280"/>
                  </a:lnTo>
                  <a:lnTo>
                    <a:pt x="11857" y="32029"/>
                  </a:lnTo>
                  <a:lnTo>
                    <a:pt x="5340" y="44364"/>
                  </a:lnTo>
                  <a:lnTo>
                    <a:pt x="1289" y="57992"/>
                  </a:lnTo>
                  <a:lnTo>
                    <a:pt x="0" y="71628"/>
                  </a:lnTo>
                  <a:lnTo>
                    <a:pt x="1490" y="86020"/>
                  </a:lnTo>
                  <a:lnTo>
                    <a:pt x="5757" y="99445"/>
                  </a:lnTo>
                  <a:lnTo>
                    <a:pt x="12494" y="111594"/>
                  </a:lnTo>
                  <a:lnTo>
                    <a:pt x="21393" y="122162"/>
                  </a:lnTo>
                  <a:lnTo>
                    <a:pt x="32148" y="130841"/>
                  </a:lnTo>
                  <a:lnTo>
                    <a:pt x="44451" y="137325"/>
                  </a:lnTo>
                  <a:lnTo>
                    <a:pt x="57996" y="141305"/>
                  </a:lnTo>
                  <a:lnTo>
                    <a:pt x="70866" y="142494"/>
                  </a:lnTo>
                  <a:lnTo>
                    <a:pt x="85436" y="141019"/>
                  </a:lnTo>
                  <a:lnTo>
                    <a:pt x="98988" y="136795"/>
                  </a:lnTo>
                  <a:lnTo>
                    <a:pt x="111227" y="130125"/>
                  </a:lnTo>
                  <a:lnTo>
                    <a:pt x="121861" y="121311"/>
                  </a:lnTo>
                  <a:lnTo>
                    <a:pt x="130597" y="110655"/>
                  </a:lnTo>
                  <a:lnTo>
                    <a:pt x="137142" y="98458"/>
                  </a:lnTo>
                  <a:lnTo>
                    <a:pt x="141203" y="85024"/>
                  </a:lnTo>
                  <a:lnTo>
                    <a:pt x="142494" y="71628"/>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54" name="object 79"/>
            <p:cNvSpPr/>
            <p:nvPr/>
          </p:nvSpPr>
          <p:spPr>
            <a:xfrm>
              <a:off x="7651242" y="4419601"/>
              <a:ext cx="143255" cy="142494"/>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8"/>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55" name="object 80"/>
            <p:cNvSpPr/>
            <p:nvPr/>
          </p:nvSpPr>
          <p:spPr>
            <a:xfrm>
              <a:off x="5490972" y="4995673"/>
              <a:ext cx="142494" cy="143256"/>
            </a:xfrm>
            <a:custGeom>
              <a:avLst/>
              <a:gdLst/>
              <a:ahLst/>
              <a:cxnLst/>
              <a:rect l="l" t="t" r="r" b="b"/>
              <a:pathLst>
                <a:path w="142494"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6"/>
                  </a:lnTo>
                  <a:lnTo>
                    <a:pt x="85945" y="141779"/>
                  </a:lnTo>
                  <a:lnTo>
                    <a:pt x="99307" y="137545"/>
                  </a:lnTo>
                  <a:lnTo>
                    <a:pt x="111411" y="130846"/>
                  </a:lnTo>
                  <a:lnTo>
                    <a:pt x="121954" y="121975"/>
                  </a:lnTo>
                  <a:lnTo>
                    <a:pt x="130636" y="111226"/>
                  </a:lnTo>
                  <a:lnTo>
                    <a:pt x="137153" y="98891"/>
                  </a:lnTo>
                  <a:lnTo>
                    <a:pt x="141204" y="85263"/>
                  </a:lnTo>
                  <a:lnTo>
                    <a:pt x="142494" y="71627"/>
                  </a:lnTo>
                  <a:lnTo>
                    <a:pt x="141019" y="57057"/>
                  </a:lnTo>
                  <a:lnTo>
                    <a:pt x="136795" y="43505"/>
                  </a:lnTo>
                  <a:lnTo>
                    <a:pt x="130125" y="31266"/>
                  </a:lnTo>
                  <a:lnTo>
                    <a:pt x="121311" y="20632"/>
                  </a:lnTo>
                  <a:lnTo>
                    <a:pt x="110655" y="11896"/>
                  </a:lnTo>
                  <a:lnTo>
                    <a:pt x="98458" y="5351"/>
                  </a:lnTo>
                  <a:lnTo>
                    <a:pt x="85024" y="1290"/>
                  </a:lnTo>
                  <a:lnTo>
                    <a:pt x="71627" y="0"/>
                  </a:lnTo>
                  <a:close/>
                </a:path>
              </a:pathLst>
            </a:custGeom>
            <a:solidFill>
              <a:srgbClr val="727BA2"/>
            </a:solidFill>
          </p:spPr>
          <p:txBody>
            <a:bodyPr wrap="square" lIns="0" tIns="0" rIns="0" bIns="0" rtlCol="0">
              <a:noAutofit/>
            </a:bodyPr>
            <a:lstStyle/>
            <a:p>
              <a:endParaRPr/>
            </a:p>
          </p:txBody>
        </p:sp>
        <p:sp>
          <p:nvSpPr>
            <p:cNvPr id="56" name="object 81"/>
            <p:cNvSpPr/>
            <p:nvPr/>
          </p:nvSpPr>
          <p:spPr>
            <a:xfrm>
              <a:off x="8443722" y="4706875"/>
              <a:ext cx="142494" cy="142494"/>
            </a:xfrm>
            <a:custGeom>
              <a:avLst/>
              <a:gdLst/>
              <a:ahLst/>
              <a:cxnLst/>
              <a:rect l="l" t="t" r="r" b="b"/>
              <a:pathLst>
                <a:path w="142494"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020" y="141003"/>
                  </a:lnTo>
                  <a:lnTo>
                    <a:pt x="99445" y="136736"/>
                  </a:lnTo>
                  <a:lnTo>
                    <a:pt x="111594" y="129999"/>
                  </a:lnTo>
                  <a:lnTo>
                    <a:pt x="122162" y="121100"/>
                  </a:lnTo>
                  <a:lnTo>
                    <a:pt x="130841" y="110345"/>
                  </a:lnTo>
                  <a:lnTo>
                    <a:pt x="137325" y="98042"/>
                  </a:lnTo>
                  <a:lnTo>
                    <a:pt x="141305" y="84497"/>
                  </a:lnTo>
                  <a:lnTo>
                    <a:pt x="142494" y="71628"/>
                  </a:lnTo>
                  <a:lnTo>
                    <a:pt x="141019" y="57057"/>
                  </a:lnTo>
                  <a:lnTo>
                    <a:pt x="136795" y="43505"/>
                  </a:lnTo>
                  <a:lnTo>
                    <a:pt x="130125" y="31266"/>
                  </a:lnTo>
                  <a:lnTo>
                    <a:pt x="121311" y="20632"/>
                  </a:lnTo>
                  <a:lnTo>
                    <a:pt x="110655" y="11896"/>
                  </a:lnTo>
                  <a:lnTo>
                    <a:pt x="98458" y="5351"/>
                  </a:lnTo>
                  <a:lnTo>
                    <a:pt x="85024" y="1290"/>
                  </a:lnTo>
                  <a:lnTo>
                    <a:pt x="71627" y="0"/>
                  </a:lnTo>
                  <a:close/>
                </a:path>
              </a:pathLst>
            </a:custGeom>
            <a:solidFill>
              <a:srgbClr val="727BA2"/>
            </a:solidFill>
          </p:spPr>
          <p:txBody>
            <a:bodyPr wrap="square" lIns="0" tIns="0" rIns="0" bIns="0" rtlCol="0">
              <a:noAutofit/>
            </a:bodyPr>
            <a:lstStyle/>
            <a:p>
              <a:endParaRPr/>
            </a:p>
          </p:txBody>
        </p:sp>
        <p:sp>
          <p:nvSpPr>
            <p:cNvPr id="57" name="object 82"/>
            <p:cNvSpPr/>
            <p:nvPr/>
          </p:nvSpPr>
          <p:spPr>
            <a:xfrm>
              <a:off x="8154924" y="4203193"/>
              <a:ext cx="142494" cy="143256"/>
            </a:xfrm>
            <a:custGeom>
              <a:avLst/>
              <a:gdLst/>
              <a:ahLst/>
              <a:cxnLst/>
              <a:rect l="l" t="t" r="r" b="b"/>
              <a:pathLst>
                <a:path w="142494"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5945" y="141779"/>
                  </a:lnTo>
                  <a:lnTo>
                    <a:pt x="99307" y="137545"/>
                  </a:lnTo>
                  <a:lnTo>
                    <a:pt x="111411" y="130846"/>
                  </a:lnTo>
                  <a:lnTo>
                    <a:pt x="121954" y="121975"/>
                  </a:lnTo>
                  <a:lnTo>
                    <a:pt x="130636" y="111226"/>
                  </a:lnTo>
                  <a:lnTo>
                    <a:pt x="137153" y="98891"/>
                  </a:lnTo>
                  <a:lnTo>
                    <a:pt x="141204" y="85263"/>
                  </a:lnTo>
                  <a:lnTo>
                    <a:pt x="142494" y="71627"/>
                  </a:lnTo>
                  <a:lnTo>
                    <a:pt x="141019" y="57057"/>
                  </a:lnTo>
                  <a:lnTo>
                    <a:pt x="136795" y="43505"/>
                  </a:lnTo>
                  <a:lnTo>
                    <a:pt x="130125" y="31266"/>
                  </a:lnTo>
                  <a:lnTo>
                    <a:pt x="121311" y="20632"/>
                  </a:lnTo>
                  <a:lnTo>
                    <a:pt x="110655" y="11896"/>
                  </a:lnTo>
                  <a:lnTo>
                    <a:pt x="98458" y="5351"/>
                  </a:lnTo>
                  <a:lnTo>
                    <a:pt x="85024" y="1290"/>
                  </a:lnTo>
                  <a:lnTo>
                    <a:pt x="71627" y="0"/>
                  </a:lnTo>
                  <a:close/>
                </a:path>
              </a:pathLst>
            </a:custGeom>
            <a:solidFill>
              <a:srgbClr val="727BA2"/>
            </a:solidFill>
          </p:spPr>
          <p:txBody>
            <a:bodyPr wrap="square" lIns="0" tIns="0" rIns="0" bIns="0" rtlCol="0">
              <a:noAutofit/>
            </a:bodyPr>
            <a:lstStyle/>
            <a:p>
              <a:endParaRPr/>
            </a:p>
          </p:txBody>
        </p:sp>
        <p:sp>
          <p:nvSpPr>
            <p:cNvPr id="58" name="object 83"/>
            <p:cNvSpPr/>
            <p:nvPr/>
          </p:nvSpPr>
          <p:spPr>
            <a:xfrm>
              <a:off x="7867650" y="4995673"/>
              <a:ext cx="142494" cy="143256"/>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6"/>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59" name="object 84"/>
            <p:cNvSpPr/>
            <p:nvPr/>
          </p:nvSpPr>
          <p:spPr>
            <a:xfrm>
              <a:off x="4267200" y="2871218"/>
              <a:ext cx="4608576" cy="2808731"/>
            </a:xfrm>
            <a:custGeom>
              <a:avLst/>
              <a:gdLst/>
              <a:ahLst/>
              <a:cxnLst/>
              <a:rect l="l" t="t" r="r" b="b"/>
              <a:pathLst>
                <a:path w="4608576" h="2808731">
                  <a:moveTo>
                    <a:pt x="0" y="0"/>
                  </a:moveTo>
                  <a:lnTo>
                    <a:pt x="0" y="2808731"/>
                  </a:lnTo>
                  <a:lnTo>
                    <a:pt x="4608576" y="2808731"/>
                  </a:lnTo>
                  <a:lnTo>
                    <a:pt x="4608576" y="0"/>
                  </a:lnTo>
                  <a:lnTo>
                    <a:pt x="0" y="0"/>
                  </a:lnTo>
                  <a:close/>
                </a:path>
              </a:pathLst>
            </a:custGeom>
            <a:ln w="9525">
              <a:solidFill>
                <a:srgbClr val="000000"/>
              </a:solidFill>
            </a:ln>
          </p:spPr>
          <p:txBody>
            <a:bodyPr wrap="square" lIns="0" tIns="0" rIns="0" bIns="0" rtlCol="0">
              <a:noAutofit/>
            </a:bodyPr>
            <a:lstStyle/>
            <a:p>
              <a:endParaRPr/>
            </a:p>
          </p:txBody>
        </p:sp>
        <p:sp>
          <p:nvSpPr>
            <p:cNvPr id="60" name="object 25"/>
            <p:cNvSpPr/>
            <p:nvPr/>
          </p:nvSpPr>
          <p:spPr>
            <a:xfrm>
              <a:off x="6515100" y="1997203"/>
              <a:ext cx="142494" cy="142494"/>
            </a:xfrm>
            <a:custGeom>
              <a:avLst/>
              <a:gdLst/>
              <a:ahLst/>
              <a:cxnLst/>
              <a:rect l="l" t="t" r="r" b="b"/>
              <a:pathLst>
                <a:path w="142494" h="142494">
                  <a:moveTo>
                    <a:pt x="70866" y="0"/>
                  </a:moveTo>
                  <a:lnTo>
                    <a:pt x="56473" y="1490"/>
                  </a:lnTo>
                  <a:lnTo>
                    <a:pt x="43048" y="5757"/>
                  </a:lnTo>
                  <a:lnTo>
                    <a:pt x="30899" y="12494"/>
                  </a:lnTo>
                  <a:lnTo>
                    <a:pt x="20331" y="21393"/>
                  </a:lnTo>
                  <a:lnTo>
                    <a:pt x="11652" y="32148"/>
                  </a:lnTo>
                  <a:lnTo>
                    <a:pt x="5168" y="44451"/>
                  </a:lnTo>
                  <a:lnTo>
                    <a:pt x="1188" y="57996"/>
                  </a:lnTo>
                  <a:lnTo>
                    <a:pt x="0" y="70866"/>
                  </a:lnTo>
                  <a:lnTo>
                    <a:pt x="1474" y="85436"/>
                  </a:lnTo>
                  <a:lnTo>
                    <a:pt x="5698" y="98988"/>
                  </a:lnTo>
                  <a:lnTo>
                    <a:pt x="12368" y="111227"/>
                  </a:lnTo>
                  <a:lnTo>
                    <a:pt x="21182" y="121861"/>
                  </a:lnTo>
                  <a:lnTo>
                    <a:pt x="31838" y="130597"/>
                  </a:lnTo>
                  <a:lnTo>
                    <a:pt x="44035" y="137142"/>
                  </a:lnTo>
                  <a:lnTo>
                    <a:pt x="57469" y="141203"/>
                  </a:lnTo>
                  <a:lnTo>
                    <a:pt x="70866" y="142494"/>
                  </a:lnTo>
                  <a:lnTo>
                    <a:pt x="85362" y="141032"/>
                  </a:lnTo>
                  <a:lnTo>
                    <a:pt x="98851" y="136841"/>
                  </a:lnTo>
                  <a:lnTo>
                    <a:pt x="111044" y="130208"/>
                  </a:lnTo>
                  <a:lnTo>
                    <a:pt x="121655" y="121422"/>
                  </a:lnTo>
                  <a:lnTo>
                    <a:pt x="130393" y="110771"/>
                  </a:lnTo>
                  <a:lnTo>
                    <a:pt x="136971" y="98543"/>
                  </a:lnTo>
                  <a:lnTo>
                    <a:pt x="141100" y="85027"/>
                  </a:lnTo>
                  <a:lnTo>
                    <a:pt x="142494" y="70866"/>
                  </a:lnTo>
                  <a:lnTo>
                    <a:pt x="141017" y="56548"/>
                  </a:lnTo>
                  <a:lnTo>
                    <a:pt x="136783" y="43186"/>
                  </a:lnTo>
                  <a:lnTo>
                    <a:pt x="130084" y="31082"/>
                  </a:lnTo>
                  <a:lnTo>
                    <a:pt x="121213" y="20539"/>
                  </a:lnTo>
                  <a:lnTo>
                    <a:pt x="110464" y="11857"/>
                  </a:lnTo>
                  <a:lnTo>
                    <a:pt x="98129" y="5340"/>
                  </a:lnTo>
                  <a:lnTo>
                    <a:pt x="84501" y="1289"/>
                  </a:lnTo>
                  <a:lnTo>
                    <a:pt x="70866" y="0"/>
                  </a:lnTo>
                  <a:close/>
                </a:path>
              </a:pathLst>
            </a:custGeom>
            <a:solidFill>
              <a:srgbClr val="727BA2"/>
            </a:solidFill>
          </p:spPr>
          <p:txBody>
            <a:bodyPr wrap="square" lIns="0" tIns="0" rIns="0" bIns="0" rtlCol="0">
              <a:noAutofit/>
            </a:bodyPr>
            <a:lstStyle/>
            <a:p>
              <a:endParaRPr/>
            </a:p>
          </p:txBody>
        </p:sp>
        <p:sp>
          <p:nvSpPr>
            <p:cNvPr id="61" name="object 24"/>
            <p:cNvSpPr/>
            <p:nvPr/>
          </p:nvSpPr>
          <p:spPr>
            <a:xfrm>
              <a:off x="6659118" y="2355343"/>
              <a:ext cx="143255" cy="143255"/>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62" name="object 23"/>
            <p:cNvSpPr/>
            <p:nvPr/>
          </p:nvSpPr>
          <p:spPr>
            <a:xfrm>
              <a:off x="6154674" y="2355343"/>
              <a:ext cx="142494" cy="143255"/>
            </a:xfrm>
            <a:custGeom>
              <a:avLst/>
              <a:gdLst/>
              <a:ahLst/>
              <a:cxnLst/>
              <a:rect l="l" t="t" r="r" b="b"/>
              <a:pathLst>
                <a:path w="142494"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5945" y="141779"/>
                  </a:lnTo>
                  <a:lnTo>
                    <a:pt x="99307" y="137545"/>
                  </a:lnTo>
                  <a:lnTo>
                    <a:pt x="111411" y="130846"/>
                  </a:lnTo>
                  <a:lnTo>
                    <a:pt x="121954" y="121975"/>
                  </a:lnTo>
                  <a:lnTo>
                    <a:pt x="130636" y="111226"/>
                  </a:lnTo>
                  <a:lnTo>
                    <a:pt x="137153" y="98891"/>
                  </a:lnTo>
                  <a:lnTo>
                    <a:pt x="141204" y="85263"/>
                  </a:lnTo>
                  <a:lnTo>
                    <a:pt x="142494" y="71627"/>
                  </a:lnTo>
                  <a:lnTo>
                    <a:pt x="141019" y="57057"/>
                  </a:lnTo>
                  <a:lnTo>
                    <a:pt x="136795" y="43505"/>
                  </a:lnTo>
                  <a:lnTo>
                    <a:pt x="130125" y="31266"/>
                  </a:lnTo>
                  <a:lnTo>
                    <a:pt x="121311" y="20632"/>
                  </a:lnTo>
                  <a:lnTo>
                    <a:pt x="110655" y="11896"/>
                  </a:lnTo>
                  <a:lnTo>
                    <a:pt x="98458" y="5351"/>
                  </a:lnTo>
                  <a:lnTo>
                    <a:pt x="85024" y="1290"/>
                  </a:lnTo>
                  <a:lnTo>
                    <a:pt x="71627" y="0"/>
                  </a:lnTo>
                  <a:close/>
                </a:path>
              </a:pathLst>
            </a:custGeom>
            <a:solidFill>
              <a:srgbClr val="727BA2"/>
            </a:solidFill>
          </p:spPr>
          <p:txBody>
            <a:bodyPr wrap="square" lIns="0" tIns="0" rIns="0" bIns="0" rtlCol="0">
              <a:noAutofit/>
            </a:bodyPr>
            <a:lstStyle/>
            <a:p>
              <a:endParaRPr/>
            </a:p>
          </p:txBody>
        </p:sp>
        <p:sp>
          <p:nvSpPr>
            <p:cNvPr id="63" name="object 22"/>
            <p:cNvSpPr/>
            <p:nvPr/>
          </p:nvSpPr>
          <p:spPr>
            <a:xfrm>
              <a:off x="6802374" y="1997203"/>
              <a:ext cx="142494" cy="142494"/>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a:p>
          </p:txBody>
        </p:sp>
        <p:sp>
          <p:nvSpPr>
            <p:cNvPr id="64" name="object 21"/>
            <p:cNvSpPr/>
            <p:nvPr/>
          </p:nvSpPr>
          <p:spPr>
            <a:xfrm>
              <a:off x="6443472" y="2284477"/>
              <a:ext cx="142494" cy="142494"/>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a:p>
          </p:txBody>
        </p:sp>
        <p:sp>
          <p:nvSpPr>
            <p:cNvPr id="65" name="object 20"/>
            <p:cNvSpPr/>
            <p:nvPr/>
          </p:nvSpPr>
          <p:spPr>
            <a:xfrm>
              <a:off x="7091172" y="2139697"/>
              <a:ext cx="142494" cy="143255"/>
            </a:xfrm>
            <a:custGeom>
              <a:avLst/>
              <a:gdLst/>
              <a:ahLst/>
              <a:cxnLst/>
              <a:rect l="l" t="t" r="r" b="b"/>
              <a:pathLst>
                <a:path w="142494"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5945" y="141779"/>
                  </a:lnTo>
                  <a:lnTo>
                    <a:pt x="99307" y="137545"/>
                  </a:lnTo>
                  <a:lnTo>
                    <a:pt x="111411" y="130846"/>
                  </a:lnTo>
                  <a:lnTo>
                    <a:pt x="121954" y="121975"/>
                  </a:lnTo>
                  <a:lnTo>
                    <a:pt x="130636" y="111226"/>
                  </a:lnTo>
                  <a:lnTo>
                    <a:pt x="137153" y="98891"/>
                  </a:lnTo>
                  <a:lnTo>
                    <a:pt x="141204" y="85263"/>
                  </a:lnTo>
                  <a:lnTo>
                    <a:pt x="142494" y="71627"/>
                  </a:lnTo>
                  <a:lnTo>
                    <a:pt x="141019" y="57057"/>
                  </a:lnTo>
                  <a:lnTo>
                    <a:pt x="136795" y="43505"/>
                  </a:lnTo>
                  <a:lnTo>
                    <a:pt x="130125" y="31266"/>
                  </a:lnTo>
                  <a:lnTo>
                    <a:pt x="121311" y="20632"/>
                  </a:lnTo>
                  <a:lnTo>
                    <a:pt x="110655" y="11896"/>
                  </a:lnTo>
                  <a:lnTo>
                    <a:pt x="98458" y="5351"/>
                  </a:lnTo>
                  <a:lnTo>
                    <a:pt x="85024" y="1290"/>
                  </a:lnTo>
                  <a:lnTo>
                    <a:pt x="71627" y="0"/>
                  </a:lnTo>
                  <a:close/>
                </a:path>
              </a:pathLst>
            </a:custGeom>
            <a:solidFill>
              <a:srgbClr val="727BA2"/>
            </a:solidFill>
          </p:spPr>
          <p:txBody>
            <a:bodyPr wrap="square" lIns="0" tIns="0" rIns="0" bIns="0" rtlCol="0">
              <a:noAutofit/>
            </a:bodyPr>
            <a:lstStyle/>
            <a:p>
              <a:endParaRPr/>
            </a:p>
          </p:txBody>
        </p:sp>
        <p:sp>
          <p:nvSpPr>
            <p:cNvPr id="66" name="object 19"/>
            <p:cNvSpPr/>
            <p:nvPr/>
          </p:nvSpPr>
          <p:spPr>
            <a:xfrm>
              <a:off x="6083046" y="2139697"/>
              <a:ext cx="143255" cy="143255"/>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67" name="object 16"/>
            <p:cNvSpPr/>
            <p:nvPr/>
          </p:nvSpPr>
          <p:spPr>
            <a:xfrm>
              <a:off x="6125718" y="1276351"/>
              <a:ext cx="936498" cy="360425"/>
            </a:xfrm>
            <a:custGeom>
              <a:avLst/>
              <a:gdLst/>
              <a:ahLst/>
              <a:cxnLst/>
              <a:rect l="l" t="t" r="r" b="b"/>
              <a:pathLst>
                <a:path w="936498" h="360425">
                  <a:moveTo>
                    <a:pt x="0" y="0"/>
                  </a:moveTo>
                  <a:lnTo>
                    <a:pt x="0" y="360425"/>
                  </a:lnTo>
                  <a:lnTo>
                    <a:pt x="936498" y="360425"/>
                  </a:lnTo>
                  <a:lnTo>
                    <a:pt x="936498" y="0"/>
                  </a:lnTo>
                  <a:lnTo>
                    <a:pt x="0" y="0"/>
                  </a:lnTo>
                  <a:close/>
                </a:path>
              </a:pathLst>
            </a:custGeom>
            <a:ln w="25400">
              <a:solidFill>
                <a:srgbClr val="983300"/>
              </a:solidFill>
            </a:ln>
          </p:spPr>
          <p:txBody>
            <a:bodyPr wrap="square" lIns="0" tIns="0" rIns="0" bIns="0" rtlCol="0">
              <a:noAutofit/>
            </a:bodyPr>
            <a:lstStyle/>
            <a:p>
              <a:endParaRPr/>
            </a:p>
          </p:txBody>
        </p:sp>
        <p:sp>
          <p:nvSpPr>
            <p:cNvPr id="68" name="object 17"/>
            <p:cNvSpPr/>
            <p:nvPr/>
          </p:nvSpPr>
          <p:spPr>
            <a:xfrm>
              <a:off x="6581648" y="1648969"/>
              <a:ext cx="25400" cy="190500"/>
            </a:xfrm>
            <a:custGeom>
              <a:avLst/>
              <a:gdLst/>
              <a:ahLst/>
              <a:cxnLst/>
              <a:rect l="l" t="t" r="r" b="b"/>
              <a:pathLst>
                <a:path w="25400" h="190500">
                  <a:moveTo>
                    <a:pt x="0" y="0"/>
                  </a:moveTo>
                  <a:lnTo>
                    <a:pt x="0" y="190499"/>
                  </a:lnTo>
                  <a:lnTo>
                    <a:pt x="25400" y="190499"/>
                  </a:lnTo>
                  <a:lnTo>
                    <a:pt x="25400" y="0"/>
                  </a:lnTo>
                  <a:lnTo>
                    <a:pt x="0" y="0"/>
                  </a:lnTo>
                  <a:close/>
                </a:path>
              </a:pathLst>
            </a:custGeom>
            <a:solidFill>
              <a:srgbClr val="CC3300"/>
            </a:solidFill>
          </p:spPr>
          <p:txBody>
            <a:bodyPr wrap="square" lIns="0" tIns="0" rIns="0" bIns="0" rtlCol="0">
              <a:noAutofit/>
            </a:bodyPr>
            <a:lstStyle/>
            <a:p>
              <a:endParaRPr/>
            </a:p>
          </p:txBody>
        </p:sp>
        <p:sp>
          <p:nvSpPr>
            <p:cNvPr id="69" name="object 18"/>
            <p:cNvSpPr/>
            <p:nvPr/>
          </p:nvSpPr>
          <p:spPr>
            <a:xfrm>
              <a:off x="6581648" y="1648969"/>
              <a:ext cx="25400" cy="190500"/>
            </a:xfrm>
            <a:custGeom>
              <a:avLst/>
              <a:gdLst/>
              <a:ahLst/>
              <a:cxnLst/>
              <a:rect l="l" t="t" r="r" b="b"/>
              <a:pathLst>
                <a:path w="25400" h="190500">
                  <a:moveTo>
                    <a:pt x="0" y="0"/>
                  </a:moveTo>
                  <a:lnTo>
                    <a:pt x="0" y="190499"/>
                  </a:lnTo>
                  <a:lnTo>
                    <a:pt x="25400" y="190499"/>
                  </a:lnTo>
                  <a:lnTo>
                    <a:pt x="25400" y="0"/>
                  </a:lnTo>
                  <a:lnTo>
                    <a:pt x="0" y="0"/>
                  </a:lnTo>
                  <a:close/>
                </a:path>
              </a:pathLst>
            </a:custGeom>
            <a:solidFill>
              <a:srgbClr val="CC3300"/>
            </a:solidFill>
          </p:spPr>
          <p:txBody>
            <a:bodyPr wrap="square" lIns="0" tIns="0" rIns="0" bIns="0" rtlCol="0">
              <a:noAutofit/>
            </a:bodyPr>
            <a:lstStyle/>
            <a:p>
              <a:endParaRPr/>
            </a:p>
          </p:txBody>
        </p:sp>
        <p:sp>
          <p:nvSpPr>
            <p:cNvPr id="70" name="object 13"/>
            <p:cNvSpPr txBox="1"/>
            <p:nvPr/>
          </p:nvSpPr>
          <p:spPr>
            <a:xfrm>
              <a:off x="5018746" y="1923355"/>
              <a:ext cx="847511" cy="254000"/>
            </a:xfrm>
            <a:prstGeom prst="rect">
              <a:avLst/>
            </a:prstGeom>
          </p:spPr>
          <p:txBody>
            <a:bodyPr wrap="square" lIns="0" tIns="0" rIns="0" bIns="0" rtlCol="0">
              <a:noAutofit/>
            </a:bodyPr>
            <a:lstStyle/>
            <a:p>
              <a:pPr marL="12700">
                <a:lnSpc>
                  <a:spcPts val="1939"/>
                </a:lnSpc>
                <a:spcBef>
                  <a:spcPts val="97"/>
                </a:spcBef>
              </a:pPr>
              <a:r>
                <a:rPr b="1" dirty="0">
                  <a:solidFill>
                    <a:srgbClr val="640064"/>
                  </a:solidFill>
                  <a:latin typeface="Arial"/>
                  <a:cs typeface="Arial"/>
                </a:rPr>
                <a:t>sample</a:t>
              </a:r>
              <a:endParaRPr dirty="0">
                <a:latin typeface="Arial"/>
                <a:cs typeface="Arial"/>
              </a:endParaRPr>
            </a:p>
          </p:txBody>
        </p:sp>
        <p:sp>
          <p:nvSpPr>
            <p:cNvPr id="71" name="object 11"/>
            <p:cNvSpPr txBox="1"/>
            <p:nvPr/>
          </p:nvSpPr>
          <p:spPr>
            <a:xfrm>
              <a:off x="4267200" y="2906269"/>
              <a:ext cx="4608576" cy="2597657"/>
            </a:xfrm>
            <a:prstGeom prst="rect">
              <a:avLst/>
            </a:prstGeom>
          </p:spPr>
          <p:txBody>
            <a:bodyPr wrap="square" lIns="0" tIns="0" rIns="0" bIns="0" rtlCol="0">
              <a:noAutofit/>
            </a:bodyPr>
            <a:lstStyle/>
            <a:p>
              <a:pPr marL="25400">
                <a:lnSpc>
                  <a:spcPts val="1000"/>
                </a:lnSpc>
              </a:pPr>
              <a:endParaRPr sz="1000"/>
            </a:p>
          </p:txBody>
        </p:sp>
        <p:sp>
          <p:nvSpPr>
            <p:cNvPr id="75" name="object 5"/>
            <p:cNvSpPr txBox="1"/>
            <p:nvPr/>
          </p:nvSpPr>
          <p:spPr>
            <a:xfrm>
              <a:off x="6125718" y="1276351"/>
              <a:ext cx="936498" cy="360425"/>
            </a:xfrm>
            <a:prstGeom prst="rect">
              <a:avLst/>
            </a:prstGeom>
          </p:spPr>
          <p:txBody>
            <a:bodyPr wrap="square" lIns="0" tIns="0" rIns="0" bIns="0" rtlCol="0">
              <a:noAutofit/>
            </a:bodyPr>
            <a:lstStyle/>
            <a:p>
              <a:pPr marL="214883">
                <a:lnSpc>
                  <a:spcPct val="95825"/>
                </a:lnSpc>
                <a:spcBef>
                  <a:spcPts val="400"/>
                </a:spcBef>
              </a:pPr>
              <a:r>
                <a:rPr b="1" dirty="0">
                  <a:latin typeface="Arial"/>
                  <a:cs typeface="Arial"/>
                </a:rPr>
                <a:t>PAM</a:t>
              </a:r>
              <a:endParaRPr>
                <a:latin typeface="Arial"/>
                <a:cs typeface="Arial"/>
              </a:endParaRPr>
            </a:p>
          </p:txBody>
        </p:sp>
        <p:sp>
          <p:nvSpPr>
            <p:cNvPr id="76" name="object 4"/>
            <p:cNvSpPr txBox="1"/>
            <p:nvPr/>
          </p:nvSpPr>
          <p:spPr>
            <a:xfrm>
              <a:off x="6125718" y="1636777"/>
              <a:ext cx="468629" cy="202692"/>
            </a:xfrm>
            <a:prstGeom prst="rect">
              <a:avLst/>
            </a:prstGeom>
          </p:spPr>
          <p:txBody>
            <a:bodyPr wrap="square" lIns="0" tIns="0" rIns="0" bIns="0" rtlCol="0">
              <a:noAutofit/>
            </a:bodyPr>
            <a:lstStyle/>
            <a:p>
              <a:pPr marL="25400">
                <a:lnSpc>
                  <a:spcPts val="1000"/>
                </a:lnSpc>
              </a:pPr>
              <a:endParaRPr sz="1000"/>
            </a:p>
          </p:txBody>
        </p:sp>
        <p:sp>
          <p:nvSpPr>
            <p:cNvPr id="77" name="object 3"/>
            <p:cNvSpPr txBox="1"/>
            <p:nvPr/>
          </p:nvSpPr>
          <p:spPr>
            <a:xfrm>
              <a:off x="6594348" y="1636777"/>
              <a:ext cx="467868" cy="202692"/>
            </a:xfrm>
            <a:prstGeom prst="rect">
              <a:avLst/>
            </a:prstGeom>
          </p:spPr>
          <p:txBody>
            <a:bodyPr wrap="square" lIns="0" tIns="0" rIns="0" bIns="0" rtlCol="0">
              <a:noAutofit/>
            </a:bodyPr>
            <a:lstStyle/>
            <a:p>
              <a:pPr marL="25400">
                <a:lnSpc>
                  <a:spcPts val="1000"/>
                </a:lnSpc>
              </a:pPr>
              <a:endParaRPr sz="1000"/>
            </a:p>
          </p:txBody>
        </p:sp>
        <p:sp>
          <p:nvSpPr>
            <p:cNvPr id="78" name="Oval 77"/>
            <p:cNvSpPr/>
            <p:nvPr/>
          </p:nvSpPr>
          <p:spPr bwMode="auto">
            <a:xfrm>
              <a:off x="5800003" y="1828800"/>
              <a:ext cx="1707221" cy="827531"/>
            </a:xfrm>
            <a:prstGeom prst="ellipse">
              <a:avLst/>
            </a:prstGeom>
            <a:noFill/>
            <a:ln>
              <a:solidFill>
                <a:srgbClr val="A4000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solidFill>
                  <a:schemeClr val="tx1"/>
                </a:solidFill>
                <a:latin typeface="Arial" charset="0"/>
              </a:endParaRPr>
            </a:p>
          </p:txBody>
        </p:sp>
        <p:cxnSp>
          <p:nvCxnSpPr>
            <p:cNvPr id="80" name="Straight Connector 79"/>
            <p:cNvCxnSpPr/>
            <p:nvPr/>
          </p:nvCxnSpPr>
          <p:spPr bwMode="auto">
            <a:xfrm flipV="1">
              <a:off x="4269251" y="2240160"/>
              <a:ext cx="1532803" cy="629485"/>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Connector 81"/>
            <p:cNvCxnSpPr>
              <a:stCxn id="78" idx="6"/>
            </p:cNvCxnSpPr>
            <p:nvPr/>
          </p:nvCxnSpPr>
          <p:spPr bwMode="auto">
            <a:xfrm>
              <a:off x="7507224" y="2242566"/>
              <a:ext cx="1368552" cy="62865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53824533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04800"/>
            <a:ext cx="8280400" cy="533400"/>
          </a:xfrm>
        </p:spPr>
        <p:txBody>
          <a:bodyPr/>
          <a:lstStyle/>
          <a:p>
            <a:r>
              <a:rPr lang="en-US" altLang="en-US" sz="2800" i="1" dirty="0">
                <a:solidFill>
                  <a:srgbClr val="002060"/>
                </a:solidFill>
              </a:rPr>
              <a:t>CLARA</a:t>
            </a:r>
            <a:r>
              <a:rPr lang="en-US" altLang="en-US" sz="2800" dirty="0">
                <a:solidFill>
                  <a:srgbClr val="002060"/>
                </a:solidFill>
              </a:rPr>
              <a:t> (Clustering Large Applications)</a:t>
            </a:r>
            <a:endParaRPr lang="en-IN" sz="2800" dirty="0"/>
          </a:p>
        </p:txBody>
      </p:sp>
      <p:grpSp>
        <p:nvGrpSpPr>
          <p:cNvPr id="119" name="Group 118"/>
          <p:cNvGrpSpPr/>
          <p:nvPr/>
        </p:nvGrpSpPr>
        <p:grpSpPr>
          <a:xfrm>
            <a:off x="5867400" y="1271924"/>
            <a:ext cx="4608576" cy="5052676"/>
            <a:chOff x="4343400" y="1271924"/>
            <a:chExt cx="4608576" cy="5052676"/>
          </a:xfrm>
        </p:grpSpPr>
        <p:sp>
          <p:nvSpPr>
            <p:cNvPr id="3" name="object 69"/>
            <p:cNvSpPr/>
            <p:nvPr/>
          </p:nvSpPr>
          <p:spPr>
            <a:xfrm>
              <a:off x="4702302" y="5460493"/>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4" name="object 70"/>
            <p:cNvSpPr/>
            <p:nvPr/>
          </p:nvSpPr>
          <p:spPr>
            <a:xfrm>
              <a:off x="4991100" y="5605273"/>
              <a:ext cx="143255" cy="142494"/>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8"/>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5" name="object 71"/>
            <p:cNvSpPr/>
            <p:nvPr/>
          </p:nvSpPr>
          <p:spPr>
            <a:xfrm>
              <a:off x="5280660" y="5605273"/>
              <a:ext cx="142494" cy="142494"/>
            </a:xfrm>
            <a:custGeom>
              <a:avLst/>
              <a:gdLst/>
              <a:ahLst/>
              <a:cxnLst/>
              <a:rect l="l" t="t" r="r" b="b"/>
              <a:pathLst>
                <a:path w="142494" h="142494">
                  <a:moveTo>
                    <a:pt x="70866" y="0"/>
                  </a:moveTo>
                  <a:lnTo>
                    <a:pt x="56548" y="1476"/>
                  </a:lnTo>
                  <a:lnTo>
                    <a:pt x="43186" y="5710"/>
                  </a:lnTo>
                  <a:lnTo>
                    <a:pt x="31082" y="12409"/>
                  </a:lnTo>
                  <a:lnTo>
                    <a:pt x="20539" y="21280"/>
                  </a:lnTo>
                  <a:lnTo>
                    <a:pt x="11857" y="32029"/>
                  </a:lnTo>
                  <a:lnTo>
                    <a:pt x="5340" y="44364"/>
                  </a:lnTo>
                  <a:lnTo>
                    <a:pt x="1289" y="57992"/>
                  </a:lnTo>
                  <a:lnTo>
                    <a:pt x="0" y="71628"/>
                  </a:lnTo>
                  <a:lnTo>
                    <a:pt x="1490" y="86020"/>
                  </a:lnTo>
                  <a:lnTo>
                    <a:pt x="5757" y="99445"/>
                  </a:lnTo>
                  <a:lnTo>
                    <a:pt x="12494" y="111594"/>
                  </a:lnTo>
                  <a:lnTo>
                    <a:pt x="21393" y="122162"/>
                  </a:lnTo>
                  <a:lnTo>
                    <a:pt x="32148" y="130841"/>
                  </a:lnTo>
                  <a:lnTo>
                    <a:pt x="44451" y="137325"/>
                  </a:lnTo>
                  <a:lnTo>
                    <a:pt x="57996" y="141305"/>
                  </a:lnTo>
                  <a:lnTo>
                    <a:pt x="70866" y="142494"/>
                  </a:lnTo>
                  <a:lnTo>
                    <a:pt x="85436" y="141019"/>
                  </a:lnTo>
                  <a:lnTo>
                    <a:pt x="98988" y="136795"/>
                  </a:lnTo>
                  <a:lnTo>
                    <a:pt x="111227" y="130125"/>
                  </a:lnTo>
                  <a:lnTo>
                    <a:pt x="121861" y="121311"/>
                  </a:lnTo>
                  <a:lnTo>
                    <a:pt x="130597" y="110655"/>
                  </a:lnTo>
                  <a:lnTo>
                    <a:pt x="137142" y="98458"/>
                  </a:lnTo>
                  <a:lnTo>
                    <a:pt x="141203" y="85024"/>
                  </a:lnTo>
                  <a:lnTo>
                    <a:pt x="142494" y="71628"/>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6" name="object 72"/>
            <p:cNvSpPr/>
            <p:nvPr/>
          </p:nvSpPr>
          <p:spPr>
            <a:xfrm>
              <a:off x="6646926" y="5605273"/>
              <a:ext cx="143255" cy="142494"/>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8"/>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7" name="object 73"/>
            <p:cNvSpPr/>
            <p:nvPr/>
          </p:nvSpPr>
          <p:spPr>
            <a:xfrm>
              <a:off x="6431280" y="5820919"/>
              <a:ext cx="142494" cy="143256"/>
            </a:xfrm>
            <a:custGeom>
              <a:avLst/>
              <a:gdLst/>
              <a:ahLst/>
              <a:cxnLst/>
              <a:rect l="l" t="t" r="r" b="b"/>
              <a:pathLst>
                <a:path w="142494"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5945" y="141779"/>
                  </a:lnTo>
                  <a:lnTo>
                    <a:pt x="99307" y="137545"/>
                  </a:lnTo>
                  <a:lnTo>
                    <a:pt x="111411" y="130846"/>
                  </a:lnTo>
                  <a:lnTo>
                    <a:pt x="121954" y="121975"/>
                  </a:lnTo>
                  <a:lnTo>
                    <a:pt x="130636" y="111226"/>
                  </a:lnTo>
                  <a:lnTo>
                    <a:pt x="137153" y="98891"/>
                  </a:lnTo>
                  <a:lnTo>
                    <a:pt x="141204" y="85263"/>
                  </a:lnTo>
                  <a:lnTo>
                    <a:pt x="142494" y="71627"/>
                  </a:lnTo>
                  <a:lnTo>
                    <a:pt x="141019" y="57057"/>
                  </a:lnTo>
                  <a:lnTo>
                    <a:pt x="136795" y="43505"/>
                  </a:lnTo>
                  <a:lnTo>
                    <a:pt x="130125" y="31266"/>
                  </a:lnTo>
                  <a:lnTo>
                    <a:pt x="121311" y="20632"/>
                  </a:lnTo>
                  <a:lnTo>
                    <a:pt x="110655" y="11896"/>
                  </a:lnTo>
                  <a:lnTo>
                    <a:pt x="98458" y="5351"/>
                  </a:lnTo>
                  <a:lnTo>
                    <a:pt x="85024" y="1290"/>
                  </a:lnTo>
                  <a:lnTo>
                    <a:pt x="71627" y="0"/>
                  </a:lnTo>
                  <a:close/>
                </a:path>
              </a:pathLst>
            </a:custGeom>
            <a:solidFill>
              <a:srgbClr val="727BA2"/>
            </a:solidFill>
          </p:spPr>
          <p:txBody>
            <a:bodyPr wrap="square" lIns="0" tIns="0" rIns="0" bIns="0" rtlCol="0">
              <a:noAutofit/>
            </a:bodyPr>
            <a:lstStyle/>
            <a:p>
              <a:endParaRPr/>
            </a:p>
          </p:txBody>
        </p:sp>
        <p:sp>
          <p:nvSpPr>
            <p:cNvPr id="8" name="object 74"/>
            <p:cNvSpPr/>
            <p:nvPr/>
          </p:nvSpPr>
          <p:spPr>
            <a:xfrm>
              <a:off x="7080504" y="5533645"/>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9" name="object 75"/>
            <p:cNvSpPr/>
            <p:nvPr/>
          </p:nvSpPr>
          <p:spPr>
            <a:xfrm>
              <a:off x="6864858" y="5749291"/>
              <a:ext cx="142494" cy="143256"/>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10" name="object 76"/>
            <p:cNvSpPr/>
            <p:nvPr/>
          </p:nvSpPr>
          <p:spPr>
            <a:xfrm>
              <a:off x="6359652" y="6109717"/>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11" name="object 77"/>
            <p:cNvSpPr/>
            <p:nvPr/>
          </p:nvSpPr>
          <p:spPr>
            <a:xfrm>
              <a:off x="6577584" y="5965699"/>
              <a:ext cx="142494" cy="142493"/>
            </a:xfrm>
            <a:custGeom>
              <a:avLst/>
              <a:gdLst/>
              <a:ahLst/>
              <a:cxnLst/>
              <a:rect l="l" t="t" r="r" b="b"/>
              <a:pathLst>
                <a:path w="142494" h="142494">
                  <a:moveTo>
                    <a:pt x="70866" y="0"/>
                  </a:moveTo>
                  <a:lnTo>
                    <a:pt x="56548" y="1476"/>
                  </a:lnTo>
                  <a:lnTo>
                    <a:pt x="43186" y="5710"/>
                  </a:lnTo>
                  <a:lnTo>
                    <a:pt x="31082" y="12409"/>
                  </a:lnTo>
                  <a:lnTo>
                    <a:pt x="20539" y="21280"/>
                  </a:lnTo>
                  <a:lnTo>
                    <a:pt x="11857" y="32029"/>
                  </a:lnTo>
                  <a:lnTo>
                    <a:pt x="5340" y="44364"/>
                  </a:lnTo>
                  <a:lnTo>
                    <a:pt x="1289" y="57992"/>
                  </a:lnTo>
                  <a:lnTo>
                    <a:pt x="0" y="71628"/>
                  </a:lnTo>
                  <a:lnTo>
                    <a:pt x="1490" y="86020"/>
                  </a:lnTo>
                  <a:lnTo>
                    <a:pt x="5757" y="99445"/>
                  </a:lnTo>
                  <a:lnTo>
                    <a:pt x="12494" y="111594"/>
                  </a:lnTo>
                  <a:lnTo>
                    <a:pt x="21393" y="122162"/>
                  </a:lnTo>
                  <a:lnTo>
                    <a:pt x="32148" y="130841"/>
                  </a:lnTo>
                  <a:lnTo>
                    <a:pt x="44451" y="137325"/>
                  </a:lnTo>
                  <a:lnTo>
                    <a:pt x="57996" y="141305"/>
                  </a:lnTo>
                  <a:lnTo>
                    <a:pt x="70866" y="142494"/>
                  </a:lnTo>
                  <a:lnTo>
                    <a:pt x="85436" y="141019"/>
                  </a:lnTo>
                  <a:lnTo>
                    <a:pt x="98988" y="136795"/>
                  </a:lnTo>
                  <a:lnTo>
                    <a:pt x="111227" y="130125"/>
                  </a:lnTo>
                  <a:lnTo>
                    <a:pt x="121861" y="121311"/>
                  </a:lnTo>
                  <a:lnTo>
                    <a:pt x="130597" y="110655"/>
                  </a:lnTo>
                  <a:lnTo>
                    <a:pt x="137142" y="98458"/>
                  </a:lnTo>
                  <a:lnTo>
                    <a:pt x="141203" y="85024"/>
                  </a:lnTo>
                  <a:lnTo>
                    <a:pt x="142494" y="71628"/>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12" name="object 78"/>
            <p:cNvSpPr/>
            <p:nvPr/>
          </p:nvSpPr>
          <p:spPr>
            <a:xfrm>
              <a:off x="6145530" y="5533645"/>
              <a:ext cx="142494" cy="143256"/>
            </a:xfrm>
            <a:custGeom>
              <a:avLst/>
              <a:gdLst/>
              <a:ahLst/>
              <a:cxnLst/>
              <a:rect l="l" t="t" r="r" b="b"/>
              <a:pathLst>
                <a:path w="142494"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5945" y="141779"/>
                  </a:lnTo>
                  <a:lnTo>
                    <a:pt x="99307" y="137545"/>
                  </a:lnTo>
                  <a:lnTo>
                    <a:pt x="111411" y="130846"/>
                  </a:lnTo>
                  <a:lnTo>
                    <a:pt x="121954" y="121975"/>
                  </a:lnTo>
                  <a:lnTo>
                    <a:pt x="130636" y="111226"/>
                  </a:lnTo>
                  <a:lnTo>
                    <a:pt x="137153" y="98891"/>
                  </a:lnTo>
                  <a:lnTo>
                    <a:pt x="141204" y="85263"/>
                  </a:lnTo>
                  <a:lnTo>
                    <a:pt x="142494" y="71627"/>
                  </a:lnTo>
                  <a:lnTo>
                    <a:pt x="141019" y="57057"/>
                  </a:lnTo>
                  <a:lnTo>
                    <a:pt x="136795" y="43505"/>
                  </a:lnTo>
                  <a:lnTo>
                    <a:pt x="130125" y="31266"/>
                  </a:lnTo>
                  <a:lnTo>
                    <a:pt x="121311" y="20632"/>
                  </a:lnTo>
                  <a:lnTo>
                    <a:pt x="110655" y="11896"/>
                  </a:lnTo>
                  <a:lnTo>
                    <a:pt x="98458" y="5351"/>
                  </a:lnTo>
                  <a:lnTo>
                    <a:pt x="85024" y="1290"/>
                  </a:lnTo>
                  <a:lnTo>
                    <a:pt x="71627" y="0"/>
                  </a:lnTo>
                  <a:close/>
                </a:path>
              </a:pathLst>
            </a:custGeom>
            <a:solidFill>
              <a:srgbClr val="727BA2"/>
            </a:solidFill>
          </p:spPr>
          <p:txBody>
            <a:bodyPr wrap="square" lIns="0" tIns="0" rIns="0" bIns="0" rtlCol="0">
              <a:noAutofit/>
            </a:bodyPr>
            <a:lstStyle/>
            <a:p>
              <a:endParaRPr/>
            </a:p>
          </p:txBody>
        </p:sp>
        <p:sp>
          <p:nvSpPr>
            <p:cNvPr id="13" name="object 79"/>
            <p:cNvSpPr/>
            <p:nvPr/>
          </p:nvSpPr>
          <p:spPr>
            <a:xfrm>
              <a:off x="7008876" y="5965699"/>
              <a:ext cx="143255" cy="142493"/>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8"/>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14" name="object 80"/>
            <p:cNvSpPr/>
            <p:nvPr/>
          </p:nvSpPr>
          <p:spPr>
            <a:xfrm>
              <a:off x="7296150" y="5820919"/>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15" name="object 81"/>
            <p:cNvSpPr/>
            <p:nvPr/>
          </p:nvSpPr>
          <p:spPr>
            <a:xfrm>
              <a:off x="5567934" y="5749291"/>
              <a:ext cx="142494" cy="143256"/>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16" name="object 82"/>
            <p:cNvSpPr/>
            <p:nvPr/>
          </p:nvSpPr>
          <p:spPr>
            <a:xfrm>
              <a:off x="8520684" y="5460493"/>
              <a:ext cx="142494" cy="143256"/>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17" name="object 83"/>
            <p:cNvSpPr/>
            <p:nvPr/>
          </p:nvSpPr>
          <p:spPr>
            <a:xfrm>
              <a:off x="7943850" y="5749291"/>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18" name="object 84"/>
            <p:cNvSpPr/>
            <p:nvPr/>
          </p:nvSpPr>
          <p:spPr>
            <a:xfrm>
              <a:off x="5855208" y="6109717"/>
              <a:ext cx="142494" cy="143256"/>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19" name="object 85"/>
            <p:cNvSpPr/>
            <p:nvPr/>
          </p:nvSpPr>
          <p:spPr>
            <a:xfrm>
              <a:off x="5711952" y="4022599"/>
              <a:ext cx="143255" cy="142494"/>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8"/>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20" name="object 86"/>
            <p:cNvSpPr/>
            <p:nvPr/>
          </p:nvSpPr>
          <p:spPr>
            <a:xfrm>
              <a:off x="6072378" y="4238245"/>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6"/>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21" name="object 87"/>
            <p:cNvSpPr/>
            <p:nvPr/>
          </p:nvSpPr>
          <p:spPr>
            <a:xfrm>
              <a:off x="5855208" y="4453891"/>
              <a:ext cx="142494" cy="143256"/>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22" name="object 88"/>
            <p:cNvSpPr/>
            <p:nvPr/>
          </p:nvSpPr>
          <p:spPr>
            <a:xfrm>
              <a:off x="5496306" y="4309873"/>
              <a:ext cx="142494" cy="142494"/>
            </a:xfrm>
            <a:custGeom>
              <a:avLst/>
              <a:gdLst/>
              <a:ahLst/>
              <a:cxnLst/>
              <a:rect l="l" t="t" r="r" b="b"/>
              <a:pathLst>
                <a:path w="142494"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020" y="141003"/>
                  </a:lnTo>
                  <a:lnTo>
                    <a:pt x="99445" y="136736"/>
                  </a:lnTo>
                  <a:lnTo>
                    <a:pt x="111594" y="129999"/>
                  </a:lnTo>
                  <a:lnTo>
                    <a:pt x="122162" y="121100"/>
                  </a:lnTo>
                  <a:lnTo>
                    <a:pt x="130841" y="110345"/>
                  </a:lnTo>
                  <a:lnTo>
                    <a:pt x="137325" y="98042"/>
                  </a:lnTo>
                  <a:lnTo>
                    <a:pt x="141305" y="84497"/>
                  </a:lnTo>
                  <a:lnTo>
                    <a:pt x="142494" y="71628"/>
                  </a:lnTo>
                  <a:lnTo>
                    <a:pt x="141019" y="57057"/>
                  </a:lnTo>
                  <a:lnTo>
                    <a:pt x="136795" y="43505"/>
                  </a:lnTo>
                  <a:lnTo>
                    <a:pt x="130125" y="31266"/>
                  </a:lnTo>
                  <a:lnTo>
                    <a:pt x="121311" y="20632"/>
                  </a:lnTo>
                  <a:lnTo>
                    <a:pt x="110655" y="11896"/>
                  </a:lnTo>
                  <a:lnTo>
                    <a:pt x="98458" y="5351"/>
                  </a:lnTo>
                  <a:lnTo>
                    <a:pt x="85024" y="1290"/>
                  </a:lnTo>
                  <a:lnTo>
                    <a:pt x="71627" y="0"/>
                  </a:lnTo>
                  <a:close/>
                </a:path>
              </a:pathLst>
            </a:custGeom>
            <a:solidFill>
              <a:srgbClr val="727BA2"/>
            </a:solidFill>
          </p:spPr>
          <p:txBody>
            <a:bodyPr wrap="square" lIns="0" tIns="0" rIns="0" bIns="0" rtlCol="0">
              <a:noAutofit/>
            </a:bodyPr>
            <a:lstStyle/>
            <a:p>
              <a:endParaRPr/>
            </a:p>
          </p:txBody>
        </p:sp>
        <p:sp>
          <p:nvSpPr>
            <p:cNvPr id="23" name="object 89"/>
            <p:cNvSpPr/>
            <p:nvPr/>
          </p:nvSpPr>
          <p:spPr>
            <a:xfrm>
              <a:off x="6215634" y="4453891"/>
              <a:ext cx="142494" cy="143256"/>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24" name="object 90"/>
            <p:cNvSpPr/>
            <p:nvPr/>
          </p:nvSpPr>
          <p:spPr>
            <a:xfrm>
              <a:off x="5999226" y="4670299"/>
              <a:ext cx="143255" cy="142494"/>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8"/>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25" name="object 91"/>
            <p:cNvSpPr/>
            <p:nvPr/>
          </p:nvSpPr>
          <p:spPr>
            <a:xfrm>
              <a:off x="5280660" y="4741927"/>
              <a:ext cx="142494" cy="142494"/>
            </a:xfrm>
            <a:custGeom>
              <a:avLst/>
              <a:gdLst/>
              <a:ahLst/>
              <a:cxnLst/>
              <a:rect l="l" t="t" r="r" b="b"/>
              <a:pathLst>
                <a:path w="142494" h="142494">
                  <a:moveTo>
                    <a:pt x="70866" y="0"/>
                  </a:moveTo>
                  <a:lnTo>
                    <a:pt x="56473" y="1490"/>
                  </a:lnTo>
                  <a:lnTo>
                    <a:pt x="43048" y="5757"/>
                  </a:lnTo>
                  <a:lnTo>
                    <a:pt x="30899" y="12494"/>
                  </a:lnTo>
                  <a:lnTo>
                    <a:pt x="20331" y="21393"/>
                  </a:lnTo>
                  <a:lnTo>
                    <a:pt x="11652" y="32148"/>
                  </a:lnTo>
                  <a:lnTo>
                    <a:pt x="5168" y="44451"/>
                  </a:lnTo>
                  <a:lnTo>
                    <a:pt x="1188" y="57996"/>
                  </a:lnTo>
                  <a:lnTo>
                    <a:pt x="0" y="70866"/>
                  </a:lnTo>
                  <a:lnTo>
                    <a:pt x="1474" y="85436"/>
                  </a:lnTo>
                  <a:lnTo>
                    <a:pt x="5698" y="98988"/>
                  </a:lnTo>
                  <a:lnTo>
                    <a:pt x="12368" y="111227"/>
                  </a:lnTo>
                  <a:lnTo>
                    <a:pt x="21182" y="121861"/>
                  </a:lnTo>
                  <a:lnTo>
                    <a:pt x="31838" y="130597"/>
                  </a:lnTo>
                  <a:lnTo>
                    <a:pt x="44035" y="137142"/>
                  </a:lnTo>
                  <a:lnTo>
                    <a:pt x="57469" y="141203"/>
                  </a:lnTo>
                  <a:lnTo>
                    <a:pt x="70866" y="142494"/>
                  </a:lnTo>
                  <a:lnTo>
                    <a:pt x="85362" y="141032"/>
                  </a:lnTo>
                  <a:lnTo>
                    <a:pt x="98851" y="136841"/>
                  </a:lnTo>
                  <a:lnTo>
                    <a:pt x="111044" y="130208"/>
                  </a:lnTo>
                  <a:lnTo>
                    <a:pt x="121655" y="121422"/>
                  </a:lnTo>
                  <a:lnTo>
                    <a:pt x="130393" y="110771"/>
                  </a:lnTo>
                  <a:lnTo>
                    <a:pt x="136971" y="98543"/>
                  </a:lnTo>
                  <a:lnTo>
                    <a:pt x="141100" y="85027"/>
                  </a:lnTo>
                  <a:lnTo>
                    <a:pt x="142494" y="70866"/>
                  </a:lnTo>
                  <a:lnTo>
                    <a:pt x="141017" y="56548"/>
                  </a:lnTo>
                  <a:lnTo>
                    <a:pt x="136783" y="43186"/>
                  </a:lnTo>
                  <a:lnTo>
                    <a:pt x="130084" y="31082"/>
                  </a:lnTo>
                  <a:lnTo>
                    <a:pt x="121213" y="20539"/>
                  </a:lnTo>
                  <a:lnTo>
                    <a:pt x="110464" y="11857"/>
                  </a:lnTo>
                  <a:lnTo>
                    <a:pt x="98129" y="5340"/>
                  </a:lnTo>
                  <a:lnTo>
                    <a:pt x="84501" y="1289"/>
                  </a:lnTo>
                  <a:lnTo>
                    <a:pt x="70866" y="0"/>
                  </a:lnTo>
                  <a:close/>
                </a:path>
              </a:pathLst>
            </a:custGeom>
            <a:solidFill>
              <a:srgbClr val="727BA2"/>
            </a:solidFill>
          </p:spPr>
          <p:txBody>
            <a:bodyPr wrap="square" lIns="0" tIns="0" rIns="0" bIns="0" rtlCol="0">
              <a:noAutofit/>
            </a:bodyPr>
            <a:lstStyle/>
            <a:p>
              <a:endParaRPr/>
            </a:p>
          </p:txBody>
        </p:sp>
        <p:sp>
          <p:nvSpPr>
            <p:cNvPr id="26" name="object 92"/>
            <p:cNvSpPr/>
            <p:nvPr/>
          </p:nvSpPr>
          <p:spPr>
            <a:xfrm>
              <a:off x="5423154" y="4598671"/>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6"/>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27" name="object 93"/>
            <p:cNvSpPr/>
            <p:nvPr/>
          </p:nvSpPr>
          <p:spPr>
            <a:xfrm>
              <a:off x="5496306" y="4885945"/>
              <a:ext cx="142494" cy="143256"/>
            </a:xfrm>
            <a:custGeom>
              <a:avLst/>
              <a:gdLst/>
              <a:ahLst/>
              <a:cxnLst/>
              <a:rect l="l" t="t" r="r" b="b"/>
              <a:pathLst>
                <a:path w="142494"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6"/>
                  </a:lnTo>
                  <a:lnTo>
                    <a:pt x="85945" y="141779"/>
                  </a:lnTo>
                  <a:lnTo>
                    <a:pt x="99307" y="137545"/>
                  </a:lnTo>
                  <a:lnTo>
                    <a:pt x="111411" y="130846"/>
                  </a:lnTo>
                  <a:lnTo>
                    <a:pt x="121954" y="121975"/>
                  </a:lnTo>
                  <a:lnTo>
                    <a:pt x="130636" y="111226"/>
                  </a:lnTo>
                  <a:lnTo>
                    <a:pt x="137153" y="98891"/>
                  </a:lnTo>
                  <a:lnTo>
                    <a:pt x="141204" y="85263"/>
                  </a:lnTo>
                  <a:lnTo>
                    <a:pt x="142494" y="71627"/>
                  </a:lnTo>
                  <a:lnTo>
                    <a:pt x="141019" y="57057"/>
                  </a:lnTo>
                  <a:lnTo>
                    <a:pt x="136795" y="43505"/>
                  </a:lnTo>
                  <a:lnTo>
                    <a:pt x="130125" y="31266"/>
                  </a:lnTo>
                  <a:lnTo>
                    <a:pt x="121311" y="20632"/>
                  </a:lnTo>
                  <a:lnTo>
                    <a:pt x="110655" y="11896"/>
                  </a:lnTo>
                  <a:lnTo>
                    <a:pt x="98458" y="5351"/>
                  </a:lnTo>
                  <a:lnTo>
                    <a:pt x="85024" y="1290"/>
                  </a:lnTo>
                  <a:lnTo>
                    <a:pt x="71627" y="0"/>
                  </a:lnTo>
                  <a:close/>
                </a:path>
              </a:pathLst>
            </a:custGeom>
            <a:solidFill>
              <a:srgbClr val="727BA2"/>
            </a:solidFill>
          </p:spPr>
          <p:txBody>
            <a:bodyPr wrap="square" lIns="0" tIns="0" rIns="0" bIns="0" rtlCol="0">
              <a:noAutofit/>
            </a:bodyPr>
            <a:lstStyle/>
            <a:p>
              <a:endParaRPr/>
            </a:p>
          </p:txBody>
        </p:sp>
        <p:sp>
          <p:nvSpPr>
            <p:cNvPr id="28" name="object 94"/>
            <p:cNvSpPr/>
            <p:nvPr/>
          </p:nvSpPr>
          <p:spPr>
            <a:xfrm>
              <a:off x="5064252" y="4453891"/>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29" name="object 95"/>
            <p:cNvSpPr/>
            <p:nvPr/>
          </p:nvSpPr>
          <p:spPr>
            <a:xfrm>
              <a:off x="6288024" y="4165093"/>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30" name="object 96"/>
            <p:cNvSpPr/>
            <p:nvPr/>
          </p:nvSpPr>
          <p:spPr>
            <a:xfrm>
              <a:off x="6072378" y="4957573"/>
              <a:ext cx="143255" cy="142494"/>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8"/>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31" name="object 97"/>
            <p:cNvSpPr/>
            <p:nvPr/>
          </p:nvSpPr>
          <p:spPr>
            <a:xfrm>
              <a:off x="6576060" y="4741927"/>
              <a:ext cx="142494" cy="142494"/>
            </a:xfrm>
            <a:custGeom>
              <a:avLst/>
              <a:gdLst/>
              <a:ahLst/>
              <a:cxnLst/>
              <a:rect l="l" t="t" r="r" b="b"/>
              <a:pathLst>
                <a:path w="142494" h="142494">
                  <a:moveTo>
                    <a:pt x="70866" y="0"/>
                  </a:moveTo>
                  <a:lnTo>
                    <a:pt x="56473" y="1490"/>
                  </a:lnTo>
                  <a:lnTo>
                    <a:pt x="43048" y="5757"/>
                  </a:lnTo>
                  <a:lnTo>
                    <a:pt x="30899" y="12494"/>
                  </a:lnTo>
                  <a:lnTo>
                    <a:pt x="20331" y="21393"/>
                  </a:lnTo>
                  <a:lnTo>
                    <a:pt x="11652" y="32148"/>
                  </a:lnTo>
                  <a:lnTo>
                    <a:pt x="5168" y="44451"/>
                  </a:lnTo>
                  <a:lnTo>
                    <a:pt x="1188" y="57996"/>
                  </a:lnTo>
                  <a:lnTo>
                    <a:pt x="0" y="70866"/>
                  </a:lnTo>
                  <a:lnTo>
                    <a:pt x="1474" y="85436"/>
                  </a:lnTo>
                  <a:lnTo>
                    <a:pt x="5698" y="98988"/>
                  </a:lnTo>
                  <a:lnTo>
                    <a:pt x="12368" y="111227"/>
                  </a:lnTo>
                  <a:lnTo>
                    <a:pt x="21182" y="121861"/>
                  </a:lnTo>
                  <a:lnTo>
                    <a:pt x="31838" y="130597"/>
                  </a:lnTo>
                  <a:lnTo>
                    <a:pt x="44035" y="137142"/>
                  </a:lnTo>
                  <a:lnTo>
                    <a:pt x="57469" y="141203"/>
                  </a:lnTo>
                  <a:lnTo>
                    <a:pt x="70866" y="142494"/>
                  </a:lnTo>
                  <a:lnTo>
                    <a:pt x="85362" y="141032"/>
                  </a:lnTo>
                  <a:lnTo>
                    <a:pt x="98851" y="136841"/>
                  </a:lnTo>
                  <a:lnTo>
                    <a:pt x="111044" y="130208"/>
                  </a:lnTo>
                  <a:lnTo>
                    <a:pt x="121655" y="121422"/>
                  </a:lnTo>
                  <a:lnTo>
                    <a:pt x="130393" y="110771"/>
                  </a:lnTo>
                  <a:lnTo>
                    <a:pt x="136971" y="98543"/>
                  </a:lnTo>
                  <a:lnTo>
                    <a:pt x="141100" y="85027"/>
                  </a:lnTo>
                  <a:lnTo>
                    <a:pt x="142494" y="70866"/>
                  </a:lnTo>
                  <a:lnTo>
                    <a:pt x="141017" y="56548"/>
                  </a:lnTo>
                  <a:lnTo>
                    <a:pt x="136783" y="43186"/>
                  </a:lnTo>
                  <a:lnTo>
                    <a:pt x="130084" y="31082"/>
                  </a:lnTo>
                  <a:lnTo>
                    <a:pt x="121213" y="20539"/>
                  </a:lnTo>
                  <a:lnTo>
                    <a:pt x="110464" y="11857"/>
                  </a:lnTo>
                  <a:lnTo>
                    <a:pt x="98129" y="5340"/>
                  </a:lnTo>
                  <a:lnTo>
                    <a:pt x="84501" y="1289"/>
                  </a:lnTo>
                  <a:lnTo>
                    <a:pt x="70866" y="0"/>
                  </a:lnTo>
                  <a:close/>
                </a:path>
              </a:pathLst>
            </a:custGeom>
            <a:solidFill>
              <a:srgbClr val="727BA2"/>
            </a:solidFill>
          </p:spPr>
          <p:txBody>
            <a:bodyPr wrap="square" lIns="0" tIns="0" rIns="0" bIns="0" rtlCol="0">
              <a:noAutofit/>
            </a:bodyPr>
            <a:lstStyle/>
            <a:p>
              <a:endParaRPr/>
            </a:p>
          </p:txBody>
        </p:sp>
        <p:sp>
          <p:nvSpPr>
            <p:cNvPr id="32" name="object 98"/>
            <p:cNvSpPr/>
            <p:nvPr/>
          </p:nvSpPr>
          <p:spPr>
            <a:xfrm>
              <a:off x="7010400" y="3963925"/>
              <a:ext cx="143255" cy="142494"/>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727BA2"/>
            </a:solidFill>
          </p:spPr>
          <p:txBody>
            <a:bodyPr wrap="square" lIns="0" tIns="0" rIns="0" bIns="0" rtlCol="0">
              <a:noAutofit/>
            </a:bodyPr>
            <a:lstStyle/>
            <a:p>
              <a:endParaRPr/>
            </a:p>
          </p:txBody>
        </p:sp>
        <p:sp>
          <p:nvSpPr>
            <p:cNvPr id="33" name="object 99"/>
            <p:cNvSpPr/>
            <p:nvPr/>
          </p:nvSpPr>
          <p:spPr>
            <a:xfrm>
              <a:off x="7728204" y="4383025"/>
              <a:ext cx="143255" cy="142494"/>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727BA2"/>
            </a:solidFill>
          </p:spPr>
          <p:txBody>
            <a:bodyPr wrap="square" lIns="0" tIns="0" rIns="0" bIns="0" rtlCol="0">
              <a:noAutofit/>
            </a:bodyPr>
            <a:lstStyle/>
            <a:p>
              <a:endParaRPr/>
            </a:p>
          </p:txBody>
        </p:sp>
        <p:sp>
          <p:nvSpPr>
            <p:cNvPr id="34" name="object 100"/>
            <p:cNvSpPr/>
            <p:nvPr/>
          </p:nvSpPr>
          <p:spPr>
            <a:xfrm>
              <a:off x="7010400" y="4395217"/>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35" name="object 101"/>
            <p:cNvSpPr/>
            <p:nvPr/>
          </p:nvSpPr>
          <p:spPr>
            <a:xfrm>
              <a:off x="6791706" y="4094227"/>
              <a:ext cx="142494" cy="142494"/>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a:p>
          </p:txBody>
        </p:sp>
        <p:sp>
          <p:nvSpPr>
            <p:cNvPr id="36" name="object 102"/>
            <p:cNvSpPr/>
            <p:nvPr/>
          </p:nvSpPr>
          <p:spPr>
            <a:xfrm>
              <a:off x="7514082" y="4395217"/>
              <a:ext cx="142494" cy="143256"/>
            </a:xfrm>
            <a:custGeom>
              <a:avLst/>
              <a:gdLst/>
              <a:ahLst/>
              <a:cxnLst/>
              <a:rect l="l" t="t" r="r" b="b"/>
              <a:pathLst>
                <a:path w="142494"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5945" y="141779"/>
                  </a:lnTo>
                  <a:lnTo>
                    <a:pt x="99307" y="137545"/>
                  </a:lnTo>
                  <a:lnTo>
                    <a:pt x="111411" y="130846"/>
                  </a:lnTo>
                  <a:lnTo>
                    <a:pt x="121954" y="121975"/>
                  </a:lnTo>
                  <a:lnTo>
                    <a:pt x="130636" y="111226"/>
                  </a:lnTo>
                  <a:lnTo>
                    <a:pt x="137153" y="98891"/>
                  </a:lnTo>
                  <a:lnTo>
                    <a:pt x="141204" y="85263"/>
                  </a:lnTo>
                  <a:lnTo>
                    <a:pt x="142494" y="71627"/>
                  </a:lnTo>
                  <a:lnTo>
                    <a:pt x="141019" y="57057"/>
                  </a:lnTo>
                  <a:lnTo>
                    <a:pt x="136795" y="43505"/>
                  </a:lnTo>
                  <a:lnTo>
                    <a:pt x="130125" y="31266"/>
                  </a:lnTo>
                  <a:lnTo>
                    <a:pt x="121311" y="20632"/>
                  </a:lnTo>
                  <a:lnTo>
                    <a:pt x="110655" y="11896"/>
                  </a:lnTo>
                  <a:lnTo>
                    <a:pt x="98458" y="5351"/>
                  </a:lnTo>
                  <a:lnTo>
                    <a:pt x="85024" y="1290"/>
                  </a:lnTo>
                  <a:lnTo>
                    <a:pt x="71627" y="0"/>
                  </a:lnTo>
                  <a:close/>
                </a:path>
              </a:pathLst>
            </a:custGeom>
            <a:solidFill>
              <a:srgbClr val="727BA2"/>
            </a:solidFill>
          </p:spPr>
          <p:txBody>
            <a:bodyPr wrap="square" lIns="0" tIns="0" rIns="0" bIns="0" rtlCol="0">
              <a:noAutofit/>
            </a:bodyPr>
            <a:lstStyle/>
            <a:p>
              <a:endParaRPr/>
            </a:p>
          </p:txBody>
        </p:sp>
        <p:sp>
          <p:nvSpPr>
            <p:cNvPr id="37" name="object 103"/>
            <p:cNvSpPr/>
            <p:nvPr/>
          </p:nvSpPr>
          <p:spPr>
            <a:xfrm>
              <a:off x="7296150" y="4598671"/>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6"/>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38" name="object 104"/>
            <p:cNvSpPr/>
            <p:nvPr/>
          </p:nvSpPr>
          <p:spPr>
            <a:xfrm>
              <a:off x="7296150" y="4957573"/>
              <a:ext cx="143255" cy="142494"/>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8"/>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39" name="object 105"/>
            <p:cNvSpPr/>
            <p:nvPr/>
          </p:nvSpPr>
          <p:spPr>
            <a:xfrm>
              <a:off x="7442454" y="4827271"/>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6"/>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40" name="object 106"/>
            <p:cNvSpPr/>
            <p:nvPr/>
          </p:nvSpPr>
          <p:spPr>
            <a:xfrm>
              <a:off x="7512558" y="4598671"/>
              <a:ext cx="142494" cy="143256"/>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6"/>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41" name="object 107"/>
            <p:cNvSpPr/>
            <p:nvPr/>
          </p:nvSpPr>
          <p:spPr>
            <a:xfrm>
              <a:off x="6791706" y="4383025"/>
              <a:ext cx="142494" cy="142494"/>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a:p>
          </p:txBody>
        </p:sp>
        <p:sp>
          <p:nvSpPr>
            <p:cNvPr id="42" name="object 108"/>
            <p:cNvSpPr/>
            <p:nvPr/>
          </p:nvSpPr>
          <p:spPr>
            <a:xfrm>
              <a:off x="7583424" y="4165093"/>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43" name="object 109"/>
            <p:cNvSpPr/>
            <p:nvPr/>
          </p:nvSpPr>
          <p:spPr>
            <a:xfrm>
              <a:off x="7729728" y="4682491"/>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44" name="object 110"/>
            <p:cNvSpPr/>
            <p:nvPr/>
          </p:nvSpPr>
          <p:spPr>
            <a:xfrm>
              <a:off x="4920234" y="4741927"/>
              <a:ext cx="142494" cy="142494"/>
            </a:xfrm>
            <a:custGeom>
              <a:avLst/>
              <a:gdLst/>
              <a:ahLst/>
              <a:cxnLst/>
              <a:rect l="l" t="t" r="r" b="b"/>
              <a:pathLst>
                <a:path w="142494" h="142494">
                  <a:moveTo>
                    <a:pt x="70866" y="0"/>
                  </a:moveTo>
                  <a:lnTo>
                    <a:pt x="56473" y="1490"/>
                  </a:lnTo>
                  <a:lnTo>
                    <a:pt x="43048" y="5757"/>
                  </a:lnTo>
                  <a:lnTo>
                    <a:pt x="30899" y="12494"/>
                  </a:lnTo>
                  <a:lnTo>
                    <a:pt x="20331" y="21393"/>
                  </a:lnTo>
                  <a:lnTo>
                    <a:pt x="11652" y="32148"/>
                  </a:lnTo>
                  <a:lnTo>
                    <a:pt x="5168" y="44451"/>
                  </a:lnTo>
                  <a:lnTo>
                    <a:pt x="1188" y="57996"/>
                  </a:lnTo>
                  <a:lnTo>
                    <a:pt x="0" y="70866"/>
                  </a:lnTo>
                  <a:lnTo>
                    <a:pt x="1474" y="85436"/>
                  </a:lnTo>
                  <a:lnTo>
                    <a:pt x="5698" y="98988"/>
                  </a:lnTo>
                  <a:lnTo>
                    <a:pt x="12368" y="111227"/>
                  </a:lnTo>
                  <a:lnTo>
                    <a:pt x="21182" y="121861"/>
                  </a:lnTo>
                  <a:lnTo>
                    <a:pt x="31838" y="130597"/>
                  </a:lnTo>
                  <a:lnTo>
                    <a:pt x="44035" y="137142"/>
                  </a:lnTo>
                  <a:lnTo>
                    <a:pt x="57469" y="141203"/>
                  </a:lnTo>
                  <a:lnTo>
                    <a:pt x="70866" y="142494"/>
                  </a:lnTo>
                  <a:lnTo>
                    <a:pt x="85362" y="141032"/>
                  </a:lnTo>
                  <a:lnTo>
                    <a:pt x="98851" y="136841"/>
                  </a:lnTo>
                  <a:lnTo>
                    <a:pt x="111044" y="130208"/>
                  </a:lnTo>
                  <a:lnTo>
                    <a:pt x="121655" y="121422"/>
                  </a:lnTo>
                  <a:lnTo>
                    <a:pt x="130393" y="110771"/>
                  </a:lnTo>
                  <a:lnTo>
                    <a:pt x="136971" y="98543"/>
                  </a:lnTo>
                  <a:lnTo>
                    <a:pt x="141100" y="85027"/>
                  </a:lnTo>
                  <a:lnTo>
                    <a:pt x="142494" y="70866"/>
                  </a:lnTo>
                  <a:lnTo>
                    <a:pt x="141017" y="56548"/>
                  </a:lnTo>
                  <a:lnTo>
                    <a:pt x="136783" y="43186"/>
                  </a:lnTo>
                  <a:lnTo>
                    <a:pt x="130084" y="31082"/>
                  </a:lnTo>
                  <a:lnTo>
                    <a:pt x="121213" y="20539"/>
                  </a:lnTo>
                  <a:lnTo>
                    <a:pt x="110464" y="11857"/>
                  </a:lnTo>
                  <a:lnTo>
                    <a:pt x="98129" y="5340"/>
                  </a:lnTo>
                  <a:lnTo>
                    <a:pt x="84501" y="1289"/>
                  </a:lnTo>
                  <a:lnTo>
                    <a:pt x="70866" y="0"/>
                  </a:lnTo>
                  <a:close/>
                </a:path>
              </a:pathLst>
            </a:custGeom>
            <a:solidFill>
              <a:srgbClr val="727BA2"/>
            </a:solidFill>
          </p:spPr>
          <p:txBody>
            <a:bodyPr wrap="square" lIns="0" tIns="0" rIns="0" bIns="0" rtlCol="0">
              <a:noAutofit/>
            </a:bodyPr>
            <a:lstStyle/>
            <a:p>
              <a:endParaRPr/>
            </a:p>
          </p:txBody>
        </p:sp>
        <p:sp>
          <p:nvSpPr>
            <p:cNvPr id="45" name="object 111"/>
            <p:cNvSpPr/>
            <p:nvPr/>
          </p:nvSpPr>
          <p:spPr>
            <a:xfrm>
              <a:off x="5135880" y="4957573"/>
              <a:ext cx="142494" cy="142494"/>
            </a:xfrm>
            <a:custGeom>
              <a:avLst/>
              <a:gdLst/>
              <a:ahLst/>
              <a:cxnLst/>
              <a:rect l="l" t="t" r="r" b="b"/>
              <a:pathLst>
                <a:path w="142494"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020" y="141003"/>
                  </a:lnTo>
                  <a:lnTo>
                    <a:pt x="99445" y="136736"/>
                  </a:lnTo>
                  <a:lnTo>
                    <a:pt x="111594" y="129999"/>
                  </a:lnTo>
                  <a:lnTo>
                    <a:pt x="122162" y="121100"/>
                  </a:lnTo>
                  <a:lnTo>
                    <a:pt x="130841" y="110345"/>
                  </a:lnTo>
                  <a:lnTo>
                    <a:pt x="137325" y="98042"/>
                  </a:lnTo>
                  <a:lnTo>
                    <a:pt x="141305" y="84497"/>
                  </a:lnTo>
                  <a:lnTo>
                    <a:pt x="142494" y="71628"/>
                  </a:lnTo>
                  <a:lnTo>
                    <a:pt x="141019" y="57057"/>
                  </a:lnTo>
                  <a:lnTo>
                    <a:pt x="136795" y="43505"/>
                  </a:lnTo>
                  <a:lnTo>
                    <a:pt x="130125" y="31266"/>
                  </a:lnTo>
                  <a:lnTo>
                    <a:pt x="121311" y="20632"/>
                  </a:lnTo>
                  <a:lnTo>
                    <a:pt x="110655" y="11896"/>
                  </a:lnTo>
                  <a:lnTo>
                    <a:pt x="98458" y="5351"/>
                  </a:lnTo>
                  <a:lnTo>
                    <a:pt x="85024" y="1290"/>
                  </a:lnTo>
                  <a:lnTo>
                    <a:pt x="71627" y="0"/>
                  </a:lnTo>
                  <a:close/>
                </a:path>
              </a:pathLst>
            </a:custGeom>
            <a:solidFill>
              <a:srgbClr val="727BA2"/>
            </a:solidFill>
          </p:spPr>
          <p:txBody>
            <a:bodyPr wrap="square" lIns="0" tIns="0" rIns="0" bIns="0" rtlCol="0">
              <a:noAutofit/>
            </a:bodyPr>
            <a:lstStyle/>
            <a:p>
              <a:endParaRPr/>
            </a:p>
          </p:txBody>
        </p:sp>
        <p:sp>
          <p:nvSpPr>
            <p:cNvPr id="46" name="object 112"/>
            <p:cNvSpPr/>
            <p:nvPr/>
          </p:nvSpPr>
          <p:spPr>
            <a:xfrm>
              <a:off x="4991100" y="5173219"/>
              <a:ext cx="143255" cy="143255"/>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47" name="object 113"/>
            <p:cNvSpPr/>
            <p:nvPr/>
          </p:nvSpPr>
          <p:spPr>
            <a:xfrm>
              <a:off x="4775454" y="5029201"/>
              <a:ext cx="143255" cy="142494"/>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727BA2"/>
            </a:solidFill>
          </p:spPr>
          <p:txBody>
            <a:bodyPr wrap="square" lIns="0" tIns="0" rIns="0" bIns="0" rtlCol="0">
              <a:noAutofit/>
            </a:bodyPr>
            <a:lstStyle/>
            <a:p>
              <a:endParaRPr/>
            </a:p>
          </p:txBody>
        </p:sp>
        <p:sp>
          <p:nvSpPr>
            <p:cNvPr id="48" name="object 114"/>
            <p:cNvSpPr/>
            <p:nvPr/>
          </p:nvSpPr>
          <p:spPr>
            <a:xfrm>
              <a:off x="5494782" y="5173219"/>
              <a:ext cx="142494" cy="143255"/>
            </a:xfrm>
            <a:custGeom>
              <a:avLst/>
              <a:gdLst/>
              <a:ahLst/>
              <a:cxnLst/>
              <a:rect l="l" t="t" r="r" b="b"/>
              <a:pathLst>
                <a:path w="142494"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5945" y="141779"/>
                  </a:lnTo>
                  <a:lnTo>
                    <a:pt x="99307" y="137545"/>
                  </a:lnTo>
                  <a:lnTo>
                    <a:pt x="111411" y="130846"/>
                  </a:lnTo>
                  <a:lnTo>
                    <a:pt x="121954" y="121975"/>
                  </a:lnTo>
                  <a:lnTo>
                    <a:pt x="130636" y="111226"/>
                  </a:lnTo>
                  <a:lnTo>
                    <a:pt x="137153" y="98891"/>
                  </a:lnTo>
                  <a:lnTo>
                    <a:pt x="141204" y="85263"/>
                  </a:lnTo>
                  <a:lnTo>
                    <a:pt x="142494" y="71627"/>
                  </a:lnTo>
                  <a:lnTo>
                    <a:pt x="141019" y="57057"/>
                  </a:lnTo>
                  <a:lnTo>
                    <a:pt x="136795" y="43505"/>
                  </a:lnTo>
                  <a:lnTo>
                    <a:pt x="130125" y="31266"/>
                  </a:lnTo>
                  <a:lnTo>
                    <a:pt x="121311" y="20632"/>
                  </a:lnTo>
                  <a:lnTo>
                    <a:pt x="110655" y="11896"/>
                  </a:lnTo>
                  <a:lnTo>
                    <a:pt x="98458" y="5351"/>
                  </a:lnTo>
                  <a:lnTo>
                    <a:pt x="85024" y="1290"/>
                  </a:lnTo>
                  <a:lnTo>
                    <a:pt x="71627" y="0"/>
                  </a:lnTo>
                  <a:close/>
                </a:path>
              </a:pathLst>
            </a:custGeom>
            <a:solidFill>
              <a:srgbClr val="727BA2"/>
            </a:solidFill>
          </p:spPr>
          <p:txBody>
            <a:bodyPr wrap="square" lIns="0" tIns="0" rIns="0" bIns="0" rtlCol="0">
              <a:noAutofit/>
            </a:bodyPr>
            <a:lstStyle/>
            <a:p>
              <a:endParaRPr/>
            </a:p>
          </p:txBody>
        </p:sp>
        <p:sp>
          <p:nvSpPr>
            <p:cNvPr id="49" name="object 115"/>
            <p:cNvSpPr/>
            <p:nvPr/>
          </p:nvSpPr>
          <p:spPr>
            <a:xfrm>
              <a:off x="5135880" y="5389627"/>
              <a:ext cx="142494" cy="142494"/>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a:p>
          </p:txBody>
        </p:sp>
        <p:sp>
          <p:nvSpPr>
            <p:cNvPr id="50" name="object 116"/>
            <p:cNvSpPr/>
            <p:nvPr/>
          </p:nvSpPr>
          <p:spPr>
            <a:xfrm>
              <a:off x="4559808" y="5173219"/>
              <a:ext cx="142494" cy="143255"/>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51" name="object 117"/>
            <p:cNvSpPr/>
            <p:nvPr/>
          </p:nvSpPr>
          <p:spPr>
            <a:xfrm>
              <a:off x="5496306" y="5389627"/>
              <a:ext cx="142494" cy="142494"/>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a:p>
          </p:txBody>
        </p:sp>
        <p:sp>
          <p:nvSpPr>
            <p:cNvPr id="52" name="object 118"/>
            <p:cNvSpPr/>
            <p:nvPr/>
          </p:nvSpPr>
          <p:spPr>
            <a:xfrm>
              <a:off x="6359652" y="4957573"/>
              <a:ext cx="143255" cy="142494"/>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8"/>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53" name="object 119"/>
            <p:cNvSpPr/>
            <p:nvPr/>
          </p:nvSpPr>
          <p:spPr>
            <a:xfrm>
              <a:off x="6793230" y="5317999"/>
              <a:ext cx="142494" cy="142494"/>
            </a:xfrm>
            <a:custGeom>
              <a:avLst/>
              <a:gdLst/>
              <a:ahLst/>
              <a:cxnLst/>
              <a:rect l="l" t="t" r="r" b="b"/>
              <a:pathLst>
                <a:path w="142494"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020" y="141003"/>
                  </a:lnTo>
                  <a:lnTo>
                    <a:pt x="99445" y="136736"/>
                  </a:lnTo>
                  <a:lnTo>
                    <a:pt x="111594" y="129999"/>
                  </a:lnTo>
                  <a:lnTo>
                    <a:pt x="122162" y="121100"/>
                  </a:lnTo>
                  <a:lnTo>
                    <a:pt x="130841" y="110345"/>
                  </a:lnTo>
                  <a:lnTo>
                    <a:pt x="137325" y="98042"/>
                  </a:lnTo>
                  <a:lnTo>
                    <a:pt x="141305" y="84497"/>
                  </a:lnTo>
                  <a:lnTo>
                    <a:pt x="142494" y="71628"/>
                  </a:lnTo>
                  <a:lnTo>
                    <a:pt x="141019" y="57057"/>
                  </a:lnTo>
                  <a:lnTo>
                    <a:pt x="136795" y="43505"/>
                  </a:lnTo>
                  <a:lnTo>
                    <a:pt x="130125" y="31266"/>
                  </a:lnTo>
                  <a:lnTo>
                    <a:pt x="121311" y="20632"/>
                  </a:lnTo>
                  <a:lnTo>
                    <a:pt x="110655" y="11896"/>
                  </a:lnTo>
                  <a:lnTo>
                    <a:pt x="98458" y="5351"/>
                  </a:lnTo>
                  <a:lnTo>
                    <a:pt x="85024" y="1290"/>
                  </a:lnTo>
                  <a:lnTo>
                    <a:pt x="71627" y="0"/>
                  </a:lnTo>
                  <a:close/>
                </a:path>
              </a:pathLst>
            </a:custGeom>
            <a:solidFill>
              <a:srgbClr val="727BA2"/>
            </a:solidFill>
          </p:spPr>
          <p:txBody>
            <a:bodyPr wrap="square" lIns="0" tIns="0" rIns="0" bIns="0" rtlCol="0">
              <a:noAutofit/>
            </a:bodyPr>
            <a:lstStyle/>
            <a:p>
              <a:endParaRPr/>
            </a:p>
          </p:txBody>
        </p:sp>
        <p:sp>
          <p:nvSpPr>
            <p:cNvPr id="54" name="object 120"/>
            <p:cNvSpPr/>
            <p:nvPr/>
          </p:nvSpPr>
          <p:spPr>
            <a:xfrm>
              <a:off x="7153656" y="5173219"/>
              <a:ext cx="142494" cy="143255"/>
            </a:xfrm>
            <a:custGeom>
              <a:avLst/>
              <a:gdLst/>
              <a:ahLst/>
              <a:cxnLst/>
              <a:rect l="l" t="t" r="r" b="b"/>
              <a:pathLst>
                <a:path w="142494"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5945" y="141779"/>
                  </a:lnTo>
                  <a:lnTo>
                    <a:pt x="99307" y="137545"/>
                  </a:lnTo>
                  <a:lnTo>
                    <a:pt x="111411" y="130846"/>
                  </a:lnTo>
                  <a:lnTo>
                    <a:pt x="121954" y="121975"/>
                  </a:lnTo>
                  <a:lnTo>
                    <a:pt x="130636" y="111226"/>
                  </a:lnTo>
                  <a:lnTo>
                    <a:pt x="137153" y="98891"/>
                  </a:lnTo>
                  <a:lnTo>
                    <a:pt x="141204" y="85263"/>
                  </a:lnTo>
                  <a:lnTo>
                    <a:pt x="142494" y="71627"/>
                  </a:lnTo>
                  <a:lnTo>
                    <a:pt x="141019" y="57057"/>
                  </a:lnTo>
                  <a:lnTo>
                    <a:pt x="136795" y="43505"/>
                  </a:lnTo>
                  <a:lnTo>
                    <a:pt x="130125" y="31266"/>
                  </a:lnTo>
                  <a:lnTo>
                    <a:pt x="121311" y="20632"/>
                  </a:lnTo>
                  <a:lnTo>
                    <a:pt x="110655" y="11896"/>
                  </a:lnTo>
                  <a:lnTo>
                    <a:pt x="98458" y="5351"/>
                  </a:lnTo>
                  <a:lnTo>
                    <a:pt x="85024" y="1290"/>
                  </a:lnTo>
                  <a:lnTo>
                    <a:pt x="71627" y="0"/>
                  </a:lnTo>
                  <a:close/>
                </a:path>
              </a:pathLst>
            </a:custGeom>
            <a:solidFill>
              <a:srgbClr val="727BA2"/>
            </a:solidFill>
          </p:spPr>
          <p:txBody>
            <a:bodyPr wrap="square" lIns="0" tIns="0" rIns="0" bIns="0" rtlCol="0">
              <a:noAutofit/>
            </a:bodyPr>
            <a:lstStyle/>
            <a:p>
              <a:endParaRPr/>
            </a:p>
          </p:txBody>
        </p:sp>
        <p:sp>
          <p:nvSpPr>
            <p:cNvPr id="55" name="object 121"/>
            <p:cNvSpPr/>
            <p:nvPr/>
          </p:nvSpPr>
          <p:spPr>
            <a:xfrm>
              <a:off x="7728204" y="5173219"/>
              <a:ext cx="143255" cy="143255"/>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56" name="object 122"/>
            <p:cNvSpPr/>
            <p:nvPr/>
          </p:nvSpPr>
          <p:spPr>
            <a:xfrm>
              <a:off x="8231124" y="4957573"/>
              <a:ext cx="143255" cy="142494"/>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8"/>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57" name="object 123"/>
            <p:cNvSpPr/>
            <p:nvPr/>
          </p:nvSpPr>
          <p:spPr>
            <a:xfrm>
              <a:off x="4343400" y="3804667"/>
              <a:ext cx="4608576" cy="2519933"/>
            </a:xfrm>
            <a:custGeom>
              <a:avLst/>
              <a:gdLst/>
              <a:ahLst/>
              <a:cxnLst/>
              <a:rect l="l" t="t" r="r" b="b"/>
              <a:pathLst>
                <a:path w="4608576" h="2519933">
                  <a:moveTo>
                    <a:pt x="0" y="0"/>
                  </a:moveTo>
                  <a:lnTo>
                    <a:pt x="0" y="2519933"/>
                  </a:lnTo>
                  <a:lnTo>
                    <a:pt x="4608576" y="2519933"/>
                  </a:lnTo>
                  <a:lnTo>
                    <a:pt x="4608576" y="0"/>
                  </a:lnTo>
                  <a:lnTo>
                    <a:pt x="0" y="0"/>
                  </a:lnTo>
                  <a:close/>
                </a:path>
              </a:pathLst>
            </a:custGeom>
            <a:ln w="9525">
              <a:solidFill>
                <a:srgbClr val="000000"/>
              </a:solidFill>
            </a:ln>
          </p:spPr>
          <p:txBody>
            <a:bodyPr wrap="square" lIns="0" tIns="0" rIns="0" bIns="0" rtlCol="0">
              <a:noAutofit/>
            </a:bodyPr>
            <a:lstStyle/>
            <a:p>
              <a:endParaRPr/>
            </a:p>
          </p:txBody>
        </p:sp>
        <p:sp>
          <p:nvSpPr>
            <p:cNvPr id="58" name="object 64"/>
            <p:cNvSpPr/>
            <p:nvPr/>
          </p:nvSpPr>
          <p:spPr>
            <a:xfrm>
              <a:off x="5291328" y="2983993"/>
              <a:ext cx="84581" cy="89153"/>
            </a:xfrm>
            <a:custGeom>
              <a:avLst/>
              <a:gdLst/>
              <a:ahLst/>
              <a:cxnLst/>
              <a:rect l="l" t="t" r="r" b="b"/>
              <a:pathLst>
                <a:path w="84581" h="89153">
                  <a:moveTo>
                    <a:pt x="41910" y="0"/>
                  </a:moveTo>
                  <a:lnTo>
                    <a:pt x="28361" y="2409"/>
                  </a:lnTo>
                  <a:lnTo>
                    <a:pt x="16596" y="9128"/>
                  </a:lnTo>
                  <a:lnTo>
                    <a:pt x="7420" y="19390"/>
                  </a:lnTo>
                  <a:lnTo>
                    <a:pt x="1640" y="32427"/>
                  </a:lnTo>
                  <a:lnTo>
                    <a:pt x="0" y="44957"/>
                  </a:lnTo>
                  <a:lnTo>
                    <a:pt x="2346" y="59476"/>
                  </a:lnTo>
                  <a:lnTo>
                    <a:pt x="8833" y="71973"/>
                  </a:lnTo>
                  <a:lnTo>
                    <a:pt x="18632" y="81619"/>
                  </a:lnTo>
                  <a:lnTo>
                    <a:pt x="30913" y="87586"/>
                  </a:lnTo>
                  <a:lnTo>
                    <a:pt x="41910" y="89153"/>
                  </a:lnTo>
                  <a:lnTo>
                    <a:pt x="55845" y="86748"/>
                  </a:lnTo>
                  <a:lnTo>
                    <a:pt x="67841" y="80071"/>
                  </a:lnTo>
                  <a:lnTo>
                    <a:pt x="77130" y="69929"/>
                  </a:lnTo>
                  <a:lnTo>
                    <a:pt x="82944" y="57130"/>
                  </a:lnTo>
                  <a:lnTo>
                    <a:pt x="84581" y="44957"/>
                  </a:lnTo>
                  <a:lnTo>
                    <a:pt x="82307" y="30297"/>
                  </a:lnTo>
                  <a:lnTo>
                    <a:pt x="75981" y="17728"/>
                  </a:lnTo>
                  <a:lnTo>
                    <a:pt x="66352" y="7996"/>
                  </a:lnTo>
                  <a:lnTo>
                    <a:pt x="54165" y="1850"/>
                  </a:lnTo>
                  <a:lnTo>
                    <a:pt x="41910" y="0"/>
                  </a:lnTo>
                  <a:close/>
                </a:path>
              </a:pathLst>
            </a:custGeom>
            <a:solidFill>
              <a:srgbClr val="727BA2"/>
            </a:solidFill>
          </p:spPr>
          <p:txBody>
            <a:bodyPr wrap="square" lIns="0" tIns="0" rIns="0" bIns="0" rtlCol="0">
              <a:noAutofit/>
            </a:bodyPr>
            <a:lstStyle/>
            <a:p>
              <a:endParaRPr/>
            </a:p>
          </p:txBody>
        </p:sp>
        <p:sp>
          <p:nvSpPr>
            <p:cNvPr id="59" name="object 63"/>
            <p:cNvSpPr/>
            <p:nvPr/>
          </p:nvSpPr>
          <p:spPr>
            <a:xfrm>
              <a:off x="5377434" y="3208021"/>
              <a:ext cx="83820" cy="89153"/>
            </a:xfrm>
            <a:custGeom>
              <a:avLst/>
              <a:gdLst/>
              <a:ahLst/>
              <a:cxnLst/>
              <a:rect l="l" t="t" r="r" b="b"/>
              <a:pathLst>
                <a:path w="83820" h="89153">
                  <a:moveTo>
                    <a:pt x="41910" y="0"/>
                  </a:moveTo>
                  <a:lnTo>
                    <a:pt x="27946" y="2445"/>
                  </a:lnTo>
                  <a:lnTo>
                    <a:pt x="16079" y="9231"/>
                  </a:lnTo>
                  <a:lnTo>
                    <a:pt x="7012" y="19526"/>
                  </a:lnTo>
                  <a:lnTo>
                    <a:pt x="1451" y="32503"/>
                  </a:lnTo>
                  <a:lnTo>
                    <a:pt x="0" y="44196"/>
                  </a:lnTo>
                  <a:lnTo>
                    <a:pt x="2228" y="58972"/>
                  </a:lnTo>
                  <a:lnTo>
                    <a:pt x="8455" y="71616"/>
                  </a:lnTo>
                  <a:lnTo>
                    <a:pt x="17996" y="81361"/>
                  </a:lnTo>
                  <a:lnTo>
                    <a:pt x="30165" y="87440"/>
                  </a:lnTo>
                  <a:lnTo>
                    <a:pt x="41910" y="89153"/>
                  </a:lnTo>
                  <a:lnTo>
                    <a:pt x="55458" y="86744"/>
                  </a:lnTo>
                  <a:lnTo>
                    <a:pt x="67223" y="80025"/>
                  </a:lnTo>
                  <a:lnTo>
                    <a:pt x="76399" y="69763"/>
                  </a:lnTo>
                  <a:lnTo>
                    <a:pt x="82179" y="56726"/>
                  </a:lnTo>
                  <a:lnTo>
                    <a:pt x="83820" y="44196"/>
                  </a:lnTo>
                  <a:lnTo>
                    <a:pt x="81473" y="29677"/>
                  </a:lnTo>
                  <a:lnTo>
                    <a:pt x="74986" y="17180"/>
                  </a:lnTo>
                  <a:lnTo>
                    <a:pt x="65187" y="7534"/>
                  </a:lnTo>
                  <a:lnTo>
                    <a:pt x="52906" y="1567"/>
                  </a:lnTo>
                  <a:lnTo>
                    <a:pt x="41910" y="0"/>
                  </a:lnTo>
                  <a:close/>
                </a:path>
              </a:pathLst>
            </a:custGeom>
            <a:solidFill>
              <a:srgbClr val="727BA2"/>
            </a:solidFill>
          </p:spPr>
          <p:txBody>
            <a:bodyPr wrap="square" lIns="0" tIns="0" rIns="0" bIns="0" rtlCol="0">
              <a:noAutofit/>
            </a:bodyPr>
            <a:lstStyle/>
            <a:p>
              <a:endParaRPr/>
            </a:p>
          </p:txBody>
        </p:sp>
        <p:sp>
          <p:nvSpPr>
            <p:cNvPr id="60" name="object 62"/>
            <p:cNvSpPr/>
            <p:nvPr/>
          </p:nvSpPr>
          <p:spPr>
            <a:xfrm>
              <a:off x="5078730" y="3208021"/>
              <a:ext cx="83820" cy="89153"/>
            </a:xfrm>
            <a:custGeom>
              <a:avLst/>
              <a:gdLst/>
              <a:ahLst/>
              <a:cxnLst/>
              <a:rect l="l" t="t" r="r" b="b"/>
              <a:pathLst>
                <a:path w="83820" h="89153">
                  <a:moveTo>
                    <a:pt x="41910" y="0"/>
                  </a:moveTo>
                  <a:lnTo>
                    <a:pt x="28245" y="2445"/>
                  </a:lnTo>
                  <a:lnTo>
                    <a:pt x="16403" y="9231"/>
                  </a:lnTo>
                  <a:lnTo>
                    <a:pt x="7213" y="19526"/>
                  </a:lnTo>
                  <a:lnTo>
                    <a:pt x="1504" y="32503"/>
                  </a:lnTo>
                  <a:lnTo>
                    <a:pt x="0" y="44196"/>
                  </a:lnTo>
                  <a:lnTo>
                    <a:pt x="2305" y="58972"/>
                  </a:lnTo>
                  <a:lnTo>
                    <a:pt x="8684" y="71616"/>
                  </a:lnTo>
                  <a:lnTo>
                    <a:pt x="18330" y="81361"/>
                  </a:lnTo>
                  <a:lnTo>
                    <a:pt x="30436" y="87440"/>
                  </a:lnTo>
                  <a:lnTo>
                    <a:pt x="41910" y="89153"/>
                  </a:lnTo>
                  <a:lnTo>
                    <a:pt x="55755" y="86744"/>
                  </a:lnTo>
                  <a:lnTo>
                    <a:pt x="67548" y="80025"/>
                  </a:lnTo>
                  <a:lnTo>
                    <a:pt x="76604" y="69763"/>
                  </a:lnTo>
                  <a:lnTo>
                    <a:pt x="82236" y="56726"/>
                  </a:lnTo>
                  <a:lnTo>
                    <a:pt x="83820" y="44196"/>
                  </a:lnTo>
                  <a:lnTo>
                    <a:pt x="81552" y="29677"/>
                  </a:lnTo>
                  <a:lnTo>
                    <a:pt x="75218" y="17180"/>
                  </a:lnTo>
                  <a:lnTo>
                    <a:pt x="65522" y="7534"/>
                  </a:lnTo>
                  <a:lnTo>
                    <a:pt x="53170" y="1567"/>
                  </a:lnTo>
                  <a:lnTo>
                    <a:pt x="41910" y="0"/>
                  </a:lnTo>
                  <a:close/>
                </a:path>
              </a:pathLst>
            </a:custGeom>
            <a:solidFill>
              <a:srgbClr val="727BA2"/>
            </a:solidFill>
          </p:spPr>
          <p:txBody>
            <a:bodyPr wrap="square" lIns="0" tIns="0" rIns="0" bIns="0" rtlCol="0">
              <a:noAutofit/>
            </a:bodyPr>
            <a:lstStyle/>
            <a:p>
              <a:endParaRPr/>
            </a:p>
          </p:txBody>
        </p:sp>
        <p:sp>
          <p:nvSpPr>
            <p:cNvPr id="61" name="object 61"/>
            <p:cNvSpPr/>
            <p:nvPr/>
          </p:nvSpPr>
          <p:spPr>
            <a:xfrm>
              <a:off x="5461254" y="2983993"/>
              <a:ext cx="83820" cy="89153"/>
            </a:xfrm>
            <a:custGeom>
              <a:avLst/>
              <a:gdLst/>
              <a:ahLst/>
              <a:cxnLst/>
              <a:rect l="l" t="t" r="r" b="b"/>
              <a:pathLst>
                <a:path w="83820" h="89153">
                  <a:moveTo>
                    <a:pt x="41910" y="0"/>
                  </a:moveTo>
                  <a:lnTo>
                    <a:pt x="28361" y="2409"/>
                  </a:lnTo>
                  <a:lnTo>
                    <a:pt x="16596" y="9128"/>
                  </a:lnTo>
                  <a:lnTo>
                    <a:pt x="7420" y="19390"/>
                  </a:lnTo>
                  <a:lnTo>
                    <a:pt x="1640" y="32427"/>
                  </a:lnTo>
                  <a:lnTo>
                    <a:pt x="0" y="44957"/>
                  </a:lnTo>
                  <a:lnTo>
                    <a:pt x="2346" y="59476"/>
                  </a:lnTo>
                  <a:lnTo>
                    <a:pt x="8833" y="71973"/>
                  </a:lnTo>
                  <a:lnTo>
                    <a:pt x="18632" y="81619"/>
                  </a:lnTo>
                  <a:lnTo>
                    <a:pt x="30913" y="87586"/>
                  </a:lnTo>
                  <a:lnTo>
                    <a:pt x="41910" y="89153"/>
                  </a:lnTo>
                  <a:lnTo>
                    <a:pt x="55873" y="86708"/>
                  </a:lnTo>
                  <a:lnTo>
                    <a:pt x="67740" y="79922"/>
                  </a:lnTo>
                  <a:lnTo>
                    <a:pt x="76807" y="69627"/>
                  </a:lnTo>
                  <a:lnTo>
                    <a:pt x="82368" y="56650"/>
                  </a:lnTo>
                  <a:lnTo>
                    <a:pt x="83820" y="44957"/>
                  </a:lnTo>
                  <a:lnTo>
                    <a:pt x="81591" y="30181"/>
                  </a:lnTo>
                  <a:lnTo>
                    <a:pt x="75364" y="17537"/>
                  </a:lnTo>
                  <a:lnTo>
                    <a:pt x="65823" y="7792"/>
                  </a:lnTo>
                  <a:lnTo>
                    <a:pt x="53654" y="1713"/>
                  </a:lnTo>
                  <a:lnTo>
                    <a:pt x="41910" y="0"/>
                  </a:lnTo>
                  <a:close/>
                </a:path>
              </a:pathLst>
            </a:custGeom>
            <a:solidFill>
              <a:srgbClr val="727BA2"/>
            </a:solidFill>
          </p:spPr>
          <p:txBody>
            <a:bodyPr wrap="square" lIns="0" tIns="0" rIns="0" bIns="0" rtlCol="0">
              <a:noAutofit/>
            </a:bodyPr>
            <a:lstStyle/>
            <a:p>
              <a:endParaRPr/>
            </a:p>
          </p:txBody>
        </p:sp>
        <p:sp>
          <p:nvSpPr>
            <p:cNvPr id="62" name="object 60"/>
            <p:cNvSpPr/>
            <p:nvPr/>
          </p:nvSpPr>
          <p:spPr>
            <a:xfrm>
              <a:off x="5250180" y="3163825"/>
              <a:ext cx="83820" cy="88392"/>
            </a:xfrm>
            <a:custGeom>
              <a:avLst/>
              <a:gdLst/>
              <a:ahLst/>
              <a:cxnLst/>
              <a:rect l="l" t="t" r="r" b="b"/>
              <a:pathLst>
                <a:path w="83820" h="88392">
                  <a:moveTo>
                    <a:pt x="41910" y="0"/>
                  </a:moveTo>
                  <a:lnTo>
                    <a:pt x="28245" y="2445"/>
                  </a:lnTo>
                  <a:lnTo>
                    <a:pt x="16403" y="9231"/>
                  </a:lnTo>
                  <a:lnTo>
                    <a:pt x="7213" y="19526"/>
                  </a:lnTo>
                  <a:lnTo>
                    <a:pt x="1504" y="32503"/>
                  </a:lnTo>
                  <a:lnTo>
                    <a:pt x="0" y="44196"/>
                  </a:lnTo>
                  <a:lnTo>
                    <a:pt x="2346" y="58714"/>
                  </a:lnTo>
                  <a:lnTo>
                    <a:pt x="8833" y="71211"/>
                  </a:lnTo>
                  <a:lnTo>
                    <a:pt x="18632" y="80857"/>
                  </a:lnTo>
                  <a:lnTo>
                    <a:pt x="30913" y="86824"/>
                  </a:lnTo>
                  <a:lnTo>
                    <a:pt x="41910" y="88392"/>
                  </a:lnTo>
                  <a:lnTo>
                    <a:pt x="55873" y="85946"/>
                  </a:lnTo>
                  <a:lnTo>
                    <a:pt x="67740" y="79160"/>
                  </a:lnTo>
                  <a:lnTo>
                    <a:pt x="76807" y="68865"/>
                  </a:lnTo>
                  <a:lnTo>
                    <a:pt x="82368" y="55888"/>
                  </a:lnTo>
                  <a:lnTo>
                    <a:pt x="83820" y="44196"/>
                  </a:lnTo>
                  <a:lnTo>
                    <a:pt x="81552" y="29677"/>
                  </a:lnTo>
                  <a:lnTo>
                    <a:pt x="75218" y="17180"/>
                  </a:lnTo>
                  <a:lnTo>
                    <a:pt x="65522" y="7534"/>
                  </a:lnTo>
                  <a:lnTo>
                    <a:pt x="53170" y="1567"/>
                  </a:lnTo>
                  <a:lnTo>
                    <a:pt x="41910" y="0"/>
                  </a:lnTo>
                  <a:close/>
                </a:path>
              </a:pathLst>
            </a:custGeom>
            <a:solidFill>
              <a:srgbClr val="727BA2"/>
            </a:solidFill>
          </p:spPr>
          <p:txBody>
            <a:bodyPr wrap="square" lIns="0" tIns="0" rIns="0" bIns="0" rtlCol="0">
              <a:noAutofit/>
            </a:bodyPr>
            <a:lstStyle/>
            <a:p>
              <a:endParaRPr/>
            </a:p>
          </p:txBody>
        </p:sp>
        <p:sp>
          <p:nvSpPr>
            <p:cNvPr id="63" name="object 59"/>
            <p:cNvSpPr/>
            <p:nvPr/>
          </p:nvSpPr>
          <p:spPr>
            <a:xfrm>
              <a:off x="5632704" y="3073147"/>
              <a:ext cx="83820" cy="89153"/>
            </a:xfrm>
            <a:custGeom>
              <a:avLst/>
              <a:gdLst/>
              <a:ahLst/>
              <a:cxnLst/>
              <a:rect l="l" t="t" r="r" b="b"/>
              <a:pathLst>
                <a:path w="83820" h="89153">
                  <a:moveTo>
                    <a:pt x="41910" y="0"/>
                  </a:moveTo>
                  <a:lnTo>
                    <a:pt x="28245" y="2445"/>
                  </a:lnTo>
                  <a:lnTo>
                    <a:pt x="16403" y="9231"/>
                  </a:lnTo>
                  <a:lnTo>
                    <a:pt x="7213" y="19526"/>
                  </a:lnTo>
                  <a:lnTo>
                    <a:pt x="1504" y="32503"/>
                  </a:lnTo>
                  <a:lnTo>
                    <a:pt x="0" y="44196"/>
                  </a:lnTo>
                  <a:lnTo>
                    <a:pt x="2305" y="58972"/>
                  </a:lnTo>
                  <a:lnTo>
                    <a:pt x="8684" y="71616"/>
                  </a:lnTo>
                  <a:lnTo>
                    <a:pt x="18330" y="81361"/>
                  </a:lnTo>
                  <a:lnTo>
                    <a:pt x="30436" y="87440"/>
                  </a:lnTo>
                  <a:lnTo>
                    <a:pt x="41910" y="89153"/>
                  </a:lnTo>
                  <a:lnTo>
                    <a:pt x="55755" y="86744"/>
                  </a:lnTo>
                  <a:lnTo>
                    <a:pt x="67548" y="80025"/>
                  </a:lnTo>
                  <a:lnTo>
                    <a:pt x="76604" y="69763"/>
                  </a:lnTo>
                  <a:lnTo>
                    <a:pt x="82236" y="56726"/>
                  </a:lnTo>
                  <a:lnTo>
                    <a:pt x="83820" y="44196"/>
                  </a:lnTo>
                  <a:lnTo>
                    <a:pt x="81552" y="29677"/>
                  </a:lnTo>
                  <a:lnTo>
                    <a:pt x="75218" y="17180"/>
                  </a:lnTo>
                  <a:lnTo>
                    <a:pt x="65522" y="7534"/>
                  </a:lnTo>
                  <a:lnTo>
                    <a:pt x="53170" y="1567"/>
                  </a:lnTo>
                  <a:lnTo>
                    <a:pt x="41910" y="0"/>
                  </a:lnTo>
                  <a:close/>
                </a:path>
              </a:pathLst>
            </a:custGeom>
            <a:solidFill>
              <a:srgbClr val="727BA2"/>
            </a:solidFill>
          </p:spPr>
          <p:txBody>
            <a:bodyPr wrap="square" lIns="0" tIns="0" rIns="0" bIns="0" rtlCol="0">
              <a:noAutofit/>
            </a:bodyPr>
            <a:lstStyle/>
            <a:p>
              <a:endParaRPr/>
            </a:p>
          </p:txBody>
        </p:sp>
        <p:sp>
          <p:nvSpPr>
            <p:cNvPr id="64" name="object 58"/>
            <p:cNvSpPr/>
            <p:nvPr/>
          </p:nvSpPr>
          <p:spPr>
            <a:xfrm>
              <a:off x="5037582" y="3073147"/>
              <a:ext cx="83820" cy="89153"/>
            </a:xfrm>
            <a:custGeom>
              <a:avLst/>
              <a:gdLst/>
              <a:ahLst/>
              <a:cxnLst/>
              <a:rect l="l" t="t" r="r" b="b"/>
              <a:pathLst>
                <a:path w="83820" h="89153">
                  <a:moveTo>
                    <a:pt x="41910" y="0"/>
                  </a:moveTo>
                  <a:lnTo>
                    <a:pt x="28245" y="2445"/>
                  </a:lnTo>
                  <a:lnTo>
                    <a:pt x="16403" y="9231"/>
                  </a:lnTo>
                  <a:lnTo>
                    <a:pt x="7213" y="19526"/>
                  </a:lnTo>
                  <a:lnTo>
                    <a:pt x="1504" y="32503"/>
                  </a:lnTo>
                  <a:lnTo>
                    <a:pt x="0" y="44196"/>
                  </a:lnTo>
                  <a:lnTo>
                    <a:pt x="2305" y="58972"/>
                  </a:lnTo>
                  <a:lnTo>
                    <a:pt x="8684" y="71616"/>
                  </a:lnTo>
                  <a:lnTo>
                    <a:pt x="18330" y="81361"/>
                  </a:lnTo>
                  <a:lnTo>
                    <a:pt x="30436" y="87440"/>
                  </a:lnTo>
                  <a:lnTo>
                    <a:pt x="41910" y="89153"/>
                  </a:lnTo>
                  <a:lnTo>
                    <a:pt x="55755" y="86744"/>
                  </a:lnTo>
                  <a:lnTo>
                    <a:pt x="67548" y="80025"/>
                  </a:lnTo>
                  <a:lnTo>
                    <a:pt x="76604" y="69763"/>
                  </a:lnTo>
                  <a:lnTo>
                    <a:pt x="82236" y="56726"/>
                  </a:lnTo>
                  <a:lnTo>
                    <a:pt x="83820" y="44196"/>
                  </a:lnTo>
                  <a:lnTo>
                    <a:pt x="81552" y="29677"/>
                  </a:lnTo>
                  <a:lnTo>
                    <a:pt x="75218" y="17180"/>
                  </a:lnTo>
                  <a:lnTo>
                    <a:pt x="65522" y="7534"/>
                  </a:lnTo>
                  <a:lnTo>
                    <a:pt x="53170" y="1567"/>
                  </a:lnTo>
                  <a:lnTo>
                    <a:pt x="41910" y="0"/>
                  </a:lnTo>
                  <a:close/>
                </a:path>
              </a:pathLst>
            </a:custGeom>
            <a:solidFill>
              <a:srgbClr val="727BA2"/>
            </a:solidFill>
          </p:spPr>
          <p:txBody>
            <a:bodyPr wrap="square" lIns="0" tIns="0" rIns="0" bIns="0" rtlCol="0">
              <a:noAutofit/>
            </a:bodyPr>
            <a:lstStyle/>
            <a:p>
              <a:endParaRPr/>
            </a:p>
          </p:txBody>
        </p:sp>
        <p:sp>
          <p:nvSpPr>
            <p:cNvPr id="65" name="object 54"/>
            <p:cNvSpPr/>
            <p:nvPr/>
          </p:nvSpPr>
          <p:spPr>
            <a:xfrm>
              <a:off x="4991100" y="2249425"/>
              <a:ext cx="720851" cy="360425"/>
            </a:xfrm>
            <a:custGeom>
              <a:avLst/>
              <a:gdLst/>
              <a:ahLst/>
              <a:cxnLst/>
              <a:rect l="l" t="t" r="r" b="b"/>
              <a:pathLst>
                <a:path w="720851" h="360425">
                  <a:moveTo>
                    <a:pt x="0" y="0"/>
                  </a:moveTo>
                  <a:lnTo>
                    <a:pt x="0" y="360425"/>
                  </a:lnTo>
                  <a:lnTo>
                    <a:pt x="720851" y="360425"/>
                  </a:lnTo>
                  <a:lnTo>
                    <a:pt x="720851" y="0"/>
                  </a:lnTo>
                  <a:lnTo>
                    <a:pt x="0" y="0"/>
                  </a:lnTo>
                  <a:close/>
                </a:path>
              </a:pathLst>
            </a:custGeom>
            <a:ln w="25399">
              <a:solidFill>
                <a:srgbClr val="983300"/>
              </a:solidFill>
            </a:ln>
          </p:spPr>
          <p:txBody>
            <a:bodyPr wrap="square" lIns="0" tIns="0" rIns="0" bIns="0" rtlCol="0">
              <a:noAutofit/>
            </a:bodyPr>
            <a:lstStyle/>
            <a:p>
              <a:endParaRPr/>
            </a:p>
          </p:txBody>
        </p:sp>
        <p:sp>
          <p:nvSpPr>
            <p:cNvPr id="66" name="object 55"/>
            <p:cNvSpPr/>
            <p:nvPr/>
          </p:nvSpPr>
          <p:spPr>
            <a:xfrm>
              <a:off x="5338826" y="2609851"/>
              <a:ext cx="25400" cy="274320"/>
            </a:xfrm>
            <a:custGeom>
              <a:avLst/>
              <a:gdLst/>
              <a:ahLst/>
              <a:cxnLst/>
              <a:rect l="l" t="t" r="r" b="b"/>
              <a:pathLst>
                <a:path w="25400" h="274320">
                  <a:moveTo>
                    <a:pt x="0" y="0"/>
                  </a:moveTo>
                  <a:lnTo>
                    <a:pt x="0" y="274320"/>
                  </a:lnTo>
                  <a:lnTo>
                    <a:pt x="25400" y="274320"/>
                  </a:lnTo>
                  <a:lnTo>
                    <a:pt x="25400" y="0"/>
                  </a:lnTo>
                  <a:lnTo>
                    <a:pt x="0" y="0"/>
                  </a:lnTo>
                  <a:close/>
                </a:path>
              </a:pathLst>
            </a:custGeom>
            <a:solidFill>
              <a:srgbClr val="CC3300"/>
            </a:solidFill>
          </p:spPr>
          <p:txBody>
            <a:bodyPr wrap="square" lIns="0" tIns="0" rIns="0" bIns="0" rtlCol="0">
              <a:noAutofit/>
            </a:bodyPr>
            <a:lstStyle/>
            <a:p>
              <a:endParaRPr/>
            </a:p>
          </p:txBody>
        </p:sp>
        <p:sp>
          <p:nvSpPr>
            <p:cNvPr id="67" name="object 56"/>
            <p:cNvSpPr/>
            <p:nvPr/>
          </p:nvSpPr>
          <p:spPr>
            <a:xfrm>
              <a:off x="5338826" y="2609851"/>
              <a:ext cx="25400" cy="274320"/>
            </a:xfrm>
            <a:custGeom>
              <a:avLst/>
              <a:gdLst/>
              <a:ahLst/>
              <a:cxnLst/>
              <a:rect l="l" t="t" r="r" b="b"/>
              <a:pathLst>
                <a:path w="25400" h="274320">
                  <a:moveTo>
                    <a:pt x="0" y="0"/>
                  </a:moveTo>
                  <a:lnTo>
                    <a:pt x="0" y="274320"/>
                  </a:lnTo>
                  <a:lnTo>
                    <a:pt x="25400" y="274320"/>
                  </a:lnTo>
                  <a:lnTo>
                    <a:pt x="25400" y="0"/>
                  </a:lnTo>
                  <a:lnTo>
                    <a:pt x="0" y="0"/>
                  </a:lnTo>
                  <a:close/>
                </a:path>
              </a:pathLst>
            </a:custGeom>
            <a:solidFill>
              <a:srgbClr val="CC3300"/>
            </a:solidFill>
          </p:spPr>
          <p:txBody>
            <a:bodyPr wrap="square" lIns="0" tIns="0" rIns="0" bIns="0" rtlCol="0">
              <a:noAutofit/>
            </a:bodyPr>
            <a:lstStyle/>
            <a:p>
              <a:endParaRPr/>
            </a:p>
          </p:txBody>
        </p:sp>
        <p:sp>
          <p:nvSpPr>
            <p:cNvPr id="68" name="object 57"/>
            <p:cNvSpPr/>
            <p:nvPr/>
          </p:nvSpPr>
          <p:spPr>
            <a:xfrm>
              <a:off x="5329428" y="2031493"/>
              <a:ext cx="76200" cy="220979"/>
            </a:xfrm>
            <a:custGeom>
              <a:avLst/>
              <a:gdLst/>
              <a:ahLst/>
              <a:cxnLst/>
              <a:rect l="l" t="t" r="r" b="b"/>
              <a:pathLst>
                <a:path w="76200" h="220979">
                  <a:moveTo>
                    <a:pt x="42672" y="76199"/>
                  </a:moveTo>
                  <a:lnTo>
                    <a:pt x="76200" y="76200"/>
                  </a:lnTo>
                  <a:lnTo>
                    <a:pt x="42672" y="64007"/>
                  </a:lnTo>
                  <a:lnTo>
                    <a:pt x="41910" y="60198"/>
                  </a:lnTo>
                  <a:lnTo>
                    <a:pt x="38100" y="58674"/>
                  </a:lnTo>
                  <a:lnTo>
                    <a:pt x="35051" y="60198"/>
                  </a:lnTo>
                  <a:lnTo>
                    <a:pt x="33527" y="64007"/>
                  </a:lnTo>
                  <a:lnTo>
                    <a:pt x="33527" y="216407"/>
                  </a:lnTo>
                  <a:lnTo>
                    <a:pt x="35051" y="219455"/>
                  </a:lnTo>
                  <a:lnTo>
                    <a:pt x="38100" y="220979"/>
                  </a:lnTo>
                  <a:lnTo>
                    <a:pt x="41910" y="219455"/>
                  </a:lnTo>
                  <a:lnTo>
                    <a:pt x="42672" y="216407"/>
                  </a:lnTo>
                  <a:lnTo>
                    <a:pt x="42672" y="76199"/>
                  </a:lnTo>
                  <a:close/>
                </a:path>
                <a:path w="76200" h="220979">
                  <a:moveTo>
                    <a:pt x="35051" y="60198"/>
                  </a:moveTo>
                  <a:lnTo>
                    <a:pt x="38100" y="58674"/>
                  </a:lnTo>
                  <a:lnTo>
                    <a:pt x="41910" y="60198"/>
                  </a:lnTo>
                  <a:lnTo>
                    <a:pt x="42672" y="64007"/>
                  </a:lnTo>
                  <a:lnTo>
                    <a:pt x="76200" y="76200"/>
                  </a:lnTo>
                  <a:lnTo>
                    <a:pt x="38100" y="0"/>
                  </a:lnTo>
                  <a:lnTo>
                    <a:pt x="0" y="76200"/>
                  </a:lnTo>
                  <a:lnTo>
                    <a:pt x="33528" y="76199"/>
                  </a:lnTo>
                  <a:lnTo>
                    <a:pt x="33527" y="64007"/>
                  </a:lnTo>
                  <a:lnTo>
                    <a:pt x="35051" y="60198"/>
                  </a:lnTo>
                  <a:close/>
                </a:path>
              </a:pathLst>
            </a:custGeom>
            <a:solidFill>
              <a:srgbClr val="000000"/>
            </a:solidFill>
          </p:spPr>
          <p:txBody>
            <a:bodyPr wrap="square" lIns="0" tIns="0" rIns="0" bIns="0" rtlCol="0">
              <a:noAutofit/>
            </a:bodyPr>
            <a:lstStyle/>
            <a:p>
              <a:endParaRPr/>
            </a:p>
          </p:txBody>
        </p:sp>
        <p:sp>
          <p:nvSpPr>
            <p:cNvPr id="69" name="object 53"/>
            <p:cNvSpPr/>
            <p:nvPr/>
          </p:nvSpPr>
          <p:spPr>
            <a:xfrm>
              <a:off x="6371082" y="2973325"/>
              <a:ext cx="83820" cy="88392"/>
            </a:xfrm>
            <a:custGeom>
              <a:avLst/>
              <a:gdLst/>
              <a:ahLst/>
              <a:cxnLst/>
              <a:rect l="l" t="t" r="r" b="b"/>
              <a:pathLst>
                <a:path w="83820" h="88392">
                  <a:moveTo>
                    <a:pt x="41909" y="0"/>
                  </a:moveTo>
                  <a:lnTo>
                    <a:pt x="28245" y="2445"/>
                  </a:lnTo>
                  <a:lnTo>
                    <a:pt x="16403" y="9231"/>
                  </a:lnTo>
                  <a:lnTo>
                    <a:pt x="7213" y="19526"/>
                  </a:lnTo>
                  <a:lnTo>
                    <a:pt x="1504" y="32503"/>
                  </a:lnTo>
                  <a:lnTo>
                    <a:pt x="0" y="44196"/>
                  </a:lnTo>
                  <a:lnTo>
                    <a:pt x="2346" y="58714"/>
                  </a:lnTo>
                  <a:lnTo>
                    <a:pt x="8833" y="71211"/>
                  </a:lnTo>
                  <a:lnTo>
                    <a:pt x="18632" y="80857"/>
                  </a:lnTo>
                  <a:lnTo>
                    <a:pt x="30913" y="86824"/>
                  </a:lnTo>
                  <a:lnTo>
                    <a:pt x="41909" y="88392"/>
                  </a:lnTo>
                  <a:lnTo>
                    <a:pt x="55873" y="85946"/>
                  </a:lnTo>
                  <a:lnTo>
                    <a:pt x="67740" y="79160"/>
                  </a:lnTo>
                  <a:lnTo>
                    <a:pt x="76807" y="68865"/>
                  </a:lnTo>
                  <a:lnTo>
                    <a:pt x="82368" y="55888"/>
                  </a:lnTo>
                  <a:lnTo>
                    <a:pt x="83820" y="44196"/>
                  </a:lnTo>
                  <a:lnTo>
                    <a:pt x="81552" y="29677"/>
                  </a:lnTo>
                  <a:lnTo>
                    <a:pt x="75218" y="17180"/>
                  </a:lnTo>
                  <a:lnTo>
                    <a:pt x="65522" y="7534"/>
                  </a:lnTo>
                  <a:lnTo>
                    <a:pt x="53170" y="1567"/>
                  </a:lnTo>
                  <a:lnTo>
                    <a:pt x="41909" y="0"/>
                  </a:lnTo>
                  <a:close/>
                </a:path>
              </a:pathLst>
            </a:custGeom>
            <a:solidFill>
              <a:srgbClr val="727BA2"/>
            </a:solidFill>
          </p:spPr>
          <p:txBody>
            <a:bodyPr wrap="square" lIns="0" tIns="0" rIns="0" bIns="0" rtlCol="0">
              <a:noAutofit/>
            </a:bodyPr>
            <a:lstStyle/>
            <a:p>
              <a:endParaRPr/>
            </a:p>
          </p:txBody>
        </p:sp>
        <p:sp>
          <p:nvSpPr>
            <p:cNvPr id="70" name="object 51"/>
            <p:cNvSpPr/>
            <p:nvPr/>
          </p:nvSpPr>
          <p:spPr>
            <a:xfrm>
              <a:off x="6456426" y="3196591"/>
              <a:ext cx="84581" cy="89153"/>
            </a:xfrm>
            <a:custGeom>
              <a:avLst/>
              <a:gdLst/>
              <a:ahLst/>
              <a:cxnLst/>
              <a:rect l="l" t="t" r="r" b="b"/>
              <a:pathLst>
                <a:path w="84581" h="89153">
                  <a:moveTo>
                    <a:pt x="42672" y="0"/>
                  </a:moveTo>
                  <a:lnTo>
                    <a:pt x="28852" y="2446"/>
                  </a:lnTo>
                  <a:lnTo>
                    <a:pt x="16932" y="9210"/>
                  </a:lnTo>
                  <a:lnTo>
                    <a:pt x="7657" y="19426"/>
                  </a:lnTo>
                  <a:lnTo>
                    <a:pt x="1775" y="32228"/>
                  </a:lnTo>
                  <a:lnTo>
                    <a:pt x="0" y="44957"/>
                  </a:lnTo>
                  <a:lnTo>
                    <a:pt x="2314" y="59359"/>
                  </a:lnTo>
                  <a:lnTo>
                    <a:pt x="8745" y="71780"/>
                  </a:lnTo>
                  <a:lnTo>
                    <a:pt x="18527" y="81414"/>
                  </a:lnTo>
                  <a:lnTo>
                    <a:pt x="30891" y="87452"/>
                  </a:lnTo>
                  <a:lnTo>
                    <a:pt x="42672" y="89153"/>
                  </a:lnTo>
                  <a:lnTo>
                    <a:pt x="56336" y="86708"/>
                  </a:lnTo>
                  <a:lnTo>
                    <a:pt x="68178" y="79922"/>
                  </a:lnTo>
                  <a:lnTo>
                    <a:pt x="77368" y="69627"/>
                  </a:lnTo>
                  <a:lnTo>
                    <a:pt x="83077" y="56650"/>
                  </a:lnTo>
                  <a:lnTo>
                    <a:pt x="84581" y="44957"/>
                  </a:lnTo>
                  <a:lnTo>
                    <a:pt x="82276" y="30478"/>
                  </a:lnTo>
                  <a:lnTo>
                    <a:pt x="75897" y="17862"/>
                  </a:lnTo>
                  <a:lnTo>
                    <a:pt x="66251" y="7997"/>
                  </a:lnTo>
                  <a:lnTo>
                    <a:pt x="54145" y="1770"/>
                  </a:lnTo>
                  <a:lnTo>
                    <a:pt x="42672" y="0"/>
                  </a:lnTo>
                  <a:close/>
                </a:path>
              </a:pathLst>
            </a:custGeom>
            <a:solidFill>
              <a:srgbClr val="727BA2"/>
            </a:solidFill>
          </p:spPr>
          <p:txBody>
            <a:bodyPr wrap="square" lIns="0" tIns="0" rIns="0" bIns="0" rtlCol="0">
              <a:noAutofit/>
            </a:bodyPr>
            <a:lstStyle/>
            <a:p>
              <a:endParaRPr/>
            </a:p>
          </p:txBody>
        </p:sp>
        <p:sp>
          <p:nvSpPr>
            <p:cNvPr id="71" name="object 52"/>
            <p:cNvSpPr/>
            <p:nvPr/>
          </p:nvSpPr>
          <p:spPr>
            <a:xfrm>
              <a:off x="6329934" y="3152395"/>
              <a:ext cx="83820" cy="89153"/>
            </a:xfrm>
            <a:custGeom>
              <a:avLst/>
              <a:gdLst/>
              <a:ahLst/>
              <a:cxnLst/>
              <a:rect l="l" t="t" r="r" b="b"/>
              <a:pathLst>
                <a:path w="83820" h="89153">
                  <a:moveTo>
                    <a:pt x="41910" y="0"/>
                  </a:moveTo>
                  <a:lnTo>
                    <a:pt x="27946" y="2445"/>
                  </a:lnTo>
                  <a:lnTo>
                    <a:pt x="16079" y="9231"/>
                  </a:lnTo>
                  <a:lnTo>
                    <a:pt x="7012" y="19526"/>
                  </a:lnTo>
                  <a:lnTo>
                    <a:pt x="1451" y="32503"/>
                  </a:lnTo>
                  <a:lnTo>
                    <a:pt x="0" y="44196"/>
                  </a:lnTo>
                  <a:lnTo>
                    <a:pt x="2228" y="58972"/>
                  </a:lnTo>
                  <a:lnTo>
                    <a:pt x="8455" y="71616"/>
                  </a:lnTo>
                  <a:lnTo>
                    <a:pt x="17996" y="81361"/>
                  </a:lnTo>
                  <a:lnTo>
                    <a:pt x="30165" y="87440"/>
                  </a:lnTo>
                  <a:lnTo>
                    <a:pt x="41910" y="89153"/>
                  </a:lnTo>
                  <a:lnTo>
                    <a:pt x="55458" y="86744"/>
                  </a:lnTo>
                  <a:lnTo>
                    <a:pt x="67223" y="80025"/>
                  </a:lnTo>
                  <a:lnTo>
                    <a:pt x="76399" y="69763"/>
                  </a:lnTo>
                  <a:lnTo>
                    <a:pt x="82179" y="56726"/>
                  </a:lnTo>
                  <a:lnTo>
                    <a:pt x="83820" y="44196"/>
                  </a:lnTo>
                  <a:lnTo>
                    <a:pt x="81473" y="29677"/>
                  </a:lnTo>
                  <a:lnTo>
                    <a:pt x="74986" y="17180"/>
                  </a:lnTo>
                  <a:lnTo>
                    <a:pt x="65187" y="7534"/>
                  </a:lnTo>
                  <a:lnTo>
                    <a:pt x="52906" y="1567"/>
                  </a:lnTo>
                  <a:lnTo>
                    <a:pt x="41910" y="0"/>
                  </a:lnTo>
                  <a:close/>
                </a:path>
              </a:pathLst>
            </a:custGeom>
            <a:solidFill>
              <a:srgbClr val="727BA2"/>
            </a:solidFill>
          </p:spPr>
          <p:txBody>
            <a:bodyPr wrap="square" lIns="0" tIns="0" rIns="0" bIns="0" rtlCol="0">
              <a:noAutofit/>
            </a:bodyPr>
            <a:lstStyle/>
            <a:p>
              <a:endParaRPr/>
            </a:p>
          </p:txBody>
        </p:sp>
        <p:sp>
          <p:nvSpPr>
            <p:cNvPr id="72" name="object 50"/>
            <p:cNvSpPr/>
            <p:nvPr/>
          </p:nvSpPr>
          <p:spPr>
            <a:xfrm>
              <a:off x="6158484" y="3196591"/>
              <a:ext cx="83820" cy="89153"/>
            </a:xfrm>
            <a:custGeom>
              <a:avLst/>
              <a:gdLst/>
              <a:ahLst/>
              <a:cxnLst/>
              <a:rect l="l" t="t" r="r" b="b"/>
              <a:pathLst>
                <a:path w="83820" h="89153">
                  <a:moveTo>
                    <a:pt x="41910" y="0"/>
                  </a:moveTo>
                  <a:lnTo>
                    <a:pt x="28064" y="2487"/>
                  </a:lnTo>
                  <a:lnTo>
                    <a:pt x="16271" y="9357"/>
                  </a:lnTo>
                  <a:lnTo>
                    <a:pt x="7215" y="19724"/>
                  </a:lnTo>
                  <a:lnTo>
                    <a:pt x="1583" y="32698"/>
                  </a:lnTo>
                  <a:lnTo>
                    <a:pt x="0" y="44957"/>
                  </a:lnTo>
                  <a:lnTo>
                    <a:pt x="2267" y="59476"/>
                  </a:lnTo>
                  <a:lnTo>
                    <a:pt x="8601" y="71973"/>
                  </a:lnTo>
                  <a:lnTo>
                    <a:pt x="18297" y="81619"/>
                  </a:lnTo>
                  <a:lnTo>
                    <a:pt x="30649" y="87586"/>
                  </a:lnTo>
                  <a:lnTo>
                    <a:pt x="41910" y="89153"/>
                  </a:lnTo>
                  <a:lnTo>
                    <a:pt x="55574" y="86708"/>
                  </a:lnTo>
                  <a:lnTo>
                    <a:pt x="67416" y="79922"/>
                  </a:lnTo>
                  <a:lnTo>
                    <a:pt x="76606" y="69627"/>
                  </a:lnTo>
                  <a:lnTo>
                    <a:pt x="82315" y="56650"/>
                  </a:lnTo>
                  <a:lnTo>
                    <a:pt x="83820" y="44957"/>
                  </a:lnTo>
                  <a:lnTo>
                    <a:pt x="81514" y="30478"/>
                  </a:lnTo>
                  <a:lnTo>
                    <a:pt x="75135" y="17862"/>
                  </a:lnTo>
                  <a:lnTo>
                    <a:pt x="65489" y="7997"/>
                  </a:lnTo>
                  <a:lnTo>
                    <a:pt x="53383" y="1770"/>
                  </a:lnTo>
                  <a:lnTo>
                    <a:pt x="41910" y="0"/>
                  </a:lnTo>
                  <a:close/>
                </a:path>
              </a:pathLst>
            </a:custGeom>
            <a:solidFill>
              <a:srgbClr val="727BA2"/>
            </a:solidFill>
          </p:spPr>
          <p:txBody>
            <a:bodyPr wrap="square" lIns="0" tIns="0" rIns="0" bIns="0" rtlCol="0">
              <a:noAutofit/>
            </a:bodyPr>
            <a:lstStyle/>
            <a:p>
              <a:endParaRPr/>
            </a:p>
          </p:txBody>
        </p:sp>
        <p:sp>
          <p:nvSpPr>
            <p:cNvPr id="73" name="object 49"/>
            <p:cNvSpPr/>
            <p:nvPr/>
          </p:nvSpPr>
          <p:spPr>
            <a:xfrm>
              <a:off x="6541008" y="2973325"/>
              <a:ext cx="83820" cy="88392"/>
            </a:xfrm>
            <a:custGeom>
              <a:avLst/>
              <a:gdLst/>
              <a:ahLst/>
              <a:cxnLst/>
              <a:rect l="l" t="t" r="r" b="b"/>
              <a:pathLst>
                <a:path w="83820" h="88392">
                  <a:moveTo>
                    <a:pt x="41910" y="0"/>
                  </a:moveTo>
                  <a:lnTo>
                    <a:pt x="27946" y="2445"/>
                  </a:lnTo>
                  <a:lnTo>
                    <a:pt x="16079" y="9231"/>
                  </a:lnTo>
                  <a:lnTo>
                    <a:pt x="7012" y="19526"/>
                  </a:lnTo>
                  <a:lnTo>
                    <a:pt x="1451" y="32503"/>
                  </a:lnTo>
                  <a:lnTo>
                    <a:pt x="0" y="44196"/>
                  </a:lnTo>
                  <a:lnTo>
                    <a:pt x="2267" y="58714"/>
                  </a:lnTo>
                  <a:lnTo>
                    <a:pt x="8601" y="71211"/>
                  </a:lnTo>
                  <a:lnTo>
                    <a:pt x="18297" y="80857"/>
                  </a:lnTo>
                  <a:lnTo>
                    <a:pt x="30649" y="86824"/>
                  </a:lnTo>
                  <a:lnTo>
                    <a:pt x="41910" y="88392"/>
                  </a:lnTo>
                  <a:lnTo>
                    <a:pt x="55574" y="85946"/>
                  </a:lnTo>
                  <a:lnTo>
                    <a:pt x="67416" y="79160"/>
                  </a:lnTo>
                  <a:lnTo>
                    <a:pt x="76606" y="68865"/>
                  </a:lnTo>
                  <a:lnTo>
                    <a:pt x="82315" y="55888"/>
                  </a:lnTo>
                  <a:lnTo>
                    <a:pt x="83820" y="44196"/>
                  </a:lnTo>
                  <a:lnTo>
                    <a:pt x="81473" y="29677"/>
                  </a:lnTo>
                  <a:lnTo>
                    <a:pt x="74986" y="17180"/>
                  </a:lnTo>
                  <a:lnTo>
                    <a:pt x="65187" y="7534"/>
                  </a:lnTo>
                  <a:lnTo>
                    <a:pt x="52906" y="1567"/>
                  </a:lnTo>
                  <a:lnTo>
                    <a:pt x="41910" y="0"/>
                  </a:lnTo>
                  <a:close/>
                </a:path>
              </a:pathLst>
            </a:custGeom>
            <a:solidFill>
              <a:srgbClr val="727BA2"/>
            </a:solidFill>
          </p:spPr>
          <p:txBody>
            <a:bodyPr wrap="square" lIns="0" tIns="0" rIns="0" bIns="0" rtlCol="0">
              <a:noAutofit/>
            </a:bodyPr>
            <a:lstStyle/>
            <a:p>
              <a:endParaRPr/>
            </a:p>
          </p:txBody>
        </p:sp>
        <p:sp>
          <p:nvSpPr>
            <p:cNvPr id="74" name="object 48"/>
            <p:cNvSpPr/>
            <p:nvPr/>
          </p:nvSpPr>
          <p:spPr>
            <a:xfrm>
              <a:off x="6712458" y="3061717"/>
              <a:ext cx="83820" cy="89153"/>
            </a:xfrm>
            <a:custGeom>
              <a:avLst/>
              <a:gdLst/>
              <a:ahLst/>
              <a:cxnLst/>
              <a:rect l="l" t="t" r="r" b="b"/>
              <a:pathLst>
                <a:path w="83820" h="89153">
                  <a:moveTo>
                    <a:pt x="41910" y="0"/>
                  </a:moveTo>
                  <a:lnTo>
                    <a:pt x="28064" y="2487"/>
                  </a:lnTo>
                  <a:lnTo>
                    <a:pt x="16271" y="9357"/>
                  </a:lnTo>
                  <a:lnTo>
                    <a:pt x="7215" y="19724"/>
                  </a:lnTo>
                  <a:lnTo>
                    <a:pt x="1583" y="32698"/>
                  </a:lnTo>
                  <a:lnTo>
                    <a:pt x="0" y="44957"/>
                  </a:lnTo>
                  <a:lnTo>
                    <a:pt x="2267" y="59476"/>
                  </a:lnTo>
                  <a:lnTo>
                    <a:pt x="8601" y="71973"/>
                  </a:lnTo>
                  <a:lnTo>
                    <a:pt x="18297" y="81619"/>
                  </a:lnTo>
                  <a:lnTo>
                    <a:pt x="30649" y="87586"/>
                  </a:lnTo>
                  <a:lnTo>
                    <a:pt x="41910" y="89153"/>
                  </a:lnTo>
                  <a:lnTo>
                    <a:pt x="55574" y="86708"/>
                  </a:lnTo>
                  <a:lnTo>
                    <a:pt x="67416" y="79922"/>
                  </a:lnTo>
                  <a:lnTo>
                    <a:pt x="76606" y="69627"/>
                  </a:lnTo>
                  <a:lnTo>
                    <a:pt x="82315" y="56650"/>
                  </a:lnTo>
                  <a:lnTo>
                    <a:pt x="83820" y="44957"/>
                  </a:lnTo>
                  <a:lnTo>
                    <a:pt x="81514" y="30478"/>
                  </a:lnTo>
                  <a:lnTo>
                    <a:pt x="75135" y="17862"/>
                  </a:lnTo>
                  <a:lnTo>
                    <a:pt x="65489" y="7997"/>
                  </a:lnTo>
                  <a:lnTo>
                    <a:pt x="53383" y="1770"/>
                  </a:lnTo>
                  <a:lnTo>
                    <a:pt x="41910" y="0"/>
                  </a:lnTo>
                  <a:close/>
                </a:path>
              </a:pathLst>
            </a:custGeom>
            <a:solidFill>
              <a:srgbClr val="727BA2"/>
            </a:solidFill>
          </p:spPr>
          <p:txBody>
            <a:bodyPr wrap="square" lIns="0" tIns="0" rIns="0" bIns="0" rtlCol="0">
              <a:noAutofit/>
            </a:bodyPr>
            <a:lstStyle/>
            <a:p>
              <a:endParaRPr/>
            </a:p>
          </p:txBody>
        </p:sp>
        <p:sp>
          <p:nvSpPr>
            <p:cNvPr id="75" name="object 47"/>
            <p:cNvSpPr/>
            <p:nvPr/>
          </p:nvSpPr>
          <p:spPr>
            <a:xfrm>
              <a:off x="6116574" y="3061717"/>
              <a:ext cx="84581" cy="89153"/>
            </a:xfrm>
            <a:custGeom>
              <a:avLst/>
              <a:gdLst/>
              <a:ahLst/>
              <a:cxnLst/>
              <a:rect l="l" t="t" r="r" b="b"/>
              <a:pathLst>
                <a:path w="84581" h="89153">
                  <a:moveTo>
                    <a:pt x="42672" y="0"/>
                  </a:moveTo>
                  <a:lnTo>
                    <a:pt x="28852" y="2446"/>
                  </a:lnTo>
                  <a:lnTo>
                    <a:pt x="16932" y="9210"/>
                  </a:lnTo>
                  <a:lnTo>
                    <a:pt x="7657" y="19426"/>
                  </a:lnTo>
                  <a:lnTo>
                    <a:pt x="1775" y="32228"/>
                  </a:lnTo>
                  <a:lnTo>
                    <a:pt x="0" y="44957"/>
                  </a:lnTo>
                  <a:lnTo>
                    <a:pt x="2314" y="59359"/>
                  </a:lnTo>
                  <a:lnTo>
                    <a:pt x="8745" y="71780"/>
                  </a:lnTo>
                  <a:lnTo>
                    <a:pt x="18527" y="81414"/>
                  </a:lnTo>
                  <a:lnTo>
                    <a:pt x="30891" y="87452"/>
                  </a:lnTo>
                  <a:lnTo>
                    <a:pt x="42672" y="89153"/>
                  </a:lnTo>
                  <a:lnTo>
                    <a:pt x="56336" y="86708"/>
                  </a:lnTo>
                  <a:lnTo>
                    <a:pt x="68178" y="79922"/>
                  </a:lnTo>
                  <a:lnTo>
                    <a:pt x="77368" y="69627"/>
                  </a:lnTo>
                  <a:lnTo>
                    <a:pt x="83077" y="56650"/>
                  </a:lnTo>
                  <a:lnTo>
                    <a:pt x="84581" y="44957"/>
                  </a:lnTo>
                  <a:lnTo>
                    <a:pt x="82276" y="30478"/>
                  </a:lnTo>
                  <a:lnTo>
                    <a:pt x="75897" y="17862"/>
                  </a:lnTo>
                  <a:lnTo>
                    <a:pt x="66251" y="7997"/>
                  </a:lnTo>
                  <a:lnTo>
                    <a:pt x="54145" y="1770"/>
                  </a:lnTo>
                  <a:lnTo>
                    <a:pt x="42672" y="0"/>
                  </a:lnTo>
                  <a:close/>
                </a:path>
              </a:pathLst>
            </a:custGeom>
            <a:solidFill>
              <a:srgbClr val="727BA2"/>
            </a:solidFill>
          </p:spPr>
          <p:txBody>
            <a:bodyPr wrap="square" lIns="0" tIns="0" rIns="0" bIns="0" rtlCol="0">
              <a:noAutofit/>
            </a:bodyPr>
            <a:lstStyle/>
            <a:p>
              <a:endParaRPr/>
            </a:p>
          </p:txBody>
        </p:sp>
        <p:sp>
          <p:nvSpPr>
            <p:cNvPr id="76" name="object 46"/>
            <p:cNvSpPr/>
            <p:nvPr/>
          </p:nvSpPr>
          <p:spPr>
            <a:xfrm>
              <a:off x="8026908" y="2973325"/>
              <a:ext cx="83820" cy="88392"/>
            </a:xfrm>
            <a:custGeom>
              <a:avLst/>
              <a:gdLst/>
              <a:ahLst/>
              <a:cxnLst/>
              <a:rect l="l" t="t" r="r" b="b"/>
              <a:pathLst>
                <a:path w="83820" h="88392">
                  <a:moveTo>
                    <a:pt x="41910" y="0"/>
                  </a:moveTo>
                  <a:lnTo>
                    <a:pt x="27946" y="2445"/>
                  </a:lnTo>
                  <a:lnTo>
                    <a:pt x="16079" y="9231"/>
                  </a:lnTo>
                  <a:lnTo>
                    <a:pt x="7012" y="19526"/>
                  </a:lnTo>
                  <a:lnTo>
                    <a:pt x="1451" y="32503"/>
                  </a:lnTo>
                  <a:lnTo>
                    <a:pt x="0" y="44196"/>
                  </a:lnTo>
                  <a:lnTo>
                    <a:pt x="2267" y="58714"/>
                  </a:lnTo>
                  <a:lnTo>
                    <a:pt x="8601" y="71211"/>
                  </a:lnTo>
                  <a:lnTo>
                    <a:pt x="18297" y="80857"/>
                  </a:lnTo>
                  <a:lnTo>
                    <a:pt x="30649" y="86824"/>
                  </a:lnTo>
                  <a:lnTo>
                    <a:pt x="41910" y="88392"/>
                  </a:lnTo>
                  <a:lnTo>
                    <a:pt x="55574" y="85946"/>
                  </a:lnTo>
                  <a:lnTo>
                    <a:pt x="67416" y="79160"/>
                  </a:lnTo>
                  <a:lnTo>
                    <a:pt x="76606" y="68865"/>
                  </a:lnTo>
                  <a:lnTo>
                    <a:pt x="82315" y="55888"/>
                  </a:lnTo>
                  <a:lnTo>
                    <a:pt x="83820" y="44196"/>
                  </a:lnTo>
                  <a:lnTo>
                    <a:pt x="81473" y="29677"/>
                  </a:lnTo>
                  <a:lnTo>
                    <a:pt x="74986" y="17180"/>
                  </a:lnTo>
                  <a:lnTo>
                    <a:pt x="65187" y="7534"/>
                  </a:lnTo>
                  <a:lnTo>
                    <a:pt x="52906" y="1567"/>
                  </a:lnTo>
                  <a:lnTo>
                    <a:pt x="41910" y="0"/>
                  </a:lnTo>
                  <a:close/>
                </a:path>
              </a:pathLst>
            </a:custGeom>
            <a:solidFill>
              <a:srgbClr val="727BA2"/>
            </a:solidFill>
          </p:spPr>
          <p:txBody>
            <a:bodyPr wrap="square" lIns="0" tIns="0" rIns="0" bIns="0" rtlCol="0">
              <a:noAutofit/>
            </a:bodyPr>
            <a:lstStyle/>
            <a:p>
              <a:endParaRPr/>
            </a:p>
          </p:txBody>
        </p:sp>
        <p:sp>
          <p:nvSpPr>
            <p:cNvPr id="77" name="object 44"/>
            <p:cNvSpPr/>
            <p:nvPr/>
          </p:nvSpPr>
          <p:spPr>
            <a:xfrm>
              <a:off x="8112252" y="3196591"/>
              <a:ext cx="84581" cy="89153"/>
            </a:xfrm>
            <a:custGeom>
              <a:avLst/>
              <a:gdLst/>
              <a:ahLst/>
              <a:cxnLst/>
              <a:rect l="l" t="t" r="r" b="b"/>
              <a:pathLst>
                <a:path w="84581" h="89153">
                  <a:moveTo>
                    <a:pt x="41909" y="0"/>
                  </a:moveTo>
                  <a:lnTo>
                    <a:pt x="28361" y="2487"/>
                  </a:lnTo>
                  <a:lnTo>
                    <a:pt x="16596" y="9357"/>
                  </a:lnTo>
                  <a:lnTo>
                    <a:pt x="7420" y="19724"/>
                  </a:lnTo>
                  <a:lnTo>
                    <a:pt x="1640" y="32698"/>
                  </a:lnTo>
                  <a:lnTo>
                    <a:pt x="0" y="44957"/>
                  </a:lnTo>
                  <a:lnTo>
                    <a:pt x="2346" y="59476"/>
                  </a:lnTo>
                  <a:lnTo>
                    <a:pt x="8833" y="71973"/>
                  </a:lnTo>
                  <a:lnTo>
                    <a:pt x="18632" y="81619"/>
                  </a:lnTo>
                  <a:lnTo>
                    <a:pt x="30913" y="87586"/>
                  </a:lnTo>
                  <a:lnTo>
                    <a:pt x="41909" y="89153"/>
                  </a:lnTo>
                  <a:lnTo>
                    <a:pt x="55845" y="86748"/>
                  </a:lnTo>
                  <a:lnTo>
                    <a:pt x="67841" y="80071"/>
                  </a:lnTo>
                  <a:lnTo>
                    <a:pt x="77130" y="69929"/>
                  </a:lnTo>
                  <a:lnTo>
                    <a:pt x="82944" y="57130"/>
                  </a:lnTo>
                  <a:lnTo>
                    <a:pt x="84581" y="44957"/>
                  </a:lnTo>
                  <a:lnTo>
                    <a:pt x="82307" y="30593"/>
                  </a:lnTo>
                  <a:lnTo>
                    <a:pt x="75981" y="18054"/>
                  </a:lnTo>
                  <a:lnTo>
                    <a:pt x="66352" y="8205"/>
                  </a:lnTo>
                  <a:lnTo>
                    <a:pt x="54165" y="1911"/>
                  </a:lnTo>
                  <a:lnTo>
                    <a:pt x="41909" y="0"/>
                  </a:lnTo>
                  <a:close/>
                </a:path>
              </a:pathLst>
            </a:custGeom>
            <a:solidFill>
              <a:srgbClr val="727BA2"/>
            </a:solidFill>
          </p:spPr>
          <p:txBody>
            <a:bodyPr wrap="square" lIns="0" tIns="0" rIns="0" bIns="0" rtlCol="0">
              <a:noAutofit/>
            </a:bodyPr>
            <a:lstStyle/>
            <a:p>
              <a:endParaRPr/>
            </a:p>
          </p:txBody>
        </p:sp>
        <p:sp>
          <p:nvSpPr>
            <p:cNvPr id="78" name="object 45"/>
            <p:cNvSpPr/>
            <p:nvPr/>
          </p:nvSpPr>
          <p:spPr>
            <a:xfrm>
              <a:off x="7985760" y="3152395"/>
              <a:ext cx="83820" cy="89153"/>
            </a:xfrm>
            <a:custGeom>
              <a:avLst/>
              <a:gdLst/>
              <a:ahLst/>
              <a:cxnLst/>
              <a:rect l="l" t="t" r="r" b="b"/>
              <a:pathLst>
                <a:path w="83820" h="89153">
                  <a:moveTo>
                    <a:pt x="41910" y="0"/>
                  </a:moveTo>
                  <a:lnTo>
                    <a:pt x="27946" y="2445"/>
                  </a:lnTo>
                  <a:lnTo>
                    <a:pt x="16079" y="9231"/>
                  </a:lnTo>
                  <a:lnTo>
                    <a:pt x="7012" y="19526"/>
                  </a:lnTo>
                  <a:lnTo>
                    <a:pt x="1451" y="32503"/>
                  </a:lnTo>
                  <a:lnTo>
                    <a:pt x="0" y="44196"/>
                  </a:lnTo>
                  <a:lnTo>
                    <a:pt x="2228" y="58972"/>
                  </a:lnTo>
                  <a:lnTo>
                    <a:pt x="8455" y="71616"/>
                  </a:lnTo>
                  <a:lnTo>
                    <a:pt x="17996" y="81361"/>
                  </a:lnTo>
                  <a:lnTo>
                    <a:pt x="30165" y="87440"/>
                  </a:lnTo>
                  <a:lnTo>
                    <a:pt x="41910" y="89153"/>
                  </a:lnTo>
                  <a:lnTo>
                    <a:pt x="55458" y="86744"/>
                  </a:lnTo>
                  <a:lnTo>
                    <a:pt x="67223" y="80025"/>
                  </a:lnTo>
                  <a:lnTo>
                    <a:pt x="76399" y="69763"/>
                  </a:lnTo>
                  <a:lnTo>
                    <a:pt x="82179" y="56726"/>
                  </a:lnTo>
                  <a:lnTo>
                    <a:pt x="83820" y="44196"/>
                  </a:lnTo>
                  <a:lnTo>
                    <a:pt x="81473" y="29677"/>
                  </a:lnTo>
                  <a:lnTo>
                    <a:pt x="74986" y="17180"/>
                  </a:lnTo>
                  <a:lnTo>
                    <a:pt x="65187" y="7534"/>
                  </a:lnTo>
                  <a:lnTo>
                    <a:pt x="52906" y="1567"/>
                  </a:lnTo>
                  <a:lnTo>
                    <a:pt x="41910" y="0"/>
                  </a:lnTo>
                  <a:close/>
                </a:path>
              </a:pathLst>
            </a:custGeom>
            <a:solidFill>
              <a:srgbClr val="727BA2"/>
            </a:solidFill>
          </p:spPr>
          <p:txBody>
            <a:bodyPr wrap="square" lIns="0" tIns="0" rIns="0" bIns="0" rtlCol="0">
              <a:noAutofit/>
            </a:bodyPr>
            <a:lstStyle/>
            <a:p>
              <a:endParaRPr/>
            </a:p>
          </p:txBody>
        </p:sp>
        <p:sp>
          <p:nvSpPr>
            <p:cNvPr id="79" name="object 43"/>
            <p:cNvSpPr/>
            <p:nvPr/>
          </p:nvSpPr>
          <p:spPr>
            <a:xfrm>
              <a:off x="7814310" y="3196591"/>
              <a:ext cx="83820" cy="89153"/>
            </a:xfrm>
            <a:custGeom>
              <a:avLst/>
              <a:gdLst/>
              <a:ahLst/>
              <a:cxnLst/>
              <a:rect l="l" t="t" r="r" b="b"/>
              <a:pathLst>
                <a:path w="83820" h="89153">
                  <a:moveTo>
                    <a:pt x="41910" y="0"/>
                  </a:moveTo>
                  <a:lnTo>
                    <a:pt x="28064" y="2487"/>
                  </a:lnTo>
                  <a:lnTo>
                    <a:pt x="16271" y="9357"/>
                  </a:lnTo>
                  <a:lnTo>
                    <a:pt x="7215" y="19724"/>
                  </a:lnTo>
                  <a:lnTo>
                    <a:pt x="1583" y="32698"/>
                  </a:lnTo>
                  <a:lnTo>
                    <a:pt x="0" y="44957"/>
                  </a:lnTo>
                  <a:lnTo>
                    <a:pt x="2267" y="59476"/>
                  </a:lnTo>
                  <a:lnTo>
                    <a:pt x="8601" y="71973"/>
                  </a:lnTo>
                  <a:lnTo>
                    <a:pt x="18297" y="81619"/>
                  </a:lnTo>
                  <a:lnTo>
                    <a:pt x="30649" y="87586"/>
                  </a:lnTo>
                  <a:lnTo>
                    <a:pt x="41910" y="89153"/>
                  </a:lnTo>
                  <a:lnTo>
                    <a:pt x="55574" y="86708"/>
                  </a:lnTo>
                  <a:lnTo>
                    <a:pt x="67416" y="79922"/>
                  </a:lnTo>
                  <a:lnTo>
                    <a:pt x="76606" y="69627"/>
                  </a:lnTo>
                  <a:lnTo>
                    <a:pt x="82315" y="56650"/>
                  </a:lnTo>
                  <a:lnTo>
                    <a:pt x="83820" y="44957"/>
                  </a:lnTo>
                  <a:lnTo>
                    <a:pt x="81514" y="30478"/>
                  </a:lnTo>
                  <a:lnTo>
                    <a:pt x="75135" y="17862"/>
                  </a:lnTo>
                  <a:lnTo>
                    <a:pt x="65489" y="7997"/>
                  </a:lnTo>
                  <a:lnTo>
                    <a:pt x="53383" y="1770"/>
                  </a:lnTo>
                  <a:lnTo>
                    <a:pt x="41910" y="0"/>
                  </a:lnTo>
                  <a:close/>
                </a:path>
              </a:pathLst>
            </a:custGeom>
            <a:solidFill>
              <a:srgbClr val="727BA2"/>
            </a:solidFill>
          </p:spPr>
          <p:txBody>
            <a:bodyPr wrap="square" lIns="0" tIns="0" rIns="0" bIns="0" rtlCol="0">
              <a:noAutofit/>
            </a:bodyPr>
            <a:lstStyle/>
            <a:p>
              <a:endParaRPr/>
            </a:p>
          </p:txBody>
        </p:sp>
        <p:sp>
          <p:nvSpPr>
            <p:cNvPr id="80" name="object 42"/>
            <p:cNvSpPr/>
            <p:nvPr/>
          </p:nvSpPr>
          <p:spPr>
            <a:xfrm>
              <a:off x="8196834" y="2973325"/>
              <a:ext cx="83820" cy="88392"/>
            </a:xfrm>
            <a:custGeom>
              <a:avLst/>
              <a:gdLst/>
              <a:ahLst/>
              <a:cxnLst/>
              <a:rect l="l" t="t" r="r" b="b"/>
              <a:pathLst>
                <a:path w="83820" h="88392">
                  <a:moveTo>
                    <a:pt x="41910" y="0"/>
                  </a:moveTo>
                  <a:lnTo>
                    <a:pt x="27946" y="2445"/>
                  </a:lnTo>
                  <a:lnTo>
                    <a:pt x="16079" y="9231"/>
                  </a:lnTo>
                  <a:lnTo>
                    <a:pt x="7012" y="19526"/>
                  </a:lnTo>
                  <a:lnTo>
                    <a:pt x="1451" y="32503"/>
                  </a:lnTo>
                  <a:lnTo>
                    <a:pt x="0" y="44196"/>
                  </a:lnTo>
                  <a:lnTo>
                    <a:pt x="2267" y="58714"/>
                  </a:lnTo>
                  <a:lnTo>
                    <a:pt x="8601" y="71211"/>
                  </a:lnTo>
                  <a:lnTo>
                    <a:pt x="18297" y="80857"/>
                  </a:lnTo>
                  <a:lnTo>
                    <a:pt x="30649" y="86824"/>
                  </a:lnTo>
                  <a:lnTo>
                    <a:pt x="41910" y="88392"/>
                  </a:lnTo>
                  <a:lnTo>
                    <a:pt x="55574" y="85946"/>
                  </a:lnTo>
                  <a:lnTo>
                    <a:pt x="67416" y="79160"/>
                  </a:lnTo>
                  <a:lnTo>
                    <a:pt x="76606" y="68865"/>
                  </a:lnTo>
                  <a:lnTo>
                    <a:pt x="82315" y="55888"/>
                  </a:lnTo>
                  <a:lnTo>
                    <a:pt x="83820" y="44196"/>
                  </a:lnTo>
                  <a:lnTo>
                    <a:pt x="81473" y="29677"/>
                  </a:lnTo>
                  <a:lnTo>
                    <a:pt x="74986" y="17180"/>
                  </a:lnTo>
                  <a:lnTo>
                    <a:pt x="65187" y="7534"/>
                  </a:lnTo>
                  <a:lnTo>
                    <a:pt x="52906" y="1567"/>
                  </a:lnTo>
                  <a:lnTo>
                    <a:pt x="41910" y="0"/>
                  </a:lnTo>
                  <a:close/>
                </a:path>
              </a:pathLst>
            </a:custGeom>
            <a:solidFill>
              <a:srgbClr val="727BA2"/>
            </a:solidFill>
          </p:spPr>
          <p:txBody>
            <a:bodyPr wrap="square" lIns="0" tIns="0" rIns="0" bIns="0" rtlCol="0">
              <a:noAutofit/>
            </a:bodyPr>
            <a:lstStyle/>
            <a:p>
              <a:endParaRPr/>
            </a:p>
          </p:txBody>
        </p:sp>
        <p:sp>
          <p:nvSpPr>
            <p:cNvPr id="81" name="object 41"/>
            <p:cNvSpPr/>
            <p:nvPr/>
          </p:nvSpPr>
          <p:spPr>
            <a:xfrm>
              <a:off x="8368284" y="3061717"/>
              <a:ext cx="83820" cy="89153"/>
            </a:xfrm>
            <a:custGeom>
              <a:avLst/>
              <a:gdLst/>
              <a:ahLst/>
              <a:cxnLst/>
              <a:rect l="l" t="t" r="r" b="b"/>
              <a:pathLst>
                <a:path w="83820" h="89153">
                  <a:moveTo>
                    <a:pt x="41910" y="0"/>
                  </a:moveTo>
                  <a:lnTo>
                    <a:pt x="28064" y="2487"/>
                  </a:lnTo>
                  <a:lnTo>
                    <a:pt x="16271" y="9357"/>
                  </a:lnTo>
                  <a:lnTo>
                    <a:pt x="7215" y="19724"/>
                  </a:lnTo>
                  <a:lnTo>
                    <a:pt x="1583" y="32698"/>
                  </a:lnTo>
                  <a:lnTo>
                    <a:pt x="0" y="44957"/>
                  </a:lnTo>
                  <a:lnTo>
                    <a:pt x="2267" y="59476"/>
                  </a:lnTo>
                  <a:lnTo>
                    <a:pt x="8601" y="71973"/>
                  </a:lnTo>
                  <a:lnTo>
                    <a:pt x="18297" y="81619"/>
                  </a:lnTo>
                  <a:lnTo>
                    <a:pt x="30649" y="87586"/>
                  </a:lnTo>
                  <a:lnTo>
                    <a:pt x="41910" y="89153"/>
                  </a:lnTo>
                  <a:lnTo>
                    <a:pt x="55574" y="86708"/>
                  </a:lnTo>
                  <a:lnTo>
                    <a:pt x="67416" y="79922"/>
                  </a:lnTo>
                  <a:lnTo>
                    <a:pt x="76606" y="69627"/>
                  </a:lnTo>
                  <a:lnTo>
                    <a:pt x="82315" y="56650"/>
                  </a:lnTo>
                  <a:lnTo>
                    <a:pt x="83820" y="44957"/>
                  </a:lnTo>
                  <a:lnTo>
                    <a:pt x="81514" y="30478"/>
                  </a:lnTo>
                  <a:lnTo>
                    <a:pt x="75135" y="17862"/>
                  </a:lnTo>
                  <a:lnTo>
                    <a:pt x="65489" y="7997"/>
                  </a:lnTo>
                  <a:lnTo>
                    <a:pt x="53383" y="1770"/>
                  </a:lnTo>
                  <a:lnTo>
                    <a:pt x="41910" y="0"/>
                  </a:lnTo>
                  <a:close/>
                </a:path>
              </a:pathLst>
            </a:custGeom>
            <a:solidFill>
              <a:srgbClr val="727BA2"/>
            </a:solidFill>
          </p:spPr>
          <p:txBody>
            <a:bodyPr wrap="square" lIns="0" tIns="0" rIns="0" bIns="0" rtlCol="0">
              <a:noAutofit/>
            </a:bodyPr>
            <a:lstStyle/>
            <a:p>
              <a:endParaRPr/>
            </a:p>
          </p:txBody>
        </p:sp>
        <p:sp>
          <p:nvSpPr>
            <p:cNvPr id="82" name="object 40"/>
            <p:cNvSpPr/>
            <p:nvPr/>
          </p:nvSpPr>
          <p:spPr>
            <a:xfrm>
              <a:off x="7772400" y="3061717"/>
              <a:ext cx="84581" cy="89153"/>
            </a:xfrm>
            <a:custGeom>
              <a:avLst/>
              <a:gdLst/>
              <a:ahLst/>
              <a:cxnLst/>
              <a:rect l="l" t="t" r="r" b="b"/>
              <a:pathLst>
                <a:path w="84581" h="89153">
                  <a:moveTo>
                    <a:pt x="42672" y="0"/>
                  </a:moveTo>
                  <a:lnTo>
                    <a:pt x="28852" y="2446"/>
                  </a:lnTo>
                  <a:lnTo>
                    <a:pt x="16932" y="9210"/>
                  </a:lnTo>
                  <a:lnTo>
                    <a:pt x="7657" y="19426"/>
                  </a:lnTo>
                  <a:lnTo>
                    <a:pt x="1775" y="32228"/>
                  </a:lnTo>
                  <a:lnTo>
                    <a:pt x="0" y="44957"/>
                  </a:lnTo>
                  <a:lnTo>
                    <a:pt x="2314" y="59359"/>
                  </a:lnTo>
                  <a:lnTo>
                    <a:pt x="8745" y="71780"/>
                  </a:lnTo>
                  <a:lnTo>
                    <a:pt x="18527" y="81414"/>
                  </a:lnTo>
                  <a:lnTo>
                    <a:pt x="30891" y="87452"/>
                  </a:lnTo>
                  <a:lnTo>
                    <a:pt x="42672" y="89153"/>
                  </a:lnTo>
                  <a:lnTo>
                    <a:pt x="56336" y="86708"/>
                  </a:lnTo>
                  <a:lnTo>
                    <a:pt x="68178" y="79922"/>
                  </a:lnTo>
                  <a:lnTo>
                    <a:pt x="77368" y="69627"/>
                  </a:lnTo>
                  <a:lnTo>
                    <a:pt x="83077" y="56650"/>
                  </a:lnTo>
                  <a:lnTo>
                    <a:pt x="84581" y="44957"/>
                  </a:lnTo>
                  <a:lnTo>
                    <a:pt x="82276" y="30478"/>
                  </a:lnTo>
                  <a:lnTo>
                    <a:pt x="75897" y="17862"/>
                  </a:lnTo>
                  <a:lnTo>
                    <a:pt x="66251" y="7997"/>
                  </a:lnTo>
                  <a:lnTo>
                    <a:pt x="54145" y="1770"/>
                  </a:lnTo>
                  <a:lnTo>
                    <a:pt x="42672" y="0"/>
                  </a:lnTo>
                  <a:close/>
                </a:path>
              </a:pathLst>
            </a:custGeom>
            <a:solidFill>
              <a:srgbClr val="727BA2"/>
            </a:solidFill>
          </p:spPr>
          <p:txBody>
            <a:bodyPr wrap="square" lIns="0" tIns="0" rIns="0" bIns="0" rtlCol="0">
              <a:noAutofit/>
            </a:bodyPr>
            <a:lstStyle/>
            <a:p>
              <a:endParaRPr/>
            </a:p>
          </p:txBody>
        </p:sp>
        <p:sp>
          <p:nvSpPr>
            <p:cNvPr id="83" name="object 36"/>
            <p:cNvSpPr/>
            <p:nvPr/>
          </p:nvSpPr>
          <p:spPr>
            <a:xfrm>
              <a:off x="6099810" y="2249425"/>
              <a:ext cx="720090" cy="360425"/>
            </a:xfrm>
            <a:custGeom>
              <a:avLst/>
              <a:gdLst/>
              <a:ahLst/>
              <a:cxnLst/>
              <a:rect l="l" t="t" r="r" b="b"/>
              <a:pathLst>
                <a:path w="720090" h="360425">
                  <a:moveTo>
                    <a:pt x="0" y="0"/>
                  </a:moveTo>
                  <a:lnTo>
                    <a:pt x="0" y="360425"/>
                  </a:lnTo>
                  <a:lnTo>
                    <a:pt x="720090" y="360425"/>
                  </a:lnTo>
                  <a:lnTo>
                    <a:pt x="720090" y="0"/>
                  </a:lnTo>
                  <a:lnTo>
                    <a:pt x="0" y="0"/>
                  </a:lnTo>
                  <a:close/>
                </a:path>
              </a:pathLst>
            </a:custGeom>
            <a:ln w="25399">
              <a:solidFill>
                <a:srgbClr val="983300"/>
              </a:solidFill>
            </a:ln>
          </p:spPr>
          <p:txBody>
            <a:bodyPr wrap="square" lIns="0" tIns="0" rIns="0" bIns="0" rtlCol="0">
              <a:noAutofit/>
            </a:bodyPr>
            <a:lstStyle/>
            <a:p>
              <a:endParaRPr/>
            </a:p>
          </p:txBody>
        </p:sp>
        <p:sp>
          <p:nvSpPr>
            <p:cNvPr id="84" name="object 37"/>
            <p:cNvSpPr/>
            <p:nvPr/>
          </p:nvSpPr>
          <p:spPr>
            <a:xfrm>
              <a:off x="6433058" y="2609851"/>
              <a:ext cx="25400" cy="274320"/>
            </a:xfrm>
            <a:custGeom>
              <a:avLst/>
              <a:gdLst/>
              <a:ahLst/>
              <a:cxnLst/>
              <a:rect l="l" t="t" r="r" b="b"/>
              <a:pathLst>
                <a:path w="25400" h="274320">
                  <a:moveTo>
                    <a:pt x="0" y="0"/>
                  </a:moveTo>
                  <a:lnTo>
                    <a:pt x="0" y="274320"/>
                  </a:lnTo>
                  <a:lnTo>
                    <a:pt x="25400" y="274320"/>
                  </a:lnTo>
                  <a:lnTo>
                    <a:pt x="25400" y="0"/>
                  </a:lnTo>
                  <a:lnTo>
                    <a:pt x="0" y="0"/>
                  </a:lnTo>
                  <a:close/>
                </a:path>
              </a:pathLst>
            </a:custGeom>
            <a:solidFill>
              <a:srgbClr val="CC3300"/>
            </a:solidFill>
          </p:spPr>
          <p:txBody>
            <a:bodyPr wrap="square" lIns="0" tIns="0" rIns="0" bIns="0" rtlCol="0">
              <a:noAutofit/>
            </a:bodyPr>
            <a:lstStyle/>
            <a:p>
              <a:endParaRPr/>
            </a:p>
          </p:txBody>
        </p:sp>
        <p:sp>
          <p:nvSpPr>
            <p:cNvPr id="85" name="object 38"/>
            <p:cNvSpPr/>
            <p:nvPr/>
          </p:nvSpPr>
          <p:spPr>
            <a:xfrm>
              <a:off x="6433058" y="2609851"/>
              <a:ext cx="25400" cy="274320"/>
            </a:xfrm>
            <a:custGeom>
              <a:avLst/>
              <a:gdLst/>
              <a:ahLst/>
              <a:cxnLst/>
              <a:rect l="l" t="t" r="r" b="b"/>
              <a:pathLst>
                <a:path w="25400" h="274320">
                  <a:moveTo>
                    <a:pt x="0" y="0"/>
                  </a:moveTo>
                  <a:lnTo>
                    <a:pt x="0" y="274320"/>
                  </a:lnTo>
                  <a:lnTo>
                    <a:pt x="25400" y="274320"/>
                  </a:lnTo>
                  <a:lnTo>
                    <a:pt x="25400" y="0"/>
                  </a:lnTo>
                  <a:lnTo>
                    <a:pt x="0" y="0"/>
                  </a:lnTo>
                  <a:close/>
                </a:path>
              </a:pathLst>
            </a:custGeom>
            <a:solidFill>
              <a:srgbClr val="CC3300"/>
            </a:solidFill>
          </p:spPr>
          <p:txBody>
            <a:bodyPr wrap="square" lIns="0" tIns="0" rIns="0" bIns="0" rtlCol="0">
              <a:noAutofit/>
            </a:bodyPr>
            <a:lstStyle/>
            <a:p>
              <a:endParaRPr/>
            </a:p>
          </p:txBody>
        </p:sp>
        <p:sp>
          <p:nvSpPr>
            <p:cNvPr id="86" name="object 39"/>
            <p:cNvSpPr/>
            <p:nvPr/>
          </p:nvSpPr>
          <p:spPr>
            <a:xfrm>
              <a:off x="6396228" y="2017776"/>
              <a:ext cx="76200" cy="220218"/>
            </a:xfrm>
            <a:custGeom>
              <a:avLst/>
              <a:gdLst/>
              <a:ahLst/>
              <a:cxnLst/>
              <a:rect l="l" t="t" r="r" b="b"/>
              <a:pathLst>
                <a:path w="76200" h="220218">
                  <a:moveTo>
                    <a:pt x="42672" y="76199"/>
                  </a:moveTo>
                  <a:lnTo>
                    <a:pt x="76200" y="76200"/>
                  </a:lnTo>
                  <a:lnTo>
                    <a:pt x="42672" y="63246"/>
                  </a:lnTo>
                  <a:lnTo>
                    <a:pt x="41909" y="59436"/>
                  </a:lnTo>
                  <a:lnTo>
                    <a:pt x="38100" y="58674"/>
                  </a:lnTo>
                  <a:lnTo>
                    <a:pt x="35051" y="59436"/>
                  </a:lnTo>
                  <a:lnTo>
                    <a:pt x="33527" y="63246"/>
                  </a:lnTo>
                  <a:lnTo>
                    <a:pt x="33527" y="215646"/>
                  </a:lnTo>
                  <a:lnTo>
                    <a:pt x="35051" y="218694"/>
                  </a:lnTo>
                  <a:lnTo>
                    <a:pt x="38100" y="220218"/>
                  </a:lnTo>
                  <a:lnTo>
                    <a:pt x="41909" y="218694"/>
                  </a:lnTo>
                  <a:lnTo>
                    <a:pt x="42672" y="215646"/>
                  </a:lnTo>
                  <a:lnTo>
                    <a:pt x="42672" y="76199"/>
                  </a:lnTo>
                  <a:close/>
                </a:path>
                <a:path w="76200" h="220218">
                  <a:moveTo>
                    <a:pt x="35051" y="59436"/>
                  </a:moveTo>
                  <a:lnTo>
                    <a:pt x="38100" y="58674"/>
                  </a:lnTo>
                  <a:lnTo>
                    <a:pt x="41909" y="59436"/>
                  </a:lnTo>
                  <a:lnTo>
                    <a:pt x="42672" y="63246"/>
                  </a:lnTo>
                  <a:lnTo>
                    <a:pt x="76200" y="76200"/>
                  </a:lnTo>
                  <a:lnTo>
                    <a:pt x="38100" y="0"/>
                  </a:lnTo>
                  <a:lnTo>
                    <a:pt x="0" y="76200"/>
                  </a:lnTo>
                  <a:lnTo>
                    <a:pt x="33528" y="76199"/>
                  </a:lnTo>
                  <a:lnTo>
                    <a:pt x="33527" y="63246"/>
                  </a:lnTo>
                  <a:lnTo>
                    <a:pt x="35051" y="59436"/>
                  </a:lnTo>
                  <a:close/>
                </a:path>
              </a:pathLst>
            </a:custGeom>
            <a:solidFill>
              <a:srgbClr val="000000"/>
            </a:solidFill>
          </p:spPr>
          <p:txBody>
            <a:bodyPr wrap="square" lIns="0" tIns="0" rIns="0" bIns="0" rtlCol="0">
              <a:noAutofit/>
            </a:bodyPr>
            <a:lstStyle/>
            <a:p>
              <a:endParaRPr/>
            </a:p>
          </p:txBody>
        </p:sp>
        <p:sp>
          <p:nvSpPr>
            <p:cNvPr id="87" name="object 32"/>
            <p:cNvSpPr/>
            <p:nvPr/>
          </p:nvSpPr>
          <p:spPr>
            <a:xfrm>
              <a:off x="7770876" y="2249425"/>
              <a:ext cx="720851" cy="360425"/>
            </a:xfrm>
            <a:custGeom>
              <a:avLst/>
              <a:gdLst/>
              <a:ahLst/>
              <a:cxnLst/>
              <a:rect l="l" t="t" r="r" b="b"/>
              <a:pathLst>
                <a:path w="720851" h="360425">
                  <a:moveTo>
                    <a:pt x="0" y="0"/>
                  </a:moveTo>
                  <a:lnTo>
                    <a:pt x="0" y="360425"/>
                  </a:lnTo>
                  <a:lnTo>
                    <a:pt x="720851" y="360425"/>
                  </a:lnTo>
                  <a:lnTo>
                    <a:pt x="720851" y="0"/>
                  </a:lnTo>
                  <a:lnTo>
                    <a:pt x="0" y="0"/>
                  </a:lnTo>
                  <a:close/>
                </a:path>
              </a:pathLst>
            </a:custGeom>
            <a:ln w="25399">
              <a:solidFill>
                <a:srgbClr val="983300"/>
              </a:solidFill>
            </a:ln>
          </p:spPr>
          <p:txBody>
            <a:bodyPr wrap="square" lIns="0" tIns="0" rIns="0" bIns="0" rtlCol="0">
              <a:noAutofit/>
            </a:bodyPr>
            <a:lstStyle/>
            <a:p>
              <a:endParaRPr/>
            </a:p>
          </p:txBody>
        </p:sp>
        <p:sp>
          <p:nvSpPr>
            <p:cNvPr id="88" name="object 33"/>
            <p:cNvSpPr/>
            <p:nvPr/>
          </p:nvSpPr>
          <p:spPr>
            <a:xfrm>
              <a:off x="8090408" y="2609851"/>
              <a:ext cx="25400" cy="274320"/>
            </a:xfrm>
            <a:custGeom>
              <a:avLst/>
              <a:gdLst/>
              <a:ahLst/>
              <a:cxnLst/>
              <a:rect l="l" t="t" r="r" b="b"/>
              <a:pathLst>
                <a:path w="25400" h="274320">
                  <a:moveTo>
                    <a:pt x="0" y="0"/>
                  </a:moveTo>
                  <a:lnTo>
                    <a:pt x="0" y="274320"/>
                  </a:lnTo>
                  <a:lnTo>
                    <a:pt x="25400" y="274320"/>
                  </a:lnTo>
                  <a:lnTo>
                    <a:pt x="25400" y="0"/>
                  </a:lnTo>
                  <a:lnTo>
                    <a:pt x="0" y="0"/>
                  </a:lnTo>
                  <a:close/>
                </a:path>
              </a:pathLst>
            </a:custGeom>
            <a:solidFill>
              <a:srgbClr val="CC3300"/>
            </a:solidFill>
          </p:spPr>
          <p:txBody>
            <a:bodyPr wrap="square" lIns="0" tIns="0" rIns="0" bIns="0" rtlCol="0">
              <a:noAutofit/>
            </a:bodyPr>
            <a:lstStyle/>
            <a:p>
              <a:endParaRPr/>
            </a:p>
          </p:txBody>
        </p:sp>
        <p:sp>
          <p:nvSpPr>
            <p:cNvPr id="89" name="object 34"/>
            <p:cNvSpPr/>
            <p:nvPr/>
          </p:nvSpPr>
          <p:spPr>
            <a:xfrm>
              <a:off x="8090408" y="2609851"/>
              <a:ext cx="25400" cy="274320"/>
            </a:xfrm>
            <a:custGeom>
              <a:avLst/>
              <a:gdLst/>
              <a:ahLst/>
              <a:cxnLst/>
              <a:rect l="l" t="t" r="r" b="b"/>
              <a:pathLst>
                <a:path w="25400" h="274320">
                  <a:moveTo>
                    <a:pt x="0" y="0"/>
                  </a:moveTo>
                  <a:lnTo>
                    <a:pt x="0" y="274320"/>
                  </a:lnTo>
                  <a:lnTo>
                    <a:pt x="25400" y="274320"/>
                  </a:lnTo>
                  <a:lnTo>
                    <a:pt x="25400" y="0"/>
                  </a:lnTo>
                  <a:lnTo>
                    <a:pt x="0" y="0"/>
                  </a:lnTo>
                  <a:close/>
                </a:path>
              </a:pathLst>
            </a:custGeom>
            <a:solidFill>
              <a:srgbClr val="CC3300"/>
            </a:solidFill>
          </p:spPr>
          <p:txBody>
            <a:bodyPr wrap="square" lIns="0" tIns="0" rIns="0" bIns="0" rtlCol="0">
              <a:noAutofit/>
            </a:bodyPr>
            <a:lstStyle/>
            <a:p>
              <a:endParaRPr/>
            </a:p>
          </p:txBody>
        </p:sp>
        <p:sp>
          <p:nvSpPr>
            <p:cNvPr id="90" name="object 35"/>
            <p:cNvSpPr/>
            <p:nvPr/>
          </p:nvSpPr>
          <p:spPr>
            <a:xfrm>
              <a:off x="8081010" y="2003299"/>
              <a:ext cx="76200" cy="220218"/>
            </a:xfrm>
            <a:custGeom>
              <a:avLst/>
              <a:gdLst/>
              <a:ahLst/>
              <a:cxnLst/>
              <a:rect l="l" t="t" r="r" b="b"/>
              <a:pathLst>
                <a:path w="76200" h="220218">
                  <a:moveTo>
                    <a:pt x="42672" y="76199"/>
                  </a:moveTo>
                  <a:lnTo>
                    <a:pt x="76200" y="76200"/>
                  </a:lnTo>
                  <a:lnTo>
                    <a:pt x="42672" y="63246"/>
                  </a:lnTo>
                  <a:lnTo>
                    <a:pt x="41148" y="60198"/>
                  </a:lnTo>
                  <a:lnTo>
                    <a:pt x="38100" y="58674"/>
                  </a:lnTo>
                  <a:lnTo>
                    <a:pt x="34290" y="60198"/>
                  </a:lnTo>
                  <a:lnTo>
                    <a:pt x="32766" y="63246"/>
                  </a:lnTo>
                  <a:lnTo>
                    <a:pt x="32766" y="215646"/>
                  </a:lnTo>
                  <a:lnTo>
                    <a:pt x="34290" y="219456"/>
                  </a:lnTo>
                  <a:lnTo>
                    <a:pt x="38100" y="220218"/>
                  </a:lnTo>
                  <a:lnTo>
                    <a:pt x="41148" y="219456"/>
                  </a:lnTo>
                  <a:lnTo>
                    <a:pt x="42672" y="215646"/>
                  </a:lnTo>
                  <a:lnTo>
                    <a:pt x="42672" y="76199"/>
                  </a:lnTo>
                  <a:close/>
                </a:path>
                <a:path w="76200" h="220218">
                  <a:moveTo>
                    <a:pt x="34290" y="60198"/>
                  </a:moveTo>
                  <a:lnTo>
                    <a:pt x="38100" y="58674"/>
                  </a:lnTo>
                  <a:lnTo>
                    <a:pt x="41148" y="60198"/>
                  </a:lnTo>
                  <a:lnTo>
                    <a:pt x="42672" y="63246"/>
                  </a:lnTo>
                  <a:lnTo>
                    <a:pt x="76200" y="76200"/>
                  </a:lnTo>
                  <a:lnTo>
                    <a:pt x="38100" y="0"/>
                  </a:lnTo>
                  <a:lnTo>
                    <a:pt x="0" y="76200"/>
                  </a:lnTo>
                  <a:lnTo>
                    <a:pt x="32766" y="76199"/>
                  </a:lnTo>
                  <a:lnTo>
                    <a:pt x="32766" y="63246"/>
                  </a:lnTo>
                  <a:lnTo>
                    <a:pt x="34290" y="60198"/>
                  </a:lnTo>
                  <a:close/>
                </a:path>
              </a:pathLst>
            </a:custGeom>
            <a:solidFill>
              <a:srgbClr val="000000"/>
            </a:solidFill>
          </p:spPr>
          <p:txBody>
            <a:bodyPr wrap="square" lIns="0" tIns="0" rIns="0" bIns="0" rtlCol="0">
              <a:noAutofit/>
            </a:bodyPr>
            <a:lstStyle/>
            <a:p>
              <a:endParaRPr/>
            </a:p>
          </p:txBody>
        </p:sp>
        <p:sp>
          <p:nvSpPr>
            <p:cNvPr id="91" name="object 27"/>
            <p:cNvSpPr txBox="1"/>
            <p:nvPr/>
          </p:nvSpPr>
          <p:spPr>
            <a:xfrm>
              <a:off x="5461515" y="1271924"/>
              <a:ext cx="2336366" cy="202946"/>
            </a:xfrm>
            <a:prstGeom prst="rect">
              <a:avLst/>
            </a:prstGeom>
          </p:spPr>
          <p:txBody>
            <a:bodyPr wrap="square" lIns="0" tIns="0" rIns="0" bIns="0" rtlCol="0">
              <a:noAutofit/>
            </a:bodyPr>
            <a:lstStyle/>
            <a:p>
              <a:pPr marL="12700">
                <a:lnSpc>
                  <a:spcPts val="1555"/>
                </a:lnSpc>
                <a:spcBef>
                  <a:spcPts val="77"/>
                </a:spcBef>
              </a:pPr>
              <a:r>
                <a:rPr sz="1400" b="1" dirty="0">
                  <a:solidFill>
                    <a:srgbClr val="CC3300"/>
                  </a:solidFill>
                  <a:latin typeface="Century Gothic"/>
                  <a:cs typeface="Century Gothic"/>
                </a:rPr>
                <a:t>Choose</a:t>
              </a:r>
              <a:r>
                <a:rPr sz="1400" b="1" spc="-52" dirty="0">
                  <a:solidFill>
                    <a:srgbClr val="CC3300"/>
                  </a:solidFill>
                  <a:latin typeface="Century Gothic"/>
                  <a:cs typeface="Century Gothic"/>
                </a:rPr>
                <a:t> </a:t>
              </a:r>
              <a:r>
                <a:rPr sz="1400" b="1" spc="4" dirty="0">
                  <a:solidFill>
                    <a:srgbClr val="CC3300"/>
                  </a:solidFill>
                  <a:latin typeface="Century Gothic"/>
                  <a:cs typeface="Century Gothic"/>
                </a:rPr>
                <a:t>t</a:t>
              </a:r>
              <a:r>
                <a:rPr sz="1400" b="1" dirty="0">
                  <a:solidFill>
                    <a:srgbClr val="CC3300"/>
                  </a:solidFill>
                  <a:latin typeface="Century Gothic"/>
                  <a:cs typeface="Century Gothic"/>
                </a:rPr>
                <a:t>he</a:t>
              </a:r>
              <a:r>
                <a:rPr sz="1400" b="1" spc="-17" dirty="0">
                  <a:solidFill>
                    <a:srgbClr val="CC3300"/>
                  </a:solidFill>
                  <a:latin typeface="Century Gothic"/>
                  <a:cs typeface="Century Gothic"/>
                </a:rPr>
                <a:t> </a:t>
              </a:r>
              <a:r>
                <a:rPr sz="1400" b="1" dirty="0">
                  <a:solidFill>
                    <a:srgbClr val="CC3300"/>
                  </a:solidFill>
                  <a:latin typeface="Century Gothic"/>
                  <a:cs typeface="Century Gothic"/>
                </a:rPr>
                <a:t>best</a:t>
              </a:r>
              <a:r>
                <a:rPr sz="1400" b="1" spc="-28" dirty="0">
                  <a:solidFill>
                    <a:srgbClr val="CC3300"/>
                  </a:solidFill>
                  <a:latin typeface="Century Gothic"/>
                  <a:cs typeface="Century Gothic"/>
                </a:rPr>
                <a:t> </a:t>
              </a:r>
              <a:r>
                <a:rPr sz="1400" b="1" dirty="0">
                  <a:solidFill>
                    <a:srgbClr val="CC3300"/>
                  </a:solidFill>
                  <a:latin typeface="Century Gothic"/>
                  <a:cs typeface="Century Gothic"/>
                </a:rPr>
                <a:t>clus</a:t>
              </a:r>
              <a:r>
                <a:rPr sz="1400" b="1" spc="4" dirty="0">
                  <a:solidFill>
                    <a:srgbClr val="CC3300"/>
                  </a:solidFill>
                  <a:latin typeface="Century Gothic"/>
                  <a:cs typeface="Century Gothic"/>
                </a:rPr>
                <a:t>t</a:t>
              </a:r>
              <a:r>
                <a:rPr sz="1400" b="1" dirty="0">
                  <a:solidFill>
                    <a:srgbClr val="CC3300"/>
                  </a:solidFill>
                  <a:latin typeface="Century Gothic"/>
                  <a:cs typeface="Century Gothic"/>
                </a:rPr>
                <a:t>eri</a:t>
              </a:r>
              <a:r>
                <a:rPr sz="1400" b="1" spc="4" dirty="0">
                  <a:solidFill>
                    <a:srgbClr val="CC3300"/>
                  </a:solidFill>
                  <a:latin typeface="Century Gothic"/>
                  <a:cs typeface="Century Gothic"/>
                </a:rPr>
                <a:t>n</a:t>
              </a:r>
              <a:r>
                <a:rPr sz="1400" b="1" dirty="0">
                  <a:solidFill>
                    <a:srgbClr val="CC3300"/>
                  </a:solidFill>
                  <a:latin typeface="Century Gothic"/>
                  <a:cs typeface="Century Gothic"/>
                </a:rPr>
                <a:t>g</a:t>
              </a:r>
              <a:endParaRPr sz="1400">
                <a:latin typeface="Century Gothic"/>
                <a:cs typeface="Century Gothic"/>
              </a:endParaRPr>
            </a:p>
          </p:txBody>
        </p:sp>
        <p:sp>
          <p:nvSpPr>
            <p:cNvPr id="92" name="object 26"/>
            <p:cNvSpPr txBox="1"/>
            <p:nvPr/>
          </p:nvSpPr>
          <p:spPr>
            <a:xfrm>
              <a:off x="4999736" y="1773313"/>
              <a:ext cx="720328" cy="202946"/>
            </a:xfrm>
            <a:prstGeom prst="rect">
              <a:avLst/>
            </a:prstGeom>
          </p:spPr>
          <p:txBody>
            <a:bodyPr wrap="square" lIns="0" tIns="0" rIns="0" bIns="0" rtlCol="0">
              <a:noAutofit/>
            </a:bodyPr>
            <a:lstStyle/>
            <a:p>
              <a:pPr marL="12700">
                <a:lnSpc>
                  <a:spcPts val="1555"/>
                </a:lnSpc>
                <a:spcBef>
                  <a:spcPts val="77"/>
                </a:spcBef>
              </a:pPr>
              <a:r>
                <a:rPr sz="1400" b="1" dirty="0">
                  <a:latin typeface="Century Gothic"/>
                  <a:cs typeface="Century Gothic"/>
                </a:rPr>
                <a:t>Clusters</a:t>
              </a:r>
              <a:endParaRPr sz="1400">
                <a:latin typeface="Century Gothic"/>
                <a:cs typeface="Century Gothic"/>
              </a:endParaRPr>
            </a:p>
          </p:txBody>
        </p:sp>
        <p:sp>
          <p:nvSpPr>
            <p:cNvPr id="93" name="object 25"/>
            <p:cNvSpPr txBox="1"/>
            <p:nvPr/>
          </p:nvSpPr>
          <p:spPr>
            <a:xfrm>
              <a:off x="6121400" y="1776368"/>
              <a:ext cx="720328" cy="202946"/>
            </a:xfrm>
            <a:prstGeom prst="rect">
              <a:avLst/>
            </a:prstGeom>
          </p:spPr>
          <p:txBody>
            <a:bodyPr wrap="square" lIns="0" tIns="0" rIns="0" bIns="0" rtlCol="0">
              <a:noAutofit/>
            </a:bodyPr>
            <a:lstStyle/>
            <a:p>
              <a:pPr marL="12700">
                <a:lnSpc>
                  <a:spcPts val="1555"/>
                </a:lnSpc>
                <a:spcBef>
                  <a:spcPts val="77"/>
                </a:spcBef>
              </a:pPr>
              <a:r>
                <a:rPr sz="1400" b="1" dirty="0">
                  <a:latin typeface="Century Gothic"/>
                  <a:cs typeface="Century Gothic"/>
                </a:rPr>
                <a:t>Clusters</a:t>
              </a:r>
              <a:endParaRPr sz="1400">
                <a:latin typeface="Century Gothic"/>
                <a:cs typeface="Century Gothic"/>
              </a:endParaRPr>
            </a:p>
          </p:txBody>
        </p:sp>
        <p:sp>
          <p:nvSpPr>
            <p:cNvPr id="94" name="object 24"/>
            <p:cNvSpPr txBox="1"/>
            <p:nvPr/>
          </p:nvSpPr>
          <p:spPr>
            <a:xfrm>
              <a:off x="7792072" y="1776368"/>
              <a:ext cx="720328" cy="202946"/>
            </a:xfrm>
            <a:prstGeom prst="rect">
              <a:avLst/>
            </a:prstGeom>
          </p:spPr>
          <p:txBody>
            <a:bodyPr wrap="square" lIns="0" tIns="0" rIns="0" bIns="0" rtlCol="0">
              <a:noAutofit/>
            </a:bodyPr>
            <a:lstStyle/>
            <a:p>
              <a:pPr marL="12700">
                <a:lnSpc>
                  <a:spcPts val="1555"/>
                </a:lnSpc>
                <a:spcBef>
                  <a:spcPts val="77"/>
                </a:spcBef>
              </a:pPr>
              <a:r>
                <a:rPr sz="1400" b="1" dirty="0">
                  <a:latin typeface="Century Gothic"/>
                  <a:cs typeface="Century Gothic"/>
                </a:rPr>
                <a:t>Clusters</a:t>
              </a:r>
              <a:endParaRPr sz="1400">
                <a:latin typeface="Century Gothic"/>
                <a:cs typeface="Century Gothic"/>
              </a:endParaRPr>
            </a:p>
          </p:txBody>
        </p:sp>
        <p:sp>
          <p:nvSpPr>
            <p:cNvPr id="95" name="object 22"/>
            <p:cNvSpPr txBox="1"/>
            <p:nvPr/>
          </p:nvSpPr>
          <p:spPr>
            <a:xfrm>
              <a:off x="7108952" y="2959029"/>
              <a:ext cx="288290" cy="254000"/>
            </a:xfrm>
            <a:prstGeom prst="rect">
              <a:avLst/>
            </a:prstGeom>
          </p:spPr>
          <p:txBody>
            <a:bodyPr wrap="square" lIns="0" tIns="0" rIns="0" bIns="0" rtlCol="0">
              <a:noAutofit/>
            </a:bodyPr>
            <a:lstStyle/>
            <a:p>
              <a:pPr marL="12700">
                <a:lnSpc>
                  <a:spcPts val="1939"/>
                </a:lnSpc>
                <a:spcBef>
                  <a:spcPts val="97"/>
                </a:spcBef>
              </a:pPr>
              <a:r>
                <a:rPr b="1" dirty="0">
                  <a:latin typeface="Arial"/>
                  <a:cs typeface="Arial"/>
                </a:rPr>
                <a:t>…</a:t>
              </a:r>
              <a:endParaRPr>
                <a:latin typeface="Arial"/>
                <a:cs typeface="Arial"/>
              </a:endParaRPr>
            </a:p>
          </p:txBody>
        </p:sp>
        <p:sp>
          <p:nvSpPr>
            <p:cNvPr id="96" name="object 21"/>
            <p:cNvSpPr txBox="1"/>
            <p:nvPr/>
          </p:nvSpPr>
          <p:spPr>
            <a:xfrm>
              <a:off x="4880102" y="3443661"/>
              <a:ext cx="939674" cy="302791"/>
            </a:xfrm>
            <a:prstGeom prst="rect">
              <a:avLst/>
            </a:prstGeom>
          </p:spPr>
          <p:txBody>
            <a:bodyPr wrap="square" lIns="0" tIns="0" rIns="0" bIns="0" rtlCol="0">
              <a:noAutofit/>
            </a:bodyPr>
            <a:lstStyle/>
            <a:p>
              <a:pPr marL="12700">
                <a:lnSpc>
                  <a:spcPts val="2315"/>
                </a:lnSpc>
                <a:spcBef>
                  <a:spcPts val="115"/>
                </a:spcBef>
              </a:pPr>
              <a:r>
                <a:rPr sz="2700" b="1" baseline="9662" dirty="0">
                  <a:solidFill>
                    <a:srgbClr val="640064"/>
                  </a:solidFill>
                  <a:latin typeface="Arial"/>
                  <a:cs typeface="Arial"/>
                </a:rPr>
                <a:t>sample</a:t>
              </a:r>
              <a:r>
                <a:rPr b="1" baseline="-9662" dirty="0">
                  <a:solidFill>
                    <a:srgbClr val="640064"/>
                  </a:solidFill>
                  <a:latin typeface="Arial"/>
                  <a:cs typeface="Arial"/>
                </a:rPr>
                <a:t>1</a:t>
              </a:r>
              <a:endParaRPr sz="1200" dirty="0">
                <a:latin typeface="Arial"/>
                <a:cs typeface="Arial"/>
              </a:endParaRPr>
            </a:p>
          </p:txBody>
        </p:sp>
        <p:sp>
          <p:nvSpPr>
            <p:cNvPr id="97" name="object 20"/>
            <p:cNvSpPr txBox="1"/>
            <p:nvPr/>
          </p:nvSpPr>
          <p:spPr>
            <a:xfrm>
              <a:off x="6007100" y="3443661"/>
              <a:ext cx="939674" cy="302791"/>
            </a:xfrm>
            <a:prstGeom prst="rect">
              <a:avLst/>
            </a:prstGeom>
          </p:spPr>
          <p:txBody>
            <a:bodyPr wrap="square" lIns="0" tIns="0" rIns="0" bIns="0" rtlCol="0">
              <a:noAutofit/>
            </a:bodyPr>
            <a:lstStyle/>
            <a:p>
              <a:pPr marL="12700">
                <a:lnSpc>
                  <a:spcPts val="2315"/>
                </a:lnSpc>
                <a:spcBef>
                  <a:spcPts val="115"/>
                </a:spcBef>
              </a:pPr>
              <a:r>
                <a:rPr sz="2700" b="1" baseline="9662" dirty="0">
                  <a:solidFill>
                    <a:srgbClr val="640064"/>
                  </a:solidFill>
                  <a:latin typeface="Arial"/>
                  <a:cs typeface="Arial"/>
                </a:rPr>
                <a:t>sample</a:t>
              </a:r>
              <a:r>
                <a:rPr b="1" baseline="-9662" dirty="0">
                  <a:solidFill>
                    <a:srgbClr val="640064"/>
                  </a:solidFill>
                  <a:latin typeface="Arial"/>
                  <a:cs typeface="Arial"/>
                </a:rPr>
                <a:t>2</a:t>
              </a:r>
              <a:endParaRPr sz="1200">
                <a:latin typeface="Arial"/>
                <a:cs typeface="Arial"/>
              </a:endParaRPr>
            </a:p>
          </p:txBody>
        </p:sp>
        <p:sp>
          <p:nvSpPr>
            <p:cNvPr id="98" name="object 19"/>
            <p:cNvSpPr txBox="1"/>
            <p:nvPr/>
          </p:nvSpPr>
          <p:spPr>
            <a:xfrm>
              <a:off x="7696200" y="3443661"/>
              <a:ext cx="990424" cy="302791"/>
            </a:xfrm>
            <a:prstGeom prst="rect">
              <a:avLst/>
            </a:prstGeom>
          </p:spPr>
          <p:txBody>
            <a:bodyPr wrap="square" lIns="0" tIns="0" rIns="0" bIns="0" rtlCol="0">
              <a:noAutofit/>
            </a:bodyPr>
            <a:lstStyle/>
            <a:p>
              <a:pPr marL="12700">
                <a:lnSpc>
                  <a:spcPts val="2315"/>
                </a:lnSpc>
                <a:spcBef>
                  <a:spcPts val="115"/>
                </a:spcBef>
              </a:pPr>
              <a:r>
                <a:rPr sz="2700" b="1" baseline="9662" dirty="0">
                  <a:solidFill>
                    <a:srgbClr val="640064"/>
                  </a:solidFill>
                  <a:latin typeface="Arial"/>
                  <a:cs typeface="Arial"/>
                </a:rPr>
                <a:t>sample</a:t>
              </a:r>
              <a:r>
                <a:rPr b="1" baseline="-9662" dirty="0">
                  <a:solidFill>
                    <a:srgbClr val="640064"/>
                  </a:solidFill>
                  <a:latin typeface="Arial"/>
                  <a:cs typeface="Arial"/>
                </a:rPr>
                <a:t>m</a:t>
              </a:r>
              <a:endParaRPr sz="1200" dirty="0">
                <a:latin typeface="Arial"/>
                <a:cs typeface="Arial"/>
              </a:endParaRPr>
            </a:p>
          </p:txBody>
        </p:sp>
        <p:sp>
          <p:nvSpPr>
            <p:cNvPr id="99" name="object 17"/>
            <p:cNvSpPr txBox="1"/>
            <p:nvPr/>
          </p:nvSpPr>
          <p:spPr>
            <a:xfrm>
              <a:off x="4343400" y="3804667"/>
              <a:ext cx="4608576" cy="1778507"/>
            </a:xfrm>
            <a:prstGeom prst="rect">
              <a:avLst/>
            </a:prstGeom>
          </p:spPr>
          <p:txBody>
            <a:bodyPr wrap="square" lIns="0" tIns="0" rIns="0" bIns="0" rtlCol="0">
              <a:noAutofit/>
            </a:bodyPr>
            <a:lstStyle/>
            <a:p>
              <a:pPr marL="25400">
                <a:lnSpc>
                  <a:spcPts val="1000"/>
                </a:lnSpc>
              </a:pPr>
              <a:endParaRPr sz="1000"/>
            </a:p>
          </p:txBody>
        </p:sp>
        <p:sp>
          <p:nvSpPr>
            <p:cNvPr id="100" name="object 15"/>
            <p:cNvSpPr txBox="1"/>
            <p:nvPr/>
          </p:nvSpPr>
          <p:spPr>
            <a:xfrm>
              <a:off x="4343400" y="5583175"/>
              <a:ext cx="4359402" cy="571500"/>
            </a:xfrm>
            <a:prstGeom prst="rect">
              <a:avLst/>
            </a:prstGeom>
          </p:spPr>
          <p:txBody>
            <a:bodyPr wrap="square" lIns="0" tIns="0" rIns="0" bIns="0" rtlCol="0">
              <a:noAutofit/>
            </a:bodyPr>
            <a:lstStyle/>
            <a:p>
              <a:pPr marL="25400">
                <a:lnSpc>
                  <a:spcPts val="1000"/>
                </a:lnSpc>
              </a:pPr>
              <a:endParaRPr sz="1000"/>
            </a:p>
          </p:txBody>
        </p:sp>
        <p:sp>
          <p:nvSpPr>
            <p:cNvPr id="101" name="object 14"/>
            <p:cNvSpPr txBox="1"/>
            <p:nvPr/>
          </p:nvSpPr>
          <p:spPr>
            <a:xfrm>
              <a:off x="8702802" y="5583175"/>
              <a:ext cx="249174" cy="571500"/>
            </a:xfrm>
            <a:prstGeom prst="rect">
              <a:avLst/>
            </a:prstGeom>
          </p:spPr>
          <p:txBody>
            <a:bodyPr wrap="square" lIns="0" tIns="0" rIns="0" bIns="0" rtlCol="0">
              <a:noAutofit/>
            </a:bodyPr>
            <a:lstStyle/>
            <a:p>
              <a:pPr marL="25400">
                <a:lnSpc>
                  <a:spcPts val="1000"/>
                </a:lnSpc>
              </a:pPr>
              <a:endParaRPr sz="1000"/>
            </a:p>
          </p:txBody>
        </p:sp>
        <p:sp>
          <p:nvSpPr>
            <p:cNvPr id="102" name="object 12"/>
            <p:cNvSpPr txBox="1"/>
            <p:nvPr/>
          </p:nvSpPr>
          <p:spPr>
            <a:xfrm>
              <a:off x="4343400" y="6154675"/>
              <a:ext cx="4608576" cy="169925"/>
            </a:xfrm>
            <a:prstGeom prst="rect">
              <a:avLst/>
            </a:prstGeom>
          </p:spPr>
          <p:txBody>
            <a:bodyPr wrap="square" lIns="0" tIns="0" rIns="0" bIns="0" rtlCol="0">
              <a:noAutofit/>
            </a:bodyPr>
            <a:lstStyle/>
            <a:p>
              <a:pPr marL="25400">
                <a:lnSpc>
                  <a:spcPts val="1000"/>
                </a:lnSpc>
              </a:pPr>
              <a:endParaRPr sz="1000"/>
            </a:p>
          </p:txBody>
        </p:sp>
        <p:sp>
          <p:nvSpPr>
            <p:cNvPr id="103" name="object 11"/>
            <p:cNvSpPr txBox="1"/>
            <p:nvPr/>
          </p:nvSpPr>
          <p:spPr>
            <a:xfrm>
              <a:off x="7770876" y="2249425"/>
              <a:ext cx="720851" cy="360425"/>
            </a:xfrm>
            <a:prstGeom prst="rect">
              <a:avLst/>
            </a:prstGeom>
          </p:spPr>
          <p:txBody>
            <a:bodyPr wrap="square" lIns="0" tIns="0" rIns="0" bIns="0" rtlCol="0">
              <a:noAutofit/>
            </a:bodyPr>
            <a:lstStyle/>
            <a:p>
              <a:pPr marL="106679">
                <a:lnSpc>
                  <a:spcPct val="95825"/>
                </a:lnSpc>
                <a:spcBef>
                  <a:spcPts val="390"/>
                </a:spcBef>
              </a:pPr>
              <a:r>
                <a:rPr b="1" dirty="0">
                  <a:latin typeface="Arial"/>
                  <a:cs typeface="Arial"/>
                </a:rPr>
                <a:t>PAM</a:t>
              </a:r>
              <a:endParaRPr>
                <a:latin typeface="Arial"/>
                <a:cs typeface="Arial"/>
              </a:endParaRPr>
            </a:p>
          </p:txBody>
        </p:sp>
        <p:sp>
          <p:nvSpPr>
            <p:cNvPr id="104" name="object 10"/>
            <p:cNvSpPr txBox="1"/>
            <p:nvPr/>
          </p:nvSpPr>
          <p:spPr>
            <a:xfrm>
              <a:off x="7770876" y="2609851"/>
              <a:ext cx="332231" cy="274320"/>
            </a:xfrm>
            <a:prstGeom prst="rect">
              <a:avLst/>
            </a:prstGeom>
          </p:spPr>
          <p:txBody>
            <a:bodyPr wrap="square" lIns="0" tIns="0" rIns="0" bIns="0" rtlCol="0">
              <a:noAutofit/>
            </a:bodyPr>
            <a:lstStyle/>
            <a:p>
              <a:pPr marL="25400">
                <a:lnSpc>
                  <a:spcPts val="1000"/>
                </a:lnSpc>
              </a:pPr>
              <a:endParaRPr sz="1000"/>
            </a:p>
          </p:txBody>
        </p:sp>
        <p:sp>
          <p:nvSpPr>
            <p:cNvPr id="105" name="object 9"/>
            <p:cNvSpPr txBox="1"/>
            <p:nvPr/>
          </p:nvSpPr>
          <p:spPr>
            <a:xfrm>
              <a:off x="8103108" y="2609851"/>
              <a:ext cx="388620" cy="274320"/>
            </a:xfrm>
            <a:prstGeom prst="rect">
              <a:avLst/>
            </a:prstGeom>
          </p:spPr>
          <p:txBody>
            <a:bodyPr wrap="square" lIns="0" tIns="0" rIns="0" bIns="0" rtlCol="0">
              <a:noAutofit/>
            </a:bodyPr>
            <a:lstStyle/>
            <a:p>
              <a:pPr marL="25400">
                <a:lnSpc>
                  <a:spcPts val="1000"/>
                </a:lnSpc>
              </a:pPr>
              <a:endParaRPr sz="1000"/>
            </a:p>
          </p:txBody>
        </p:sp>
        <p:sp>
          <p:nvSpPr>
            <p:cNvPr id="106" name="object 8"/>
            <p:cNvSpPr txBox="1"/>
            <p:nvPr/>
          </p:nvSpPr>
          <p:spPr>
            <a:xfrm>
              <a:off x="6099810" y="2249425"/>
              <a:ext cx="720090" cy="360425"/>
            </a:xfrm>
            <a:prstGeom prst="rect">
              <a:avLst/>
            </a:prstGeom>
          </p:spPr>
          <p:txBody>
            <a:bodyPr wrap="square" lIns="0" tIns="0" rIns="0" bIns="0" rtlCol="0">
              <a:noAutofit/>
            </a:bodyPr>
            <a:lstStyle/>
            <a:p>
              <a:pPr marL="105918">
                <a:lnSpc>
                  <a:spcPct val="95825"/>
                </a:lnSpc>
                <a:spcBef>
                  <a:spcPts val="390"/>
                </a:spcBef>
              </a:pPr>
              <a:r>
                <a:rPr b="1" dirty="0">
                  <a:latin typeface="Arial"/>
                  <a:cs typeface="Arial"/>
                </a:rPr>
                <a:t>PAM</a:t>
              </a:r>
              <a:endParaRPr>
                <a:latin typeface="Arial"/>
                <a:cs typeface="Arial"/>
              </a:endParaRPr>
            </a:p>
          </p:txBody>
        </p:sp>
        <p:sp>
          <p:nvSpPr>
            <p:cNvPr id="107" name="object 7"/>
            <p:cNvSpPr txBox="1"/>
            <p:nvPr/>
          </p:nvSpPr>
          <p:spPr>
            <a:xfrm>
              <a:off x="6099810" y="2609851"/>
              <a:ext cx="345948" cy="274320"/>
            </a:xfrm>
            <a:prstGeom prst="rect">
              <a:avLst/>
            </a:prstGeom>
          </p:spPr>
          <p:txBody>
            <a:bodyPr wrap="square" lIns="0" tIns="0" rIns="0" bIns="0" rtlCol="0">
              <a:noAutofit/>
            </a:bodyPr>
            <a:lstStyle/>
            <a:p>
              <a:pPr marL="25400">
                <a:lnSpc>
                  <a:spcPts val="1000"/>
                </a:lnSpc>
              </a:pPr>
              <a:endParaRPr sz="1000"/>
            </a:p>
          </p:txBody>
        </p:sp>
        <p:sp>
          <p:nvSpPr>
            <p:cNvPr id="108" name="object 6"/>
            <p:cNvSpPr txBox="1"/>
            <p:nvPr/>
          </p:nvSpPr>
          <p:spPr>
            <a:xfrm>
              <a:off x="6445758" y="2609851"/>
              <a:ext cx="374142" cy="274320"/>
            </a:xfrm>
            <a:prstGeom prst="rect">
              <a:avLst/>
            </a:prstGeom>
          </p:spPr>
          <p:txBody>
            <a:bodyPr wrap="square" lIns="0" tIns="0" rIns="0" bIns="0" rtlCol="0">
              <a:noAutofit/>
            </a:bodyPr>
            <a:lstStyle/>
            <a:p>
              <a:pPr marL="25400">
                <a:lnSpc>
                  <a:spcPts val="1000"/>
                </a:lnSpc>
              </a:pPr>
              <a:endParaRPr sz="1000"/>
            </a:p>
          </p:txBody>
        </p:sp>
        <p:sp>
          <p:nvSpPr>
            <p:cNvPr id="109" name="object 5"/>
            <p:cNvSpPr txBox="1"/>
            <p:nvPr/>
          </p:nvSpPr>
          <p:spPr>
            <a:xfrm>
              <a:off x="4991100" y="2249425"/>
              <a:ext cx="720851" cy="360425"/>
            </a:xfrm>
            <a:prstGeom prst="rect">
              <a:avLst/>
            </a:prstGeom>
          </p:spPr>
          <p:txBody>
            <a:bodyPr wrap="square" lIns="0" tIns="0" rIns="0" bIns="0" rtlCol="0">
              <a:noAutofit/>
            </a:bodyPr>
            <a:lstStyle/>
            <a:p>
              <a:pPr marL="106679">
                <a:lnSpc>
                  <a:spcPct val="95825"/>
                </a:lnSpc>
                <a:spcBef>
                  <a:spcPts val="390"/>
                </a:spcBef>
              </a:pPr>
              <a:r>
                <a:rPr b="1" dirty="0">
                  <a:latin typeface="Arial"/>
                  <a:cs typeface="Arial"/>
                </a:rPr>
                <a:t>PAM</a:t>
              </a:r>
              <a:endParaRPr>
                <a:latin typeface="Arial"/>
                <a:cs typeface="Arial"/>
              </a:endParaRPr>
            </a:p>
          </p:txBody>
        </p:sp>
        <p:sp>
          <p:nvSpPr>
            <p:cNvPr id="110" name="object 4"/>
            <p:cNvSpPr txBox="1"/>
            <p:nvPr/>
          </p:nvSpPr>
          <p:spPr>
            <a:xfrm>
              <a:off x="4991100" y="2609851"/>
              <a:ext cx="360425" cy="274320"/>
            </a:xfrm>
            <a:prstGeom prst="rect">
              <a:avLst/>
            </a:prstGeom>
          </p:spPr>
          <p:txBody>
            <a:bodyPr wrap="square" lIns="0" tIns="0" rIns="0" bIns="0" rtlCol="0">
              <a:noAutofit/>
            </a:bodyPr>
            <a:lstStyle/>
            <a:p>
              <a:pPr marL="25400">
                <a:lnSpc>
                  <a:spcPts val="1000"/>
                </a:lnSpc>
              </a:pPr>
              <a:endParaRPr sz="1000"/>
            </a:p>
          </p:txBody>
        </p:sp>
        <p:sp>
          <p:nvSpPr>
            <p:cNvPr id="111" name="object 3"/>
            <p:cNvSpPr txBox="1"/>
            <p:nvPr/>
          </p:nvSpPr>
          <p:spPr>
            <a:xfrm>
              <a:off x="5351526" y="2609851"/>
              <a:ext cx="360425" cy="274320"/>
            </a:xfrm>
            <a:prstGeom prst="rect">
              <a:avLst/>
            </a:prstGeom>
          </p:spPr>
          <p:txBody>
            <a:bodyPr wrap="square" lIns="0" tIns="0" rIns="0" bIns="0" rtlCol="0">
              <a:noAutofit/>
            </a:bodyPr>
            <a:lstStyle/>
            <a:p>
              <a:pPr marL="25400">
                <a:lnSpc>
                  <a:spcPts val="1000"/>
                </a:lnSpc>
              </a:pPr>
              <a:endParaRPr sz="1000"/>
            </a:p>
          </p:txBody>
        </p:sp>
        <p:sp>
          <p:nvSpPr>
            <p:cNvPr id="112" name="Oval 111"/>
            <p:cNvSpPr/>
            <p:nvPr/>
          </p:nvSpPr>
          <p:spPr bwMode="auto">
            <a:xfrm>
              <a:off x="5970374" y="2891255"/>
              <a:ext cx="939674" cy="559490"/>
            </a:xfrm>
            <a:prstGeom prst="ellipse">
              <a:avLst/>
            </a:prstGeom>
            <a:no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solidFill>
                  <a:schemeClr val="tx1"/>
                </a:solidFill>
                <a:latin typeface="Arial" charset="0"/>
              </a:endParaRPr>
            </a:p>
          </p:txBody>
        </p:sp>
        <p:sp>
          <p:nvSpPr>
            <p:cNvPr id="113" name="Oval 112"/>
            <p:cNvSpPr/>
            <p:nvPr/>
          </p:nvSpPr>
          <p:spPr bwMode="auto">
            <a:xfrm>
              <a:off x="4882618" y="2889578"/>
              <a:ext cx="939674" cy="559490"/>
            </a:xfrm>
            <a:prstGeom prst="ellipse">
              <a:avLst/>
            </a:prstGeom>
            <a:no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solidFill>
                  <a:schemeClr val="tx1"/>
                </a:solidFill>
                <a:latin typeface="Arial" charset="0"/>
              </a:endParaRPr>
            </a:p>
          </p:txBody>
        </p:sp>
        <p:sp>
          <p:nvSpPr>
            <p:cNvPr id="114" name="Oval 113"/>
            <p:cNvSpPr/>
            <p:nvPr/>
          </p:nvSpPr>
          <p:spPr bwMode="auto">
            <a:xfrm>
              <a:off x="7692139" y="2885826"/>
              <a:ext cx="939674" cy="559490"/>
            </a:xfrm>
            <a:prstGeom prst="ellipse">
              <a:avLst/>
            </a:prstGeom>
            <a:no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solidFill>
                  <a:schemeClr val="tx1"/>
                </a:solidFill>
                <a:latin typeface="Arial" charset="0"/>
              </a:endParaRPr>
            </a:p>
          </p:txBody>
        </p:sp>
        <p:cxnSp>
          <p:nvCxnSpPr>
            <p:cNvPr id="116" name="Straight Connector 115"/>
            <p:cNvCxnSpPr>
              <a:endCxn id="113" idx="2"/>
            </p:cNvCxnSpPr>
            <p:nvPr/>
          </p:nvCxnSpPr>
          <p:spPr bwMode="auto">
            <a:xfrm flipV="1">
              <a:off x="4343400" y="3169323"/>
              <a:ext cx="539218" cy="635343"/>
            </a:xfrm>
            <a:prstGeom prst="line">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cxnSp>
          <p:nvCxnSpPr>
            <p:cNvPr id="118" name="Straight Connector 117"/>
            <p:cNvCxnSpPr>
              <a:endCxn id="114" idx="6"/>
            </p:cNvCxnSpPr>
            <p:nvPr/>
          </p:nvCxnSpPr>
          <p:spPr bwMode="auto">
            <a:xfrm flipH="1" flipV="1">
              <a:off x="8631813" y="3165571"/>
              <a:ext cx="293621" cy="637419"/>
            </a:xfrm>
            <a:prstGeom prst="line">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grpSp>
      <p:sp>
        <p:nvSpPr>
          <p:cNvPr id="120" name="TextBox 119"/>
          <p:cNvSpPr txBox="1"/>
          <p:nvPr/>
        </p:nvSpPr>
        <p:spPr>
          <a:xfrm>
            <a:off x="1707942" y="1529555"/>
            <a:ext cx="3978202" cy="4708981"/>
          </a:xfrm>
          <a:prstGeom prst="rect">
            <a:avLst/>
          </a:prstGeom>
          <a:noFill/>
        </p:spPr>
        <p:txBody>
          <a:bodyPr wrap="square" rtlCol="0">
            <a:spAutoFit/>
          </a:bodyPr>
          <a:lstStyle/>
          <a:p>
            <a:pPr marL="285750" indent="-285750" algn="just">
              <a:lnSpc>
                <a:spcPct val="250000"/>
              </a:lnSpc>
              <a:buClr>
                <a:srgbClr val="0070C0"/>
              </a:buClr>
              <a:buFont typeface="Wingdings" panose="05000000000000000000" pitchFamily="2" charset="2"/>
              <a:buChar char="v"/>
            </a:pPr>
            <a:r>
              <a:rPr lang="en-IN" sz="1600" dirty="0"/>
              <a:t>To improve the approximation, </a:t>
            </a:r>
            <a:r>
              <a:rPr lang="en-IN" sz="1600" dirty="0" err="1"/>
              <a:t>multiplesamples</a:t>
            </a:r>
            <a:r>
              <a:rPr lang="en-IN" sz="1600" dirty="0"/>
              <a:t> are drawn and the best clustering is returned as the output.</a:t>
            </a:r>
          </a:p>
          <a:p>
            <a:pPr marL="285750" indent="-285750" algn="just">
              <a:lnSpc>
                <a:spcPct val="250000"/>
              </a:lnSpc>
              <a:buClr>
                <a:srgbClr val="0070C0"/>
              </a:buClr>
              <a:buFont typeface="Wingdings" panose="05000000000000000000" pitchFamily="2" charset="2"/>
              <a:buChar char="v"/>
            </a:pPr>
            <a:r>
              <a:rPr lang="en-IN" sz="1600" dirty="0"/>
              <a:t>The clustering accuracy is measured  by the average dissimilarity of all objects in the entire dataset.</a:t>
            </a:r>
          </a:p>
          <a:p>
            <a:pPr marL="742950" lvl="1" indent="-285750" algn="just">
              <a:lnSpc>
                <a:spcPct val="250000"/>
              </a:lnSpc>
              <a:buClr>
                <a:srgbClr val="0070C0"/>
              </a:buClr>
              <a:buFont typeface="Wingdings" panose="05000000000000000000" pitchFamily="2" charset="2"/>
              <a:buChar char="v"/>
            </a:pPr>
            <a:r>
              <a:rPr lang="en-IN" sz="1200" dirty="0"/>
              <a:t>Experiments show that 5 samples of size     40+2k give satisfactory results</a:t>
            </a:r>
          </a:p>
        </p:txBody>
      </p:sp>
    </p:spTree>
    <p:extLst>
      <p:ext uri="{BB962C8B-B14F-4D97-AF65-F5344CB8AC3E}">
        <p14:creationId xmlns:p14="http://schemas.microsoft.com/office/powerpoint/2010/main" val="122808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52600" y="304800"/>
            <a:ext cx="8280400" cy="533400"/>
          </a:xfrm>
        </p:spPr>
        <p:txBody>
          <a:bodyPr/>
          <a:lstStyle/>
          <a:p>
            <a:r>
              <a:rPr lang="en-US" altLang="en-US" sz="2800" i="1" dirty="0">
                <a:solidFill>
                  <a:srgbClr val="002060"/>
                </a:solidFill>
              </a:rPr>
              <a:t>CLARA</a:t>
            </a:r>
            <a:r>
              <a:rPr lang="en-US" altLang="en-US" sz="2800" dirty="0">
                <a:solidFill>
                  <a:srgbClr val="002060"/>
                </a:solidFill>
              </a:rPr>
              <a:t> (Clustering Large Applications)</a:t>
            </a:r>
            <a:endParaRPr lang="en-IN" sz="2800" dirty="0"/>
          </a:p>
        </p:txBody>
      </p:sp>
      <p:sp>
        <p:nvSpPr>
          <p:cNvPr id="4" name="Content Placeholder 3"/>
          <p:cNvSpPr>
            <a:spLocks noGrp="1"/>
          </p:cNvSpPr>
          <p:nvPr>
            <p:ph idx="1"/>
          </p:nvPr>
        </p:nvSpPr>
        <p:spPr/>
        <p:txBody>
          <a:bodyPr/>
          <a:lstStyle/>
          <a:p>
            <a:pPr algn="just">
              <a:lnSpc>
                <a:spcPct val="200000"/>
              </a:lnSpc>
            </a:pPr>
            <a:r>
              <a:rPr lang="en-IN" sz="2000" dirty="0"/>
              <a:t>For </a:t>
            </a:r>
            <a:r>
              <a:rPr lang="en-IN" sz="2000" dirty="0" err="1"/>
              <a:t>i</a:t>
            </a:r>
            <a:r>
              <a:rPr lang="en-IN" sz="2000" dirty="0"/>
              <a:t>= 1 to 5, repeat the following steps</a:t>
            </a:r>
          </a:p>
          <a:p>
            <a:pPr lvl="1" algn="just">
              <a:lnSpc>
                <a:spcPct val="200000"/>
              </a:lnSpc>
            </a:pPr>
            <a:r>
              <a:rPr lang="en-IN" sz="1600" dirty="0"/>
              <a:t>Draw a sample of 40 + 2k objects randomly from the entire data set,  and call Al-</a:t>
            </a:r>
            <a:r>
              <a:rPr lang="en-IN" sz="1600" dirty="0" err="1"/>
              <a:t>gorithm</a:t>
            </a:r>
            <a:r>
              <a:rPr lang="en-IN" sz="1600" dirty="0"/>
              <a:t> PAM to find k </a:t>
            </a:r>
            <a:r>
              <a:rPr lang="en-IN" sz="1600" dirty="0" err="1"/>
              <a:t>medoids</a:t>
            </a:r>
            <a:r>
              <a:rPr lang="en-IN" sz="1600" dirty="0"/>
              <a:t> of the sample.</a:t>
            </a:r>
          </a:p>
          <a:p>
            <a:pPr lvl="1" algn="just">
              <a:lnSpc>
                <a:spcPct val="200000"/>
              </a:lnSpc>
            </a:pPr>
            <a:r>
              <a:rPr lang="en-IN" sz="1600" dirty="0"/>
              <a:t>For each object in the entire data set, determine which of the k </a:t>
            </a:r>
            <a:r>
              <a:rPr lang="en-IN" sz="1600" dirty="0" err="1"/>
              <a:t>medoids</a:t>
            </a:r>
            <a:r>
              <a:rPr lang="en-IN" sz="1600" dirty="0"/>
              <a:t> is the    most similar to it.</a:t>
            </a:r>
          </a:p>
          <a:p>
            <a:pPr lvl="1" algn="just">
              <a:lnSpc>
                <a:spcPct val="200000"/>
              </a:lnSpc>
            </a:pPr>
            <a:r>
              <a:rPr lang="en-IN" sz="1600" dirty="0"/>
              <a:t>Calculate the average dissimilarity ON THE ENTIRE DATASET of the clustering obtained in the previous step. If this value is less than the current minimum, use  this value as the current minimum, and retain the k </a:t>
            </a:r>
            <a:r>
              <a:rPr lang="en-IN" sz="1600" dirty="0" err="1"/>
              <a:t>medoids</a:t>
            </a:r>
            <a:r>
              <a:rPr lang="en-IN" sz="1600" dirty="0"/>
              <a:t> found in Step (1) as  the best set of </a:t>
            </a:r>
            <a:r>
              <a:rPr lang="en-IN" sz="1600" dirty="0" err="1"/>
              <a:t>medoids</a:t>
            </a:r>
            <a:r>
              <a:rPr lang="en-IN" sz="1600" dirty="0"/>
              <a:t> obtained so far.</a:t>
            </a:r>
          </a:p>
        </p:txBody>
      </p:sp>
    </p:spTree>
    <p:extLst>
      <p:ext uri="{BB962C8B-B14F-4D97-AF65-F5344CB8AC3E}">
        <p14:creationId xmlns:p14="http://schemas.microsoft.com/office/powerpoint/2010/main" val="125420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04800"/>
            <a:ext cx="8280400" cy="533400"/>
          </a:xfrm>
        </p:spPr>
        <p:txBody>
          <a:bodyPr/>
          <a:lstStyle/>
          <a:p>
            <a:r>
              <a:rPr lang="en-US" altLang="en-US" sz="2800" i="1" dirty="0">
                <a:solidFill>
                  <a:srgbClr val="002060"/>
                </a:solidFill>
              </a:rPr>
              <a:t>CLARA</a:t>
            </a:r>
            <a:r>
              <a:rPr lang="en-US" altLang="en-US" sz="2800" dirty="0">
                <a:solidFill>
                  <a:srgbClr val="002060"/>
                </a:solidFill>
              </a:rPr>
              <a:t> (Clustering Large Applications)</a:t>
            </a:r>
            <a:endParaRPr lang="en-IN" sz="2800" dirty="0"/>
          </a:p>
        </p:txBody>
      </p:sp>
      <p:sp>
        <p:nvSpPr>
          <p:cNvPr id="3" name="object 9"/>
          <p:cNvSpPr txBox="1"/>
          <p:nvPr/>
        </p:nvSpPr>
        <p:spPr>
          <a:xfrm>
            <a:off x="2133600" y="1219200"/>
            <a:ext cx="7632700" cy="5181600"/>
          </a:xfrm>
          <a:prstGeom prst="rect">
            <a:avLst/>
          </a:prstGeom>
        </p:spPr>
        <p:txBody>
          <a:bodyPr wrap="square" lIns="0" tIns="0" rIns="0" bIns="0" rtlCol="0">
            <a:noAutofit/>
          </a:bodyPr>
          <a:lstStyle/>
          <a:p>
            <a:pPr marL="355600" indent="-342900" algn="just">
              <a:lnSpc>
                <a:spcPct val="150000"/>
              </a:lnSpc>
              <a:spcBef>
                <a:spcPts val="110"/>
              </a:spcBef>
              <a:buClr>
                <a:srgbClr val="0070C0"/>
              </a:buClr>
              <a:buFont typeface="Wingdings" panose="05000000000000000000" pitchFamily="2" charset="2"/>
              <a:buChar char="q"/>
            </a:pPr>
            <a:r>
              <a:rPr dirty="0">
                <a:cs typeface="Century Gothic"/>
              </a:rPr>
              <a:t>Complexity of each  Iteration is:</a:t>
            </a:r>
            <a:r>
              <a:rPr spc="551" dirty="0">
                <a:cs typeface="Century Gothic"/>
              </a:rPr>
              <a:t> </a:t>
            </a:r>
            <a:r>
              <a:rPr dirty="0">
                <a:solidFill>
                  <a:srgbClr val="006FBF"/>
                </a:solidFill>
                <a:cs typeface="Century Gothic"/>
              </a:rPr>
              <a:t>0(k</a:t>
            </a:r>
            <a:r>
              <a:rPr lang="en-IN" dirty="0">
                <a:solidFill>
                  <a:srgbClr val="006FBF"/>
                </a:solidFill>
                <a:cs typeface="Century Gothic"/>
              </a:rPr>
              <a:t>(40+k)</a:t>
            </a:r>
            <a:r>
              <a:rPr baseline="25095" dirty="0">
                <a:solidFill>
                  <a:srgbClr val="006FBF"/>
                </a:solidFill>
                <a:cs typeface="Century Gothic"/>
              </a:rPr>
              <a:t>2</a:t>
            </a:r>
            <a:r>
              <a:rPr spc="-7" baseline="25095" dirty="0">
                <a:solidFill>
                  <a:srgbClr val="006FBF"/>
                </a:solidFill>
                <a:cs typeface="Century Gothic"/>
              </a:rPr>
              <a:t> </a:t>
            </a:r>
            <a:r>
              <a:rPr dirty="0">
                <a:solidFill>
                  <a:srgbClr val="006FBF"/>
                </a:solidFill>
                <a:cs typeface="Century Gothic"/>
              </a:rPr>
              <a:t>+</a:t>
            </a:r>
            <a:r>
              <a:rPr spc="-1" dirty="0">
                <a:solidFill>
                  <a:srgbClr val="006FBF"/>
                </a:solidFill>
                <a:cs typeface="Century Gothic"/>
              </a:rPr>
              <a:t> </a:t>
            </a:r>
            <a:r>
              <a:rPr dirty="0">
                <a:solidFill>
                  <a:srgbClr val="006FBF"/>
                </a:solidFill>
                <a:cs typeface="Century Gothic"/>
              </a:rPr>
              <a:t>k(n-k))</a:t>
            </a:r>
            <a:endParaRPr lang="en-IN" dirty="0">
              <a:solidFill>
                <a:srgbClr val="006FBF"/>
              </a:solidFill>
              <a:cs typeface="Century Gothic"/>
            </a:endParaRPr>
          </a:p>
          <a:p>
            <a:pPr marL="812800" lvl="1" indent="-342900" algn="just">
              <a:lnSpc>
                <a:spcPct val="150000"/>
              </a:lnSpc>
              <a:spcBef>
                <a:spcPts val="110"/>
              </a:spcBef>
              <a:buFont typeface="Wingdings" panose="05000000000000000000" pitchFamily="2" charset="2"/>
              <a:buChar char="q"/>
            </a:pPr>
            <a:r>
              <a:rPr spc="-4" dirty="0">
                <a:solidFill>
                  <a:srgbClr val="640064"/>
                </a:solidFill>
                <a:cs typeface="Century Gothic"/>
              </a:rPr>
              <a:t>s</a:t>
            </a:r>
            <a:r>
              <a:rPr dirty="0">
                <a:cs typeface="Century Gothic"/>
              </a:rPr>
              <a:t>: the size of the sample</a:t>
            </a:r>
            <a:endParaRPr lang="en-IN" dirty="0">
              <a:cs typeface="Century Gothic"/>
            </a:endParaRPr>
          </a:p>
          <a:p>
            <a:pPr marL="812800" lvl="1" indent="-342900" algn="just">
              <a:lnSpc>
                <a:spcPct val="150000"/>
              </a:lnSpc>
              <a:spcBef>
                <a:spcPts val="110"/>
              </a:spcBef>
              <a:buFont typeface="Wingdings" panose="05000000000000000000" pitchFamily="2" charset="2"/>
              <a:buChar char="q"/>
            </a:pPr>
            <a:r>
              <a:rPr dirty="0">
                <a:solidFill>
                  <a:srgbClr val="640064"/>
                </a:solidFill>
                <a:cs typeface="Century Gothic"/>
              </a:rPr>
              <a:t>k</a:t>
            </a:r>
            <a:r>
              <a:rPr dirty="0">
                <a:cs typeface="Century Gothic"/>
              </a:rPr>
              <a:t>: numb</a:t>
            </a:r>
            <a:r>
              <a:rPr spc="4" dirty="0">
                <a:cs typeface="Century Gothic"/>
              </a:rPr>
              <a:t>e</a:t>
            </a:r>
            <a:r>
              <a:rPr dirty="0">
                <a:cs typeface="Century Gothic"/>
              </a:rPr>
              <a:t>r of clusters</a:t>
            </a:r>
            <a:endParaRPr lang="en-IN" dirty="0">
              <a:cs typeface="Century Gothic"/>
            </a:endParaRPr>
          </a:p>
          <a:p>
            <a:pPr marL="812800" lvl="1" indent="-342900" algn="just">
              <a:lnSpc>
                <a:spcPct val="150000"/>
              </a:lnSpc>
              <a:spcBef>
                <a:spcPts val="110"/>
              </a:spcBef>
              <a:buFont typeface="Wingdings" panose="05000000000000000000" pitchFamily="2" charset="2"/>
              <a:buChar char="q"/>
            </a:pPr>
            <a:r>
              <a:rPr dirty="0">
                <a:solidFill>
                  <a:srgbClr val="640064"/>
                </a:solidFill>
                <a:cs typeface="Century Gothic"/>
              </a:rPr>
              <a:t>n</a:t>
            </a:r>
            <a:r>
              <a:rPr dirty="0">
                <a:cs typeface="Century Gothic"/>
              </a:rPr>
              <a:t>: number of objects</a:t>
            </a:r>
            <a:endParaRPr lang="en-IN" dirty="0">
              <a:cs typeface="Century Gothic"/>
            </a:endParaRPr>
          </a:p>
          <a:p>
            <a:pPr marL="14224" marR="38614" algn="just">
              <a:lnSpc>
                <a:spcPct val="150000"/>
              </a:lnSpc>
              <a:spcBef>
                <a:spcPts val="544"/>
              </a:spcBef>
            </a:pPr>
            <a:endParaRPr lang="en-IN" dirty="0">
              <a:cs typeface="Century Gothic"/>
            </a:endParaRPr>
          </a:p>
          <a:p>
            <a:pPr marL="298450" indent="-285750" algn="just">
              <a:lnSpc>
                <a:spcPct val="150000"/>
              </a:lnSpc>
              <a:spcBef>
                <a:spcPts val="109"/>
              </a:spcBef>
              <a:buFont typeface="Wingdings" panose="05000000000000000000" pitchFamily="2" charset="2"/>
              <a:buChar char="q"/>
            </a:pPr>
            <a:r>
              <a:rPr lang="en-IN" sz="1600" spc="-4" dirty="0">
                <a:solidFill>
                  <a:srgbClr val="006FBF"/>
                </a:solidFill>
                <a:cs typeface="Century Gothic"/>
              </a:rPr>
              <a:t>PA</a:t>
            </a:r>
            <a:r>
              <a:rPr lang="en-IN" sz="1600" dirty="0">
                <a:solidFill>
                  <a:srgbClr val="006FBF"/>
                </a:solidFill>
                <a:cs typeface="Century Gothic"/>
              </a:rPr>
              <a:t>M</a:t>
            </a:r>
            <a:r>
              <a:rPr lang="en-IN" sz="1600" spc="-43" dirty="0">
                <a:solidFill>
                  <a:srgbClr val="006FBF"/>
                </a:solidFill>
                <a:cs typeface="Century Gothic"/>
              </a:rPr>
              <a:t> </a:t>
            </a:r>
            <a:r>
              <a:rPr lang="en-IN" sz="1600" dirty="0">
                <a:cs typeface="Century Gothic"/>
              </a:rPr>
              <a:t>finds the best k </a:t>
            </a:r>
            <a:r>
              <a:rPr lang="en-IN" sz="1600" dirty="0" err="1">
                <a:cs typeface="Century Gothic"/>
              </a:rPr>
              <a:t>medoids</a:t>
            </a:r>
            <a:r>
              <a:rPr lang="en-IN" sz="1600" spc="-63" dirty="0">
                <a:cs typeface="Century Gothic"/>
              </a:rPr>
              <a:t> </a:t>
            </a:r>
            <a:r>
              <a:rPr lang="en-IN" sz="1600" dirty="0">
                <a:cs typeface="Century Gothic"/>
              </a:rPr>
              <a:t>amo</a:t>
            </a:r>
            <a:r>
              <a:rPr lang="en-IN" sz="1600" spc="9" dirty="0">
                <a:cs typeface="Century Gothic"/>
              </a:rPr>
              <a:t>n</a:t>
            </a:r>
            <a:r>
              <a:rPr lang="en-IN" sz="1600" dirty="0">
                <a:cs typeface="Century Gothic"/>
              </a:rPr>
              <a:t>g</a:t>
            </a:r>
            <a:r>
              <a:rPr lang="en-IN" sz="1600" spc="-57" dirty="0">
                <a:cs typeface="Century Gothic"/>
              </a:rPr>
              <a:t> </a:t>
            </a:r>
            <a:r>
              <a:rPr lang="en-IN" sz="1600" dirty="0">
                <a:cs typeface="Century Gothic"/>
              </a:rPr>
              <a:t>a</a:t>
            </a:r>
            <a:r>
              <a:rPr lang="en-IN" sz="1600" spc="-13" dirty="0">
                <a:cs typeface="Century Gothic"/>
              </a:rPr>
              <a:t> </a:t>
            </a:r>
            <a:r>
              <a:rPr lang="en-IN" sz="1600" dirty="0">
                <a:cs typeface="Century Gothic"/>
              </a:rPr>
              <a:t>g</a:t>
            </a:r>
            <a:r>
              <a:rPr lang="en-IN" sz="1600" spc="9" dirty="0">
                <a:cs typeface="Century Gothic"/>
              </a:rPr>
              <a:t>i</a:t>
            </a:r>
            <a:r>
              <a:rPr lang="en-IN" sz="1600" dirty="0">
                <a:cs typeface="Century Gothic"/>
              </a:rPr>
              <a:t>ven data,</a:t>
            </a:r>
            <a:r>
              <a:rPr lang="en-IN" sz="1600" spc="-53" dirty="0">
                <a:cs typeface="Century Gothic"/>
              </a:rPr>
              <a:t> </a:t>
            </a:r>
            <a:r>
              <a:rPr lang="en-IN" sz="1600" dirty="0">
                <a:cs typeface="Century Gothic"/>
              </a:rPr>
              <a:t>and</a:t>
            </a:r>
            <a:r>
              <a:rPr lang="en-IN" sz="1600" spc="-39" dirty="0">
                <a:cs typeface="Century Gothic"/>
              </a:rPr>
              <a:t> </a:t>
            </a:r>
            <a:r>
              <a:rPr lang="en-IN" sz="1600" dirty="0">
                <a:solidFill>
                  <a:srgbClr val="006FBF"/>
                </a:solidFill>
                <a:cs typeface="Century Gothic"/>
              </a:rPr>
              <a:t>CLARA </a:t>
            </a:r>
            <a:r>
              <a:rPr lang="en-IN" sz="2400" baseline="-1359" dirty="0">
                <a:cs typeface="Century Gothic"/>
              </a:rPr>
              <a:t>finds the best k </a:t>
            </a:r>
            <a:r>
              <a:rPr lang="en-IN" sz="2400" baseline="-1359" dirty="0" err="1">
                <a:cs typeface="Century Gothic"/>
              </a:rPr>
              <a:t>medoids</a:t>
            </a:r>
            <a:r>
              <a:rPr lang="en-IN" sz="2400" spc="-83" baseline="-1359" dirty="0">
                <a:cs typeface="Century Gothic"/>
              </a:rPr>
              <a:t> </a:t>
            </a:r>
            <a:r>
              <a:rPr lang="en-IN" sz="2400" baseline="-1359" dirty="0">
                <a:cs typeface="Century Gothic"/>
              </a:rPr>
              <a:t>among the selected samples.</a:t>
            </a:r>
          </a:p>
          <a:p>
            <a:pPr marL="12725" marR="38061" algn="just">
              <a:lnSpc>
                <a:spcPct val="150000"/>
              </a:lnSpc>
              <a:spcBef>
                <a:spcPts val="11"/>
              </a:spcBef>
            </a:pPr>
            <a:endParaRPr lang="en-IN" sz="2400" baseline="-1359" dirty="0">
              <a:cs typeface="Century Gothic"/>
            </a:endParaRPr>
          </a:p>
          <a:p>
            <a:pPr marL="298450" marR="31677" indent="-285750" algn="just">
              <a:lnSpc>
                <a:spcPct val="150000"/>
              </a:lnSpc>
              <a:spcBef>
                <a:spcPts val="109"/>
              </a:spcBef>
              <a:buFont typeface="Wingdings" panose="05000000000000000000" pitchFamily="2" charset="2"/>
              <a:buChar char="q"/>
            </a:pPr>
            <a:r>
              <a:rPr lang="en-IN" sz="1600" dirty="0">
                <a:solidFill>
                  <a:srgbClr val="006FBF"/>
                </a:solidFill>
                <a:cs typeface="Century Gothic"/>
              </a:rPr>
              <a:t>Problems</a:t>
            </a:r>
          </a:p>
          <a:p>
            <a:pPr marL="755650" marR="31677" lvl="1" indent="-285750" algn="just">
              <a:lnSpc>
                <a:spcPct val="150000"/>
              </a:lnSpc>
              <a:spcBef>
                <a:spcPts val="109"/>
              </a:spcBef>
              <a:buFont typeface="Wingdings" panose="05000000000000000000" pitchFamily="2" charset="2"/>
              <a:buChar char="q"/>
            </a:pPr>
            <a:r>
              <a:rPr lang="en-IN" sz="1600" dirty="0">
                <a:cs typeface="Century Gothic"/>
              </a:rPr>
              <a:t>The best k </a:t>
            </a:r>
            <a:r>
              <a:rPr lang="en-IN" sz="1600" dirty="0" err="1">
                <a:cs typeface="Century Gothic"/>
              </a:rPr>
              <a:t>medoids</a:t>
            </a:r>
            <a:r>
              <a:rPr lang="en-IN" sz="1600" dirty="0">
                <a:cs typeface="Century Gothic"/>
              </a:rPr>
              <a:t> may n</a:t>
            </a:r>
            <a:r>
              <a:rPr lang="en-IN" sz="1600" spc="9" dirty="0">
                <a:cs typeface="Century Gothic"/>
              </a:rPr>
              <a:t>o</a:t>
            </a:r>
            <a:r>
              <a:rPr lang="en-IN" sz="1600" dirty="0">
                <a:cs typeface="Century Gothic"/>
              </a:rPr>
              <a:t>t be selected during the sampling process, in this case, CL</a:t>
            </a:r>
            <a:r>
              <a:rPr lang="en-IN" sz="1600" spc="-9" dirty="0">
                <a:cs typeface="Century Gothic"/>
              </a:rPr>
              <a:t>A</a:t>
            </a:r>
            <a:r>
              <a:rPr lang="en-IN" sz="1600" dirty="0">
                <a:cs typeface="Century Gothic"/>
              </a:rPr>
              <a:t>RA w</a:t>
            </a:r>
            <a:r>
              <a:rPr lang="en-IN" sz="1600" spc="-9" dirty="0">
                <a:cs typeface="Century Gothic"/>
              </a:rPr>
              <a:t>i</a:t>
            </a:r>
            <a:r>
              <a:rPr lang="en-IN" sz="1600" dirty="0">
                <a:cs typeface="Century Gothic"/>
              </a:rPr>
              <a:t>ll</a:t>
            </a:r>
            <a:r>
              <a:rPr lang="en-IN" sz="1600" spc="-4" dirty="0">
                <a:cs typeface="Century Gothic"/>
              </a:rPr>
              <a:t> </a:t>
            </a:r>
            <a:r>
              <a:rPr lang="en-IN" sz="1600" dirty="0">
                <a:cs typeface="Century Gothic"/>
              </a:rPr>
              <a:t>never find the best c</a:t>
            </a:r>
            <a:r>
              <a:rPr lang="en-IN" sz="1600" spc="-9" dirty="0">
                <a:cs typeface="Century Gothic"/>
              </a:rPr>
              <a:t>l</a:t>
            </a:r>
            <a:r>
              <a:rPr lang="en-IN" sz="1600" dirty="0">
                <a:cs typeface="Century Gothic"/>
              </a:rPr>
              <a:t>ustering.</a:t>
            </a:r>
          </a:p>
          <a:p>
            <a:pPr marL="755650" marR="31677" lvl="1" indent="-285750" algn="just">
              <a:lnSpc>
                <a:spcPct val="150000"/>
              </a:lnSpc>
              <a:spcBef>
                <a:spcPts val="109"/>
              </a:spcBef>
              <a:buFont typeface="Wingdings" panose="05000000000000000000" pitchFamily="2" charset="2"/>
              <a:buChar char="q"/>
            </a:pPr>
            <a:r>
              <a:rPr lang="en-IN" sz="1600" dirty="0">
                <a:cs typeface="Century Gothic"/>
              </a:rPr>
              <a:t>If the sampling is biased we cannot have</a:t>
            </a:r>
            <a:r>
              <a:rPr lang="en-IN" sz="1600" spc="-4" dirty="0">
                <a:cs typeface="Century Gothic"/>
              </a:rPr>
              <a:t> </a:t>
            </a:r>
            <a:r>
              <a:rPr lang="en-IN" sz="1600" dirty="0">
                <a:cs typeface="Century Gothic"/>
              </a:rPr>
              <a:t>a good c</a:t>
            </a:r>
            <a:r>
              <a:rPr lang="en-IN" sz="1600" spc="-9" dirty="0">
                <a:cs typeface="Century Gothic"/>
              </a:rPr>
              <a:t>l</a:t>
            </a:r>
            <a:r>
              <a:rPr lang="en-IN" sz="1600" dirty="0">
                <a:cs typeface="Century Gothic"/>
              </a:rPr>
              <a:t>ustering.</a:t>
            </a:r>
          </a:p>
        </p:txBody>
      </p:sp>
    </p:spTree>
    <p:extLst>
      <p:ext uri="{BB962C8B-B14F-4D97-AF65-F5344CB8AC3E}">
        <p14:creationId xmlns:p14="http://schemas.microsoft.com/office/powerpoint/2010/main" val="139778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04800"/>
            <a:ext cx="8280400" cy="533400"/>
          </a:xfrm>
        </p:spPr>
        <p:txBody>
          <a:bodyPr/>
          <a:lstStyle/>
          <a:p>
            <a:r>
              <a:rPr lang="en-IN" sz="2800" i="1" dirty="0">
                <a:solidFill>
                  <a:srgbClr val="002060"/>
                </a:solidFill>
              </a:rPr>
              <a:t>PAM or K-</a:t>
            </a:r>
            <a:r>
              <a:rPr lang="en-IN" sz="2800" i="1" dirty="0" err="1">
                <a:solidFill>
                  <a:srgbClr val="002060"/>
                </a:solidFill>
              </a:rPr>
              <a:t>Medoids</a:t>
            </a:r>
            <a:r>
              <a:rPr lang="en-IN" sz="2800" i="1" dirty="0">
                <a:solidFill>
                  <a:srgbClr val="002060"/>
                </a:solidFill>
              </a:rPr>
              <a:t> </a:t>
            </a:r>
            <a:r>
              <a:rPr lang="en-IN" sz="2800" dirty="0">
                <a:solidFill>
                  <a:srgbClr val="002060"/>
                </a:solidFill>
              </a:rPr>
              <a:t>: Different View</a:t>
            </a:r>
            <a:endParaRPr lang="en-IN" sz="2800" dirty="0"/>
          </a:p>
        </p:txBody>
      </p:sp>
      <p:grpSp>
        <p:nvGrpSpPr>
          <p:cNvPr id="5" name="Group 4"/>
          <p:cNvGrpSpPr/>
          <p:nvPr/>
        </p:nvGrpSpPr>
        <p:grpSpPr>
          <a:xfrm>
            <a:off x="2465816" y="1143442"/>
            <a:ext cx="7191800" cy="4723959"/>
            <a:chOff x="941816" y="1143441"/>
            <a:chExt cx="7191800" cy="4723959"/>
          </a:xfrm>
        </p:grpSpPr>
        <p:grpSp>
          <p:nvGrpSpPr>
            <p:cNvPr id="7" name="Group 6"/>
            <p:cNvGrpSpPr/>
            <p:nvPr/>
          </p:nvGrpSpPr>
          <p:grpSpPr>
            <a:xfrm>
              <a:off x="3838979" y="1143441"/>
              <a:ext cx="796886" cy="648649"/>
              <a:chOff x="1475657" y="260070"/>
              <a:chExt cx="796886" cy="648649"/>
            </a:xfrm>
          </p:grpSpPr>
          <p:sp>
            <p:nvSpPr>
              <p:cNvPr id="4" name="Oval 3"/>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6" name="TextBox 5"/>
              <p:cNvSpPr txBox="1"/>
              <p:nvPr/>
            </p:nvSpPr>
            <p:spPr>
              <a:xfrm>
                <a:off x="1488672" y="323944"/>
                <a:ext cx="724877" cy="584775"/>
              </a:xfrm>
              <a:prstGeom prst="rect">
                <a:avLst/>
              </a:prstGeom>
              <a:noFill/>
            </p:spPr>
            <p:txBody>
              <a:bodyPr wrap="none" rtlCol="0">
                <a:spAutoFit/>
              </a:bodyPr>
              <a:lstStyle/>
              <a:p>
                <a:pPr algn="ctr"/>
                <a:r>
                  <a:rPr lang="en-IN" sz="1600" b="1" dirty="0"/>
                  <a:t>{0</a:t>
                </a:r>
                <a:r>
                  <a:rPr lang="en-IN" sz="1600" baseline="-25000" dirty="0"/>
                  <a:t>2</a:t>
                </a:r>
                <a:r>
                  <a:rPr lang="en-IN" sz="1600" b="1" dirty="0"/>
                  <a:t>,0</a:t>
                </a:r>
                <a:r>
                  <a:rPr lang="en-IN" sz="1600" baseline="-25000" dirty="0"/>
                  <a:t>3</a:t>
                </a:r>
                <a:r>
                  <a:rPr lang="en-IN" sz="1600" b="1" dirty="0"/>
                  <a:t>}</a:t>
                </a:r>
              </a:p>
              <a:p>
                <a:pPr algn="ctr"/>
                <a:r>
                  <a:rPr lang="en-IN" sz="1600" dirty="0"/>
                  <a:t>E=20</a:t>
                </a:r>
              </a:p>
            </p:txBody>
          </p:sp>
        </p:grpSp>
        <p:grpSp>
          <p:nvGrpSpPr>
            <p:cNvPr id="8" name="Group 7"/>
            <p:cNvGrpSpPr/>
            <p:nvPr/>
          </p:nvGrpSpPr>
          <p:grpSpPr>
            <a:xfrm>
              <a:off x="941816" y="2860521"/>
              <a:ext cx="796886" cy="648649"/>
              <a:chOff x="1475657" y="260070"/>
              <a:chExt cx="796886" cy="648649"/>
            </a:xfrm>
          </p:grpSpPr>
          <p:sp>
            <p:nvSpPr>
              <p:cNvPr id="9" name="Oval 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0" name="TextBox 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1</a:t>
                </a:r>
                <a:r>
                  <a:rPr lang="en-IN" sz="1600" b="1" dirty="0"/>
                  <a:t>}</a:t>
                </a:r>
              </a:p>
              <a:p>
                <a:pPr algn="ctr"/>
                <a:r>
                  <a:rPr lang="en-IN" sz="1600" dirty="0"/>
                  <a:t>E=30</a:t>
                </a:r>
              </a:p>
            </p:txBody>
          </p:sp>
        </p:grpSp>
        <p:grpSp>
          <p:nvGrpSpPr>
            <p:cNvPr id="11" name="Group 10"/>
            <p:cNvGrpSpPr/>
            <p:nvPr/>
          </p:nvGrpSpPr>
          <p:grpSpPr>
            <a:xfrm>
              <a:off x="2235863" y="2843213"/>
              <a:ext cx="796886" cy="648649"/>
              <a:chOff x="1475657" y="260070"/>
              <a:chExt cx="796886" cy="648649"/>
            </a:xfrm>
          </p:grpSpPr>
          <p:sp>
            <p:nvSpPr>
              <p:cNvPr id="12" name="Oval 1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3" name="TextBox 1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4</a:t>
                </a:r>
                <a:r>
                  <a:rPr lang="en-IN" sz="1600" b="1" dirty="0"/>
                  <a:t>}</a:t>
                </a:r>
              </a:p>
              <a:p>
                <a:pPr algn="ctr"/>
                <a:r>
                  <a:rPr lang="en-IN" sz="1600" dirty="0"/>
                  <a:t>E=10</a:t>
                </a:r>
              </a:p>
            </p:txBody>
          </p:sp>
        </p:grpSp>
        <p:grpSp>
          <p:nvGrpSpPr>
            <p:cNvPr id="14" name="Group 13"/>
            <p:cNvGrpSpPr/>
            <p:nvPr/>
          </p:nvGrpSpPr>
          <p:grpSpPr>
            <a:xfrm>
              <a:off x="3493603" y="2811277"/>
              <a:ext cx="796886" cy="648649"/>
              <a:chOff x="1475657" y="260070"/>
              <a:chExt cx="796886" cy="648649"/>
            </a:xfrm>
          </p:grpSpPr>
          <p:sp>
            <p:nvSpPr>
              <p:cNvPr id="15" name="Oval 1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6" name="TextBox 1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5</a:t>
                </a:r>
                <a:r>
                  <a:rPr lang="en-IN" sz="1600" b="1" dirty="0"/>
                  <a:t>}</a:t>
                </a:r>
              </a:p>
              <a:p>
                <a:pPr algn="ctr"/>
                <a:r>
                  <a:rPr lang="en-IN" sz="1600" dirty="0"/>
                  <a:t>E=12</a:t>
                </a:r>
              </a:p>
            </p:txBody>
          </p:sp>
        </p:grpSp>
        <p:grpSp>
          <p:nvGrpSpPr>
            <p:cNvPr id="18" name="Group 17"/>
            <p:cNvGrpSpPr/>
            <p:nvPr/>
          </p:nvGrpSpPr>
          <p:grpSpPr>
            <a:xfrm>
              <a:off x="4749314" y="2820765"/>
              <a:ext cx="796886" cy="648649"/>
              <a:chOff x="1475657" y="260070"/>
              <a:chExt cx="796886" cy="648649"/>
            </a:xfrm>
          </p:grpSpPr>
          <p:sp>
            <p:nvSpPr>
              <p:cNvPr id="19" name="Oval 1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0" name="TextBox 1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2</a:t>
                </a:r>
                <a:r>
                  <a:rPr lang="en-IN" sz="1600" b="1" dirty="0"/>
                  <a:t>}</a:t>
                </a:r>
              </a:p>
              <a:p>
                <a:pPr algn="ctr"/>
                <a:r>
                  <a:rPr lang="en-IN" sz="1600" dirty="0"/>
                  <a:t>E=19</a:t>
                </a:r>
              </a:p>
            </p:txBody>
          </p:sp>
        </p:grpSp>
        <p:grpSp>
          <p:nvGrpSpPr>
            <p:cNvPr id="21" name="Group 20"/>
            <p:cNvGrpSpPr/>
            <p:nvPr/>
          </p:nvGrpSpPr>
          <p:grpSpPr>
            <a:xfrm>
              <a:off x="6120503" y="2803457"/>
              <a:ext cx="796886" cy="648649"/>
              <a:chOff x="1475657" y="260070"/>
              <a:chExt cx="796886" cy="648649"/>
            </a:xfrm>
          </p:grpSpPr>
          <p:sp>
            <p:nvSpPr>
              <p:cNvPr id="22" name="Oval 2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3" name="TextBox 2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2</a:t>
                </a:r>
                <a:r>
                  <a:rPr lang="en-IN" sz="1600" b="1" dirty="0"/>
                  <a:t>}</a:t>
                </a:r>
              </a:p>
              <a:p>
                <a:pPr algn="ctr"/>
                <a:r>
                  <a:rPr lang="en-IN" sz="1600" dirty="0"/>
                  <a:t>E=33</a:t>
                </a:r>
              </a:p>
            </p:txBody>
          </p:sp>
        </p:grpSp>
        <p:grpSp>
          <p:nvGrpSpPr>
            <p:cNvPr id="24" name="Group 23"/>
            <p:cNvGrpSpPr/>
            <p:nvPr/>
          </p:nvGrpSpPr>
          <p:grpSpPr>
            <a:xfrm>
              <a:off x="7336730" y="2771521"/>
              <a:ext cx="796886" cy="648649"/>
              <a:chOff x="1475657" y="260070"/>
              <a:chExt cx="796886" cy="648649"/>
            </a:xfrm>
          </p:grpSpPr>
          <p:sp>
            <p:nvSpPr>
              <p:cNvPr id="25" name="Oval 2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6" name="TextBox 2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5</a:t>
                </a:r>
                <a:r>
                  <a:rPr lang="en-IN" sz="1600" b="1" dirty="0"/>
                  <a:t>,0</a:t>
                </a:r>
                <a:r>
                  <a:rPr lang="en-IN" sz="1600" b="1" baseline="-25000" dirty="0"/>
                  <a:t>2</a:t>
                </a:r>
                <a:r>
                  <a:rPr lang="en-IN" sz="1600" b="1" dirty="0"/>
                  <a:t>}</a:t>
                </a:r>
              </a:p>
              <a:p>
                <a:pPr algn="ctr"/>
                <a:r>
                  <a:rPr lang="en-IN" sz="1600" dirty="0"/>
                  <a:t>E=14</a:t>
                </a:r>
              </a:p>
            </p:txBody>
          </p:sp>
        </p:grpSp>
        <p:grpSp>
          <p:nvGrpSpPr>
            <p:cNvPr id="27" name="Group 26"/>
            <p:cNvGrpSpPr/>
            <p:nvPr/>
          </p:nvGrpSpPr>
          <p:grpSpPr>
            <a:xfrm>
              <a:off x="1622001" y="4943670"/>
              <a:ext cx="796886" cy="648649"/>
              <a:chOff x="1475657" y="260070"/>
              <a:chExt cx="796886" cy="648649"/>
            </a:xfrm>
          </p:grpSpPr>
          <p:sp>
            <p:nvSpPr>
              <p:cNvPr id="28" name="Oval 27"/>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9" name="TextBox 28"/>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4</a:t>
                </a:r>
                <a:r>
                  <a:rPr lang="en-IN" sz="1600" b="1" dirty="0"/>
                  <a:t>}</a:t>
                </a:r>
              </a:p>
              <a:p>
                <a:pPr algn="ctr"/>
                <a:r>
                  <a:rPr lang="en-IN" sz="1600" dirty="0"/>
                  <a:t>E=26</a:t>
                </a:r>
              </a:p>
            </p:txBody>
          </p:sp>
        </p:grpSp>
        <p:grpSp>
          <p:nvGrpSpPr>
            <p:cNvPr id="30" name="Group 29"/>
            <p:cNvGrpSpPr/>
            <p:nvPr/>
          </p:nvGrpSpPr>
          <p:grpSpPr>
            <a:xfrm>
              <a:off x="3815990" y="5218751"/>
              <a:ext cx="796886" cy="648649"/>
              <a:chOff x="1475657" y="260070"/>
              <a:chExt cx="796886" cy="648649"/>
            </a:xfrm>
          </p:grpSpPr>
          <p:sp>
            <p:nvSpPr>
              <p:cNvPr id="31" name="Oval 30"/>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32" name="TextBox 31"/>
              <p:cNvSpPr txBox="1"/>
              <p:nvPr/>
            </p:nvSpPr>
            <p:spPr>
              <a:xfrm>
                <a:off x="1488673"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5</a:t>
                </a:r>
                <a:r>
                  <a:rPr lang="en-IN" sz="1600" b="1" dirty="0"/>
                  <a:t>}</a:t>
                </a:r>
              </a:p>
              <a:p>
                <a:pPr algn="ctr"/>
                <a:r>
                  <a:rPr lang="en-IN" sz="1600" dirty="0"/>
                  <a:t>E=17</a:t>
                </a:r>
              </a:p>
            </p:txBody>
          </p:sp>
        </p:grpSp>
        <p:cxnSp>
          <p:nvCxnSpPr>
            <p:cNvPr id="37" name="Straight Connector 36"/>
            <p:cNvCxnSpPr>
              <a:endCxn id="9" idx="7"/>
            </p:cNvCxnSpPr>
            <p:nvPr/>
          </p:nvCxnSpPr>
          <p:spPr>
            <a:xfrm flipH="1">
              <a:off x="1622001" y="1684368"/>
              <a:ext cx="2330427" cy="127114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12" idx="7"/>
            </p:cNvCxnSpPr>
            <p:nvPr/>
          </p:nvCxnSpPr>
          <p:spPr>
            <a:xfrm flipH="1">
              <a:off x="2916048" y="1792090"/>
              <a:ext cx="1151896" cy="114611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4" idx="4"/>
              <a:endCxn id="15" idx="0"/>
            </p:cNvCxnSpPr>
            <p:nvPr/>
          </p:nvCxnSpPr>
          <p:spPr>
            <a:xfrm flipH="1">
              <a:off x="3892046" y="1792090"/>
              <a:ext cx="345376" cy="10191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19" idx="0"/>
            </p:cNvCxnSpPr>
            <p:nvPr/>
          </p:nvCxnSpPr>
          <p:spPr>
            <a:xfrm>
              <a:off x="4350871" y="1792090"/>
              <a:ext cx="796886" cy="102867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442732" y="1736466"/>
              <a:ext cx="1703840" cy="121904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 idx="5"/>
            </p:cNvCxnSpPr>
            <p:nvPr/>
          </p:nvCxnSpPr>
          <p:spPr>
            <a:xfrm>
              <a:off x="4519164" y="1697098"/>
              <a:ext cx="2984638" cy="117805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9" idx="4"/>
              <a:endCxn id="12" idx="4"/>
            </p:cNvCxnSpPr>
            <p:nvPr/>
          </p:nvCxnSpPr>
          <p:spPr>
            <a:xfrm rot="5400000" flipH="1" flipV="1">
              <a:off x="1978628" y="2853492"/>
              <a:ext cx="17308" cy="1294047"/>
            </a:xfrm>
            <a:prstGeom prst="curvedConnector3">
              <a:avLst>
                <a:gd name="adj1" fmla="val -1320777"/>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Curved Connector 65"/>
            <p:cNvCxnSpPr>
              <a:stCxn id="9" idx="4"/>
              <a:endCxn id="15" idx="4"/>
            </p:cNvCxnSpPr>
            <p:nvPr/>
          </p:nvCxnSpPr>
          <p:spPr>
            <a:xfrm rot="5400000" flipH="1" flipV="1">
              <a:off x="2591530" y="2208654"/>
              <a:ext cx="49244" cy="2551787"/>
            </a:xfrm>
            <a:prstGeom prst="curvedConnector3">
              <a:avLst>
                <a:gd name="adj1" fmla="val -823617"/>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9" name="Curved Connector 68"/>
            <p:cNvCxnSpPr>
              <a:stCxn id="9" idx="4"/>
              <a:endCxn id="19" idx="4"/>
            </p:cNvCxnSpPr>
            <p:nvPr/>
          </p:nvCxnSpPr>
          <p:spPr>
            <a:xfrm rot="5400000" flipH="1" flipV="1">
              <a:off x="3224130" y="1585543"/>
              <a:ext cx="39756" cy="3807498"/>
            </a:xfrm>
            <a:prstGeom prst="curvedConnector3">
              <a:avLst>
                <a:gd name="adj1" fmla="val -1502440"/>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300416" y="3491863"/>
              <a:ext cx="2667779" cy="179685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9" idx="4"/>
              <a:endCxn id="28" idx="1"/>
            </p:cNvCxnSpPr>
            <p:nvPr/>
          </p:nvCxnSpPr>
          <p:spPr>
            <a:xfrm>
              <a:off x="1340259" y="3509170"/>
              <a:ext cx="398443" cy="152949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5948061" y="5215613"/>
              <a:ext cx="796886" cy="648649"/>
              <a:chOff x="1475657" y="260070"/>
              <a:chExt cx="796886" cy="648649"/>
            </a:xfrm>
          </p:grpSpPr>
          <p:sp>
            <p:nvSpPr>
              <p:cNvPr id="43" name="Oval 42"/>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44" name="TextBox 43"/>
              <p:cNvSpPr txBox="1"/>
              <p:nvPr/>
            </p:nvSpPr>
            <p:spPr>
              <a:xfrm>
                <a:off x="1488672" y="323944"/>
                <a:ext cx="724877"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5</a:t>
                </a:r>
                <a:r>
                  <a:rPr lang="en-IN" sz="1600" b="1" dirty="0"/>
                  <a:t>}</a:t>
                </a:r>
              </a:p>
              <a:p>
                <a:pPr algn="ctr"/>
                <a:r>
                  <a:rPr lang="en-IN" sz="1600" dirty="0"/>
                  <a:t>E=21</a:t>
                </a:r>
              </a:p>
            </p:txBody>
          </p:sp>
        </p:grpSp>
        <p:cxnSp>
          <p:nvCxnSpPr>
            <p:cNvPr id="33" name="Curved Connector 32"/>
            <p:cNvCxnSpPr>
              <a:stCxn id="13" idx="2"/>
              <a:endCxn id="15" idx="4"/>
            </p:cNvCxnSpPr>
            <p:nvPr/>
          </p:nvCxnSpPr>
          <p:spPr>
            <a:xfrm rot="5400000" flipH="1" flipV="1">
              <a:off x="3235713" y="2835529"/>
              <a:ext cx="31936" cy="1280729"/>
            </a:xfrm>
            <a:prstGeom prst="curvedConnector3">
              <a:avLst>
                <a:gd name="adj1" fmla="val -715807"/>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2" idx="4"/>
              <a:endCxn id="22" idx="4"/>
            </p:cNvCxnSpPr>
            <p:nvPr/>
          </p:nvCxnSpPr>
          <p:spPr>
            <a:xfrm rot="5400000" flipH="1" flipV="1">
              <a:off x="4556748" y="1529664"/>
              <a:ext cx="39756" cy="3884640"/>
            </a:xfrm>
            <a:prstGeom prst="curvedConnector3">
              <a:avLst>
                <a:gd name="adj1" fmla="val -1354050"/>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3" idx="2"/>
              <a:endCxn id="28" idx="0"/>
            </p:cNvCxnSpPr>
            <p:nvPr/>
          </p:nvCxnSpPr>
          <p:spPr>
            <a:xfrm flipH="1">
              <a:off x="2020444" y="3491862"/>
              <a:ext cx="590873" cy="145180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2" idx="4"/>
            </p:cNvCxnSpPr>
            <p:nvPr/>
          </p:nvCxnSpPr>
          <p:spPr>
            <a:xfrm>
              <a:off x="2634306" y="3491862"/>
              <a:ext cx="3326770" cy="19022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Curved Connector 57"/>
            <p:cNvCxnSpPr>
              <a:stCxn id="16" idx="2"/>
              <a:endCxn id="25" idx="4"/>
            </p:cNvCxnSpPr>
            <p:nvPr/>
          </p:nvCxnSpPr>
          <p:spPr>
            <a:xfrm rot="5400000" flipH="1" flipV="1">
              <a:off x="5782237" y="1506990"/>
              <a:ext cx="39756" cy="3866116"/>
            </a:xfrm>
            <a:prstGeom prst="curvedConnector3">
              <a:avLst>
                <a:gd name="adj1" fmla="val -1316953"/>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6" idx="2"/>
              <a:endCxn id="31" idx="0"/>
            </p:cNvCxnSpPr>
            <p:nvPr/>
          </p:nvCxnSpPr>
          <p:spPr>
            <a:xfrm>
              <a:off x="3869057" y="3459926"/>
              <a:ext cx="345376" cy="175882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6" idx="2"/>
            </p:cNvCxnSpPr>
            <p:nvPr/>
          </p:nvCxnSpPr>
          <p:spPr>
            <a:xfrm>
              <a:off x="3869057" y="3459926"/>
              <a:ext cx="2277515" cy="180806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19" idx="4"/>
            </p:cNvCxnSpPr>
            <p:nvPr/>
          </p:nvCxnSpPr>
          <p:spPr>
            <a:xfrm flipH="1">
              <a:off x="2418887" y="3469414"/>
              <a:ext cx="2728870" cy="1746199"/>
            </a:xfrm>
            <a:prstGeom prst="line">
              <a:avLst/>
            </a:prstGeom>
            <a:ln>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9" idx="4"/>
              <a:endCxn id="31" idx="0"/>
            </p:cNvCxnSpPr>
            <p:nvPr/>
          </p:nvCxnSpPr>
          <p:spPr>
            <a:xfrm flipH="1">
              <a:off x="4214433" y="3469414"/>
              <a:ext cx="933324" cy="1749337"/>
            </a:xfrm>
            <a:prstGeom prst="line">
              <a:avLst/>
            </a:prstGeom>
            <a:ln>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3" name="Curved Connector 72"/>
            <p:cNvCxnSpPr>
              <a:stCxn id="19" idx="4"/>
              <a:endCxn id="22" idx="4"/>
            </p:cNvCxnSpPr>
            <p:nvPr/>
          </p:nvCxnSpPr>
          <p:spPr>
            <a:xfrm rot="5400000" flipH="1" flipV="1">
              <a:off x="5824697" y="2775165"/>
              <a:ext cx="17308" cy="1371189"/>
            </a:xfrm>
            <a:prstGeom prst="curvedConnector3">
              <a:avLst>
                <a:gd name="adj1" fmla="val -1320777"/>
              </a:avLst>
            </a:prstGeom>
            <a:ln>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6" name="Curved Connector 75"/>
            <p:cNvCxnSpPr>
              <a:stCxn id="19" idx="4"/>
              <a:endCxn id="25" idx="4"/>
            </p:cNvCxnSpPr>
            <p:nvPr/>
          </p:nvCxnSpPr>
          <p:spPr>
            <a:xfrm rot="5400000" flipH="1" flipV="1">
              <a:off x="6416843" y="2151084"/>
              <a:ext cx="49244" cy="2587416"/>
            </a:xfrm>
            <a:prstGeom prst="curvedConnector3">
              <a:avLst>
                <a:gd name="adj1" fmla="val -673867"/>
              </a:avLst>
            </a:prstGeom>
            <a:ln>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9" name="Curved Connector 78"/>
            <p:cNvCxnSpPr>
              <a:stCxn id="23" idx="2"/>
              <a:endCxn id="25" idx="4"/>
            </p:cNvCxnSpPr>
            <p:nvPr/>
          </p:nvCxnSpPr>
          <p:spPr>
            <a:xfrm rot="5400000" flipH="1" flipV="1">
              <a:off x="7099597" y="2816530"/>
              <a:ext cx="31936" cy="1239216"/>
            </a:xfrm>
            <a:prstGeom prst="curvedConnector3">
              <a:avLst>
                <a:gd name="adj1" fmla="val -715807"/>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23" idx="2"/>
              <a:endCxn id="28" idx="6"/>
            </p:cNvCxnSpPr>
            <p:nvPr/>
          </p:nvCxnSpPr>
          <p:spPr>
            <a:xfrm flipH="1">
              <a:off x="2418887" y="3452106"/>
              <a:ext cx="4077070" cy="181588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22" idx="4"/>
              <a:endCxn id="43" idx="0"/>
            </p:cNvCxnSpPr>
            <p:nvPr/>
          </p:nvCxnSpPr>
          <p:spPr>
            <a:xfrm flipH="1">
              <a:off x="6346504" y="3452106"/>
              <a:ext cx="172442" cy="176350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26" idx="2"/>
              <a:endCxn id="43" idx="7"/>
            </p:cNvCxnSpPr>
            <p:nvPr/>
          </p:nvCxnSpPr>
          <p:spPr>
            <a:xfrm flipH="1">
              <a:off x="6628246" y="3420170"/>
              <a:ext cx="1083938" cy="189043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26" idx="2"/>
            </p:cNvCxnSpPr>
            <p:nvPr/>
          </p:nvCxnSpPr>
          <p:spPr>
            <a:xfrm flipH="1">
              <a:off x="4519164" y="3420170"/>
              <a:ext cx="3193020" cy="189043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28" idx="4"/>
              <a:endCxn id="31" idx="4"/>
            </p:cNvCxnSpPr>
            <p:nvPr/>
          </p:nvCxnSpPr>
          <p:spPr>
            <a:xfrm rot="16200000" flipH="1">
              <a:off x="2979898" y="4632864"/>
              <a:ext cx="275081" cy="2193989"/>
            </a:xfrm>
            <a:prstGeom prst="curvedConnector3">
              <a:avLst>
                <a:gd name="adj1" fmla="val 183103"/>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2" name="Curved Connector 91"/>
            <p:cNvCxnSpPr>
              <a:stCxn id="29" idx="2"/>
              <a:endCxn id="43" idx="4"/>
            </p:cNvCxnSpPr>
            <p:nvPr/>
          </p:nvCxnSpPr>
          <p:spPr>
            <a:xfrm rot="16200000" flipH="1">
              <a:off x="4036008" y="3553765"/>
              <a:ext cx="271943" cy="4349049"/>
            </a:xfrm>
            <a:prstGeom prst="curvedConnector3">
              <a:avLst>
                <a:gd name="adj1" fmla="val 276259"/>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5" name="Curved Connector 94"/>
            <p:cNvCxnSpPr>
              <a:stCxn id="32" idx="2"/>
              <a:endCxn id="43" idx="4"/>
            </p:cNvCxnSpPr>
            <p:nvPr/>
          </p:nvCxnSpPr>
          <p:spPr>
            <a:xfrm rot="5400000" flipH="1" flipV="1">
              <a:off x="5267405" y="4788301"/>
              <a:ext cx="3138" cy="2155059"/>
            </a:xfrm>
            <a:prstGeom prst="curvedConnector3">
              <a:avLst>
                <a:gd name="adj1" fmla="val -7284895"/>
              </a:avLst>
            </a:prstGeom>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3223057" y="1467766"/>
              <a:ext cx="615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822774" y="1311319"/>
              <a:ext cx="1584088" cy="369332"/>
            </a:xfrm>
            <a:prstGeom prst="rect">
              <a:avLst/>
            </a:prstGeom>
            <a:noFill/>
          </p:spPr>
          <p:txBody>
            <a:bodyPr wrap="none" rtlCol="0">
              <a:spAutoFit/>
            </a:bodyPr>
            <a:lstStyle/>
            <a:p>
              <a:r>
                <a:rPr lang="en-IN" dirty="0"/>
                <a:t>Initial </a:t>
              </a:r>
              <a:r>
                <a:rPr lang="en-IN" dirty="0" err="1"/>
                <a:t>Medoids</a:t>
              </a:r>
              <a:endParaRPr lang="en-IN" dirty="0"/>
            </a:p>
          </p:txBody>
        </p:sp>
      </p:grpSp>
      <mc:AlternateContent xmlns:mc="http://schemas.openxmlformats.org/markup-compatibility/2006" xmlns:a14="http://schemas.microsoft.com/office/drawing/2010/main">
        <mc:Choice Requires="a14">
          <p:sp>
            <p:nvSpPr>
              <p:cNvPr id="78" name="TextBox 77"/>
              <p:cNvSpPr txBox="1"/>
              <p:nvPr/>
            </p:nvSpPr>
            <p:spPr>
              <a:xfrm>
                <a:off x="7670573" y="1143000"/>
                <a:ext cx="2714461" cy="369332"/>
              </a:xfrm>
              <a:prstGeom prst="rect">
                <a:avLst/>
              </a:prstGeom>
              <a:noFill/>
            </p:spPr>
            <p:txBody>
              <a:bodyPr wrap="none" rtlCol="0">
                <a:spAutoFit/>
              </a:bodyPr>
              <a:lstStyle/>
              <a:p>
                <a:r>
                  <a:rPr lang="en-IN" dirty="0"/>
                  <a:t>Dataset=</a:t>
                </a:r>
                <a14:m>
                  <m:oMath xmlns:m="http://schemas.openxmlformats.org/officeDocument/2006/math">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a:rPr>
                              <m:t>0</m:t>
                            </m:r>
                          </m:e>
                          <m:sub>
                            <m:r>
                              <a:rPr lang="en-IN" i="1">
                                <a:latin typeface="Cambria Math"/>
                              </a:rPr>
                              <m:t>1</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2</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3</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4</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5</m:t>
                            </m:r>
                          </m:sub>
                        </m:sSub>
                      </m:e>
                    </m:d>
                  </m:oMath>
                </a14:m>
                <a:endParaRPr lang="en-IN" dirty="0"/>
              </a:p>
            </p:txBody>
          </p:sp>
        </mc:Choice>
        <mc:Fallback xmlns="">
          <p:sp>
            <p:nvSpPr>
              <p:cNvPr id="78" name="TextBox 77"/>
              <p:cNvSpPr txBox="1">
                <a:spLocks noRot="1" noChangeAspect="1" noMove="1" noResize="1" noEditPoints="1" noAdjustHandles="1" noChangeArrowheads="1" noChangeShapeType="1" noTextEdit="1"/>
              </p:cNvSpPr>
              <p:nvPr/>
            </p:nvSpPr>
            <p:spPr>
              <a:xfrm>
                <a:off x="7670573" y="1143000"/>
                <a:ext cx="2714461" cy="369332"/>
              </a:xfrm>
              <a:prstGeom prst="rect">
                <a:avLst/>
              </a:prstGeom>
              <a:blipFill rotWithShape="0">
                <a:blip r:embed="rId2"/>
                <a:stretch>
                  <a:fillRect l="-1794" t="-10000" b="-25000"/>
                </a:stretch>
              </a:blipFill>
            </p:spPr>
            <p:txBody>
              <a:bodyPr/>
              <a:lstStyle/>
              <a:p>
                <a:r>
                  <a:rPr lang="en-IN">
                    <a:noFill/>
                  </a:rPr>
                  <a:t> </a:t>
                </a:r>
              </a:p>
            </p:txBody>
          </p:sp>
        </mc:Fallback>
      </mc:AlternateContent>
      <p:sp>
        <p:nvSpPr>
          <p:cNvPr id="80" name="TextBox 79"/>
          <p:cNvSpPr txBox="1"/>
          <p:nvPr/>
        </p:nvSpPr>
        <p:spPr>
          <a:xfrm>
            <a:off x="7763635" y="1506390"/>
            <a:ext cx="2251065" cy="923330"/>
          </a:xfrm>
          <a:prstGeom prst="rect">
            <a:avLst/>
          </a:prstGeom>
          <a:noFill/>
        </p:spPr>
        <p:txBody>
          <a:bodyPr wrap="none" rtlCol="0">
            <a:spAutoFit/>
          </a:bodyPr>
          <a:lstStyle/>
          <a:p>
            <a:pPr algn="ctr">
              <a:lnSpc>
                <a:spcPct val="150000"/>
              </a:lnSpc>
            </a:pPr>
            <a:r>
              <a:rPr lang="en-IN" dirty="0">
                <a:solidFill>
                  <a:srgbClr val="1C5A61"/>
                </a:solidFill>
              </a:rPr>
              <a:t>No. of patterns (n) = 5</a:t>
            </a:r>
          </a:p>
          <a:p>
            <a:pPr algn="ctr">
              <a:lnSpc>
                <a:spcPct val="150000"/>
              </a:lnSpc>
            </a:pPr>
            <a:r>
              <a:rPr lang="en-IN" dirty="0">
                <a:solidFill>
                  <a:srgbClr val="1C5A61"/>
                </a:solidFill>
              </a:rPr>
              <a:t>No. of clusters (k) =2</a:t>
            </a:r>
          </a:p>
        </p:txBody>
      </p:sp>
    </p:spTree>
    <p:extLst>
      <p:ext uri="{BB962C8B-B14F-4D97-AF65-F5344CB8AC3E}">
        <p14:creationId xmlns:p14="http://schemas.microsoft.com/office/powerpoint/2010/main" val="27450608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 name="Group 6"/>
          <p:cNvGrpSpPr/>
          <p:nvPr/>
        </p:nvGrpSpPr>
        <p:grpSpPr>
          <a:xfrm>
            <a:off x="5362979" y="1485393"/>
            <a:ext cx="796886" cy="648649"/>
            <a:chOff x="1475657" y="260070"/>
            <a:chExt cx="796886" cy="648649"/>
          </a:xfrm>
        </p:grpSpPr>
        <p:sp>
          <p:nvSpPr>
            <p:cNvPr id="4" name="Oval 3"/>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6" name="TextBox 5"/>
            <p:cNvSpPr txBox="1"/>
            <p:nvPr/>
          </p:nvSpPr>
          <p:spPr>
            <a:xfrm>
              <a:off x="1488672" y="323944"/>
              <a:ext cx="724877" cy="584775"/>
            </a:xfrm>
            <a:prstGeom prst="rect">
              <a:avLst/>
            </a:prstGeom>
            <a:noFill/>
          </p:spPr>
          <p:txBody>
            <a:bodyPr wrap="none" rtlCol="0">
              <a:spAutoFit/>
            </a:bodyPr>
            <a:lstStyle/>
            <a:p>
              <a:pPr algn="ctr"/>
              <a:r>
                <a:rPr lang="en-IN" sz="1600" b="1" dirty="0"/>
                <a:t>{0</a:t>
              </a:r>
              <a:r>
                <a:rPr lang="en-IN" sz="1600" baseline="-25000" dirty="0"/>
                <a:t>2</a:t>
              </a:r>
              <a:r>
                <a:rPr lang="en-IN" sz="1600" b="1" dirty="0"/>
                <a:t>,0</a:t>
              </a:r>
              <a:r>
                <a:rPr lang="en-IN" sz="1600" baseline="-25000" dirty="0"/>
                <a:t>4</a:t>
              </a:r>
              <a:r>
                <a:rPr lang="en-IN" sz="1600" b="1" dirty="0"/>
                <a:t>}</a:t>
              </a:r>
            </a:p>
            <a:p>
              <a:pPr algn="ctr"/>
              <a:r>
                <a:rPr lang="en-IN" sz="1600" dirty="0"/>
                <a:t>E=20</a:t>
              </a:r>
            </a:p>
          </p:txBody>
        </p:sp>
      </p:grpSp>
      <p:grpSp>
        <p:nvGrpSpPr>
          <p:cNvPr id="8" name="Group 7"/>
          <p:cNvGrpSpPr/>
          <p:nvPr/>
        </p:nvGrpSpPr>
        <p:grpSpPr>
          <a:xfrm>
            <a:off x="4625506" y="3234277"/>
            <a:ext cx="796886" cy="648649"/>
            <a:chOff x="1475657" y="260070"/>
            <a:chExt cx="796886" cy="648649"/>
          </a:xfrm>
        </p:grpSpPr>
        <p:sp>
          <p:nvSpPr>
            <p:cNvPr id="9" name="Oval 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0" name="TextBox 9"/>
            <p:cNvSpPr txBox="1"/>
            <p:nvPr/>
          </p:nvSpPr>
          <p:spPr>
            <a:xfrm>
              <a:off x="1488672" y="323944"/>
              <a:ext cx="724877" cy="584775"/>
            </a:xfrm>
            <a:prstGeom prst="rect">
              <a:avLst/>
            </a:prstGeom>
            <a:noFill/>
          </p:spPr>
          <p:txBody>
            <a:bodyPr wrap="none" rtlCol="0">
              <a:spAutoFit/>
            </a:bodyPr>
            <a:lstStyle/>
            <a:p>
              <a:pPr algn="ctr"/>
              <a:r>
                <a:rPr lang="en-IN" sz="1600" b="1" dirty="0"/>
                <a:t>{0</a:t>
              </a:r>
              <a:r>
                <a:rPr lang="en-IN" sz="1600" baseline="-25000" dirty="0"/>
                <a:t>5</a:t>
              </a:r>
              <a:r>
                <a:rPr lang="en-IN" sz="1600" b="1" dirty="0"/>
                <a:t>,0</a:t>
              </a:r>
              <a:r>
                <a:rPr lang="en-IN" sz="1600" baseline="-25000" dirty="0"/>
                <a:t>4</a:t>
              </a:r>
              <a:r>
                <a:rPr lang="en-IN" sz="1600" b="1" dirty="0"/>
                <a:t>}</a:t>
              </a:r>
            </a:p>
            <a:p>
              <a:pPr algn="ctr"/>
              <a:r>
                <a:rPr lang="en-IN" sz="1600" dirty="0"/>
                <a:t>E=30</a:t>
              </a:r>
            </a:p>
          </p:txBody>
        </p:sp>
      </p:grpSp>
      <p:grpSp>
        <p:nvGrpSpPr>
          <p:cNvPr id="11" name="Group 10"/>
          <p:cNvGrpSpPr/>
          <p:nvPr/>
        </p:nvGrpSpPr>
        <p:grpSpPr>
          <a:xfrm>
            <a:off x="7737514" y="3224510"/>
            <a:ext cx="796886" cy="648649"/>
            <a:chOff x="1475657" y="260070"/>
            <a:chExt cx="796886" cy="648649"/>
          </a:xfrm>
        </p:grpSpPr>
        <p:sp>
          <p:nvSpPr>
            <p:cNvPr id="12" name="Oval 1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3" name="TextBox 12"/>
            <p:cNvSpPr txBox="1"/>
            <p:nvPr/>
          </p:nvSpPr>
          <p:spPr>
            <a:xfrm>
              <a:off x="1488672" y="323944"/>
              <a:ext cx="724877" cy="584775"/>
            </a:xfrm>
            <a:prstGeom prst="rect">
              <a:avLst/>
            </a:prstGeom>
            <a:noFill/>
          </p:spPr>
          <p:txBody>
            <a:bodyPr wrap="none" rtlCol="0">
              <a:spAutoFit/>
            </a:bodyPr>
            <a:lstStyle/>
            <a:p>
              <a:pPr algn="ctr"/>
              <a:r>
                <a:rPr lang="en-IN" sz="1600" b="1" dirty="0"/>
                <a:t>{0</a:t>
              </a:r>
              <a:r>
                <a:rPr lang="en-IN" sz="1600" baseline="-25000" dirty="0"/>
                <a:t>2</a:t>
              </a:r>
              <a:r>
                <a:rPr lang="en-IN" sz="1600" b="1" dirty="0"/>
                <a:t>,0</a:t>
              </a:r>
              <a:r>
                <a:rPr lang="en-IN" sz="1600" baseline="-25000" dirty="0"/>
                <a:t>5</a:t>
              </a:r>
              <a:r>
                <a:rPr lang="en-IN" sz="1600" b="1" dirty="0"/>
                <a:t>}</a:t>
              </a:r>
            </a:p>
            <a:p>
              <a:pPr algn="ctr"/>
              <a:r>
                <a:rPr lang="en-IN" sz="1600" dirty="0"/>
                <a:t>E=10</a:t>
              </a:r>
            </a:p>
          </p:txBody>
        </p:sp>
      </p:grpSp>
      <p:grpSp>
        <p:nvGrpSpPr>
          <p:cNvPr id="14" name="Group 13"/>
          <p:cNvGrpSpPr/>
          <p:nvPr/>
        </p:nvGrpSpPr>
        <p:grpSpPr>
          <a:xfrm>
            <a:off x="3218551" y="3234277"/>
            <a:ext cx="796886" cy="648649"/>
            <a:chOff x="1475657" y="260070"/>
            <a:chExt cx="796886" cy="648649"/>
          </a:xfrm>
        </p:grpSpPr>
        <p:sp>
          <p:nvSpPr>
            <p:cNvPr id="15" name="Oval 1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6" name="TextBox 15"/>
            <p:cNvSpPr txBox="1"/>
            <p:nvPr/>
          </p:nvSpPr>
          <p:spPr>
            <a:xfrm>
              <a:off x="1488672" y="323944"/>
              <a:ext cx="724877" cy="584775"/>
            </a:xfrm>
            <a:prstGeom prst="rect">
              <a:avLst/>
            </a:prstGeom>
            <a:noFill/>
          </p:spPr>
          <p:txBody>
            <a:bodyPr wrap="none" rtlCol="0">
              <a:spAutoFit/>
            </a:bodyPr>
            <a:lstStyle/>
            <a:p>
              <a:pPr algn="ctr"/>
              <a:r>
                <a:rPr lang="en-IN" sz="1600" b="1" dirty="0"/>
                <a:t>{0</a:t>
              </a:r>
              <a:r>
                <a:rPr lang="en-IN" sz="1600" baseline="-25000" dirty="0"/>
                <a:t>1</a:t>
              </a:r>
              <a:r>
                <a:rPr lang="en-IN" sz="1600" b="1" dirty="0"/>
                <a:t>,0</a:t>
              </a:r>
              <a:r>
                <a:rPr lang="en-IN" sz="1600" baseline="-25000" dirty="0"/>
                <a:t>4</a:t>
              </a:r>
              <a:r>
                <a:rPr lang="en-IN" sz="1600" b="1" dirty="0"/>
                <a:t>}</a:t>
              </a:r>
            </a:p>
            <a:p>
              <a:pPr algn="ctr"/>
              <a:r>
                <a:rPr lang="en-IN" sz="1600" dirty="0"/>
                <a:t>E=12</a:t>
              </a:r>
            </a:p>
          </p:txBody>
        </p:sp>
      </p:grpSp>
      <p:grpSp>
        <p:nvGrpSpPr>
          <p:cNvPr id="18" name="Group 17"/>
          <p:cNvGrpSpPr/>
          <p:nvPr/>
        </p:nvGrpSpPr>
        <p:grpSpPr>
          <a:xfrm>
            <a:off x="6173991" y="3224511"/>
            <a:ext cx="796886" cy="648649"/>
            <a:chOff x="1475657" y="260070"/>
            <a:chExt cx="796886" cy="648649"/>
          </a:xfrm>
        </p:grpSpPr>
        <p:sp>
          <p:nvSpPr>
            <p:cNvPr id="19" name="Oval 1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0" name="TextBox 19"/>
            <p:cNvSpPr txBox="1"/>
            <p:nvPr/>
          </p:nvSpPr>
          <p:spPr>
            <a:xfrm>
              <a:off x="1488672" y="323944"/>
              <a:ext cx="724877" cy="584775"/>
            </a:xfrm>
            <a:prstGeom prst="rect">
              <a:avLst/>
            </a:prstGeom>
            <a:noFill/>
          </p:spPr>
          <p:txBody>
            <a:bodyPr wrap="none" rtlCol="0">
              <a:spAutoFit/>
            </a:bodyPr>
            <a:lstStyle/>
            <a:p>
              <a:pPr algn="ctr"/>
              <a:r>
                <a:rPr lang="en-IN" sz="1600" b="1" dirty="0"/>
                <a:t>{0</a:t>
              </a:r>
              <a:r>
                <a:rPr lang="en-IN" sz="1600" baseline="-25000" dirty="0"/>
                <a:t>2</a:t>
              </a:r>
              <a:r>
                <a:rPr lang="en-IN" sz="1600" b="1" dirty="0"/>
                <a:t>,0</a:t>
              </a:r>
              <a:r>
                <a:rPr lang="en-IN" sz="1600" baseline="-25000" dirty="0"/>
                <a:t>1</a:t>
              </a:r>
              <a:r>
                <a:rPr lang="en-IN" sz="1600" b="1" dirty="0"/>
                <a:t>}</a:t>
              </a:r>
            </a:p>
            <a:p>
              <a:pPr algn="ctr"/>
              <a:r>
                <a:rPr lang="en-IN" sz="1600" dirty="0"/>
                <a:t>E=19</a:t>
              </a:r>
            </a:p>
          </p:txBody>
        </p:sp>
      </p:grpSp>
      <p:grpSp>
        <p:nvGrpSpPr>
          <p:cNvPr id="30" name="Group 29"/>
          <p:cNvGrpSpPr/>
          <p:nvPr/>
        </p:nvGrpSpPr>
        <p:grpSpPr>
          <a:xfrm>
            <a:off x="5527394" y="5142552"/>
            <a:ext cx="796886" cy="648649"/>
            <a:chOff x="1475657" y="260070"/>
            <a:chExt cx="796886" cy="648649"/>
          </a:xfrm>
        </p:grpSpPr>
        <p:sp>
          <p:nvSpPr>
            <p:cNvPr id="31" name="Oval 30"/>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32" name="TextBox 31"/>
            <p:cNvSpPr txBox="1"/>
            <p:nvPr/>
          </p:nvSpPr>
          <p:spPr>
            <a:xfrm>
              <a:off x="1488673"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5</a:t>
              </a:r>
              <a:r>
                <a:rPr lang="en-IN" sz="1600" b="1" dirty="0"/>
                <a:t>}</a:t>
              </a:r>
            </a:p>
            <a:p>
              <a:pPr algn="ctr"/>
              <a:r>
                <a:rPr lang="en-IN" sz="1600" dirty="0"/>
                <a:t>E=17</a:t>
              </a:r>
            </a:p>
          </p:txBody>
        </p:sp>
      </p:grpSp>
      <p:cxnSp>
        <p:nvCxnSpPr>
          <p:cNvPr id="71" name="Straight Arrow Connector 70"/>
          <p:cNvCxnSpPr/>
          <p:nvPr/>
        </p:nvCxnSpPr>
        <p:spPr>
          <a:xfrm>
            <a:off x="4747057" y="1809717"/>
            <a:ext cx="615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346774" y="1653270"/>
            <a:ext cx="1584088" cy="369332"/>
          </a:xfrm>
          <a:prstGeom prst="rect">
            <a:avLst/>
          </a:prstGeom>
          <a:noFill/>
        </p:spPr>
        <p:txBody>
          <a:bodyPr wrap="none" rtlCol="0">
            <a:spAutoFit/>
          </a:bodyPr>
          <a:lstStyle/>
          <a:p>
            <a:r>
              <a:rPr lang="en-IN" dirty="0"/>
              <a:t>Initial </a:t>
            </a:r>
            <a:r>
              <a:rPr lang="en-IN" dirty="0" err="1"/>
              <a:t>Medoids</a:t>
            </a:r>
            <a:endParaRPr lang="en-IN" dirty="0"/>
          </a:p>
        </p:txBody>
      </p:sp>
      <p:sp>
        <p:nvSpPr>
          <p:cNvPr id="2" name="Title 1"/>
          <p:cNvSpPr>
            <a:spLocks noGrp="1"/>
          </p:cNvSpPr>
          <p:nvPr>
            <p:ph type="title"/>
          </p:nvPr>
        </p:nvSpPr>
        <p:spPr>
          <a:xfrm>
            <a:off x="1905000" y="304800"/>
            <a:ext cx="8280400" cy="533400"/>
          </a:xfrm>
        </p:spPr>
        <p:txBody>
          <a:bodyPr/>
          <a:lstStyle/>
          <a:p>
            <a:r>
              <a:rPr lang="en-IN" sz="2800" i="1" dirty="0">
                <a:solidFill>
                  <a:srgbClr val="002060"/>
                </a:solidFill>
              </a:rPr>
              <a:t>CLARA</a:t>
            </a:r>
            <a:r>
              <a:rPr lang="en-IN" sz="2800" dirty="0">
                <a:solidFill>
                  <a:srgbClr val="002060"/>
                </a:solidFill>
              </a:rPr>
              <a:t>: Different View</a:t>
            </a:r>
            <a:endParaRPr lang="en-IN" sz="2800" dirty="0"/>
          </a:p>
        </p:txBody>
      </p:sp>
      <mc:AlternateContent xmlns:mc="http://schemas.openxmlformats.org/markup-compatibility/2006" xmlns:a14="http://schemas.microsoft.com/office/drawing/2010/main">
        <mc:Choice Requires="a14">
          <p:sp>
            <p:nvSpPr>
              <p:cNvPr id="68" name="TextBox 67"/>
              <p:cNvSpPr txBox="1"/>
              <p:nvPr/>
            </p:nvSpPr>
            <p:spPr>
              <a:xfrm>
                <a:off x="8305801" y="1117218"/>
                <a:ext cx="2714461" cy="1754326"/>
              </a:xfrm>
              <a:prstGeom prst="rect">
                <a:avLst/>
              </a:prstGeom>
              <a:noFill/>
            </p:spPr>
            <p:txBody>
              <a:bodyPr wrap="none" rtlCol="0">
                <a:spAutoFit/>
              </a:bodyPr>
              <a:lstStyle/>
              <a:p>
                <a:pPr>
                  <a:lnSpc>
                    <a:spcPct val="150000"/>
                  </a:lnSpc>
                </a:pPr>
                <a:r>
                  <a:rPr lang="en-IN" dirty="0">
                    <a:solidFill>
                      <a:srgbClr val="1C5A61"/>
                    </a:solidFill>
                  </a:rPr>
                  <a:t>Dataset=</a:t>
                </a:r>
                <a14:m>
                  <m:oMath xmlns:m="http://schemas.openxmlformats.org/officeDocument/2006/math">
                    <m:d>
                      <m:dPr>
                        <m:begChr m:val="{"/>
                        <m:endChr m:val="}"/>
                        <m:ctrlPr>
                          <a:rPr lang="en-IN" i="1">
                            <a:solidFill>
                              <a:srgbClr val="1C5A61"/>
                            </a:solidFill>
                            <a:latin typeface="Cambria Math" panose="02040503050406030204" pitchFamily="18" charset="0"/>
                          </a:rPr>
                        </m:ctrlPr>
                      </m:dPr>
                      <m:e>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1</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2</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3</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4</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5</m:t>
                            </m:r>
                          </m:sub>
                        </m:sSub>
                      </m:e>
                    </m:d>
                  </m:oMath>
                </a14:m>
                <a:endParaRPr lang="en-IN" dirty="0">
                  <a:solidFill>
                    <a:srgbClr val="1C5A61"/>
                  </a:solidFill>
                </a:endParaRPr>
              </a:p>
              <a:p>
                <a:pPr>
                  <a:lnSpc>
                    <a:spcPct val="150000"/>
                  </a:lnSpc>
                </a:pPr>
                <a:r>
                  <a:rPr lang="en-IN" dirty="0">
                    <a:solidFill>
                      <a:srgbClr val="1C5A61"/>
                    </a:solidFill>
                  </a:rPr>
                  <a:t>Sample=</a:t>
                </a:r>
                <a14:m>
                  <m:oMath xmlns:m="http://schemas.openxmlformats.org/officeDocument/2006/math">
                    <m:d>
                      <m:dPr>
                        <m:begChr m:val="{"/>
                        <m:endChr m:val="}"/>
                        <m:ctrlPr>
                          <a:rPr lang="en-IN" i="1">
                            <a:solidFill>
                              <a:srgbClr val="1C5A61"/>
                            </a:solidFill>
                            <a:latin typeface="Cambria Math" panose="02040503050406030204" pitchFamily="18" charset="0"/>
                          </a:rPr>
                        </m:ctrlPr>
                      </m:dPr>
                      <m:e>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panose="02040503050406030204" pitchFamily="18" charset="0"/>
                              </a:rPr>
                              <m:t>1</m:t>
                            </m:r>
                          </m:sub>
                        </m:sSub>
                        <m:sSub>
                          <m:sSubPr>
                            <m:ctrlPr>
                              <a:rPr lang="en-IN" i="1">
                                <a:solidFill>
                                  <a:srgbClr val="1C5A61"/>
                                </a:solidFill>
                                <a:latin typeface="Cambria Math" panose="02040503050406030204" pitchFamily="18" charset="0"/>
                              </a:rPr>
                            </m:ctrlPr>
                          </m:sSubPr>
                          <m:e>
                            <m:r>
                              <a:rPr lang="en-IN" i="1">
                                <a:solidFill>
                                  <a:srgbClr val="1C5A61"/>
                                </a:solidFill>
                                <a:latin typeface="Cambria Math" panose="02040503050406030204" pitchFamily="18" charset="0"/>
                              </a:rPr>
                              <m:t>, </m:t>
                            </m:r>
                            <m:r>
                              <a:rPr lang="en-IN" i="1">
                                <a:solidFill>
                                  <a:srgbClr val="1C5A61"/>
                                </a:solidFill>
                                <a:latin typeface="Cambria Math"/>
                              </a:rPr>
                              <m:t>0</m:t>
                            </m:r>
                          </m:e>
                          <m:sub>
                            <m:r>
                              <a:rPr lang="en-IN" i="1">
                                <a:solidFill>
                                  <a:srgbClr val="1C5A61"/>
                                </a:solidFill>
                                <a:latin typeface="Cambria Math"/>
                              </a:rPr>
                              <m:t>2</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4</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5</m:t>
                            </m:r>
                          </m:sub>
                        </m:sSub>
                      </m:e>
                    </m:d>
                  </m:oMath>
                </a14:m>
                <a:endParaRPr lang="en-IN" dirty="0">
                  <a:solidFill>
                    <a:srgbClr val="1C5A61"/>
                  </a:solidFill>
                </a:endParaRPr>
              </a:p>
              <a:p>
                <a:pPr>
                  <a:lnSpc>
                    <a:spcPct val="150000"/>
                  </a:lnSpc>
                </a:pPr>
                <a:r>
                  <a:rPr lang="en-IN" dirty="0">
                    <a:solidFill>
                      <a:srgbClr val="1C5A61"/>
                    </a:solidFill>
                  </a:rPr>
                  <a:t>No. of patterns (n) = 5</a:t>
                </a:r>
              </a:p>
              <a:p>
                <a:pPr>
                  <a:lnSpc>
                    <a:spcPct val="150000"/>
                  </a:lnSpc>
                </a:pPr>
                <a:r>
                  <a:rPr lang="en-IN" dirty="0">
                    <a:solidFill>
                      <a:srgbClr val="1C5A61"/>
                    </a:solidFill>
                  </a:rPr>
                  <a:t>No. of clusters (k) =2</a:t>
                </a:r>
              </a:p>
            </p:txBody>
          </p:sp>
        </mc:Choice>
        <mc:Fallback xmlns="">
          <p:sp>
            <p:nvSpPr>
              <p:cNvPr id="68" name="TextBox 67"/>
              <p:cNvSpPr txBox="1">
                <a:spLocks noRot="1" noChangeAspect="1" noMove="1" noResize="1" noEditPoints="1" noAdjustHandles="1" noChangeArrowheads="1" noChangeShapeType="1" noTextEdit="1"/>
              </p:cNvSpPr>
              <p:nvPr/>
            </p:nvSpPr>
            <p:spPr>
              <a:xfrm>
                <a:off x="8305801" y="1117218"/>
                <a:ext cx="2714461" cy="1754326"/>
              </a:xfrm>
              <a:prstGeom prst="rect">
                <a:avLst/>
              </a:prstGeom>
              <a:blipFill rotWithShape="0">
                <a:blip r:embed="rId2"/>
                <a:stretch>
                  <a:fillRect l="-2022" b="-1736"/>
                </a:stretch>
              </a:blipFill>
            </p:spPr>
            <p:txBody>
              <a:bodyPr/>
              <a:lstStyle/>
              <a:p>
                <a:r>
                  <a:rPr lang="en-IN">
                    <a:noFill/>
                  </a:rPr>
                  <a:t> </a:t>
                </a:r>
              </a:p>
            </p:txBody>
          </p:sp>
        </mc:Fallback>
      </mc:AlternateContent>
      <p:cxnSp>
        <p:nvCxnSpPr>
          <p:cNvPr id="5" name="Straight Connector 4"/>
          <p:cNvCxnSpPr/>
          <p:nvPr/>
        </p:nvCxnSpPr>
        <p:spPr bwMode="auto">
          <a:xfrm flipH="1">
            <a:off x="3733800" y="2022602"/>
            <a:ext cx="1688592" cy="1211674"/>
          </a:xfrm>
          <a:prstGeom prst="line">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 idx="2"/>
          </p:cNvCxnSpPr>
          <p:nvPr/>
        </p:nvCxnSpPr>
        <p:spPr bwMode="auto">
          <a:xfrm flipH="1">
            <a:off x="5147043" y="2134042"/>
            <a:ext cx="591390" cy="1100235"/>
          </a:xfrm>
          <a:prstGeom prst="line">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19" idx="0"/>
          </p:cNvCxnSpPr>
          <p:nvPr/>
        </p:nvCxnSpPr>
        <p:spPr bwMode="auto">
          <a:xfrm>
            <a:off x="6012606" y="2091706"/>
            <a:ext cx="559828" cy="1132804"/>
          </a:xfrm>
          <a:prstGeom prst="line">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auto">
          <a:xfrm>
            <a:off x="6155513" y="1971881"/>
            <a:ext cx="1809265" cy="1252629"/>
          </a:xfrm>
          <a:prstGeom prst="line">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9" idx="4"/>
          </p:cNvCxnSpPr>
          <p:nvPr/>
        </p:nvCxnSpPr>
        <p:spPr bwMode="auto">
          <a:xfrm rot="16200000" flipH="1">
            <a:off x="4320471" y="3179448"/>
            <a:ext cx="12700" cy="1406955"/>
          </a:xfrm>
          <a:prstGeom prst="curvedConnector3">
            <a:avLst>
              <a:gd name="adj1" fmla="val 1800000"/>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cxnSp>
        <p:nvCxnSpPr>
          <p:cNvPr id="59" name="Curved Connector 58"/>
          <p:cNvCxnSpPr>
            <a:stCxn id="15" idx="4"/>
            <a:endCxn id="19" idx="4"/>
          </p:cNvCxnSpPr>
          <p:nvPr/>
        </p:nvCxnSpPr>
        <p:spPr bwMode="auto">
          <a:xfrm rot="5400000" flipH="1" flipV="1">
            <a:off x="5089831" y="2400322"/>
            <a:ext cx="9766" cy="2955440"/>
          </a:xfrm>
          <a:prstGeom prst="curvedConnector3">
            <a:avLst>
              <a:gd name="adj1" fmla="val -4091604"/>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cxnSp>
        <p:nvCxnSpPr>
          <p:cNvPr id="65" name="Curved Connector 64"/>
          <p:cNvCxnSpPr>
            <a:stCxn id="9" idx="4"/>
            <a:endCxn id="13" idx="2"/>
          </p:cNvCxnSpPr>
          <p:nvPr/>
        </p:nvCxnSpPr>
        <p:spPr bwMode="auto">
          <a:xfrm rot="5400000" flipH="1" flipV="1">
            <a:off x="6563575" y="2333533"/>
            <a:ext cx="9767" cy="3089019"/>
          </a:xfrm>
          <a:prstGeom prst="curvedConnector3">
            <a:avLst>
              <a:gd name="adj1" fmla="val -2340534"/>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cxnSp>
        <p:nvCxnSpPr>
          <p:cNvPr id="84" name="Curved Connector 83"/>
          <p:cNvCxnSpPr>
            <a:stCxn id="19" idx="4"/>
            <a:endCxn id="12" idx="4"/>
          </p:cNvCxnSpPr>
          <p:nvPr/>
        </p:nvCxnSpPr>
        <p:spPr bwMode="auto">
          <a:xfrm rot="5400000" flipH="1" flipV="1">
            <a:off x="7354195" y="3091398"/>
            <a:ext cx="1" cy="1563523"/>
          </a:xfrm>
          <a:prstGeom prst="curvedConnector3">
            <a:avLst>
              <a:gd name="adj1" fmla="val -22860000000"/>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16" idx="2"/>
            <a:endCxn id="31" idx="2"/>
          </p:cNvCxnSpPr>
          <p:nvPr/>
        </p:nvCxnSpPr>
        <p:spPr bwMode="auto">
          <a:xfrm>
            <a:off x="3594006" y="3882926"/>
            <a:ext cx="1933389" cy="1583951"/>
          </a:xfrm>
          <a:prstGeom prst="line">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9" idx="4"/>
          </p:cNvCxnSpPr>
          <p:nvPr/>
        </p:nvCxnSpPr>
        <p:spPr bwMode="auto">
          <a:xfrm>
            <a:off x="5023950" y="3882926"/>
            <a:ext cx="737473" cy="1265975"/>
          </a:xfrm>
          <a:prstGeom prst="line">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19" idx="4"/>
          </p:cNvCxnSpPr>
          <p:nvPr/>
        </p:nvCxnSpPr>
        <p:spPr bwMode="auto">
          <a:xfrm flipH="1">
            <a:off x="6045200" y="3873160"/>
            <a:ext cx="527234" cy="1269391"/>
          </a:xfrm>
          <a:prstGeom prst="line">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12" idx="4"/>
          </p:cNvCxnSpPr>
          <p:nvPr/>
        </p:nvCxnSpPr>
        <p:spPr bwMode="auto">
          <a:xfrm flipH="1">
            <a:off x="6292521" y="3873159"/>
            <a:ext cx="1843437" cy="1421793"/>
          </a:xfrm>
          <a:prstGeom prst="line">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3655667" y="6049792"/>
            <a:ext cx="4293740" cy="400110"/>
          </a:xfrm>
          <a:prstGeom prst="rect">
            <a:avLst/>
          </a:prstGeom>
          <a:noFill/>
        </p:spPr>
        <p:txBody>
          <a:bodyPr wrap="none" rtlCol="0">
            <a:spAutoFit/>
          </a:bodyPr>
          <a:lstStyle/>
          <a:p>
            <a:r>
              <a:rPr lang="en-IN" sz="2000" dirty="0">
                <a:solidFill>
                  <a:srgbClr val="1C5A61"/>
                </a:solidFill>
              </a:rPr>
              <a:t>This graph is a sub-graph of PAM graph.</a:t>
            </a:r>
          </a:p>
        </p:txBody>
      </p:sp>
    </p:spTree>
    <p:extLst>
      <p:ext uri="{BB962C8B-B14F-4D97-AF65-F5344CB8AC3E}">
        <p14:creationId xmlns:p14="http://schemas.microsoft.com/office/powerpoint/2010/main" val="1980751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04800"/>
            <a:ext cx="8280400" cy="533400"/>
          </a:xfrm>
        </p:spPr>
        <p:txBody>
          <a:bodyPr/>
          <a:lstStyle/>
          <a:p>
            <a:r>
              <a:rPr lang="en-IN" sz="2800" i="1" dirty="0">
                <a:solidFill>
                  <a:srgbClr val="002060"/>
                </a:solidFill>
              </a:rPr>
              <a:t>CLARA</a:t>
            </a:r>
            <a:r>
              <a:rPr lang="en-IN" sz="2800" dirty="0">
                <a:solidFill>
                  <a:srgbClr val="002060"/>
                </a:solidFill>
              </a:rPr>
              <a:t>: Different View</a:t>
            </a:r>
            <a:endParaRPr lang="en-IN" sz="2800" dirty="0"/>
          </a:p>
        </p:txBody>
      </p:sp>
      <p:grpSp>
        <p:nvGrpSpPr>
          <p:cNvPr id="3" name="Group 2"/>
          <p:cNvGrpSpPr/>
          <p:nvPr/>
        </p:nvGrpSpPr>
        <p:grpSpPr>
          <a:xfrm>
            <a:off x="6273314" y="2820325"/>
            <a:ext cx="796886" cy="648649"/>
            <a:chOff x="1475657" y="260070"/>
            <a:chExt cx="796886" cy="648649"/>
          </a:xfrm>
        </p:grpSpPr>
        <p:sp>
          <p:nvSpPr>
            <p:cNvPr id="4" name="Oval 3"/>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5" name="TextBox 4"/>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2</a:t>
              </a:r>
              <a:r>
                <a:rPr lang="en-IN" sz="1600" b="1" dirty="0"/>
                <a:t>}</a:t>
              </a:r>
            </a:p>
            <a:p>
              <a:pPr algn="ctr"/>
              <a:r>
                <a:rPr lang="en-IN" sz="1600" dirty="0"/>
                <a:t>E=19</a:t>
              </a:r>
            </a:p>
          </p:txBody>
        </p:sp>
      </p:grpSp>
      <p:grpSp>
        <p:nvGrpSpPr>
          <p:cNvPr id="6" name="Group 5"/>
          <p:cNvGrpSpPr/>
          <p:nvPr/>
        </p:nvGrpSpPr>
        <p:grpSpPr>
          <a:xfrm>
            <a:off x="7644503" y="2803017"/>
            <a:ext cx="796886" cy="648649"/>
            <a:chOff x="1475657" y="260070"/>
            <a:chExt cx="796886" cy="648649"/>
          </a:xfrm>
        </p:grpSpPr>
        <p:sp>
          <p:nvSpPr>
            <p:cNvPr id="7" name="Oval 6"/>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8" name="TextBox 7"/>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2</a:t>
              </a:r>
              <a:r>
                <a:rPr lang="en-IN" sz="1600" b="1" dirty="0"/>
                <a:t>}</a:t>
              </a:r>
            </a:p>
            <a:p>
              <a:pPr algn="ctr"/>
              <a:r>
                <a:rPr lang="en-IN" sz="1600" dirty="0"/>
                <a:t>E=33</a:t>
              </a:r>
            </a:p>
          </p:txBody>
        </p:sp>
      </p:grpSp>
      <p:grpSp>
        <p:nvGrpSpPr>
          <p:cNvPr id="9" name="Group 8"/>
          <p:cNvGrpSpPr/>
          <p:nvPr/>
        </p:nvGrpSpPr>
        <p:grpSpPr>
          <a:xfrm>
            <a:off x="8860730" y="2771081"/>
            <a:ext cx="796886" cy="648649"/>
            <a:chOff x="1475657" y="260070"/>
            <a:chExt cx="796886" cy="648649"/>
          </a:xfrm>
        </p:grpSpPr>
        <p:sp>
          <p:nvSpPr>
            <p:cNvPr id="10" name="Oval 9"/>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1" name="TextBox 10"/>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5</a:t>
              </a:r>
              <a:r>
                <a:rPr lang="en-IN" sz="1600" b="1" dirty="0"/>
                <a:t>,0</a:t>
              </a:r>
              <a:r>
                <a:rPr lang="en-IN" sz="1600" b="1" baseline="-25000" dirty="0"/>
                <a:t>2</a:t>
              </a:r>
              <a:r>
                <a:rPr lang="en-IN" sz="1600" b="1" dirty="0"/>
                <a:t>}</a:t>
              </a:r>
            </a:p>
            <a:p>
              <a:pPr algn="ctr"/>
              <a:r>
                <a:rPr lang="en-IN" sz="1600" dirty="0"/>
                <a:t>E=14</a:t>
              </a:r>
            </a:p>
          </p:txBody>
        </p:sp>
      </p:grpSp>
      <p:grpSp>
        <p:nvGrpSpPr>
          <p:cNvPr id="12" name="Group 11"/>
          <p:cNvGrpSpPr/>
          <p:nvPr/>
        </p:nvGrpSpPr>
        <p:grpSpPr>
          <a:xfrm>
            <a:off x="3146001" y="4943230"/>
            <a:ext cx="796886" cy="648649"/>
            <a:chOff x="1475657" y="260070"/>
            <a:chExt cx="796886" cy="648649"/>
          </a:xfrm>
        </p:grpSpPr>
        <p:sp>
          <p:nvSpPr>
            <p:cNvPr id="13" name="Oval 12"/>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4" name="TextBox 13"/>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4</a:t>
              </a:r>
              <a:r>
                <a:rPr lang="en-IN" sz="1600" b="1" dirty="0"/>
                <a:t>}</a:t>
              </a:r>
            </a:p>
            <a:p>
              <a:pPr algn="ctr"/>
              <a:r>
                <a:rPr lang="en-IN" sz="1600" dirty="0"/>
                <a:t>E=26</a:t>
              </a:r>
            </a:p>
          </p:txBody>
        </p:sp>
      </p:grpSp>
      <p:grpSp>
        <p:nvGrpSpPr>
          <p:cNvPr id="15" name="Group 14"/>
          <p:cNvGrpSpPr/>
          <p:nvPr/>
        </p:nvGrpSpPr>
        <p:grpSpPr>
          <a:xfrm>
            <a:off x="5339990" y="5218311"/>
            <a:ext cx="796886" cy="648649"/>
            <a:chOff x="1475657" y="260070"/>
            <a:chExt cx="796886" cy="648649"/>
          </a:xfrm>
        </p:grpSpPr>
        <p:sp>
          <p:nvSpPr>
            <p:cNvPr id="16" name="Oval 15"/>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7" name="TextBox 16"/>
            <p:cNvSpPr txBox="1"/>
            <p:nvPr/>
          </p:nvSpPr>
          <p:spPr>
            <a:xfrm>
              <a:off x="1488673"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5</a:t>
              </a:r>
              <a:r>
                <a:rPr lang="en-IN" sz="1600" b="1" dirty="0"/>
                <a:t>}</a:t>
              </a:r>
            </a:p>
            <a:p>
              <a:pPr algn="ctr"/>
              <a:r>
                <a:rPr lang="en-IN" sz="1600" dirty="0"/>
                <a:t>E=17</a:t>
              </a:r>
            </a:p>
          </p:txBody>
        </p:sp>
      </p:grpSp>
      <p:grpSp>
        <p:nvGrpSpPr>
          <p:cNvPr id="18" name="Group 17"/>
          <p:cNvGrpSpPr/>
          <p:nvPr/>
        </p:nvGrpSpPr>
        <p:grpSpPr>
          <a:xfrm>
            <a:off x="7472061" y="5215173"/>
            <a:ext cx="796886" cy="648649"/>
            <a:chOff x="1475657" y="260070"/>
            <a:chExt cx="796886" cy="648649"/>
          </a:xfrm>
        </p:grpSpPr>
        <p:sp>
          <p:nvSpPr>
            <p:cNvPr id="19" name="Oval 1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0" name="TextBox 19"/>
            <p:cNvSpPr txBox="1"/>
            <p:nvPr/>
          </p:nvSpPr>
          <p:spPr>
            <a:xfrm>
              <a:off x="1488672" y="323944"/>
              <a:ext cx="724877"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5</a:t>
              </a:r>
              <a:r>
                <a:rPr lang="en-IN" sz="1600" b="1" dirty="0"/>
                <a:t>}</a:t>
              </a:r>
            </a:p>
            <a:p>
              <a:pPr algn="ctr"/>
              <a:r>
                <a:rPr lang="en-IN" sz="1600" dirty="0"/>
                <a:t>E=21</a:t>
              </a:r>
            </a:p>
          </p:txBody>
        </p:sp>
      </p:grpSp>
      <p:cxnSp>
        <p:nvCxnSpPr>
          <p:cNvPr id="21" name="Straight Connector 20"/>
          <p:cNvCxnSpPr>
            <a:stCxn id="4" idx="4"/>
          </p:cNvCxnSpPr>
          <p:nvPr/>
        </p:nvCxnSpPr>
        <p:spPr>
          <a:xfrm flipH="1">
            <a:off x="3942887" y="3468974"/>
            <a:ext cx="2728870" cy="1746199"/>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4" idx="4"/>
            <a:endCxn id="16" idx="0"/>
          </p:cNvCxnSpPr>
          <p:nvPr/>
        </p:nvCxnSpPr>
        <p:spPr>
          <a:xfrm flipH="1">
            <a:off x="5738433" y="3468974"/>
            <a:ext cx="933324" cy="1749337"/>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4" idx="4"/>
            <a:endCxn id="10" idx="4"/>
          </p:cNvCxnSpPr>
          <p:nvPr/>
        </p:nvCxnSpPr>
        <p:spPr>
          <a:xfrm rot="5400000" flipH="1" flipV="1">
            <a:off x="7940843" y="2150643"/>
            <a:ext cx="49244" cy="2587416"/>
          </a:xfrm>
          <a:prstGeom prst="curvedConnector3">
            <a:avLst>
              <a:gd name="adj1" fmla="val -673867"/>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 idx="2"/>
            <a:endCxn id="13" idx="6"/>
          </p:cNvCxnSpPr>
          <p:nvPr/>
        </p:nvCxnSpPr>
        <p:spPr>
          <a:xfrm flipH="1">
            <a:off x="3942887" y="3451666"/>
            <a:ext cx="4077070" cy="1815889"/>
          </a:xfrm>
          <a:prstGeom prst="line">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7" idx="4"/>
            <a:endCxn id="19" idx="0"/>
          </p:cNvCxnSpPr>
          <p:nvPr/>
        </p:nvCxnSpPr>
        <p:spPr>
          <a:xfrm flipH="1">
            <a:off x="7870504" y="3451666"/>
            <a:ext cx="172442" cy="176350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1" idx="2"/>
            <a:endCxn id="19" idx="7"/>
          </p:cNvCxnSpPr>
          <p:nvPr/>
        </p:nvCxnSpPr>
        <p:spPr>
          <a:xfrm flipH="1">
            <a:off x="8152246" y="3419730"/>
            <a:ext cx="1083938" cy="1890435"/>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13" idx="4"/>
            <a:endCxn id="16" idx="4"/>
          </p:cNvCxnSpPr>
          <p:nvPr/>
        </p:nvCxnSpPr>
        <p:spPr>
          <a:xfrm rot="16200000" flipH="1">
            <a:off x="4503899" y="4632424"/>
            <a:ext cx="275081" cy="2193989"/>
          </a:xfrm>
          <a:prstGeom prst="curvedConnector3">
            <a:avLst>
              <a:gd name="adj1" fmla="val 183103"/>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14" idx="2"/>
            <a:endCxn id="19" idx="4"/>
          </p:cNvCxnSpPr>
          <p:nvPr/>
        </p:nvCxnSpPr>
        <p:spPr>
          <a:xfrm rot="16200000" flipH="1">
            <a:off x="5560009" y="3553325"/>
            <a:ext cx="271943" cy="4349049"/>
          </a:xfrm>
          <a:prstGeom prst="curvedConnector3">
            <a:avLst>
              <a:gd name="adj1" fmla="val 276259"/>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17" idx="2"/>
            <a:endCxn id="19" idx="4"/>
          </p:cNvCxnSpPr>
          <p:nvPr/>
        </p:nvCxnSpPr>
        <p:spPr>
          <a:xfrm rot="5400000" flipH="1" flipV="1">
            <a:off x="6791405" y="4787861"/>
            <a:ext cx="3138" cy="2155059"/>
          </a:xfrm>
          <a:prstGeom prst="curvedConnector3">
            <a:avLst>
              <a:gd name="adj1" fmla="val -7284895"/>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Curved Connector 29"/>
          <p:cNvCxnSpPr/>
          <p:nvPr/>
        </p:nvCxnSpPr>
        <p:spPr>
          <a:xfrm rot="5400000" flipH="1" flipV="1">
            <a:off x="7348697" y="2774725"/>
            <a:ext cx="17308" cy="1371189"/>
          </a:xfrm>
          <a:prstGeom prst="curvedConnector3">
            <a:avLst>
              <a:gd name="adj1" fmla="val -1320777"/>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Curved Connector 30"/>
          <p:cNvCxnSpPr/>
          <p:nvPr/>
        </p:nvCxnSpPr>
        <p:spPr>
          <a:xfrm rot="5400000" flipH="1" flipV="1">
            <a:off x="8623597" y="2816089"/>
            <a:ext cx="31936" cy="1239216"/>
          </a:xfrm>
          <a:prstGeom prst="curvedConnector3">
            <a:avLst>
              <a:gd name="adj1" fmla="val -715807"/>
            </a:avLst>
          </a:prstGeom>
          <a:ln w="28575">
            <a:solidFill>
              <a:srgbClr val="1C5A6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043164" y="3419730"/>
            <a:ext cx="3193020" cy="1890435"/>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p:cNvSpPr txBox="1"/>
              <p:nvPr/>
            </p:nvSpPr>
            <p:spPr>
              <a:xfrm>
                <a:off x="1980374" y="2564645"/>
                <a:ext cx="2714461" cy="1754326"/>
              </a:xfrm>
              <a:prstGeom prst="rect">
                <a:avLst/>
              </a:prstGeom>
              <a:noFill/>
            </p:spPr>
            <p:txBody>
              <a:bodyPr wrap="none" rtlCol="0">
                <a:spAutoFit/>
              </a:bodyPr>
              <a:lstStyle/>
              <a:p>
                <a:pPr>
                  <a:lnSpc>
                    <a:spcPct val="150000"/>
                  </a:lnSpc>
                </a:pPr>
                <a:r>
                  <a:rPr lang="en-IN" dirty="0">
                    <a:solidFill>
                      <a:srgbClr val="1C5A61"/>
                    </a:solidFill>
                  </a:rPr>
                  <a:t>Dataset=</a:t>
                </a:r>
                <a14:m>
                  <m:oMath xmlns:m="http://schemas.openxmlformats.org/officeDocument/2006/math">
                    <m:d>
                      <m:dPr>
                        <m:begChr m:val="{"/>
                        <m:endChr m:val="}"/>
                        <m:ctrlPr>
                          <a:rPr lang="en-IN" i="1">
                            <a:solidFill>
                              <a:srgbClr val="1C5A61"/>
                            </a:solidFill>
                            <a:latin typeface="Cambria Math" panose="02040503050406030204" pitchFamily="18" charset="0"/>
                          </a:rPr>
                        </m:ctrlPr>
                      </m:dPr>
                      <m:e>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1</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2</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3</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4</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5</m:t>
                            </m:r>
                          </m:sub>
                        </m:sSub>
                      </m:e>
                    </m:d>
                  </m:oMath>
                </a14:m>
                <a:endParaRPr lang="en-IN" dirty="0">
                  <a:solidFill>
                    <a:srgbClr val="1C5A61"/>
                  </a:solidFill>
                </a:endParaRPr>
              </a:p>
              <a:p>
                <a:pPr>
                  <a:lnSpc>
                    <a:spcPct val="150000"/>
                  </a:lnSpc>
                </a:pPr>
                <a:r>
                  <a:rPr lang="en-IN" dirty="0">
                    <a:solidFill>
                      <a:srgbClr val="1C5A61"/>
                    </a:solidFill>
                  </a:rPr>
                  <a:t>Sample=</a:t>
                </a:r>
                <a14:m>
                  <m:oMath xmlns:m="http://schemas.openxmlformats.org/officeDocument/2006/math">
                    <m:d>
                      <m:dPr>
                        <m:begChr m:val="{"/>
                        <m:endChr m:val="}"/>
                        <m:ctrlPr>
                          <a:rPr lang="en-IN" i="1">
                            <a:solidFill>
                              <a:srgbClr val="1C5A61"/>
                            </a:solidFill>
                            <a:latin typeface="Cambria Math" panose="02040503050406030204" pitchFamily="18" charset="0"/>
                          </a:rPr>
                        </m:ctrlPr>
                      </m:dPr>
                      <m:e>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panose="02040503050406030204" pitchFamily="18" charset="0"/>
                              </a:rPr>
                              <m:t>1</m:t>
                            </m:r>
                          </m:sub>
                        </m:sSub>
                        <m:sSub>
                          <m:sSubPr>
                            <m:ctrlPr>
                              <a:rPr lang="en-IN" i="1">
                                <a:solidFill>
                                  <a:srgbClr val="1C5A61"/>
                                </a:solidFill>
                                <a:latin typeface="Cambria Math" panose="02040503050406030204" pitchFamily="18" charset="0"/>
                              </a:rPr>
                            </m:ctrlPr>
                          </m:sSubPr>
                          <m:e>
                            <m:r>
                              <a:rPr lang="en-IN" i="1">
                                <a:solidFill>
                                  <a:srgbClr val="1C5A61"/>
                                </a:solidFill>
                                <a:latin typeface="Cambria Math" panose="02040503050406030204" pitchFamily="18" charset="0"/>
                              </a:rPr>
                              <m:t>, </m:t>
                            </m:r>
                            <m:r>
                              <a:rPr lang="en-IN" i="1">
                                <a:solidFill>
                                  <a:srgbClr val="1C5A61"/>
                                </a:solidFill>
                                <a:latin typeface="Cambria Math"/>
                              </a:rPr>
                              <m:t>0</m:t>
                            </m:r>
                          </m:e>
                          <m:sub>
                            <m:r>
                              <a:rPr lang="en-IN" i="1">
                                <a:solidFill>
                                  <a:srgbClr val="1C5A61"/>
                                </a:solidFill>
                                <a:latin typeface="Cambria Math"/>
                              </a:rPr>
                              <m:t>2</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4</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5</m:t>
                            </m:r>
                          </m:sub>
                        </m:sSub>
                      </m:e>
                    </m:d>
                  </m:oMath>
                </a14:m>
                <a:endParaRPr lang="en-IN" dirty="0">
                  <a:solidFill>
                    <a:srgbClr val="1C5A61"/>
                  </a:solidFill>
                </a:endParaRPr>
              </a:p>
              <a:p>
                <a:pPr>
                  <a:lnSpc>
                    <a:spcPct val="150000"/>
                  </a:lnSpc>
                </a:pPr>
                <a:r>
                  <a:rPr lang="en-IN" dirty="0">
                    <a:solidFill>
                      <a:srgbClr val="1C5A61"/>
                    </a:solidFill>
                  </a:rPr>
                  <a:t>No. of patterns (n) = 5</a:t>
                </a:r>
              </a:p>
              <a:p>
                <a:pPr>
                  <a:lnSpc>
                    <a:spcPct val="150000"/>
                  </a:lnSpc>
                </a:pPr>
                <a:r>
                  <a:rPr lang="en-IN" dirty="0">
                    <a:solidFill>
                      <a:srgbClr val="1C5A61"/>
                    </a:solidFill>
                  </a:rPr>
                  <a:t>No. of clusters (k) =2</a:t>
                </a:r>
              </a:p>
            </p:txBody>
          </p:sp>
        </mc:Choice>
        <mc:Fallback xmlns="">
          <p:sp>
            <p:nvSpPr>
              <p:cNvPr id="33" name="TextBox 32"/>
              <p:cNvSpPr txBox="1">
                <a:spLocks noRot="1" noChangeAspect="1" noMove="1" noResize="1" noEditPoints="1" noAdjustHandles="1" noChangeArrowheads="1" noChangeShapeType="1" noTextEdit="1"/>
              </p:cNvSpPr>
              <p:nvPr/>
            </p:nvSpPr>
            <p:spPr>
              <a:xfrm>
                <a:off x="1980374" y="2564645"/>
                <a:ext cx="2714461" cy="1754326"/>
              </a:xfrm>
              <a:prstGeom prst="rect">
                <a:avLst/>
              </a:prstGeom>
              <a:blipFill rotWithShape="0">
                <a:blip r:embed="rId2"/>
                <a:stretch>
                  <a:fillRect l="-2022" b="-2091"/>
                </a:stretch>
              </a:blipFill>
            </p:spPr>
            <p:txBody>
              <a:bodyPr/>
              <a:lstStyle/>
              <a:p>
                <a:r>
                  <a:rPr lang="en-IN">
                    <a:noFill/>
                  </a:rPr>
                  <a:t> </a:t>
                </a:r>
              </a:p>
            </p:txBody>
          </p:sp>
        </mc:Fallback>
      </mc:AlternateContent>
      <p:cxnSp>
        <p:nvCxnSpPr>
          <p:cNvPr id="34" name="Straight Arrow Connector 33"/>
          <p:cNvCxnSpPr/>
          <p:nvPr/>
        </p:nvCxnSpPr>
        <p:spPr>
          <a:xfrm>
            <a:off x="7357351" y="2447488"/>
            <a:ext cx="287152" cy="6005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601612" y="2132881"/>
            <a:ext cx="1584088" cy="369332"/>
          </a:xfrm>
          <a:prstGeom prst="rect">
            <a:avLst/>
          </a:prstGeom>
          <a:noFill/>
        </p:spPr>
        <p:txBody>
          <a:bodyPr wrap="none" rtlCol="0">
            <a:spAutoFit/>
          </a:bodyPr>
          <a:lstStyle/>
          <a:p>
            <a:r>
              <a:rPr lang="en-IN" dirty="0"/>
              <a:t>Initial </a:t>
            </a:r>
            <a:r>
              <a:rPr lang="en-IN" dirty="0" err="1"/>
              <a:t>Medoids</a:t>
            </a:r>
            <a:endParaRPr lang="en-IN" dirty="0"/>
          </a:p>
        </p:txBody>
      </p:sp>
      <p:sp>
        <p:nvSpPr>
          <p:cNvPr id="37" name="TextBox 36"/>
          <p:cNvSpPr txBox="1"/>
          <p:nvPr/>
        </p:nvSpPr>
        <p:spPr>
          <a:xfrm>
            <a:off x="2443032" y="1239758"/>
            <a:ext cx="5594930" cy="461665"/>
          </a:xfrm>
          <a:prstGeom prst="rect">
            <a:avLst/>
          </a:prstGeom>
          <a:noFill/>
        </p:spPr>
        <p:txBody>
          <a:bodyPr wrap="none" rtlCol="0">
            <a:spAutoFit/>
          </a:bodyPr>
          <a:lstStyle/>
          <a:p>
            <a:r>
              <a:rPr lang="en-IN" sz="2400" dirty="0">
                <a:solidFill>
                  <a:srgbClr val="A40000"/>
                </a:solidFill>
              </a:rPr>
              <a:t>This graph is a sub-graph of the PAM graph.</a:t>
            </a:r>
          </a:p>
        </p:txBody>
      </p:sp>
    </p:spTree>
    <p:extLst>
      <p:ext uri="{BB962C8B-B14F-4D97-AF65-F5344CB8AC3E}">
        <p14:creationId xmlns:p14="http://schemas.microsoft.com/office/powerpoint/2010/main" val="12142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04800"/>
            <a:ext cx="8280400" cy="533400"/>
          </a:xfrm>
        </p:spPr>
        <p:txBody>
          <a:bodyPr/>
          <a:lstStyle/>
          <a:p>
            <a:r>
              <a:rPr lang="en-IN" sz="2800" i="1" dirty="0">
                <a:solidFill>
                  <a:srgbClr val="002060"/>
                </a:solidFill>
              </a:rPr>
              <a:t>CLARA</a:t>
            </a:r>
            <a:r>
              <a:rPr lang="en-IN" sz="2800" dirty="0">
                <a:solidFill>
                  <a:srgbClr val="002060"/>
                </a:solidFill>
              </a:rPr>
              <a:t>: Different View</a:t>
            </a:r>
            <a:endParaRPr lang="en-IN" sz="2800" dirty="0"/>
          </a:p>
        </p:txBody>
      </p:sp>
      <p:grpSp>
        <p:nvGrpSpPr>
          <p:cNvPr id="7" name="Group 6"/>
          <p:cNvGrpSpPr/>
          <p:nvPr/>
        </p:nvGrpSpPr>
        <p:grpSpPr>
          <a:xfrm>
            <a:off x="5362979" y="1143001"/>
            <a:ext cx="796886" cy="648649"/>
            <a:chOff x="1475657" y="260070"/>
            <a:chExt cx="796886" cy="648649"/>
          </a:xfrm>
        </p:grpSpPr>
        <p:sp>
          <p:nvSpPr>
            <p:cNvPr id="4" name="Oval 3"/>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6" name="TextBox 5"/>
            <p:cNvSpPr txBox="1"/>
            <p:nvPr/>
          </p:nvSpPr>
          <p:spPr>
            <a:xfrm>
              <a:off x="1488672" y="323944"/>
              <a:ext cx="724877" cy="584775"/>
            </a:xfrm>
            <a:prstGeom prst="rect">
              <a:avLst/>
            </a:prstGeom>
            <a:noFill/>
          </p:spPr>
          <p:txBody>
            <a:bodyPr wrap="none" rtlCol="0">
              <a:spAutoFit/>
            </a:bodyPr>
            <a:lstStyle/>
            <a:p>
              <a:pPr algn="ctr"/>
              <a:r>
                <a:rPr lang="en-IN" sz="1600" b="1" dirty="0"/>
                <a:t>{0</a:t>
              </a:r>
              <a:r>
                <a:rPr lang="en-IN" sz="1600" baseline="-25000" dirty="0"/>
                <a:t>2</a:t>
              </a:r>
              <a:r>
                <a:rPr lang="en-IN" sz="1600" b="1" dirty="0"/>
                <a:t>,0</a:t>
              </a:r>
              <a:r>
                <a:rPr lang="en-IN" sz="1600" baseline="-25000" dirty="0"/>
                <a:t>3</a:t>
              </a:r>
              <a:r>
                <a:rPr lang="en-IN" sz="1600" b="1" dirty="0"/>
                <a:t>}</a:t>
              </a:r>
            </a:p>
            <a:p>
              <a:pPr algn="ctr"/>
              <a:r>
                <a:rPr lang="en-IN" sz="1600" dirty="0"/>
                <a:t>E=20</a:t>
              </a:r>
            </a:p>
          </p:txBody>
        </p:sp>
      </p:grpSp>
      <p:grpSp>
        <p:nvGrpSpPr>
          <p:cNvPr id="8" name="Group 7"/>
          <p:cNvGrpSpPr/>
          <p:nvPr/>
        </p:nvGrpSpPr>
        <p:grpSpPr>
          <a:xfrm>
            <a:off x="2465816" y="2860081"/>
            <a:ext cx="796886" cy="648649"/>
            <a:chOff x="1475657" y="260070"/>
            <a:chExt cx="796886" cy="648649"/>
          </a:xfrm>
        </p:grpSpPr>
        <p:sp>
          <p:nvSpPr>
            <p:cNvPr id="9" name="Oval 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0" name="TextBox 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1</a:t>
              </a:r>
              <a:r>
                <a:rPr lang="en-IN" sz="1600" b="1" dirty="0"/>
                <a:t>}</a:t>
              </a:r>
            </a:p>
            <a:p>
              <a:pPr algn="ctr"/>
              <a:r>
                <a:rPr lang="en-IN" sz="1600" dirty="0"/>
                <a:t>E=30</a:t>
              </a:r>
            </a:p>
          </p:txBody>
        </p:sp>
      </p:grpSp>
      <p:grpSp>
        <p:nvGrpSpPr>
          <p:cNvPr id="11" name="Group 10"/>
          <p:cNvGrpSpPr/>
          <p:nvPr/>
        </p:nvGrpSpPr>
        <p:grpSpPr>
          <a:xfrm>
            <a:off x="3759863" y="2842773"/>
            <a:ext cx="796886" cy="648649"/>
            <a:chOff x="1475657" y="260070"/>
            <a:chExt cx="796886" cy="648649"/>
          </a:xfrm>
        </p:grpSpPr>
        <p:sp>
          <p:nvSpPr>
            <p:cNvPr id="12" name="Oval 1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3" name="TextBox 1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4</a:t>
              </a:r>
              <a:r>
                <a:rPr lang="en-IN" sz="1600" b="1" dirty="0"/>
                <a:t>}</a:t>
              </a:r>
            </a:p>
            <a:p>
              <a:pPr algn="ctr"/>
              <a:r>
                <a:rPr lang="en-IN" sz="1600" dirty="0"/>
                <a:t>E=10</a:t>
              </a:r>
            </a:p>
          </p:txBody>
        </p:sp>
      </p:grpSp>
      <p:grpSp>
        <p:nvGrpSpPr>
          <p:cNvPr id="14" name="Group 13"/>
          <p:cNvGrpSpPr/>
          <p:nvPr/>
        </p:nvGrpSpPr>
        <p:grpSpPr>
          <a:xfrm>
            <a:off x="5017603" y="2810837"/>
            <a:ext cx="796886" cy="648649"/>
            <a:chOff x="1475657" y="260070"/>
            <a:chExt cx="796886" cy="648649"/>
          </a:xfrm>
        </p:grpSpPr>
        <p:sp>
          <p:nvSpPr>
            <p:cNvPr id="15" name="Oval 1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6" name="TextBox 1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5</a:t>
              </a:r>
              <a:r>
                <a:rPr lang="en-IN" sz="1600" b="1" dirty="0"/>
                <a:t>}</a:t>
              </a:r>
            </a:p>
            <a:p>
              <a:pPr algn="ctr"/>
              <a:r>
                <a:rPr lang="en-IN" sz="1600" dirty="0"/>
                <a:t>E=12</a:t>
              </a:r>
            </a:p>
          </p:txBody>
        </p:sp>
      </p:grpSp>
      <p:grpSp>
        <p:nvGrpSpPr>
          <p:cNvPr id="18" name="Group 17"/>
          <p:cNvGrpSpPr/>
          <p:nvPr/>
        </p:nvGrpSpPr>
        <p:grpSpPr>
          <a:xfrm>
            <a:off x="6273314" y="2820325"/>
            <a:ext cx="796886" cy="648649"/>
            <a:chOff x="1475657" y="260070"/>
            <a:chExt cx="796886" cy="648649"/>
          </a:xfrm>
        </p:grpSpPr>
        <p:sp>
          <p:nvSpPr>
            <p:cNvPr id="19" name="Oval 1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0" name="TextBox 1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2</a:t>
              </a:r>
              <a:r>
                <a:rPr lang="en-IN" sz="1600" b="1" dirty="0"/>
                <a:t>}</a:t>
              </a:r>
            </a:p>
            <a:p>
              <a:pPr algn="ctr"/>
              <a:r>
                <a:rPr lang="en-IN" sz="1600" dirty="0"/>
                <a:t>E=19</a:t>
              </a:r>
            </a:p>
          </p:txBody>
        </p:sp>
      </p:grpSp>
      <p:grpSp>
        <p:nvGrpSpPr>
          <p:cNvPr id="21" name="Group 20"/>
          <p:cNvGrpSpPr/>
          <p:nvPr/>
        </p:nvGrpSpPr>
        <p:grpSpPr>
          <a:xfrm>
            <a:off x="7644503" y="2803017"/>
            <a:ext cx="796886" cy="648649"/>
            <a:chOff x="1475657" y="260070"/>
            <a:chExt cx="796886" cy="648649"/>
          </a:xfrm>
        </p:grpSpPr>
        <p:sp>
          <p:nvSpPr>
            <p:cNvPr id="22" name="Oval 2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3" name="TextBox 2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2</a:t>
              </a:r>
              <a:r>
                <a:rPr lang="en-IN" sz="1600" b="1" dirty="0"/>
                <a:t>}</a:t>
              </a:r>
            </a:p>
            <a:p>
              <a:pPr algn="ctr"/>
              <a:r>
                <a:rPr lang="en-IN" sz="1600" dirty="0"/>
                <a:t>E=33</a:t>
              </a:r>
            </a:p>
          </p:txBody>
        </p:sp>
      </p:grpSp>
      <p:grpSp>
        <p:nvGrpSpPr>
          <p:cNvPr id="24" name="Group 23"/>
          <p:cNvGrpSpPr/>
          <p:nvPr/>
        </p:nvGrpSpPr>
        <p:grpSpPr>
          <a:xfrm>
            <a:off x="8860730" y="2771081"/>
            <a:ext cx="796886" cy="648649"/>
            <a:chOff x="1475657" y="260070"/>
            <a:chExt cx="796886" cy="648649"/>
          </a:xfrm>
        </p:grpSpPr>
        <p:sp>
          <p:nvSpPr>
            <p:cNvPr id="25" name="Oval 2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6" name="TextBox 2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5</a:t>
              </a:r>
              <a:r>
                <a:rPr lang="en-IN" sz="1600" b="1" dirty="0"/>
                <a:t>,0</a:t>
              </a:r>
              <a:r>
                <a:rPr lang="en-IN" sz="1600" b="1" baseline="-25000" dirty="0"/>
                <a:t>2</a:t>
              </a:r>
              <a:r>
                <a:rPr lang="en-IN" sz="1600" b="1" dirty="0"/>
                <a:t>}</a:t>
              </a:r>
            </a:p>
            <a:p>
              <a:pPr algn="ctr"/>
              <a:r>
                <a:rPr lang="en-IN" sz="1600" dirty="0"/>
                <a:t>E=14</a:t>
              </a:r>
            </a:p>
          </p:txBody>
        </p:sp>
      </p:grpSp>
      <p:grpSp>
        <p:nvGrpSpPr>
          <p:cNvPr id="27" name="Group 26"/>
          <p:cNvGrpSpPr/>
          <p:nvPr/>
        </p:nvGrpSpPr>
        <p:grpSpPr>
          <a:xfrm>
            <a:off x="3146001" y="4943230"/>
            <a:ext cx="796886" cy="648649"/>
            <a:chOff x="1475657" y="260070"/>
            <a:chExt cx="796886" cy="648649"/>
          </a:xfrm>
        </p:grpSpPr>
        <p:sp>
          <p:nvSpPr>
            <p:cNvPr id="28" name="Oval 27"/>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9" name="TextBox 28"/>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4</a:t>
              </a:r>
              <a:r>
                <a:rPr lang="en-IN" sz="1600" b="1" dirty="0"/>
                <a:t>}</a:t>
              </a:r>
            </a:p>
            <a:p>
              <a:pPr algn="ctr"/>
              <a:r>
                <a:rPr lang="en-IN" sz="1600" dirty="0"/>
                <a:t>E=26</a:t>
              </a:r>
            </a:p>
          </p:txBody>
        </p:sp>
      </p:grpSp>
      <p:grpSp>
        <p:nvGrpSpPr>
          <p:cNvPr id="30" name="Group 29"/>
          <p:cNvGrpSpPr/>
          <p:nvPr/>
        </p:nvGrpSpPr>
        <p:grpSpPr>
          <a:xfrm>
            <a:off x="5339990" y="5218311"/>
            <a:ext cx="796886" cy="648649"/>
            <a:chOff x="1475657" y="260070"/>
            <a:chExt cx="796886" cy="648649"/>
          </a:xfrm>
        </p:grpSpPr>
        <p:sp>
          <p:nvSpPr>
            <p:cNvPr id="31" name="Oval 30"/>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32" name="TextBox 31"/>
            <p:cNvSpPr txBox="1"/>
            <p:nvPr/>
          </p:nvSpPr>
          <p:spPr>
            <a:xfrm>
              <a:off x="1488673"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5</a:t>
              </a:r>
              <a:r>
                <a:rPr lang="en-IN" sz="1600" b="1" dirty="0"/>
                <a:t>}</a:t>
              </a:r>
            </a:p>
            <a:p>
              <a:pPr algn="ctr"/>
              <a:r>
                <a:rPr lang="en-IN" sz="1600" dirty="0"/>
                <a:t>E=17</a:t>
              </a:r>
            </a:p>
          </p:txBody>
        </p:sp>
      </p:grpSp>
      <p:cxnSp>
        <p:nvCxnSpPr>
          <p:cNvPr id="37" name="Straight Connector 36"/>
          <p:cNvCxnSpPr>
            <a:endCxn id="9" idx="7"/>
          </p:cNvCxnSpPr>
          <p:nvPr/>
        </p:nvCxnSpPr>
        <p:spPr>
          <a:xfrm flipH="1">
            <a:off x="3146002" y="1683928"/>
            <a:ext cx="2330427" cy="127114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12" idx="7"/>
          </p:cNvCxnSpPr>
          <p:nvPr/>
        </p:nvCxnSpPr>
        <p:spPr>
          <a:xfrm flipH="1">
            <a:off x="4440048" y="1791650"/>
            <a:ext cx="1151896" cy="114611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4" idx="4"/>
            <a:endCxn id="15" idx="0"/>
          </p:cNvCxnSpPr>
          <p:nvPr/>
        </p:nvCxnSpPr>
        <p:spPr>
          <a:xfrm flipH="1">
            <a:off x="5416046" y="1791650"/>
            <a:ext cx="345376" cy="10191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19" idx="0"/>
          </p:cNvCxnSpPr>
          <p:nvPr/>
        </p:nvCxnSpPr>
        <p:spPr>
          <a:xfrm>
            <a:off x="5874871" y="1791650"/>
            <a:ext cx="796886" cy="102867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966732" y="1736026"/>
            <a:ext cx="1703840" cy="121904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 idx="5"/>
          </p:cNvCxnSpPr>
          <p:nvPr/>
        </p:nvCxnSpPr>
        <p:spPr>
          <a:xfrm>
            <a:off x="6043164" y="1696658"/>
            <a:ext cx="2984638" cy="117805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9" idx="4"/>
            <a:endCxn id="12" idx="4"/>
          </p:cNvCxnSpPr>
          <p:nvPr/>
        </p:nvCxnSpPr>
        <p:spPr>
          <a:xfrm rot="5400000" flipH="1" flipV="1">
            <a:off x="3502628" y="2853052"/>
            <a:ext cx="17308" cy="1294047"/>
          </a:xfrm>
          <a:prstGeom prst="curvedConnector3">
            <a:avLst>
              <a:gd name="adj1" fmla="val -1320777"/>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Curved Connector 65"/>
          <p:cNvCxnSpPr>
            <a:stCxn id="9" idx="4"/>
            <a:endCxn id="15" idx="4"/>
          </p:cNvCxnSpPr>
          <p:nvPr/>
        </p:nvCxnSpPr>
        <p:spPr>
          <a:xfrm rot="5400000" flipH="1" flipV="1">
            <a:off x="4115530" y="2208214"/>
            <a:ext cx="49244" cy="2551787"/>
          </a:xfrm>
          <a:prstGeom prst="curvedConnector3">
            <a:avLst>
              <a:gd name="adj1" fmla="val -823617"/>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9" name="Curved Connector 68"/>
          <p:cNvCxnSpPr>
            <a:stCxn id="9" idx="4"/>
            <a:endCxn id="19" idx="4"/>
          </p:cNvCxnSpPr>
          <p:nvPr/>
        </p:nvCxnSpPr>
        <p:spPr>
          <a:xfrm rot="5400000" flipH="1" flipV="1">
            <a:off x="4748130" y="1585102"/>
            <a:ext cx="39756" cy="3807498"/>
          </a:xfrm>
          <a:prstGeom prst="curvedConnector3">
            <a:avLst>
              <a:gd name="adj1" fmla="val -1502440"/>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824417" y="3491422"/>
            <a:ext cx="2667779" cy="179685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9" idx="4"/>
            <a:endCxn id="28" idx="1"/>
          </p:cNvCxnSpPr>
          <p:nvPr/>
        </p:nvCxnSpPr>
        <p:spPr>
          <a:xfrm>
            <a:off x="2864260" y="3508729"/>
            <a:ext cx="398443" cy="152949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7472061" y="5215173"/>
            <a:ext cx="796886" cy="648649"/>
            <a:chOff x="1475657" y="260070"/>
            <a:chExt cx="796886" cy="648649"/>
          </a:xfrm>
        </p:grpSpPr>
        <p:sp>
          <p:nvSpPr>
            <p:cNvPr id="43" name="Oval 42"/>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44" name="TextBox 43"/>
            <p:cNvSpPr txBox="1"/>
            <p:nvPr/>
          </p:nvSpPr>
          <p:spPr>
            <a:xfrm>
              <a:off x="1488672" y="323944"/>
              <a:ext cx="724877"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5</a:t>
              </a:r>
              <a:r>
                <a:rPr lang="en-IN" sz="1600" b="1" dirty="0"/>
                <a:t>}</a:t>
              </a:r>
            </a:p>
            <a:p>
              <a:pPr algn="ctr"/>
              <a:r>
                <a:rPr lang="en-IN" sz="1600" dirty="0"/>
                <a:t>E=21</a:t>
              </a:r>
            </a:p>
          </p:txBody>
        </p:sp>
      </p:grpSp>
      <p:cxnSp>
        <p:nvCxnSpPr>
          <p:cNvPr id="33" name="Curved Connector 32"/>
          <p:cNvCxnSpPr>
            <a:stCxn id="13" idx="2"/>
            <a:endCxn id="15" idx="4"/>
          </p:cNvCxnSpPr>
          <p:nvPr/>
        </p:nvCxnSpPr>
        <p:spPr>
          <a:xfrm rot="5400000" flipH="1" flipV="1">
            <a:off x="4759713" y="2835089"/>
            <a:ext cx="31936" cy="1280729"/>
          </a:xfrm>
          <a:prstGeom prst="curvedConnector3">
            <a:avLst>
              <a:gd name="adj1" fmla="val -715807"/>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2" idx="4"/>
            <a:endCxn id="22" idx="4"/>
          </p:cNvCxnSpPr>
          <p:nvPr/>
        </p:nvCxnSpPr>
        <p:spPr>
          <a:xfrm rot="5400000" flipH="1" flipV="1">
            <a:off x="6080748" y="1529223"/>
            <a:ext cx="39756" cy="3884640"/>
          </a:xfrm>
          <a:prstGeom prst="curvedConnector3">
            <a:avLst>
              <a:gd name="adj1" fmla="val -1354050"/>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3" idx="2"/>
            <a:endCxn id="28" idx="0"/>
          </p:cNvCxnSpPr>
          <p:nvPr/>
        </p:nvCxnSpPr>
        <p:spPr>
          <a:xfrm flipH="1">
            <a:off x="3544445" y="3491421"/>
            <a:ext cx="590873" cy="145180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2" idx="4"/>
          </p:cNvCxnSpPr>
          <p:nvPr/>
        </p:nvCxnSpPr>
        <p:spPr>
          <a:xfrm>
            <a:off x="4158306" y="3491421"/>
            <a:ext cx="3326770" cy="19022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Curved Connector 57"/>
          <p:cNvCxnSpPr>
            <a:stCxn id="16" idx="2"/>
            <a:endCxn id="25" idx="4"/>
          </p:cNvCxnSpPr>
          <p:nvPr/>
        </p:nvCxnSpPr>
        <p:spPr>
          <a:xfrm rot="5400000" flipH="1" flipV="1">
            <a:off x="7306237" y="1506549"/>
            <a:ext cx="39756" cy="3866116"/>
          </a:xfrm>
          <a:prstGeom prst="curvedConnector3">
            <a:avLst>
              <a:gd name="adj1" fmla="val -1316953"/>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6" idx="2"/>
            <a:endCxn id="31" idx="0"/>
          </p:cNvCxnSpPr>
          <p:nvPr/>
        </p:nvCxnSpPr>
        <p:spPr>
          <a:xfrm>
            <a:off x="5393057" y="3459486"/>
            <a:ext cx="345376" cy="175882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6" idx="2"/>
          </p:cNvCxnSpPr>
          <p:nvPr/>
        </p:nvCxnSpPr>
        <p:spPr>
          <a:xfrm>
            <a:off x="5393058" y="3459485"/>
            <a:ext cx="2277515" cy="180806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19" idx="4"/>
          </p:cNvCxnSpPr>
          <p:nvPr/>
        </p:nvCxnSpPr>
        <p:spPr>
          <a:xfrm flipH="1">
            <a:off x="3942887" y="3468974"/>
            <a:ext cx="2728870" cy="1746199"/>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9" idx="4"/>
            <a:endCxn id="31" idx="0"/>
          </p:cNvCxnSpPr>
          <p:nvPr/>
        </p:nvCxnSpPr>
        <p:spPr>
          <a:xfrm flipH="1">
            <a:off x="5738433" y="3468974"/>
            <a:ext cx="933324" cy="1749337"/>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3" name="Curved Connector 72"/>
          <p:cNvCxnSpPr>
            <a:stCxn id="19" idx="4"/>
            <a:endCxn id="22" idx="4"/>
          </p:cNvCxnSpPr>
          <p:nvPr/>
        </p:nvCxnSpPr>
        <p:spPr>
          <a:xfrm rot="5400000" flipH="1" flipV="1">
            <a:off x="7348697" y="2774725"/>
            <a:ext cx="17308" cy="1371189"/>
          </a:xfrm>
          <a:prstGeom prst="curvedConnector3">
            <a:avLst>
              <a:gd name="adj1" fmla="val -1320777"/>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6" name="Curved Connector 75"/>
          <p:cNvCxnSpPr>
            <a:stCxn id="19" idx="4"/>
            <a:endCxn id="25" idx="4"/>
          </p:cNvCxnSpPr>
          <p:nvPr/>
        </p:nvCxnSpPr>
        <p:spPr>
          <a:xfrm rot="5400000" flipH="1" flipV="1">
            <a:off x="7940843" y="2150643"/>
            <a:ext cx="49244" cy="2587416"/>
          </a:xfrm>
          <a:prstGeom prst="curvedConnector3">
            <a:avLst>
              <a:gd name="adj1" fmla="val -673867"/>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9" name="Curved Connector 78"/>
          <p:cNvCxnSpPr>
            <a:stCxn id="23" idx="2"/>
            <a:endCxn id="25" idx="4"/>
          </p:cNvCxnSpPr>
          <p:nvPr/>
        </p:nvCxnSpPr>
        <p:spPr>
          <a:xfrm rot="5400000" flipH="1" flipV="1">
            <a:off x="8623597" y="2816089"/>
            <a:ext cx="31936" cy="1239216"/>
          </a:xfrm>
          <a:prstGeom prst="curvedConnector3">
            <a:avLst>
              <a:gd name="adj1" fmla="val -715807"/>
            </a:avLst>
          </a:prstGeom>
          <a:ln w="28575">
            <a:solidFill>
              <a:srgbClr val="1C5A6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23" idx="2"/>
            <a:endCxn id="28" idx="6"/>
          </p:cNvCxnSpPr>
          <p:nvPr/>
        </p:nvCxnSpPr>
        <p:spPr>
          <a:xfrm flipH="1">
            <a:off x="3942887" y="3451666"/>
            <a:ext cx="4077070" cy="1815889"/>
          </a:xfrm>
          <a:prstGeom prst="line">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22" idx="4"/>
            <a:endCxn id="43" idx="0"/>
          </p:cNvCxnSpPr>
          <p:nvPr/>
        </p:nvCxnSpPr>
        <p:spPr>
          <a:xfrm flipH="1">
            <a:off x="7870504" y="3451666"/>
            <a:ext cx="172442" cy="176350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26" idx="2"/>
            <a:endCxn id="43" idx="7"/>
          </p:cNvCxnSpPr>
          <p:nvPr/>
        </p:nvCxnSpPr>
        <p:spPr>
          <a:xfrm flipH="1">
            <a:off x="8152246" y="3419730"/>
            <a:ext cx="1083938" cy="1890435"/>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26" idx="2"/>
          </p:cNvCxnSpPr>
          <p:nvPr/>
        </p:nvCxnSpPr>
        <p:spPr>
          <a:xfrm flipH="1">
            <a:off x="6043164" y="3419730"/>
            <a:ext cx="3193020" cy="1890435"/>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28" idx="4"/>
            <a:endCxn id="31" idx="4"/>
          </p:cNvCxnSpPr>
          <p:nvPr/>
        </p:nvCxnSpPr>
        <p:spPr>
          <a:xfrm rot="16200000" flipH="1">
            <a:off x="4503899" y="4632424"/>
            <a:ext cx="275081" cy="2193989"/>
          </a:xfrm>
          <a:prstGeom prst="curvedConnector3">
            <a:avLst>
              <a:gd name="adj1" fmla="val 183103"/>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2" name="Curved Connector 91"/>
          <p:cNvCxnSpPr>
            <a:stCxn id="29" idx="2"/>
            <a:endCxn id="43" idx="4"/>
          </p:cNvCxnSpPr>
          <p:nvPr/>
        </p:nvCxnSpPr>
        <p:spPr>
          <a:xfrm rot="16200000" flipH="1">
            <a:off x="5560009" y="3553325"/>
            <a:ext cx="271943" cy="4349049"/>
          </a:xfrm>
          <a:prstGeom prst="curvedConnector3">
            <a:avLst>
              <a:gd name="adj1" fmla="val 276259"/>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5" name="Curved Connector 94"/>
          <p:cNvCxnSpPr>
            <a:stCxn id="32" idx="2"/>
            <a:endCxn id="43" idx="4"/>
          </p:cNvCxnSpPr>
          <p:nvPr/>
        </p:nvCxnSpPr>
        <p:spPr>
          <a:xfrm rot="5400000" flipH="1" flipV="1">
            <a:off x="6791405" y="4787861"/>
            <a:ext cx="3138" cy="2155059"/>
          </a:xfrm>
          <a:prstGeom prst="curvedConnector3">
            <a:avLst>
              <a:gd name="adj1" fmla="val -7284895"/>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4747057" y="1467325"/>
            <a:ext cx="615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346774" y="1310878"/>
            <a:ext cx="1584088" cy="369332"/>
          </a:xfrm>
          <a:prstGeom prst="rect">
            <a:avLst/>
          </a:prstGeom>
          <a:noFill/>
        </p:spPr>
        <p:txBody>
          <a:bodyPr wrap="none" rtlCol="0">
            <a:spAutoFit/>
          </a:bodyPr>
          <a:lstStyle/>
          <a:p>
            <a:r>
              <a:rPr lang="en-IN" dirty="0"/>
              <a:t>Initial </a:t>
            </a:r>
            <a:r>
              <a:rPr lang="en-IN" dirty="0" err="1"/>
              <a:t>Medoids</a:t>
            </a:r>
            <a:endParaRPr lang="en-IN" dirty="0"/>
          </a:p>
        </p:txBody>
      </p:sp>
      <mc:AlternateContent xmlns:mc="http://schemas.openxmlformats.org/markup-compatibility/2006" xmlns:a14="http://schemas.microsoft.com/office/drawing/2010/main">
        <mc:Choice Requires="a14">
          <p:sp>
            <p:nvSpPr>
              <p:cNvPr id="68" name="TextBox 67"/>
              <p:cNvSpPr txBox="1"/>
              <p:nvPr/>
            </p:nvSpPr>
            <p:spPr>
              <a:xfrm>
                <a:off x="8305801" y="1117218"/>
                <a:ext cx="2714461" cy="1754326"/>
              </a:xfrm>
              <a:prstGeom prst="rect">
                <a:avLst/>
              </a:prstGeom>
              <a:noFill/>
            </p:spPr>
            <p:txBody>
              <a:bodyPr wrap="none" rtlCol="0">
                <a:spAutoFit/>
              </a:bodyPr>
              <a:lstStyle/>
              <a:p>
                <a:pPr>
                  <a:lnSpc>
                    <a:spcPct val="150000"/>
                  </a:lnSpc>
                </a:pPr>
                <a:r>
                  <a:rPr lang="en-IN" dirty="0">
                    <a:solidFill>
                      <a:srgbClr val="1C5A61"/>
                    </a:solidFill>
                  </a:rPr>
                  <a:t>Dataset=</a:t>
                </a:r>
                <a14:m>
                  <m:oMath xmlns:m="http://schemas.openxmlformats.org/officeDocument/2006/math">
                    <m:d>
                      <m:dPr>
                        <m:begChr m:val="{"/>
                        <m:endChr m:val="}"/>
                        <m:ctrlPr>
                          <a:rPr lang="en-IN" i="1">
                            <a:solidFill>
                              <a:srgbClr val="1C5A61"/>
                            </a:solidFill>
                            <a:latin typeface="Cambria Math" panose="02040503050406030204" pitchFamily="18" charset="0"/>
                          </a:rPr>
                        </m:ctrlPr>
                      </m:dPr>
                      <m:e>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1</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2</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3</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4</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5</m:t>
                            </m:r>
                          </m:sub>
                        </m:sSub>
                      </m:e>
                    </m:d>
                  </m:oMath>
                </a14:m>
                <a:endParaRPr lang="en-IN" dirty="0">
                  <a:solidFill>
                    <a:srgbClr val="1C5A61"/>
                  </a:solidFill>
                </a:endParaRPr>
              </a:p>
              <a:p>
                <a:pPr>
                  <a:lnSpc>
                    <a:spcPct val="150000"/>
                  </a:lnSpc>
                </a:pPr>
                <a:r>
                  <a:rPr lang="en-IN" dirty="0">
                    <a:solidFill>
                      <a:srgbClr val="1C5A61"/>
                    </a:solidFill>
                  </a:rPr>
                  <a:t>Sample=</a:t>
                </a:r>
                <a14:m>
                  <m:oMath xmlns:m="http://schemas.openxmlformats.org/officeDocument/2006/math">
                    <m:d>
                      <m:dPr>
                        <m:begChr m:val="{"/>
                        <m:endChr m:val="}"/>
                        <m:ctrlPr>
                          <a:rPr lang="en-IN" i="1">
                            <a:solidFill>
                              <a:srgbClr val="1C5A61"/>
                            </a:solidFill>
                            <a:latin typeface="Cambria Math" panose="02040503050406030204" pitchFamily="18" charset="0"/>
                          </a:rPr>
                        </m:ctrlPr>
                      </m:dPr>
                      <m:e>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panose="02040503050406030204" pitchFamily="18" charset="0"/>
                              </a:rPr>
                              <m:t>1</m:t>
                            </m:r>
                          </m:sub>
                        </m:sSub>
                        <m:sSub>
                          <m:sSubPr>
                            <m:ctrlPr>
                              <a:rPr lang="en-IN" i="1">
                                <a:solidFill>
                                  <a:srgbClr val="1C5A61"/>
                                </a:solidFill>
                                <a:latin typeface="Cambria Math" panose="02040503050406030204" pitchFamily="18" charset="0"/>
                              </a:rPr>
                            </m:ctrlPr>
                          </m:sSubPr>
                          <m:e>
                            <m:r>
                              <a:rPr lang="en-IN" i="1">
                                <a:solidFill>
                                  <a:srgbClr val="1C5A61"/>
                                </a:solidFill>
                                <a:latin typeface="Cambria Math" panose="02040503050406030204" pitchFamily="18" charset="0"/>
                              </a:rPr>
                              <m:t>, </m:t>
                            </m:r>
                            <m:r>
                              <a:rPr lang="en-IN" i="1">
                                <a:solidFill>
                                  <a:srgbClr val="1C5A61"/>
                                </a:solidFill>
                                <a:latin typeface="Cambria Math"/>
                              </a:rPr>
                              <m:t>0</m:t>
                            </m:r>
                          </m:e>
                          <m:sub>
                            <m:r>
                              <a:rPr lang="en-IN" i="1">
                                <a:solidFill>
                                  <a:srgbClr val="1C5A61"/>
                                </a:solidFill>
                                <a:latin typeface="Cambria Math"/>
                              </a:rPr>
                              <m:t>2</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4</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5</m:t>
                            </m:r>
                          </m:sub>
                        </m:sSub>
                      </m:e>
                    </m:d>
                  </m:oMath>
                </a14:m>
                <a:endParaRPr lang="en-IN" dirty="0">
                  <a:solidFill>
                    <a:srgbClr val="1C5A61"/>
                  </a:solidFill>
                </a:endParaRPr>
              </a:p>
              <a:p>
                <a:pPr>
                  <a:lnSpc>
                    <a:spcPct val="150000"/>
                  </a:lnSpc>
                </a:pPr>
                <a:r>
                  <a:rPr lang="en-IN" dirty="0">
                    <a:solidFill>
                      <a:srgbClr val="1C5A61"/>
                    </a:solidFill>
                  </a:rPr>
                  <a:t>No. of patterns (n) = 5</a:t>
                </a:r>
              </a:p>
              <a:p>
                <a:pPr>
                  <a:lnSpc>
                    <a:spcPct val="150000"/>
                  </a:lnSpc>
                </a:pPr>
                <a:r>
                  <a:rPr lang="en-IN" dirty="0">
                    <a:solidFill>
                      <a:srgbClr val="1C5A61"/>
                    </a:solidFill>
                  </a:rPr>
                  <a:t>No. of clusters (k) =2</a:t>
                </a:r>
              </a:p>
            </p:txBody>
          </p:sp>
        </mc:Choice>
        <mc:Fallback xmlns="">
          <p:sp>
            <p:nvSpPr>
              <p:cNvPr id="68" name="TextBox 67"/>
              <p:cNvSpPr txBox="1">
                <a:spLocks noRot="1" noChangeAspect="1" noMove="1" noResize="1" noEditPoints="1" noAdjustHandles="1" noChangeArrowheads="1" noChangeShapeType="1" noTextEdit="1"/>
              </p:cNvSpPr>
              <p:nvPr/>
            </p:nvSpPr>
            <p:spPr>
              <a:xfrm>
                <a:off x="8305801" y="1117218"/>
                <a:ext cx="2714461" cy="1754326"/>
              </a:xfrm>
              <a:prstGeom prst="rect">
                <a:avLst/>
              </a:prstGeom>
              <a:blipFill rotWithShape="0">
                <a:blip r:embed="rId2"/>
                <a:stretch>
                  <a:fillRect l="-2022" b="-1736"/>
                </a:stretch>
              </a:blipFill>
            </p:spPr>
            <p:txBody>
              <a:bodyPr/>
              <a:lstStyle/>
              <a:p>
                <a:r>
                  <a:rPr lang="en-IN">
                    <a:noFill/>
                  </a:rPr>
                  <a:t> </a:t>
                </a:r>
              </a:p>
            </p:txBody>
          </p:sp>
        </mc:Fallback>
      </mc:AlternateContent>
    </p:spTree>
    <p:extLst>
      <p:ext uri="{BB962C8B-B14F-4D97-AF65-F5344CB8AC3E}">
        <p14:creationId xmlns:p14="http://schemas.microsoft.com/office/powerpoint/2010/main" val="214193964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752600" y="76200"/>
            <a:ext cx="8077200" cy="762000"/>
          </a:xfrm>
        </p:spPr>
        <p:txBody>
          <a:bodyPr/>
          <a:lstStyle/>
          <a:p>
            <a:pPr eaLnBrk="1" hangingPunct="1"/>
            <a:r>
              <a:rPr lang="en-US" altLang="en-US" sz="2800" i="1" dirty="0">
                <a:solidFill>
                  <a:srgbClr val="002060"/>
                </a:solidFill>
              </a:rPr>
              <a:t>CLARANS </a:t>
            </a:r>
            <a:r>
              <a:rPr lang="en-US" altLang="en-US" sz="2800" dirty="0">
                <a:solidFill>
                  <a:srgbClr val="002060"/>
                </a:solidFill>
              </a:rPr>
              <a:t>(“Randomized” CLARA)</a:t>
            </a:r>
          </a:p>
        </p:txBody>
      </p:sp>
      <p:sp>
        <p:nvSpPr>
          <p:cNvPr id="71683" name="Rectangle 3"/>
          <p:cNvSpPr>
            <a:spLocks noGrp="1" noChangeArrowheads="1"/>
          </p:cNvSpPr>
          <p:nvPr>
            <p:ph idx="1"/>
          </p:nvPr>
        </p:nvSpPr>
        <p:spPr>
          <a:xfrm>
            <a:off x="1828800" y="1219200"/>
            <a:ext cx="8458200" cy="4800600"/>
          </a:xfrm>
        </p:spPr>
        <p:txBody>
          <a:bodyPr/>
          <a:lstStyle/>
          <a:p>
            <a:pPr algn="just" eaLnBrk="1" hangingPunct="1">
              <a:lnSpc>
                <a:spcPct val="150000"/>
              </a:lnSpc>
            </a:pPr>
            <a:r>
              <a:rPr lang="en-US" altLang="en-US" sz="1800" i="1" dirty="0"/>
              <a:t>CLARANS</a:t>
            </a:r>
            <a:r>
              <a:rPr lang="en-US" altLang="en-US" sz="1800" dirty="0"/>
              <a:t> (A Clustering Algorithm based on Randomized Search)  (Ng and Han’94).</a:t>
            </a:r>
          </a:p>
          <a:p>
            <a:pPr algn="just" eaLnBrk="1" hangingPunct="1">
              <a:lnSpc>
                <a:spcPct val="150000"/>
              </a:lnSpc>
            </a:pPr>
            <a:r>
              <a:rPr lang="en-US" altLang="en-US" sz="1800" dirty="0"/>
              <a:t>CLARANS draws sample of neighbors dynamically.</a:t>
            </a:r>
          </a:p>
          <a:p>
            <a:pPr algn="just" eaLnBrk="1" hangingPunct="1">
              <a:lnSpc>
                <a:spcPct val="150000"/>
              </a:lnSpc>
            </a:pPr>
            <a:r>
              <a:rPr lang="en-US" altLang="en-US" sz="1800" dirty="0"/>
              <a:t>The clustering process can be presented as searching a graph where every node is a potential solution, that is, a set of </a:t>
            </a:r>
            <a:r>
              <a:rPr lang="en-US" altLang="en-US" sz="1800" i="1" dirty="0"/>
              <a:t>k</a:t>
            </a:r>
            <a:r>
              <a:rPr lang="en-US" altLang="en-US" sz="1800" dirty="0"/>
              <a:t> medoids.</a:t>
            </a:r>
          </a:p>
          <a:p>
            <a:pPr algn="just" eaLnBrk="1" hangingPunct="1">
              <a:lnSpc>
                <a:spcPct val="150000"/>
              </a:lnSpc>
            </a:pPr>
            <a:r>
              <a:rPr lang="en-US" altLang="en-US" sz="1800" dirty="0"/>
              <a:t>If the local optimum is found, </a:t>
            </a:r>
            <a:r>
              <a:rPr lang="en-US" altLang="en-US" sz="1800" i="1" dirty="0"/>
              <a:t>CLARANS</a:t>
            </a:r>
            <a:r>
              <a:rPr lang="en-US" altLang="en-US" sz="1800" dirty="0"/>
              <a:t> starts with new randomly selected node in search for a new local optimum.</a:t>
            </a:r>
          </a:p>
          <a:p>
            <a:pPr algn="just" eaLnBrk="1" hangingPunct="1">
              <a:lnSpc>
                <a:spcPct val="150000"/>
              </a:lnSpc>
            </a:pPr>
            <a:r>
              <a:rPr lang="en-US" altLang="en-US" sz="1800" dirty="0"/>
              <a:t>It is more efficient and scalable than both </a:t>
            </a:r>
            <a:r>
              <a:rPr lang="en-US" altLang="en-US" sz="1800" i="1" dirty="0"/>
              <a:t>PAM</a:t>
            </a:r>
            <a:r>
              <a:rPr lang="en-US" altLang="en-US" sz="1800" dirty="0"/>
              <a:t> and </a:t>
            </a:r>
            <a:r>
              <a:rPr lang="en-US" altLang="en-US" sz="1800" i="1" dirty="0"/>
              <a:t>CLARA.</a:t>
            </a:r>
            <a:endParaRPr lang="en-US" altLang="en-US" sz="1800" dirty="0"/>
          </a:p>
          <a:p>
            <a:pPr algn="just" eaLnBrk="1" hangingPunct="1">
              <a:lnSpc>
                <a:spcPct val="150000"/>
              </a:lnSpc>
            </a:pPr>
            <a:r>
              <a:rPr lang="en-US" altLang="en-US" sz="1800" dirty="0"/>
              <a:t>Focusing techniques and spatial access structures may further improve its performance (Ester et al.’95).</a:t>
            </a:r>
          </a:p>
        </p:txBody>
      </p:sp>
    </p:spTree>
    <p:extLst>
      <p:ext uri="{BB962C8B-B14F-4D97-AF65-F5344CB8AC3E}">
        <p14:creationId xmlns:p14="http://schemas.microsoft.com/office/powerpoint/2010/main" val="27895469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urthy">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C.BRev.FY97">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400" b="1" i="0" u="none" strike="noStrike" cap="none" normalizeH="0" baseline="0" smtClean="0">
            <a:ln>
              <a:noFill/>
            </a:ln>
            <a:solidFill>
              <a:schemeClr val="tx1"/>
            </a:solidFill>
            <a:effectLst/>
            <a:latin typeface="Arial" charset="0"/>
          </a:defRPr>
        </a:defPPr>
      </a:lstStyle>
    </a:lnDef>
  </a:objectDefaults>
  <a:extraClrSchemeLst>
    <a:extraClrScheme>
      <a:clrScheme name="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urthy" id="{5756FA2B-AD86-464B-A5F7-C36AFC2EC70D}" vid="{1327A5FB-9300-4C94-B780-1C65E40DE1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Murthy</Template>
  <TotalTime>8</TotalTime>
  <Words>6162</Words>
  <Application>Microsoft Office PowerPoint</Application>
  <PresentationFormat>와이드스크린</PresentationFormat>
  <Paragraphs>1295</Paragraphs>
  <Slides>103</Slides>
  <Notes>5</Notes>
  <HiddenSlides>2</HiddenSlides>
  <MMClips>0</MMClips>
  <ScaleCrop>false</ScaleCrop>
  <HeadingPairs>
    <vt:vector size="8" baseType="variant">
      <vt:variant>
        <vt:lpstr>사용한 글꼴</vt:lpstr>
      </vt:variant>
      <vt:variant>
        <vt:i4>11</vt:i4>
      </vt:variant>
      <vt:variant>
        <vt:lpstr>테마</vt:lpstr>
      </vt:variant>
      <vt:variant>
        <vt:i4>1</vt:i4>
      </vt:variant>
      <vt:variant>
        <vt:lpstr>포함된 OLE 서버</vt:lpstr>
      </vt:variant>
      <vt:variant>
        <vt:i4>5</vt:i4>
      </vt:variant>
      <vt:variant>
        <vt:lpstr>슬라이드 제목</vt:lpstr>
      </vt:variant>
      <vt:variant>
        <vt:i4>103</vt:i4>
      </vt:variant>
    </vt:vector>
  </HeadingPairs>
  <TitlesOfParts>
    <vt:vector size="120" baseType="lpstr">
      <vt:lpstr>Monotype Sorts</vt:lpstr>
      <vt:lpstr>PMingLiU</vt:lpstr>
      <vt:lpstr>굴림</vt:lpstr>
      <vt:lpstr>Arial</vt:lpstr>
      <vt:lpstr>Calibri</vt:lpstr>
      <vt:lpstr>Cambria Math</vt:lpstr>
      <vt:lpstr>Century Gothic</vt:lpstr>
      <vt:lpstr>Symbol</vt:lpstr>
      <vt:lpstr>Tahoma</vt:lpstr>
      <vt:lpstr>Times New Roman</vt:lpstr>
      <vt:lpstr>Wingdings</vt:lpstr>
      <vt:lpstr>Murthy</vt:lpstr>
      <vt:lpstr>Equation</vt:lpstr>
      <vt:lpstr>Document</vt:lpstr>
      <vt:lpstr>VISIO</vt:lpstr>
      <vt:lpstr>Bitmap Image</vt:lpstr>
      <vt:lpstr>Worksheet</vt:lpstr>
      <vt:lpstr>Cluster Analysis: Basic Concepts  and Algorithms</vt:lpstr>
      <vt:lpstr>Outline</vt:lpstr>
      <vt:lpstr>Introduction</vt:lpstr>
      <vt:lpstr>What is Cluster Analysis?</vt:lpstr>
      <vt:lpstr>Quality: What Is Good Clustering?</vt:lpstr>
      <vt:lpstr>Measure the Quality of Clustering</vt:lpstr>
      <vt:lpstr>Notion of a Cluster can be Ambiguous</vt:lpstr>
      <vt:lpstr>PowerPoint 프레젠테이션</vt:lpstr>
      <vt:lpstr>Data Structures</vt:lpstr>
      <vt:lpstr>Type of data in clustering analysis</vt:lpstr>
      <vt:lpstr>Interval-valued variables</vt:lpstr>
      <vt:lpstr>Similarity and Dissimilarity Between Objects</vt:lpstr>
      <vt:lpstr>Similarity and Dissimilarity Between Objects</vt:lpstr>
      <vt:lpstr>Binary Variables</vt:lpstr>
      <vt:lpstr>Dissimilarity between Binary Variables</vt:lpstr>
      <vt:lpstr>Nominal Variables</vt:lpstr>
      <vt:lpstr>Ordinal Variables</vt:lpstr>
      <vt:lpstr>Ratio-Scaled Variables</vt:lpstr>
      <vt:lpstr>Variables of Mixed Types</vt:lpstr>
      <vt:lpstr>Vector Objects</vt:lpstr>
      <vt:lpstr>Types of clusters</vt:lpstr>
      <vt:lpstr>Types of Clusters</vt:lpstr>
      <vt:lpstr>Types of Clusters: Well-Separated</vt:lpstr>
      <vt:lpstr>Types of Clusters: Center-Based</vt:lpstr>
      <vt:lpstr>Types of Clusters: Contiguity-Based</vt:lpstr>
      <vt:lpstr>Types of Clusters: Density-Based</vt:lpstr>
      <vt:lpstr>Types of Clusters: Conceptual Clusters</vt:lpstr>
      <vt:lpstr>Types of Clusters: Objective Function</vt:lpstr>
      <vt:lpstr>Types of Clusters: Objective Function …</vt:lpstr>
      <vt:lpstr>Clustering techniques</vt:lpstr>
      <vt:lpstr>Types of Clustering</vt:lpstr>
      <vt:lpstr>Partitional Clustering</vt:lpstr>
      <vt:lpstr>Hierarchical Clustering</vt:lpstr>
      <vt:lpstr>Density based Clustering</vt:lpstr>
      <vt:lpstr>Clustering Algorithms</vt:lpstr>
      <vt:lpstr>Partitional Clustering</vt:lpstr>
      <vt:lpstr>Partitional Clustering</vt:lpstr>
      <vt:lpstr>K-means Clustering</vt:lpstr>
      <vt:lpstr>K-means Clustering – Details</vt:lpstr>
      <vt:lpstr>Evaluating K-means Clusters</vt:lpstr>
      <vt:lpstr>Two different K-means Clusterings</vt:lpstr>
      <vt:lpstr>Importance of Choosing Initial Centroids (Case i)</vt:lpstr>
      <vt:lpstr>Importance of Choosing Initial Centroids (Case i)</vt:lpstr>
      <vt:lpstr>Importance of Choosing Initial Centroids (Case ii)</vt:lpstr>
      <vt:lpstr>Importance of Choosing Initial Centroids (Case ii)</vt:lpstr>
      <vt:lpstr>Problems with Selecting Initial Points</vt:lpstr>
      <vt:lpstr>10 Clusters Example (Good Clusters)</vt:lpstr>
      <vt:lpstr>10 Clusters Example (Good Clusters)</vt:lpstr>
      <vt:lpstr>10 Clusters Example  (Bad Clusters)</vt:lpstr>
      <vt:lpstr>10 Clusters Example  (Bad Clusters)</vt:lpstr>
      <vt:lpstr>Solutions to Initial Centroids Problem</vt:lpstr>
      <vt:lpstr>Pre-processing and Post-processing</vt:lpstr>
      <vt:lpstr>Bisecting K-means</vt:lpstr>
      <vt:lpstr>Bisecting K-means Example</vt:lpstr>
      <vt:lpstr>Limitations of K-means</vt:lpstr>
      <vt:lpstr>Limitations of K-means: Differing Sizes</vt:lpstr>
      <vt:lpstr>Limitations of K-means: Differing Density</vt:lpstr>
      <vt:lpstr>Limitations of K-means: Non-globular Shapes</vt:lpstr>
      <vt:lpstr>Overcoming K-means Limitations</vt:lpstr>
      <vt:lpstr>Overcoming K-means Limitations</vt:lpstr>
      <vt:lpstr>Overcoming K-means Limitations</vt:lpstr>
      <vt:lpstr>Limitations of K-means: Outlier Problem </vt:lpstr>
      <vt:lpstr>The K-Medoids Clustering Method</vt:lpstr>
      <vt:lpstr>PAM (Partitioning Around Medoids)</vt:lpstr>
      <vt:lpstr>Total swapping Cost (TCih)</vt:lpstr>
      <vt:lpstr>Sum of Squared Error (SSE)</vt:lpstr>
      <vt:lpstr>Case (i) : Computation of Cjih</vt:lpstr>
      <vt:lpstr>Case (ii) : Computation of Cjih</vt:lpstr>
      <vt:lpstr>Case (iii) : Computation of Cjih</vt:lpstr>
      <vt:lpstr>Case (iv) : Computation of Cjih</vt:lpstr>
      <vt:lpstr>PAM Clustering:</vt:lpstr>
      <vt:lpstr>PAM or K-Medoids:  Example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PAM or K-Medoids : Different View</vt:lpstr>
      <vt:lpstr>PAM or K-Medoids : Different View</vt:lpstr>
      <vt:lpstr>PAM or K-Medoids : Different View</vt:lpstr>
      <vt:lpstr>PAM or K-Medoids : Different View</vt:lpstr>
      <vt:lpstr>PAM or K-Medoids : Different View</vt:lpstr>
      <vt:lpstr>PAM or K-Medoids : Different View</vt:lpstr>
      <vt:lpstr>PAM or K-Medoids : Different View</vt:lpstr>
      <vt:lpstr>PAM or K-Medoids : Different View</vt:lpstr>
      <vt:lpstr>PAM or K-Medoids : Different View</vt:lpstr>
      <vt:lpstr>What Is the Problem with PAM?</vt:lpstr>
      <vt:lpstr>CLARA (Clustering Large Applications)</vt:lpstr>
      <vt:lpstr>CLARA (Clustering Large Applications)</vt:lpstr>
      <vt:lpstr>CLARA (Clustering Large Applications)</vt:lpstr>
      <vt:lpstr>CLARA (Clustering Large Applications)</vt:lpstr>
      <vt:lpstr>CLARA (Clustering Large Applications)</vt:lpstr>
      <vt:lpstr>CLARA (Clustering Large Applications)</vt:lpstr>
      <vt:lpstr>PAM or K-Medoids : Different View</vt:lpstr>
      <vt:lpstr>CLARA: Different View</vt:lpstr>
      <vt:lpstr>CLARA: Different View</vt:lpstr>
      <vt:lpstr>CLARA: Different View</vt:lpstr>
      <vt:lpstr>CLARANS (“Randomized” CLARA)</vt:lpstr>
      <vt:lpstr>CLARA: Different View</vt:lpstr>
      <vt:lpstr>CLARA: Different View</vt:lpstr>
      <vt:lpstr>CLARANS</vt:lpstr>
      <vt:lpstr>CLARANS Properties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Analysis: Basic Concepts  and Algorithms</dc:title>
  <dc:creator>KRMurthy</dc:creator>
  <cp:lastModifiedBy>CBNU</cp:lastModifiedBy>
  <cp:revision>2</cp:revision>
  <dcterms:created xsi:type="dcterms:W3CDTF">2014-11-07T07:26:38Z</dcterms:created>
  <dcterms:modified xsi:type="dcterms:W3CDTF">2021-05-29T11:35:15Z</dcterms:modified>
</cp:coreProperties>
</file>