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rgbClr val="002C3A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rgbClr val="002C3A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rgbClr val="002C3A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rgbClr val="002C3A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rgbClr val="002C3A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rgbClr val="002C3A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rgbClr val="002C3A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rgbClr val="002C3A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rgbClr val="002C3A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Regular"/>
          <a:ea typeface="Avenir Next Regular"/>
          <a:cs typeface="Avenir Next Regular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2C3A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FD7DB"/>
          </a:solidFill>
        </a:fill>
      </a:tcStyle>
    </a:wholeTbl>
    <a:band2H>
      <a:tcTxStyle b="def" i="def"/>
      <a:tcStyle>
        <a:tcBdr/>
        <a:fill>
          <a:solidFill>
            <a:srgbClr val="E9ECEE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2C3A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D6DBCA"/>
          </a:solidFill>
        </a:fill>
      </a:tcStyle>
    </a:wholeTbl>
    <a:band2H>
      <a:tcTxStyle b="def" i="def"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2C3A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D0CFD3"/>
          </a:solidFill>
        </a:fill>
      </a:tcStyle>
    </a:wholeTbl>
    <a:band2H>
      <a:tcTxStyle b="def" i="def"/>
      <a:tcStyle>
        <a:tcBdr/>
        <a:fill>
          <a:solidFill>
            <a:srgbClr val="E9E8E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2C3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7"/>
          </a:solidFill>
        </a:fill>
      </a:tcStyle>
    </a:wholeTbl>
    <a:band2H>
      <a:tcTxStyle b="def" i="def"/>
      <a:tcStyle>
        <a:tcBdr/>
        <a:fill>
          <a:solidFill>
            <a:schemeClr val="accent1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002C3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2C3A"/>
              </a:solidFill>
              <a:prstDash val="solid"/>
              <a:round/>
            </a:ln>
          </a:top>
          <a:bottom>
            <a:ln w="25400" cap="flat">
              <a:solidFill>
                <a:srgbClr val="002C3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2C3A"/>
              </a:solidFill>
              <a:prstDash val="solid"/>
              <a:round/>
            </a:ln>
          </a:top>
          <a:bottom>
            <a:ln w="25400" cap="flat">
              <a:solidFill>
                <a:srgbClr val="002C3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2C3A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7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002C3A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002C3A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002C3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선"/>
          <p:cNvSpPr/>
          <p:nvPr/>
        </p:nvSpPr>
        <p:spPr>
          <a:xfrm flipV="1">
            <a:off x="766878" y="12048066"/>
            <a:ext cx="22850242" cy="12702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선"/>
          <p:cNvSpPr/>
          <p:nvPr/>
        </p:nvSpPr>
        <p:spPr>
          <a:xfrm>
            <a:off x="766878" y="952500"/>
            <a:ext cx="22850244" cy="0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선"/>
          <p:cNvSpPr/>
          <p:nvPr/>
        </p:nvSpPr>
        <p:spPr>
          <a:xfrm flipV="1">
            <a:off x="6527799" y="12034557"/>
            <a:ext cx="2" cy="1114984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선"/>
          <p:cNvSpPr/>
          <p:nvPr/>
        </p:nvSpPr>
        <p:spPr>
          <a:xfrm flipV="1">
            <a:off x="17856200" y="12034557"/>
            <a:ext cx="3" cy="1114984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본문 첫 번째 줄…"/>
          <p:cNvSpPr txBox="1"/>
          <p:nvPr>
            <p:ph type="body" sz="quarter" idx="1" hasCustomPrompt="1"/>
          </p:nvPr>
        </p:nvSpPr>
        <p:spPr>
          <a:xfrm>
            <a:off x="1181100" y="12364718"/>
            <a:ext cx="4965700" cy="467108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chemeClr val="accent5"/>
                </a:solidFill>
              </a:defRPr>
            </a:lvl1pPr>
            <a:lvl2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chemeClr val="accent5"/>
                </a:solidFill>
              </a:defRPr>
            </a:lvl2pPr>
            <a:lvl3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chemeClr val="accent5"/>
                </a:solidFill>
              </a:defRPr>
            </a:lvl3pPr>
            <a:lvl4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chemeClr val="accent5"/>
                </a:solidFill>
              </a:defRPr>
            </a:lvl4pPr>
            <a:lvl5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chemeClr val="accent5"/>
                </a:solidFill>
              </a:defRPr>
            </a:lvl5pPr>
          </a:lstStyle>
          <a:p>
            <a:pPr/>
            <a:r>
              <a:t>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" name="위치"/>
          <p:cNvSpPr txBox="1"/>
          <p:nvPr>
            <p:ph type="body" sz="quarter" idx="21" hasCustomPrompt="1"/>
          </p:nvPr>
        </p:nvSpPr>
        <p:spPr>
          <a:xfrm>
            <a:off x="18237200" y="12364718"/>
            <a:ext cx="4965700" cy="467108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0" sz="2200">
                <a:solidFill>
                  <a:schemeClr val="accent5"/>
                </a:solidFill>
              </a:defRPr>
            </a:lvl1pPr>
          </a:lstStyle>
          <a:p>
            <a:pPr/>
            <a:r>
              <a:t>위치</a:t>
            </a:r>
          </a:p>
        </p:txBody>
      </p:sp>
      <p:sp>
        <p:nvSpPr>
          <p:cNvPr id="19" name="저자 및 날짜"/>
          <p:cNvSpPr txBox="1"/>
          <p:nvPr>
            <p:ph type="body" sz="quarter" idx="22" hasCustomPrompt="1"/>
          </p:nvPr>
        </p:nvSpPr>
        <p:spPr>
          <a:xfrm>
            <a:off x="6946900" y="12233909"/>
            <a:ext cx="10490200" cy="706630"/>
          </a:xfrm>
          <a:prstGeom prst="rect">
            <a:avLst/>
          </a:prstGeom>
        </p:spPr>
        <p:txBody>
          <a:bodyPr/>
          <a:lstStyle>
            <a:lvl1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0" sz="3500">
                <a:solidFill>
                  <a:schemeClr val="accent5"/>
                </a:solidFill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20" name="프레젠테이션 제목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</p:spPr>
        <p:txBody>
          <a:bodyPr/>
          <a:lstStyle>
            <a:lvl1pPr>
              <a:defRPr spc="330" sz="110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1" name="본문 첫 번째 줄…"/>
          <p:cNvSpPr txBox="1"/>
          <p:nvPr>
            <p:ph type="body" sz="quarter" idx="23" hasCustomPrompt="1"/>
          </p:nvPr>
        </p:nvSpPr>
        <p:spPr>
          <a:xfrm>
            <a:off x="2082800" y="3495675"/>
            <a:ext cx="20205700" cy="1614555"/>
          </a:xfrm>
          <a:prstGeom prst="rect">
            <a:avLst/>
          </a:prstGeom>
        </p:spPr>
        <p:txBody>
          <a:bodyPr anchor="b"/>
          <a:lstStyle/>
          <a:p>
            <a:pPr lvl="4" marL="0" indent="1124711" algn="ctr" defTabSz="239522">
              <a:lnSpc>
                <a:spcPct val="120000"/>
              </a:lnSpc>
              <a:spcBef>
                <a:spcPts val="0"/>
              </a:spcBef>
              <a:buSzTx/>
              <a:buNone/>
              <a:defRPr spc="43" sz="1476">
                <a:solidFill>
                  <a:schemeClr val="accent5"/>
                </a:solidFill>
              </a:defRPr>
            </a:pPr>
            <a:r>
              <a:t>프레젠테이션 부제
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xfrm>
            <a:off x="11977624" y="12875007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내역서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본문 첫 번째 줄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2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1pPr>
            <a:lvl2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2pPr>
            <a:lvl3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3pPr>
            <a:lvl4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4pPr>
            <a:lvl5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0" name="선"/>
          <p:cNvSpPr/>
          <p:nvPr/>
        </p:nvSpPr>
        <p:spPr>
          <a:xfrm>
            <a:off x="766878" y="952500"/>
            <a:ext cx="22850244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" name="선"/>
          <p:cNvSpPr/>
          <p:nvPr/>
        </p:nvSpPr>
        <p:spPr>
          <a:xfrm>
            <a:off x="757216" y="12603829"/>
            <a:ext cx="22862944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중요한 사실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본문 첫 번째 줄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4"/>
          </a:xfrm>
          <a:prstGeom prst="rect">
            <a:avLst/>
          </a:prstGeom>
        </p:spPr>
        <p:txBody>
          <a:bodyPr anchor="b"/>
          <a:lstStyle>
            <a:lvl1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1pPr>
            <a:lvl2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2pPr>
            <a:lvl3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3pPr>
            <a:lvl4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4pPr>
            <a:lvl5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0" name="사실 정보"/>
          <p:cNvSpPr txBox="1"/>
          <p:nvPr>
            <p:ph type="body" sz="quarter" idx="21" hasCustomPrompt="1"/>
          </p:nvPr>
        </p:nvSpPr>
        <p:spPr>
          <a:xfrm>
            <a:off x="2082800" y="8407993"/>
            <a:ext cx="20205700" cy="694057"/>
          </a:xfrm>
          <a:prstGeom prst="rect">
            <a:avLst/>
          </a:prstGeom>
        </p:spPr>
        <p:txBody>
          <a:bodyPr/>
          <a:lstStyle>
            <a:lvl1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0" sz="3400">
                <a:solidFill>
                  <a:schemeClr val="accent1"/>
                </a:solidFill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31" name="선"/>
          <p:cNvSpPr/>
          <p:nvPr/>
        </p:nvSpPr>
        <p:spPr>
          <a:xfrm flipV="1">
            <a:off x="761999" y="952498"/>
            <a:ext cx="22860004" cy="4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선"/>
          <p:cNvSpPr/>
          <p:nvPr/>
        </p:nvSpPr>
        <p:spPr>
          <a:xfrm>
            <a:off x="766878" y="12598400"/>
            <a:ext cx="22850244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인용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본문 첫 번째 줄…"/>
          <p:cNvSpPr txBox="1"/>
          <p:nvPr>
            <p:ph type="body" sz="quarter" idx="1" hasCustomPrompt="1"/>
          </p:nvPr>
        </p:nvSpPr>
        <p:spPr>
          <a:xfrm>
            <a:off x="2088436" y="11375560"/>
            <a:ext cx="20207127" cy="70663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chemeClr val="accent1"/>
                </a:solidFill>
              </a:defRPr>
            </a:lvl1pPr>
            <a:lvl2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chemeClr val="accent1"/>
                </a:solidFill>
              </a:defRPr>
            </a:lvl2pPr>
            <a:lvl3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chemeClr val="accent1"/>
                </a:solidFill>
              </a:defRPr>
            </a:lvl3pPr>
            <a:lvl4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chemeClr val="accent1"/>
                </a:solidFill>
              </a:defRPr>
            </a:lvl4pPr>
            <a:lvl5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chemeClr val="accent1"/>
                </a:solidFill>
              </a:defRPr>
            </a:lvl5pPr>
          </a:lstStyle>
          <a:p>
            <a:pPr/>
            <a:r>
              <a:t>속성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1" name="선"/>
          <p:cNvSpPr/>
          <p:nvPr/>
        </p:nvSpPr>
        <p:spPr>
          <a:xfrm flipV="1">
            <a:off x="761999" y="952498"/>
            <a:ext cx="22860004" cy="4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선"/>
          <p:cNvSpPr/>
          <p:nvPr/>
        </p:nvSpPr>
        <p:spPr>
          <a:xfrm>
            <a:off x="761999" y="12598400"/>
            <a:ext cx="22860004" cy="0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본문 첫 번째 줄…"/>
          <p:cNvSpPr txBox="1"/>
          <p:nvPr>
            <p:ph type="body" sz="half" idx="21" hasCustomPrompt="1"/>
          </p:nvPr>
        </p:nvSpPr>
        <p:spPr>
          <a:xfrm>
            <a:off x="2088436" y="4298870"/>
            <a:ext cx="20207128" cy="4699002"/>
          </a:xfrm>
          <a:prstGeom prst="rect">
            <a:avLst/>
          </a:prstGeom>
        </p:spPr>
        <p:txBody>
          <a:bodyPr anchor="ctr"/>
          <a:lstStyle/>
          <a:p>
            <a:pPr lvl="4" marL="0" indent="1645920" algn="ctr" defTabSz="350520">
              <a:lnSpc>
                <a:spcPct val="90000"/>
              </a:lnSpc>
              <a:spcBef>
                <a:spcPts val="0"/>
              </a:spcBef>
              <a:buSzTx/>
              <a:buNone/>
              <a:defRPr cap="all" spc="114" sz="5700"/>
            </a:pPr>
            <a:r>
              <a:t>“멋진 인용구”
</a:t>
            </a:r>
          </a:p>
        </p:txBody>
      </p:sp>
      <p:sp>
        <p:nvSpPr>
          <p:cNvPr id="14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분홍색 벽 앞 분홍색 삼층 서랍 위에 놓인 분홍색 타자기"/>
          <p:cNvSpPr/>
          <p:nvPr>
            <p:ph type="pic" idx="21"/>
          </p:nvPr>
        </p:nvSpPr>
        <p:spPr>
          <a:xfrm>
            <a:off x="-609600" y="431800"/>
            <a:ext cx="21514743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2" name="분홍색 배경에 밝은 터키색 카세트테이프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3" name="노란색 배경 앞의 초록색 책장에 놓인 작은 복고풍 시계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일렬로 늘어진 분홍색, 파란색, 주황색, 초록색 계열의 형광색 빈티지 텔레비전 네 대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사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노란색 배경 앞 초록색 책장에 일렬로 늘어진 작은 복고풍 시계 일곱 개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" name="본문 첫 번째 줄…"/>
          <p:cNvSpPr txBox="1"/>
          <p:nvPr>
            <p:ph type="body" sz="quarter" idx="1" hasCustomPrompt="1"/>
          </p:nvPr>
        </p:nvSpPr>
        <p:spPr>
          <a:xfrm>
            <a:off x="1181100" y="12364718"/>
            <a:ext cx="4965700" cy="467108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rgbClr val="FFFFFF"/>
                </a:solidFill>
              </a:defRPr>
            </a:lvl1pPr>
            <a:lvl2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rgbClr val="FFFFFF"/>
                </a:solidFill>
              </a:defRPr>
            </a:lvl2pPr>
            <a:lvl3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rgbClr val="FFFFFF"/>
                </a:solidFill>
              </a:defRPr>
            </a:lvl3pPr>
            <a:lvl4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rgbClr val="FFFFFF"/>
                </a:solidFill>
              </a:defRPr>
            </a:lvl4pPr>
            <a:lvl5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rgbClr val="FFFFFF"/>
                </a:solidFill>
              </a:defRPr>
            </a:lvl5pPr>
          </a:lstStyle>
          <a:p>
            <a:pPr/>
            <a:r>
              <a:t>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1" name="위치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8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0" sz="2200">
                <a:solidFill>
                  <a:srgbClr val="FFFFFF"/>
                </a:solidFill>
              </a:defRPr>
            </a:lvl1pPr>
          </a:lstStyle>
          <a:p>
            <a:pPr/>
            <a:r>
              <a:t>위치</a:t>
            </a:r>
          </a:p>
        </p:txBody>
      </p:sp>
      <p:sp>
        <p:nvSpPr>
          <p:cNvPr id="32" name="저자 및 날짜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30"/>
          </a:xfrm>
          <a:prstGeom prst="rect">
            <a:avLst/>
          </a:prstGeom>
        </p:spPr>
        <p:txBody>
          <a:bodyPr/>
          <a:lstStyle>
            <a:lvl1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0" sz="3500">
                <a:solidFill>
                  <a:srgbClr val="FFFFFF"/>
                </a:solidFill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33" name="선"/>
          <p:cNvSpPr/>
          <p:nvPr/>
        </p:nvSpPr>
        <p:spPr>
          <a:xfrm>
            <a:off x="766878" y="12060766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선"/>
          <p:cNvSpPr/>
          <p:nvPr/>
        </p:nvSpPr>
        <p:spPr>
          <a:xfrm flipV="1">
            <a:off x="6527799" y="12034557"/>
            <a:ext cx="2" cy="1114984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" name="선"/>
          <p:cNvSpPr/>
          <p:nvPr/>
        </p:nvSpPr>
        <p:spPr>
          <a:xfrm flipV="1">
            <a:off x="17856200" y="12034557"/>
            <a:ext cx="3" cy="1114984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" name="선"/>
          <p:cNvSpPr/>
          <p:nvPr/>
        </p:nvSpPr>
        <p:spPr>
          <a:xfrm>
            <a:off x="766878" y="952500"/>
            <a:ext cx="22850244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본문 첫 번째 줄…"/>
          <p:cNvSpPr txBox="1"/>
          <p:nvPr>
            <p:ph type="body" sz="quarter" idx="24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 anchor="b"/>
          <a:lstStyle/>
          <a:p>
            <a:pPr lvl="4" marL="0" indent="1124711" algn="ctr" defTabSz="239522">
              <a:lnSpc>
                <a:spcPct val="120000"/>
              </a:lnSpc>
              <a:spcBef>
                <a:spcPts val="0"/>
              </a:spcBef>
              <a:buSzTx/>
              <a:buNone/>
              <a:defRPr spc="43" sz="1476">
                <a:solidFill>
                  <a:srgbClr val="FFFFFF"/>
                </a:solidFill>
              </a:defRPr>
            </a:pPr>
            <a:r>
              <a:t>프레젠테이션 부제
</a:t>
            </a:r>
          </a:p>
        </p:txBody>
      </p:sp>
      <p:sp>
        <p:nvSpPr>
          <p:cNvPr id="38" name="프레젠테이션 제목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</p:spPr>
        <p:txBody>
          <a:bodyPr/>
          <a:lstStyle>
            <a:lvl1pPr>
              <a:defRPr spc="330" sz="110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39" name="슬라이드 번호"/>
          <p:cNvSpPr txBox="1"/>
          <p:nvPr>
            <p:ph type="sldNum" sz="quarter" idx="2"/>
          </p:nvPr>
        </p:nvSpPr>
        <p:spPr>
          <a:xfrm>
            <a:off x="11977624" y="12875007"/>
            <a:ext cx="438405" cy="482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본문 첫 번째 줄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1pPr>
            <a:lvl2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2pPr>
            <a:lvl3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3pPr>
            <a:lvl4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4pPr>
            <a:lvl5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슬라이드 제목"/>
          <p:cNvSpPr txBox="1"/>
          <p:nvPr>
            <p:ph type="title" hasCustomPrompt="1"/>
          </p:nvPr>
        </p:nvSpPr>
        <p:spPr>
          <a:xfrm>
            <a:off x="1270000" y="4925417"/>
            <a:ext cx="11785600" cy="2933702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48" name="분홍색 벽 앞 분홍색 삼층 서랍 위에 놓인 분홍색 타자기"/>
          <p:cNvSpPr/>
          <p:nvPr>
            <p:ph type="pic" idx="21"/>
          </p:nvPr>
        </p:nvSpPr>
        <p:spPr>
          <a:xfrm>
            <a:off x="12801600" y="1895695"/>
            <a:ext cx="17642204" cy="992461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" name="선"/>
          <p:cNvSpPr/>
          <p:nvPr/>
        </p:nvSpPr>
        <p:spPr>
          <a:xfrm>
            <a:off x="757216" y="12603829"/>
            <a:ext cx="22862944" cy="1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" name="선"/>
          <p:cNvSpPr/>
          <p:nvPr/>
        </p:nvSpPr>
        <p:spPr>
          <a:xfrm flipV="1">
            <a:off x="762001" y="952499"/>
            <a:ext cx="22860002" cy="2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본문 첫 번째 줄…"/>
          <p:cNvSpPr txBox="1"/>
          <p:nvPr>
            <p:ph type="body" sz="half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본문 첫 번째 줄…"/>
          <p:cNvSpPr txBox="1"/>
          <p:nvPr>
            <p:ph type="body" sz="half" idx="1" hasCustomPrompt="1"/>
          </p:nvPr>
        </p:nvSpPr>
        <p:spPr>
          <a:prstGeom prst="rect">
            <a:avLst/>
          </a:prstGeom>
        </p:spPr>
        <p:txBody>
          <a:bodyPr numCol="2" spcCol="1289180"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슬라이드 제목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76" name="본문 첫 번째 줄…"/>
          <p:cNvSpPr txBox="1"/>
          <p:nvPr>
            <p:ph type="body" sz="quarter" idx="1" hasCustomPrompt="1"/>
          </p:nvPr>
        </p:nvSpPr>
        <p:spPr>
          <a:xfrm>
            <a:off x="2088434" y="6720284"/>
            <a:ext cx="10972802" cy="546717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7" name="노란색 패턴 벽지 앞 빈티지 텔레비전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8" name="선"/>
          <p:cNvSpPr/>
          <p:nvPr/>
        </p:nvSpPr>
        <p:spPr>
          <a:xfrm flipV="1">
            <a:off x="762001" y="952499"/>
            <a:ext cx="22860002" cy="2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선"/>
          <p:cNvSpPr/>
          <p:nvPr/>
        </p:nvSpPr>
        <p:spPr>
          <a:xfrm>
            <a:off x="761999" y="12598400"/>
            <a:ext cx="22860004" cy="0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섹션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섹션 제목"/>
          <p:cNvSpPr txBox="1"/>
          <p:nvPr>
            <p:ph type="title" hasCustomPrompt="1"/>
          </p:nvPr>
        </p:nvSpPr>
        <p:spPr>
          <a:xfrm>
            <a:off x="2086105" y="4292600"/>
            <a:ext cx="20205703" cy="5651500"/>
          </a:xfrm>
          <a:prstGeom prst="rect">
            <a:avLst/>
          </a:prstGeom>
        </p:spPr>
        <p:txBody>
          <a:bodyPr anchor="ctr"/>
          <a:lstStyle>
            <a:lvl1pPr>
              <a:defRPr spc="330" sz="11000">
                <a:solidFill>
                  <a:schemeClr val="accent5"/>
                </a:solidFill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88" name="선"/>
          <p:cNvSpPr/>
          <p:nvPr/>
        </p:nvSpPr>
        <p:spPr>
          <a:xfrm flipV="1">
            <a:off x="761999" y="952498"/>
            <a:ext cx="22860004" cy="4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선"/>
          <p:cNvSpPr/>
          <p:nvPr/>
        </p:nvSpPr>
        <p:spPr>
          <a:xfrm>
            <a:off x="761999" y="12598400"/>
            <a:ext cx="22860004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선"/>
          <p:cNvSpPr/>
          <p:nvPr/>
        </p:nvSpPr>
        <p:spPr>
          <a:xfrm flipV="1">
            <a:off x="762001" y="952499"/>
            <a:ext cx="22860002" cy="2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선"/>
          <p:cNvSpPr/>
          <p:nvPr/>
        </p:nvSpPr>
        <p:spPr>
          <a:xfrm>
            <a:off x="757216" y="12603829"/>
            <a:ext cx="22862944" cy="1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" name="슬라이드 제목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0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본문 첫 번째 줄…"/>
          <p:cNvSpPr txBox="1"/>
          <p:nvPr>
            <p:ph type="body" sz="quarter" idx="1" hasCustomPrompt="1"/>
          </p:nvPr>
        </p:nvSpPr>
        <p:spPr>
          <a:xfrm>
            <a:off x="2082800" y="2795091"/>
            <a:ext cx="20205700" cy="6050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rgbClr val="8AACB9"/>
                </a:solidFill>
              </a:defRPr>
            </a:lvl1pPr>
            <a:lvl2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rgbClr val="8AACB9"/>
                </a:solidFill>
              </a:defRPr>
            </a:lvl2pPr>
            <a:lvl3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rgbClr val="8AACB9"/>
                </a:solidFill>
              </a:defRPr>
            </a:lvl3pPr>
            <a:lvl4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rgbClr val="8AACB9"/>
                </a:solidFill>
              </a:defRPr>
            </a:lvl4pPr>
            <a:lvl5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rgbClr val="8AACB9"/>
                </a:solidFill>
              </a:defRPr>
            </a:lvl5pPr>
          </a:lstStyle>
          <a:p>
            <a:pPr/>
            <a:r>
              <a:t>의제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본문 첫 번째 줄…"/>
          <p:cNvSpPr txBox="1"/>
          <p:nvPr>
            <p:ph type="body" idx="2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/>
          <a:lstStyle>
            <a:lvl1pPr marL="177800" indent="-177800" algn="ctr" defTabSz="2641600">
              <a:spcBef>
                <a:spcPts val="4400"/>
              </a:spcBef>
              <a:buSzTx/>
              <a:buNone/>
              <a:tabLst>
                <a:tab pos="5384800" algn="l"/>
              </a:tabLst>
              <a:defRPr spc="0" sz="5000"/>
            </a:lvl1pPr>
          </a:lstStyle>
          <a:p>
            <a:pPr/>
            <a:r>
              <a:t>의제 주제</a:t>
            </a:r>
          </a:p>
        </p:txBody>
      </p:sp>
      <p:sp>
        <p:nvSpPr>
          <p:cNvPr id="109" name="의제 제목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5C71"/>
                </a:solidFill>
              </a:defRPr>
            </a:lvl1pPr>
          </a:lstStyle>
          <a:p>
            <a:pPr/>
            <a:r>
              <a:t>의제 제목</a:t>
            </a:r>
          </a:p>
        </p:txBody>
      </p:sp>
      <p:sp>
        <p:nvSpPr>
          <p:cNvPr id="110" name="선"/>
          <p:cNvSpPr/>
          <p:nvPr/>
        </p:nvSpPr>
        <p:spPr>
          <a:xfrm>
            <a:off x="757216" y="12603829"/>
            <a:ext cx="22862944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선"/>
          <p:cNvSpPr/>
          <p:nvPr/>
        </p:nvSpPr>
        <p:spPr>
          <a:xfrm flipV="1">
            <a:off x="761999" y="952498"/>
            <a:ext cx="22860004" cy="4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2082800" y="4195233"/>
            <a:ext cx="20207127" cy="6282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선"/>
          <p:cNvSpPr/>
          <p:nvPr/>
        </p:nvSpPr>
        <p:spPr>
          <a:xfrm>
            <a:off x="766878" y="952500"/>
            <a:ext cx="22850244" cy="1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선"/>
          <p:cNvSpPr/>
          <p:nvPr/>
        </p:nvSpPr>
        <p:spPr>
          <a:xfrm>
            <a:off x="757216" y="12603829"/>
            <a:ext cx="22862944" cy="1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슬라이드 제목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6" name="슬라이드 번호"/>
          <p:cNvSpPr txBox="1"/>
          <p:nvPr>
            <p:ph type="sldNum" sz="quarter" idx="2"/>
          </p:nvPr>
        </p:nvSpPr>
        <p:spPr>
          <a:xfrm>
            <a:off x="11979147" y="12875007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titleStyle>
    <p:bodyStyle>
      <a:lvl1pPr marL="635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270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905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540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3175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0" marR="0" indent="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Tx/>
        <a:buFontTx/>
        <a:buNone/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0" marR="0" indent="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Tx/>
        <a:buFontTx/>
        <a:buNone/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0" marR="0" indent="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Tx/>
        <a:buFontTx/>
        <a:buNone/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0" marR="0" indent="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Tx/>
        <a:buFontTx/>
        <a:buNone/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kamp-ai.kr/" TargetMode="External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21.10.18 (월)"/>
          <p:cNvSpPr txBox="1"/>
          <p:nvPr>
            <p:ph type="subTitle" sz="quarter" idx="1"/>
          </p:nvPr>
        </p:nvSpPr>
        <p:spPr>
          <a:xfrm>
            <a:off x="6946900" y="12233909"/>
            <a:ext cx="10490200" cy="706630"/>
          </a:xfrm>
          <a:prstGeom prst="rect">
            <a:avLst/>
          </a:prstGeom>
        </p:spPr>
        <p:txBody>
          <a:bodyPr/>
          <a:lstStyle/>
          <a:p>
            <a:pPr defTabSz="572516">
              <a:defRPr b="1" cap="none" spc="100" sz="3500"/>
            </a:pPr>
            <a:r>
              <a:t>21.1</a:t>
            </a:r>
            <a:r>
              <a:t>2</a:t>
            </a:r>
            <a:r>
              <a:t>.</a:t>
            </a:r>
            <a:r>
              <a:t>06</a:t>
            </a:r>
            <a:r>
              <a:t> (월)</a:t>
            </a:r>
          </a:p>
        </p:txBody>
      </p:sp>
      <p:sp>
        <p:nvSpPr>
          <p:cNvPr id="179" name="산업 빅데이터 분석 실제 프로젝트 중간 발표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pc="300"/>
            </a:pPr>
            <a:r>
              <a:t>산업 빅데이터 분석 실제</a:t>
            </a:r>
            <a:br/>
            <a:r>
              <a:t>프로젝트 기말 발표</a:t>
            </a:r>
          </a:p>
        </p:txBody>
      </p:sp>
      <p:sp>
        <p:nvSpPr>
          <p:cNvPr id="180" name="산업인공지능학과 2021254005 김준태"/>
          <p:cNvSpPr txBox="1"/>
          <p:nvPr/>
        </p:nvSpPr>
        <p:spPr>
          <a:xfrm>
            <a:off x="2089150" y="8906326"/>
            <a:ext cx="20205702" cy="1614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algn="r" defTabSz="584200">
              <a:lnSpc>
                <a:spcPct val="120000"/>
              </a:lnSpc>
              <a:defRPr b="1" spc="100" sz="3600">
                <a:solidFill>
                  <a:schemeClr val="accent5"/>
                </a:solidFill>
              </a:defRPr>
            </a:pPr>
            <a:r>
              <a:t>산업인공지능학과</a:t>
            </a:r>
            <a:br/>
            <a:r>
              <a:t>2021254005 김준태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4. 데이터 분석 예상 결과"/>
          <p:cNvSpPr txBox="1"/>
          <p:nvPr>
            <p:ph type="title"/>
          </p:nvPr>
        </p:nvSpPr>
        <p:spPr>
          <a:xfrm>
            <a:off x="2088436" y="1282700"/>
            <a:ext cx="20207128" cy="1649710"/>
          </a:xfrm>
          <a:prstGeom prst="rect">
            <a:avLst/>
          </a:prstGeom>
        </p:spPr>
        <p:txBody>
          <a:bodyPr/>
          <a:lstStyle/>
          <a:p>
            <a:pPr algn="l" defTabSz="578358">
              <a:defRPr spc="200" sz="8900"/>
            </a:pPr>
            <a:r>
              <a:t>5. 데이터 분석 </a:t>
            </a:r>
            <a:r>
              <a:t>학습</a:t>
            </a:r>
            <a:r>
              <a:t> 결과</a:t>
            </a:r>
          </a:p>
        </p:txBody>
      </p:sp>
      <p:sp>
        <p:nvSpPr>
          <p:cNvPr id="222" name="각 변수 간의 상관 관계와 불량 여부와의 상관 관계 파악 가능 Ex) 전압과 전류는 양의 상관 관계를 가질 것으로 예상 ( V = IR)…"/>
          <p:cNvSpPr txBox="1"/>
          <p:nvPr>
            <p:ph type="body" idx="1"/>
          </p:nvPr>
        </p:nvSpPr>
        <p:spPr>
          <a:xfrm>
            <a:off x="2088436" y="3637134"/>
            <a:ext cx="20207128" cy="8106631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5E5E5E"/>
              </a:buClr>
              <a:buSzPct val="170000"/>
              <a:buChar char="•"/>
              <a:defRPr spc="0"/>
            </a:pPr>
            <a:r>
              <a:t>Test</a:t>
            </a:r>
            <a:r>
              <a:t> </a:t>
            </a:r>
            <a:r>
              <a:t>set 3469</a:t>
            </a:r>
            <a:r>
              <a:t>개 중 결함 제품 개수 </a:t>
            </a:r>
            <a:r>
              <a:t>: 11</a:t>
            </a:r>
            <a:r>
              <a:t>개</a:t>
            </a:r>
          </a:p>
          <a:p>
            <a:pPr>
              <a:buClr>
                <a:srgbClr val="5E5E5E"/>
              </a:buClr>
              <a:buSzPct val="170000"/>
              <a:buChar char="•"/>
              <a:defRPr spc="0"/>
            </a:pPr>
            <a:r>
              <a:t>예측 결함 제품 개수 </a:t>
            </a:r>
            <a:r>
              <a:t>: 89</a:t>
            </a:r>
            <a:r>
              <a:t>개 </a:t>
            </a:r>
            <a:r>
              <a:t>~ </a:t>
            </a:r>
            <a:r>
              <a:t>실제 개수와 큰 차이를 보임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  <a:defRPr spc="0"/>
            </a:pPr>
            <a:r>
              <a:t>&lt; </a:t>
            </a:r>
            <a:r>
              <a:t>고찰 및 보완점</a:t>
            </a:r>
            <a:r>
              <a:t>&gt;</a:t>
            </a:r>
          </a:p>
          <a:p>
            <a:pPr>
              <a:buClr>
                <a:srgbClr val="5E5E5E"/>
              </a:buClr>
              <a:buSzPct val="170000"/>
              <a:buChar char="•"/>
              <a:defRPr spc="0"/>
            </a:pPr>
            <a:r>
              <a:t>학습 과정에 </a:t>
            </a:r>
            <a:r>
              <a:t>train_loss</a:t>
            </a:r>
            <a:r>
              <a:t>와 </a:t>
            </a:r>
            <a:r>
              <a:t>test_loss</a:t>
            </a:r>
            <a:r>
              <a:t>가 차이를 보임 → 구조 개선 등을</a:t>
            </a:r>
            <a:r>
              <a:t> </a:t>
            </a:r>
            <a:r>
              <a:t>통한 모델 성능 향상 필요</a:t>
            </a:r>
          </a:p>
          <a:p>
            <a:pPr>
              <a:buClr>
                <a:srgbClr val="5E5E5E"/>
              </a:buClr>
              <a:buSzPct val="170000"/>
              <a:buChar char="•"/>
              <a:defRPr spc="0"/>
            </a:pPr>
            <a:r>
              <a:t>학습 </a:t>
            </a:r>
            <a:r>
              <a:t>feature</a:t>
            </a:r>
            <a:r>
              <a:t>가 </a:t>
            </a:r>
            <a:r>
              <a:t>4</a:t>
            </a:r>
            <a:r>
              <a:t>개 →  좀 더 많은 </a:t>
            </a:r>
            <a:r>
              <a:t>feature </a:t>
            </a:r>
            <a:r>
              <a:t>확보가 필요</a:t>
            </a:r>
          </a:p>
          <a:p>
            <a:pPr>
              <a:buClr>
                <a:srgbClr val="5E5E5E"/>
              </a:buClr>
              <a:buSzPct val="170000"/>
              <a:buChar char="•"/>
              <a:defRPr spc="0"/>
            </a:pPr>
            <a:r>
              <a:t>데이터의 </a:t>
            </a:r>
            <a:r>
              <a:t>Labeling</a:t>
            </a:r>
            <a:r>
              <a:t>이 되어있다면 일반적인 분류 문제로 해결이 가능할 것으로 보임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데이터 분석 개요…"/>
          <p:cNvSpPr txBox="1"/>
          <p:nvPr>
            <p:ph type="body" sz="half" idx="1"/>
          </p:nvPr>
        </p:nvSpPr>
        <p:spPr>
          <a:xfrm>
            <a:off x="2082799" y="4195233"/>
            <a:ext cx="20207128" cy="6282060"/>
          </a:xfrm>
          <a:prstGeom prst="rect">
            <a:avLst/>
          </a:prstGeom>
        </p:spPr>
        <p:txBody>
          <a:bodyPr/>
          <a:lstStyle/>
          <a:p>
            <a:pPr marL="711200" indent="-711200">
              <a:buClr>
                <a:srgbClr val="5E5E5E"/>
              </a:buClr>
              <a:buAutoNum type="arabicPeriod" startAt="1"/>
              <a:defRPr spc="0"/>
            </a:pPr>
            <a:r>
              <a:t>데이터 분석 개요</a:t>
            </a:r>
          </a:p>
          <a:p>
            <a:pPr marL="711200" indent="-711200">
              <a:buClr>
                <a:srgbClr val="5E5E5E"/>
              </a:buClr>
              <a:buAutoNum type="arabicPeriod" startAt="1"/>
              <a:defRPr spc="0"/>
            </a:pPr>
            <a:r>
              <a:t>EDA</a:t>
            </a:r>
          </a:p>
          <a:p>
            <a:pPr marL="711200" indent="-711200">
              <a:buClr>
                <a:srgbClr val="5E5E5E"/>
              </a:buClr>
              <a:buAutoNum type="arabicPeriod" startAt="1"/>
              <a:defRPr spc="0"/>
            </a:pPr>
            <a:r>
              <a:t>데이터 </a:t>
            </a:r>
            <a:r>
              <a:t>전처리</a:t>
            </a:r>
          </a:p>
          <a:p>
            <a:pPr marL="711200" indent="-711200">
              <a:buClr>
                <a:srgbClr val="5E5E5E"/>
              </a:buClr>
              <a:buAutoNum type="arabicPeriod" startAt="1"/>
              <a:defRPr spc="0"/>
            </a:pPr>
            <a:r>
              <a:t>데이터 학습</a:t>
            </a:r>
          </a:p>
          <a:p>
            <a:pPr marL="711200" indent="-711200">
              <a:buClr>
                <a:srgbClr val="5E5E5E"/>
              </a:buClr>
              <a:buAutoNum type="arabicPeriod" startAt="1"/>
              <a:defRPr spc="0"/>
            </a:pPr>
            <a:r>
              <a:t>데이터</a:t>
            </a:r>
            <a:r>
              <a:t> </a:t>
            </a:r>
            <a:r>
              <a:t>학습 결과</a:t>
            </a:r>
          </a:p>
        </p:txBody>
      </p:sp>
      <p:sp>
        <p:nvSpPr>
          <p:cNvPr id="183" name="목차"/>
          <p:cNvSpPr txBox="1"/>
          <p:nvPr>
            <p:ph type="title"/>
          </p:nvPr>
        </p:nvSpPr>
        <p:spPr>
          <a:xfrm>
            <a:off x="2088436" y="1282700"/>
            <a:ext cx="20207128" cy="1649710"/>
          </a:xfrm>
          <a:prstGeom prst="rect">
            <a:avLst/>
          </a:prstGeom>
        </p:spPr>
        <p:txBody>
          <a:bodyPr/>
          <a:lstStyle>
            <a:lvl1pPr algn="l">
              <a:defRPr spc="200"/>
            </a:lvl1pPr>
          </a:lstStyle>
          <a:p>
            <a:pPr/>
            <a:r>
              <a:t>목차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1.데이터 분석 개요"/>
          <p:cNvSpPr txBox="1"/>
          <p:nvPr>
            <p:ph type="title"/>
          </p:nvPr>
        </p:nvSpPr>
        <p:spPr>
          <a:xfrm>
            <a:off x="1270000" y="1851223"/>
            <a:ext cx="11785600" cy="1604988"/>
          </a:xfrm>
          <a:prstGeom prst="rect">
            <a:avLst/>
          </a:prstGeom>
        </p:spPr>
        <p:txBody>
          <a:bodyPr/>
          <a:lstStyle>
            <a:lvl1pPr defTabSz="560830">
              <a:defRPr spc="200" sz="8600"/>
            </a:lvl1pPr>
          </a:lstStyle>
          <a:p>
            <a:pPr/>
            <a:r>
              <a:t>1.데이터 분석 개요</a:t>
            </a:r>
          </a:p>
        </p:txBody>
      </p:sp>
      <p:sp>
        <p:nvSpPr>
          <p:cNvPr id="186" name="데이터 출처 : 중소벤처기업부, Korea AI Manufacturing Platform(KAMP),CNC머신 AI데이터셋, KAIST(UNIST, 이피엠솔루션즈), 2020.12.14., https://kamp-ai.kr…"/>
          <p:cNvSpPr txBox="1"/>
          <p:nvPr>
            <p:ph type="body" sz="half" idx="1"/>
          </p:nvPr>
        </p:nvSpPr>
        <p:spPr>
          <a:xfrm>
            <a:off x="2088435" y="3729904"/>
            <a:ext cx="10972801" cy="8457549"/>
          </a:xfrm>
          <a:prstGeom prst="rect">
            <a:avLst/>
          </a:prstGeom>
        </p:spPr>
        <p:txBody>
          <a:bodyPr/>
          <a:lstStyle/>
          <a:p>
            <a:pPr marL="558800" indent="-558800" defTabSz="312926">
              <a:spcBef>
                <a:spcPts val="3700"/>
              </a:spcBef>
              <a:buClr>
                <a:srgbClr val="5E5E5E"/>
              </a:buClr>
              <a:buSzPct val="170000"/>
              <a:buChar char="•"/>
              <a:defRPr spc="0" sz="3100"/>
            </a:pPr>
            <a:r>
              <a:t>데이터 출처 : 중소벤처기업부, Korea AI Manufacturing Platform(KAMP),</a:t>
            </a:r>
            <a:r>
              <a:t> </a:t>
            </a:r>
            <a:r>
              <a:t>용접기</a:t>
            </a:r>
            <a:r>
              <a:t> AI데이터셋, KAIST(UNIST, 이피엠솔루션즈), 2020.12.14.,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https://kamp-ai.kr</a:t>
            </a:r>
            <a:endParaRPr spc="31"/>
          </a:p>
          <a:p>
            <a:pPr marL="558800" indent="-558800" defTabSz="312926">
              <a:spcBef>
                <a:spcPts val="3700"/>
              </a:spcBef>
              <a:buClr>
                <a:srgbClr val="5E5E5E"/>
              </a:buClr>
              <a:buSzPct val="170000"/>
              <a:buChar char="•"/>
              <a:defRPr spc="0" sz="3100"/>
            </a:pPr>
            <a:r>
              <a:t>과한 용접 파임, 판의 들뜸, 용접 불균일, 용접 크랙 발생 등의</a:t>
            </a:r>
            <a:r>
              <a:t> </a:t>
            </a:r>
            <a:r>
              <a:t>용접 불량이 발생</a:t>
            </a:r>
            <a:endParaRPr spc="31"/>
          </a:p>
          <a:p>
            <a:pPr marL="558800" indent="-558800" defTabSz="312926">
              <a:spcBef>
                <a:spcPts val="3700"/>
              </a:spcBef>
              <a:buClr>
                <a:srgbClr val="5E5E5E"/>
              </a:buClr>
              <a:buSzPct val="170000"/>
              <a:buChar char="•"/>
              <a:defRPr spc="0" sz="3100"/>
            </a:pPr>
            <a:r>
              <a:t>용접 불량에 따른 재료비 및 인건비 등 부가비용 상승,</a:t>
            </a:r>
            <a:br/>
            <a:r>
              <a:t>불량에 따른 고객 클레임 등의 이슈가 발생</a:t>
            </a:r>
            <a:endParaRPr spc="31"/>
          </a:p>
          <a:p>
            <a:pPr marL="558800" indent="-558800" defTabSz="312926">
              <a:spcBef>
                <a:spcPts val="3700"/>
              </a:spcBef>
              <a:buClr>
                <a:srgbClr val="5E5E5E"/>
              </a:buClr>
              <a:buSzPct val="170000"/>
              <a:buChar char="•"/>
              <a:defRPr spc="0" sz="3100"/>
            </a:pPr>
            <a:r>
              <a:t>데이터 분석 목적 : 데이터 분석을 통한 상관 관계를 활용한 용접</a:t>
            </a:r>
            <a:r>
              <a:t> </a:t>
            </a:r>
            <a:r>
              <a:t>공정의 원인 분석 및 ML을 통한 공정 최적 조건 모델 개발</a:t>
            </a:r>
            <a:endParaRPr spc="31"/>
          </a:p>
          <a:p>
            <a:pPr marL="558800" indent="-558800" defTabSz="312926">
              <a:spcBef>
                <a:spcPts val="3700"/>
              </a:spcBef>
              <a:buClr>
                <a:srgbClr val="5E5E5E"/>
              </a:buClr>
              <a:buSzPct val="170000"/>
              <a:buChar char="•"/>
              <a:defRPr spc="0" sz="3100"/>
            </a:pPr>
            <a:r>
              <a:t>용접의 전류, 가압력, 통전 시간, 판의 두께 ~ ERP,MES</a:t>
            </a:r>
            <a:br/>
            <a:r>
              <a:t>별도 인원 투입을 통한 양품 / 등급별 불량품 분류 라벨링</a:t>
            </a:r>
          </a:p>
        </p:txBody>
      </p:sp>
      <p:pic>
        <p:nvPicPr>
          <p:cNvPr id="187" name="노란색 패턴 벽지 앞 빈티지 텔레비전" descr="노란색 패턴 벽지 앞 빈티지 텔레비전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2337" t="0" r="2336" b="0"/>
          <a:stretch>
            <a:fillRect/>
          </a:stretch>
        </p:blipFill>
        <p:spPr>
          <a:xfrm>
            <a:off x="13660716" y="1908373"/>
            <a:ext cx="9924610" cy="992460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독립변수…"/>
          <p:cNvSpPr txBox="1"/>
          <p:nvPr>
            <p:ph type="body" sz="half" idx="1"/>
          </p:nvPr>
        </p:nvSpPr>
        <p:spPr>
          <a:xfrm>
            <a:off x="1304946" y="3637134"/>
            <a:ext cx="20207128" cy="6282061"/>
          </a:xfrm>
          <a:prstGeom prst="rect">
            <a:avLst/>
          </a:prstGeom>
        </p:spPr>
        <p:txBody>
          <a:bodyPr/>
          <a:lstStyle/>
          <a:p>
            <a:pPr marL="514350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pc="0" sz="2900"/>
            </a:pPr>
            <a:r>
              <a:t>Row </a:t>
            </a:r>
            <a:r>
              <a:t>개수 </a:t>
            </a:r>
            <a:r>
              <a:t>: 11939</a:t>
            </a:r>
            <a:endParaRPr spc="29"/>
          </a:p>
          <a:p>
            <a:pPr marL="514350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pc="0" sz="2900"/>
            </a:pPr>
            <a:r>
              <a:t>독립변수</a:t>
            </a:r>
            <a:endParaRPr spc="29"/>
          </a:p>
          <a:p>
            <a:pPr lvl="1" marL="1028700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pc="0" sz="2900"/>
            </a:pPr>
            <a:r>
              <a:t>용접 가압력 : 용접 지점에서 가해지는 압력</a:t>
            </a:r>
            <a:endParaRPr spc="29"/>
          </a:p>
          <a:p>
            <a:pPr lvl="1" marL="1028700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pc="0" sz="2900"/>
            </a:pPr>
            <a:r>
              <a:t>전류 세기 : 용접 지점에서 측정된 전류</a:t>
            </a:r>
            <a:endParaRPr spc="29"/>
          </a:p>
          <a:p>
            <a:pPr lvl="1" marL="1028700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pc="0" sz="2900"/>
            </a:pPr>
            <a:r>
              <a:t>전압 세기 : 용접 지점에서 층적된 전압</a:t>
            </a:r>
            <a:endParaRPr spc="29"/>
          </a:p>
          <a:p>
            <a:pPr lvl="1" marL="1028700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pc="0" sz="2900"/>
            </a:pPr>
            <a:r>
              <a:t>통전 시간 : 전극에 용접 전류를 통한 시간</a:t>
            </a:r>
            <a:endParaRPr spc="29"/>
          </a:p>
          <a:p>
            <a:pPr marL="514350" indent="-514350" defTabSz="288036">
              <a:spcBef>
                <a:spcPts val="3400"/>
              </a:spcBef>
              <a:buClr>
                <a:srgbClr val="5E5E5E"/>
              </a:buClr>
              <a:buSzPct val="170000"/>
              <a:buChar char="•"/>
              <a:defRPr spc="0" sz="2900"/>
            </a:pPr>
            <a:r>
              <a:t>종속 변수 : 불량 여부</a:t>
            </a:r>
          </a:p>
        </p:txBody>
      </p:sp>
      <p:sp>
        <p:nvSpPr>
          <p:cNvPr id="190" name="2. 데이터 종류"/>
          <p:cNvSpPr txBox="1"/>
          <p:nvPr>
            <p:ph type="title"/>
          </p:nvPr>
        </p:nvSpPr>
        <p:spPr>
          <a:xfrm>
            <a:off x="2088436" y="1282700"/>
            <a:ext cx="20207128" cy="1649710"/>
          </a:xfrm>
          <a:prstGeom prst="rect">
            <a:avLst/>
          </a:prstGeom>
        </p:spPr>
        <p:txBody>
          <a:bodyPr/>
          <a:lstStyle/>
          <a:p>
            <a:pPr algn="l" defTabSz="578358">
              <a:defRPr spc="200" sz="8900"/>
            </a:pPr>
            <a:r>
              <a:t>2. </a:t>
            </a:r>
            <a:r>
              <a:t>EDA</a:t>
            </a:r>
          </a:p>
        </p:txBody>
      </p:sp>
      <p:graphicFrame>
        <p:nvGraphicFramePr>
          <p:cNvPr id="191" name="표"/>
          <p:cNvGraphicFramePr/>
          <p:nvPr/>
        </p:nvGraphicFramePr>
        <p:xfrm>
          <a:off x="9631680" y="2590800"/>
          <a:ext cx="13828258" cy="903410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4529705"/>
                <a:gridCol w="2384424"/>
                <a:gridCol w="3457064"/>
                <a:gridCol w="3457064"/>
              </a:tblGrid>
              <a:tr h="82128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5E5E5E"/>
                          </a:solidFill>
                        </a:rPr>
                        <a:t>Data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5E5E5E"/>
                          </a:solidFill>
                        </a:rPr>
                        <a:t>항목 설명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5E5E5E"/>
                          </a:solidFill>
                        </a:rPr>
                        <a:t>수집 범위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5E5E5E"/>
                          </a:solidFill>
                        </a:rPr>
                        <a:t>단위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idx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생산 순번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Machine_Name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생산 설비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Item 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생산 품목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Working 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작업 시간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Thickness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소재 두께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0.3~2.3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mm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Thickness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소재 두께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0.3~2.3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mm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Weld force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용접 가압력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1.00~12.00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bar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Weld current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전류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12.00~18.00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kA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Weld Voltage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전압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1.50~3.50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2128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Weld 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통전 시간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30~120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</a:rPr>
                        <a:t>ms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2. 데이터 종류"/>
          <p:cNvSpPr txBox="1"/>
          <p:nvPr>
            <p:ph type="title"/>
          </p:nvPr>
        </p:nvSpPr>
        <p:spPr>
          <a:xfrm>
            <a:off x="2088436" y="1282700"/>
            <a:ext cx="20207128" cy="1649710"/>
          </a:xfrm>
          <a:prstGeom prst="rect">
            <a:avLst/>
          </a:prstGeom>
        </p:spPr>
        <p:txBody>
          <a:bodyPr/>
          <a:lstStyle/>
          <a:p>
            <a:pPr algn="l" defTabSz="578358">
              <a:defRPr spc="200" sz="8900"/>
            </a:pPr>
            <a:r>
              <a:t>2. </a:t>
            </a:r>
            <a:r>
              <a:t>EDA</a:t>
            </a:r>
          </a:p>
        </p:txBody>
      </p:sp>
      <p:pic>
        <p:nvPicPr>
          <p:cNvPr id="194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5762" y="3677341"/>
            <a:ext cx="5165111" cy="3514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그림 9" descr="그림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18776" y="3677341"/>
            <a:ext cx="5165110" cy="3514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그림 13" descr="그림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15762" y="7491268"/>
            <a:ext cx="5165111" cy="3514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그림 15" descr="그림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818775" y="7491268"/>
            <a:ext cx="5165110" cy="3514406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독립변수…"/>
          <p:cNvSpPr txBox="1"/>
          <p:nvPr>
            <p:ph type="body" sz="quarter" idx="1"/>
          </p:nvPr>
        </p:nvSpPr>
        <p:spPr>
          <a:xfrm>
            <a:off x="1831163" y="3013083"/>
            <a:ext cx="3942151" cy="583586"/>
          </a:xfrm>
          <a:prstGeom prst="rect">
            <a:avLst/>
          </a:prstGeom>
        </p:spPr>
        <p:txBody>
          <a:bodyPr/>
          <a:lstStyle/>
          <a:p>
            <a:pPr marL="0" indent="0" defTabSz="282275">
              <a:spcBef>
                <a:spcPts val="3300"/>
              </a:spcBef>
              <a:buSzTx/>
              <a:buNone/>
              <a:defRPr spc="0" sz="2842"/>
            </a:pPr>
            <a:r>
              <a:t>&lt;</a:t>
            </a:r>
            <a:r>
              <a:t>변수별 </a:t>
            </a:r>
            <a:r>
              <a:t>Histogram&gt;</a:t>
            </a:r>
          </a:p>
        </p:txBody>
      </p:sp>
      <p:sp>
        <p:nvSpPr>
          <p:cNvPr id="199" name="독립변수…"/>
          <p:cNvSpPr txBox="1"/>
          <p:nvPr/>
        </p:nvSpPr>
        <p:spPr>
          <a:xfrm>
            <a:off x="8095652" y="11423742"/>
            <a:ext cx="8192696" cy="653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88036">
              <a:spcBef>
                <a:spcPts val="3400"/>
              </a:spcBef>
              <a:defRPr b="1" spc="0" sz="2900">
                <a:solidFill>
                  <a:srgbClr val="1A5C71"/>
                </a:solidFill>
              </a:defRPr>
            </a:pPr>
            <a:r>
              <a:t>→ 생산 설비</a:t>
            </a:r>
            <a:r>
              <a:t>, </a:t>
            </a:r>
            <a:r>
              <a:t>생산 품목</a:t>
            </a:r>
            <a:r>
              <a:t>, </a:t>
            </a:r>
            <a:r>
              <a:t>소재 두께는 모두 동일값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2. 데이터 종류"/>
          <p:cNvSpPr txBox="1"/>
          <p:nvPr>
            <p:ph type="title"/>
          </p:nvPr>
        </p:nvSpPr>
        <p:spPr>
          <a:xfrm>
            <a:off x="2088436" y="1282700"/>
            <a:ext cx="20207128" cy="1649710"/>
          </a:xfrm>
          <a:prstGeom prst="rect">
            <a:avLst/>
          </a:prstGeom>
        </p:spPr>
        <p:txBody>
          <a:bodyPr/>
          <a:lstStyle/>
          <a:p>
            <a:pPr algn="l" defTabSz="578358">
              <a:defRPr spc="200" sz="8900"/>
            </a:pPr>
            <a:r>
              <a:t>2. </a:t>
            </a:r>
            <a:r>
              <a:t>EDA</a:t>
            </a:r>
          </a:p>
        </p:txBody>
      </p:sp>
      <p:pic>
        <p:nvPicPr>
          <p:cNvPr id="202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56178" y="3226978"/>
            <a:ext cx="7992937" cy="8429274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독립변수…"/>
          <p:cNvSpPr txBox="1"/>
          <p:nvPr>
            <p:ph type="body" sz="quarter" idx="1"/>
          </p:nvPr>
        </p:nvSpPr>
        <p:spPr>
          <a:xfrm>
            <a:off x="17547693" y="2988144"/>
            <a:ext cx="3209904" cy="477665"/>
          </a:xfrm>
          <a:prstGeom prst="rect">
            <a:avLst/>
          </a:prstGeom>
        </p:spPr>
        <p:txBody>
          <a:bodyPr/>
          <a:lstStyle/>
          <a:p>
            <a:pPr marL="0" indent="0" defTabSz="247710">
              <a:lnSpc>
                <a:spcPct val="90000"/>
              </a:lnSpc>
              <a:spcBef>
                <a:spcPts val="2900"/>
              </a:spcBef>
              <a:buSzTx/>
              <a:buNone/>
              <a:defRPr spc="0" sz="2236"/>
            </a:pPr>
            <a:r>
              <a:t>&lt;</a:t>
            </a:r>
            <a:r>
              <a:t>상관관계 히트맵</a:t>
            </a:r>
            <a:r>
              <a:t>&gt;</a:t>
            </a:r>
          </a:p>
        </p:txBody>
      </p:sp>
      <p:pic>
        <p:nvPicPr>
          <p:cNvPr id="204" name="그림 17" descr="그림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1843" y="2932410"/>
            <a:ext cx="4926985" cy="3352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그림 2" descr="그림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8456" y="2922158"/>
            <a:ext cx="4838096" cy="3352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그림 5" descr="그림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38454" y="7913996"/>
            <a:ext cx="4838096" cy="3352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그림 10" descr="그림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31843" y="7913996"/>
            <a:ext cx="4838096" cy="3352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3. 데이터 시각화 방법"/>
          <p:cNvSpPr txBox="1"/>
          <p:nvPr>
            <p:ph type="title"/>
          </p:nvPr>
        </p:nvSpPr>
        <p:spPr>
          <a:xfrm>
            <a:off x="2088436" y="1282700"/>
            <a:ext cx="20207128" cy="1649710"/>
          </a:xfrm>
          <a:prstGeom prst="rect">
            <a:avLst/>
          </a:prstGeom>
        </p:spPr>
        <p:txBody>
          <a:bodyPr/>
          <a:lstStyle/>
          <a:p>
            <a:pPr algn="l" defTabSz="578358">
              <a:defRPr spc="200" sz="8900"/>
            </a:pPr>
            <a:r>
              <a:t>3. 데이터</a:t>
            </a:r>
            <a:r>
              <a:t> </a:t>
            </a:r>
            <a:r>
              <a:t>전처리</a:t>
            </a:r>
          </a:p>
        </p:txBody>
      </p:sp>
      <p:sp>
        <p:nvSpPr>
          <p:cNvPr id="210" name="기초 통계량 분석…"/>
          <p:cNvSpPr txBox="1"/>
          <p:nvPr>
            <p:ph type="body" sz="half" idx="1"/>
          </p:nvPr>
        </p:nvSpPr>
        <p:spPr>
          <a:xfrm>
            <a:off x="2088436" y="3637134"/>
            <a:ext cx="20207128" cy="6282061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5E5E5E"/>
              </a:buClr>
              <a:buSzPct val="170000"/>
              <a:buChar char="•"/>
              <a:defRPr spc="0"/>
            </a:pPr>
            <a:r>
              <a:t>생산 설비</a:t>
            </a:r>
            <a:r>
              <a:t>, </a:t>
            </a:r>
            <a:r>
              <a:t>생산 품목</a:t>
            </a:r>
            <a:r>
              <a:t>, </a:t>
            </a:r>
            <a:r>
              <a:t>소재 두께</a:t>
            </a:r>
            <a:r>
              <a:t>, </a:t>
            </a:r>
            <a:r>
              <a:t>작업 시간 </a:t>
            </a:r>
            <a:r>
              <a:t>columns </a:t>
            </a:r>
            <a:r>
              <a:t>제거</a:t>
            </a:r>
            <a:endParaRPr spc="29"/>
          </a:p>
          <a:p>
            <a:pPr>
              <a:buClr>
                <a:srgbClr val="5E5E5E"/>
              </a:buClr>
              <a:buSzPct val="170000"/>
              <a:buChar char="•"/>
              <a:defRPr spc="0"/>
            </a:pPr>
            <a:r>
              <a:t>용전 가압력</a:t>
            </a:r>
            <a:r>
              <a:t>, </a:t>
            </a:r>
            <a:r>
              <a:t>전류</a:t>
            </a:r>
            <a:r>
              <a:t>, </a:t>
            </a:r>
            <a:r>
              <a:t>전압</a:t>
            </a:r>
            <a:r>
              <a:t>, </a:t>
            </a:r>
            <a:r>
              <a:t>통전 시간의 경우 각각의 단위가 다르므로</a:t>
            </a:r>
            <a:br/>
            <a:r>
              <a:t>MinMaxScaler </a:t>
            </a:r>
            <a:r>
              <a:t>적용</a:t>
            </a:r>
          </a:p>
          <a:p>
            <a:pPr>
              <a:buClr>
                <a:srgbClr val="5E5E5E"/>
              </a:buClr>
              <a:buSzPct val="170000"/>
              <a:buChar char="•"/>
              <a:defRPr spc="0"/>
            </a:pPr>
            <a:r>
              <a:t>데이터 </a:t>
            </a:r>
            <a:r>
              <a:t>11939</a:t>
            </a:r>
            <a:r>
              <a:t>개의 약 </a:t>
            </a:r>
            <a:r>
              <a:t>70%</a:t>
            </a:r>
            <a:r>
              <a:t>인 </a:t>
            </a:r>
            <a:r>
              <a:t>8470</a:t>
            </a:r>
            <a:r>
              <a:t>개를 학습 데이터</a:t>
            </a:r>
            <a:r>
              <a:t>, </a:t>
            </a:r>
            <a:r>
              <a:t>나머지를 테스트 데이터로 분류</a:t>
            </a:r>
          </a:p>
          <a:p>
            <a:pPr>
              <a:buClr>
                <a:srgbClr val="5E5E5E"/>
              </a:buClr>
              <a:buSzPct val="170000"/>
              <a:buChar char="•"/>
              <a:defRPr spc="0"/>
            </a:pPr>
            <a:r>
              <a:t>학습 데이터의 </a:t>
            </a:r>
            <a:r>
              <a:t>20%</a:t>
            </a:r>
            <a:r>
              <a:t>는 검증 데이터로 나누어 학습 진행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4. 데이터 분석 예상 결과"/>
          <p:cNvSpPr txBox="1"/>
          <p:nvPr>
            <p:ph type="title"/>
          </p:nvPr>
        </p:nvSpPr>
        <p:spPr>
          <a:xfrm>
            <a:off x="2088436" y="1282700"/>
            <a:ext cx="20207128" cy="1649710"/>
          </a:xfrm>
          <a:prstGeom prst="rect">
            <a:avLst/>
          </a:prstGeom>
        </p:spPr>
        <p:txBody>
          <a:bodyPr/>
          <a:lstStyle/>
          <a:p>
            <a:pPr algn="l" defTabSz="578358">
              <a:defRPr spc="200" sz="8900"/>
            </a:pPr>
            <a:r>
              <a:t>4. 데이터 </a:t>
            </a:r>
            <a:r>
              <a:t>학습</a:t>
            </a:r>
          </a:p>
        </p:txBody>
      </p:sp>
      <p:sp>
        <p:nvSpPr>
          <p:cNvPr id="213" name="각 변수 간의 상관 관계와 불량 여부와의 상관 관계 파악 가능 Ex) 전압과 전류는 양의 상관 관계를 가질 것으로 예상 ( V = IR)…"/>
          <p:cNvSpPr txBox="1"/>
          <p:nvPr>
            <p:ph type="body" sz="quarter" idx="1"/>
          </p:nvPr>
        </p:nvSpPr>
        <p:spPr>
          <a:xfrm>
            <a:off x="13931152" y="3261957"/>
            <a:ext cx="8364412" cy="6657238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5E5E5E"/>
              </a:buClr>
              <a:buSzPct val="170000"/>
              <a:buChar char="•"/>
              <a:defRPr spc="0"/>
            </a:pPr>
            <a:r>
              <a:t>전체 데이터에 대한 불량 여부 </a:t>
            </a:r>
            <a:r>
              <a:t>Labeling</a:t>
            </a:r>
            <a:r>
              <a:t>이 되어있지 않은 데이터</a:t>
            </a:r>
          </a:p>
          <a:p>
            <a:pPr>
              <a:buClr>
                <a:srgbClr val="5E5E5E"/>
              </a:buClr>
              <a:buSzPct val="170000"/>
              <a:buChar char="•"/>
              <a:defRPr spc="0"/>
            </a:pPr>
            <a:r>
              <a:t>일자별 불량 발생 개수만 확인 가능</a:t>
            </a:r>
          </a:p>
          <a:p>
            <a:pPr marL="0" indent="0">
              <a:buSzTx/>
              <a:buNone/>
              <a:defRPr spc="0"/>
            </a:pPr>
            <a:r>
              <a:t>→ </a:t>
            </a:r>
            <a:r>
              <a:t>“</a:t>
            </a:r>
            <a:r>
              <a:t>비지도 학습</a:t>
            </a:r>
            <a:r>
              <a:t>” </a:t>
            </a:r>
            <a:r>
              <a:t>중</a:t>
            </a:r>
            <a:br/>
            <a:r>
              <a:t>     AutoEncoder </a:t>
            </a:r>
            <a:r>
              <a:t>알고리즘을 이용</a:t>
            </a:r>
          </a:p>
        </p:txBody>
      </p:sp>
      <p:pic>
        <p:nvPicPr>
          <p:cNvPr id="214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516" y="3261957"/>
            <a:ext cx="12486266" cy="8710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그림 12" descr="그림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13789" y="7265061"/>
            <a:ext cx="7399134" cy="5168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4. 데이터 분석 예상 결과"/>
          <p:cNvSpPr txBox="1"/>
          <p:nvPr>
            <p:ph type="title"/>
          </p:nvPr>
        </p:nvSpPr>
        <p:spPr>
          <a:xfrm>
            <a:off x="2088436" y="1282700"/>
            <a:ext cx="20207128" cy="1649710"/>
          </a:xfrm>
          <a:prstGeom prst="rect">
            <a:avLst/>
          </a:prstGeom>
        </p:spPr>
        <p:txBody>
          <a:bodyPr/>
          <a:lstStyle/>
          <a:p>
            <a:pPr algn="l" defTabSz="578358">
              <a:defRPr spc="200" sz="8900"/>
            </a:pPr>
            <a:r>
              <a:t>5. 데이터 분석 </a:t>
            </a:r>
            <a:r>
              <a:t>학습</a:t>
            </a:r>
            <a:r>
              <a:t> 결과</a:t>
            </a:r>
          </a:p>
        </p:txBody>
      </p:sp>
      <p:sp>
        <p:nvSpPr>
          <p:cNvPr id="218" name="각 변수 간의 상관 관계와 불량 여부와의 상관 관계 파악 가능 Ex) 전압과 전류는 양의 상관 관계를 가질 것으로 예상 ( V = IR)…"/>
          <p:cNvSpPr txBox="1"/>
          <p:nvPr>
            <p:ph type="body" sz="half" idx="1"/>
          </p:nvPr>
        </p:nvSpPr>
        <p:spPr>
          <a:xfrm>
            <a:off x="2088436" y="3637134"/>
            <a:ext cx="20207128" cy="6282061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5E5E5E"/>
              </a:buClr>
              <a:buSzPct val="170000"/>
              <a:buChar char="•"/>
              <a:defRPr spc="0"/>
            </a:pPr>
            <a:r>
              <a:t>AutoEncoder</a:t>
            </a:r>
            <a:r>
              <a:t>로 예측한 결과와 </a:t>
            </a:r>
            <a:r>
              <a:t>Test Data</a:t>
            </a:r>
            <a:r>
              <a:t>와의 </a:t>
            </a:r>
            <a:r>
              <a:t>Loss </a:t>
            </a:r>
            <a:r>
              <a:t>값을 활용하여 임계값 설정</a:t>
            </a:r>
          </a:p>
          <a:p>
            <a:pPr>
              <a:buClr>
                <a:srgbClr val="5E5E5E"/>
              </a:buClr>
              <a:buSzPct val="170000"/>
              <a:buChar char="•"/>
              <a:defRPr spc="0"/>
            </a:pPr>
            <a:r>
              <a:t>6-sigma </a:t>
            </a:r>
            <a:r>
              <a:t>법 활용 </a:t>
            </a:r>
            <a:r>
              <a:t>~ </a:t>
            </a:r>
            <a:r>
              <a:t>평균 </a:t>
            </a:r>
            <a:r>
              <a:t>± 3σ </a:t>
            </a:r>
            <a:r>
              <a:t>범위 외 </a:t>
            </a:r>
            <a:r>
              <a:t>loss </a:t>
            </a:r>
            <a:r>
              <a:t>값을 가진 경우 이상치로 판단</a:t>
            </a:r>
          </a:p>
        </p:txBody>
      </p:sp>
      <p:pic>
        <p:nvPicPr>
          <p:cNvPr id="219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0107" y="5787189"/>
            <a:ext cx="7149640" cy="441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2C3A"/>
      </a:dk1>
      <a:lt1>
        <a:srgbClr val="FFFFFF"/>
      </a:lt1>
      <a:dk2>
        <a:srgbClr val="A7A7A7"/>
      </a:dk2>
      <a:lt2>
        <a:srgbClr val="535353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rgbClr val="002C3A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rgbClr val="002C3A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rgbClr val="002C3A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rgbClr val="002C3A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