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457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914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1371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18288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22860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2743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3200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3657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1">
              <a:satOff val="3942"/>
              <a:lumOff val="17322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6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0EAF0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35454"/>
              <a:satOff val="2115"/>
              <a:lumOff val="45487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254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254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254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C526A"/>
              </a:solidFill>
              <a:prstDash val="solid"/>
              <a:miter lim="400000"/>
            </a:ln>
          </a:left>
          <a:right>
            <a:ln w="254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CB5B2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C526A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3B3B3B"/>
              </a:solidFill>
              <a:prstDash val="solid"/>
              <a:miter lim="400000"/>
            </a:ln>
          </a:left>
          <a:right>
            <a:ln w="12700" cap="flat">
              <a:solidFill>
                <a:srgbClr val="3B3B3B"/>
              </a:solidFill>
              <a:prstDash val="solid"/>
              <a:miter lim="400000"/>
            </a:ln>
          </a:right>
          <a:top>
            <a:ln w="12700" cap="flat">
              <a:solidFill>
                <a:srgbClr val="5C526A"/>
              </a:solidFill>
              <a:prstDash val="solid"/>
              <a:miter lim="400000"/>
            </a:ln>
          </a:top>
          <a:bottom>
            <a:ln w="25400" cap="flat">
              <a:solidFill>
                <a:srgbClr val="3B3B3B"/>
              </a:solidFill>
              <a:prstDash val="solid"/>
              <a:miter lim="400000"/>
            </a:ln>
          </a:bottom>
          <a:insideH>
            <a:ln w="12700" cap="flat">
              <a:solidFill>
                <a:srgbClr val="3B3B3B"/>
              </a:solidFill>
              <a:prstDash val="solid"/>
              <a:miter lim="400000"/>
            </a:ln>
          </a:insideH>
          <a:insideV>
            <a:ln w="12700" cap="flat">
              <a:solidFill>
                <a:srgbClr val="3B3B3B"/>
              </a:solidFill>
              <a:prstDash val="solid"/>
              <a:miter lim="400000"/>
            </a:ln>
          </a:insideV>
        </a:tcBdr>
        <a:fill>
          <a:solidFill>
            <a:srgbClr val="C16E6A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CDCECC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D2F24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주제"/>
          <p:cNvSpPr txBox="1"/>
          <p:nvPr>
            <p:ph type="body" sz="quarter" idx="21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/>
            </a:lvl1pPr>
          </a:lstStyle>
          <a:p>
            <a:pPr/>
            <a:r>
              <a:t>주제</a:t>
            </a:r>
          </a:p>
        </p:txBody>
      </p:sp>
      <p:sp>
        <p:nvSpPr>
          <p:cNvPr id="16" name="위치"/>
          <p:cNvSpPr txBox="1"/>
          <p:nvPr>
            <p:ph type="body" sz="quarter" idx="22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/>
            </a:lvl1pPr>
          </a:lstStyle>
          <a:p>
            <a:pPr/>
            <a:r>
              <a:t>위치</a:t>
            </a:r>
          </a:p>
        </p:txBody>
      </p:sp>
      <p:sp>
        <p:nvSpPr>
          <p:cNvPr id="17" name="저자 및 날짜"/>
          <p:cNvSpPr txBox="1"/>
          <p:nvPr>
            <p:ph type="body" sz="quarter" idx="23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>
            <a:lvl1pPr defTabSz="572516">
              <a:defRPr spc="105" sz="3528"/>
            </a:lvl1pPr>
          </a:lstStyle>
          <a:p>
            <a:pPr/>
            <a:r>
              <a:t>저자 및 날짜</a:t>
            </a:r>
          </a:p>
        </p:txBody>
      </p:sp>
      <p:sp>
        <p:nvSpPr>
          <p:cNvPr id="18" name="프레젠테이션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프레젠테이션 제목</a:t>
            </a:r>
          </a:p>
        </p:txBody>
      </p:sp>
      <p:sp>
        <p:nvSpPr>
          <p:cNvPr id="19" name="본문 첫 번째 줄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내역서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본문 첫 번째 줄…"/>
          <p:cNvSpPr txBox="1"/>
          <p:nvPr>
            <p:ph type="body" sz="half" idx="1" hasCustomPrompt="1"/>
          </p:nvPr>
        </p:nvSpPr>
        <p:spPr>
          <a:xfrm>
            <a:off x="2082800" y="4337484"/>
            <a:ext cx="20205700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2" name="선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23" name="선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24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중요한 사실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본문 첫 번째 줄…"/>
          <p:cNvSpPr txBox="1"/>
          <p:nvPr>
            <p:ph type="body" idx="1" hasCustomPrompt="1"/>
          </p:nvPr>
        </p:nvSpPr>
        <p:spPr>
          <a:xfrm>
            <a:off x="2082800" y="1509784"/>
            <a:ext cx="20205700" cy="685229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2" name="사실 정보"/>
          <p:cNvSpPr txBox="1"/>
          <p:nvPr>
            <p:ph type="body" sz="quarter" idx="21" hasCustomPrompt="1"/>
          </p:nvPr>
        </p:nvSpPr>
        <p:spPr>
          <a:xfrm>
            <a:off x="2082800" y="8407994"/>
            <a:ext cx="20205700" cy="694056"/>
          </a:xfrm>
          <a:prstGeom prst="rect">
            <a:avLst/>
          </a:prstGeom>
        </p:spPr>
        <p:txBody>
          <a:bodyPr anchor="t"/>
          <a:lstStyle>
            <a:lvl1pPr defTabSz="572516">
              <a:defRPr spc="102" sz="3430">
                <a:solidFill>
                  <a:schemeClr val="accent1"/>
                </a:solidFill>
              </a:defRPr>
            </a:lvl1pPr>
          </a:lstStyle>
          <a:p>
            <a:pPr/>
            <a:r>
              <a:t>사실 정보</a:t>
            </a:r>
          </a:p>
        </p:txBody>
      </p:sp>
      <p:sp>
        <p:nvSpPr>
          <p:cNvPr id="133" name="선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34" name="선"/>
          <p:cNvSpPr/>
          <p:nvPr/>
        </p:nvSpPr>
        <p:spPr>
          <a:xfrm>
            <a:off x="766879" y="125984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인용">
    <p:bg>
      <p:bgPr>
        <a:solidFill>
          <a:srgbClr val="FFCB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속성"/>
          <p:cNvSpPr txBox="1"/>
          <p:nvPr>
            <p:ph type="body" sz="quarter" idx="21" hasCustomPrompt="1"/>
          </p:nvPr>
        </p:nvSpPr>
        <p:spPr>
          <a:xfrm>
            <a:off x="2088436" y="11375561"/>
            <a:ext cx="20207127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속성</a:t>
            </a:r>
          </a:p>
        </p:txBody>
      </p:sp>
      <p:sp>
        <p:nvSpPr>
          <p:cNvPr id="143" name="선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44" name="선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45" name="본문 첫 번째 줄…"/>
          <p:cNvSpPr txBox="1"/>
          <p:nvPr>
            <p:ph type="body" sz="half" idx="1" hasCustomPrompt="1"/>
          </p:nvPr>
        </p:nvSpPr>
        <p:spPr>
          <a:xfrm>
            <a:off x="2088436" y="4298870"/>
            <a:ext cx="20207128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6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사진 - 3장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분홍색 벽 앞 분홍색 삼층 서랍 위에 놓인 분홍색 타자기"/>
          <p:cNvSpPr/>
          <p:nvPr>
            <p:ph type="pic" idx="21"/>
          </p:nvPr>
        </p:nvSpPr>
        <p:spPr>
          <a:xfrm>
            <a:off x="-609600" y="431800"/>
            <a:ext cx="21514742" cy="12103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4" name="분홍색 배경에 밝은 터키색 카세트테이프"/>
          <p:cNvSpPr/>
          <p:nvPr>
            <p:ph type="pic" sz="quarter" idx="22"/>
          </p:nvPr>
        </p:nvSpPr>
        <p:spPr>
          <a:xfrm>
            <a:off x="15836900" y="-203200"/>
            <a:ext cx="7747000" cy="77470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5" name="노란색 배경 앞의 초록색 책장에 놓인 작은 복고풍 시계"/>
          <p:cNvSpPr/>
          <p:nvPr>
            <p:ph type="pic" idx="23"/>
          </p:nvPr>
        </p:nvSpPr>
        <p:spPr>
          <a:xfrm>
            <a:off x="10769600" y="-6083300"/>
            <a:ext cx="17881600" cy="23842133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6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사진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일렬로 늘어진 분홍색, 파란색, 주황색, 초록색 계열의 형광색 빈티지 텔레비전 네 대"/>
          <p:cNvSpPr/>
          <p:nvPr>
            <p:ph type="pic" idx="21"/>
          </p:nvPr>
        </p:nvSpPr>
        <p:spPr>
          <a:xfrm>
            <a:off x="760214" y="279400"/>
            <a:ext cx="22863633" cy="12866707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64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빈 페이지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및 사진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노란색 배경 앞 초록색 책장에 일렬로 늘어진 작은 복고풍 시계 일곱 개"/>
          <p:cNvSpPr/>
          <p:nvPr>
            <p:ph type="pic" idx="21"/>
          </p:nvPr>
        </p:nvSpPr>
        <p:spPr>
          <a:xfrm>
            <a:off x="0" y="-2757142"/>
            <a:ext cx="24384000" cy="192302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8" name="주제"/>
          <p:cNvSpPr txBox="1"/>
          <p:nvPr>
            <p:ph type="body" sz="quarter" idx="22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>
                <a:solidFill>
                  <a:srgbClr val="FFFFFF"/>
                </a:solidFill>
              </a:defRPr>
            </a:lvl1pPr>
          </a:lstStyle>
          <a:p>
            <a:pPr/>
            <a:r>
              <a:t>주제</a:t>
            </a:r>
          </a:p>
        </p:txBody>
      </p:sp>
      <p:sp>
        <p:nvSpPr>
          <p:cNvPr id="29" name="위치"/>
          <p:cNvSpPr txBox="1"/>
          <p:nvPr>
            <p:ph type="body" sz="quarter" idx="23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>
                <a:solidFill>
                  <a:srgbClr val="FFFFFF"/>
                </a:solidFill>
              </a:defRPr>
            </a:lvl1pPr>
          </a:lstStyle>
          <a:p>
            <a:pPr/>
            <a:r>
              <a:t>위치</a:t>
            </a:r>
          </a:p>
        </p:txBody>
      </p:sp>
      <p:sp>
        <p:nvSpPr>
          <p:cNvPr id="30" name="저자 및 날짜"/>
          <p:cNvSpPr txBox="1"/>
          <p:nvPr>
            <p:ph type="body" sz="quarter" idx="24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>
            <a:lvl1pPr defTabSz="572516">
              <a:defRPr spc="105" sz="3528">
                <a:solidFill>
                  <a:srgbClr val="FFFFFF"/>
                </a:solidFill>
              </a:defRPr>
            </a:lvl1pPr>
          </a:lstStyle>
          <a:p>
            <a:pPr/>
            <a:r>
              <a:t>저자 및 날짜</a:t>
            </a:r>
          </a:p>
        </p:txBody>
      </p:sp>
      <p:sp>
        <p:nvSpPr>
          <p:cNvPr id="31" name="선"/>
          <p:cNvSpPr/>
          <p:nvPr/>
        </p:nvSpPr>
        <p:spPr>
          <a:xfrm>
            <a:off x="766879" y="12060766"/>
            <a:ext cx="22850240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2" name="선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3" name="선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4" name="선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5" name="본문 첫 번째 줄…"/>
          <p:cNvSpPr txBox="1"/>
          <p:nvPr>
            <p:ph type="body" sz="quarter" idx="1" hasCustomPrompt="1"/>
          </p:nvPr>
        </p:nvSpPr>
        <p:spPr>
          <a:xfrm>
            <a:off x="2082800" y="3492500"/>
            <a:ext cx="20205700" cy="161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6" name="프레젠테이션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프레젠테이션 제목</a:t>
            </a:r>
          </a:p>
        </p:txBody>
      </p:sp>
      <p:sp>
        <p:nvSpPr>
          <p:cNvPr id="3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및 사진 대체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본문 첫 번째 줄…"/>
          <p:cNvSpPr txBox="1"/>
          <p:nvPr>
            <p:ph type="body" sz="quarter" idx="1" hasCustomPrompt="1"/>
          </p:nvPr>
        </p:nvSpPr>
        <p:spPr>
          <a:xfrm>
            <a:off x="1270000" y="8015916"/>
            <a:ext cx="11785600" cy="384810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8AACB9"/>
                </a:solidFill>
              </a:defRPr>
            </a:lvl1pPr>
            <a:lvl2pPr>
              <a:defRPr>
                <a:solidFill>
                  <a:srgbClr val="8AACB9"/>
                </a:solidFill>
              </a:defRPr>
            </a:lvl2pPr>
            <a:lvl3pPr>
              <a:defRPr>
                <a:solidFill>
                  <a:srgbClr val="8AACB9"/>
                </a:solidFill>
              </a:defRPr>
            </a:lvl3pPr>
            <a:lvl4pPr>
              <a:defRPr>
                <a:solidFill>
                  <a:srgbClr val="8AACB9"/>
                </a:solidFill>
              </a:defRPr>
            </a:lvl4pPr>
            <a:lvl5pPr>
              <a:defRPr>
                <a:solidFill>
                  <a:srgbClr val="8AACB9"/>
                </a:solidFill>
              </a:defRPr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제목"/>
          <p:cNvSpPr txBox="1"/>
          <p:nvPr>
            <p:ph type="title" hasCustomPrompt="1"/>
          </p:nvPr>
        </p:nvSpPr>
        <p:spPr>
          <a:xfrm>
            <a:off x="1270000" y="4925417"/>
            <a:ext cx="11785600" cy="2933701"/>
          </a:xfrm>
          <a:prstGeom prst="rect">
            <a:avLst/>
          </a:prstGeom>
        </p:spPr>
        <p:txBody>
          <a:bodyPr anchor="b"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46" name="분홍색 벽 앞 분홍색 삼층 서랍 위에 놓인 분홍색 타자기"/>
          <p:cNvSpPr/>
          <p:nvPr>
            <p:ph type="pic" idx="21"/>
          </p:nvPr>
        </p:nvSpPr>
        <p:spPr>
          <a:xfrm>
            <a:off x="12801600" y="1895696"/>
            <a:ext cx="17642204" cy="9924608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7" name="선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48" name="선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및 구분점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본문 첫 번째 줄…"/>
          <p:cNvSpPr txBox="1"/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7" name="선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58" name="선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59" name="슬라이드 제목"/>
          <p:cNvSpPr txBox="1"/>
          <p:nvPr>
            <p:ph type="title" hasCustomPrompt="1"/>
          </p:nvPr>
        </p:nvSpPr>
        <p:spPr>
          <a:xfrm>
            <a:off x="2088436" y="1282700"/>
            <a:ext cx="20207128" cy="1649711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60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구분점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본문 첫 번째 줄…"/>
          <p:cNvSpPr txBox="1"/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numCol="2" spcCol="1289181"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8" name="선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69" name="선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70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, 구분점 및 사진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슬라이드 제목"/>
          <p:cNvSpPr txBox="1"/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78" name="본문 첫 번째 줄…"/>
          <p:cNvSpPr txBox="1"/>
          <p:nvPr>
            <p:ph type="body" sz="quarter" idx="1" hasCustomPrompt="1"/>
          </p:nvPr>
        </p:nvSpPr>
        <p:spPr>
          <a:xfrm>
            <a:off x="2088435" y="6720284"/>
            <a:ext cx="10972801" cy="546716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9" name="노란색 패턴 벽지 앞 빈티지 텔레비전"/>
          <p:cNvSpPr/>
          <p:nvPr>
            <p:ph type="pic" idx="21"/>
          </p:nvPr>
        </p:nvSpPr>
        <p:spPr>
          <a:xfrm>
            <a:off x="12661900" y="-2501900"/>
            <a:ext cx="11077576" cy="14770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선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81" name="선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82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섹션 제목"/>
          <p:cNvSpPr txBox="1"/>
          <p:nvPr>
            <p:ph type="title" hasCustomPrompt="1"/>
          </p:nvPr>
        </p:nvSpPr>
        <p:spPr>
          <a:xfrm>
            <a:off x="2086106" y="4292600"/>
            <a:ext cx="20205701" cy="56515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90" name="선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91" name="선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92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전용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선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00" name="선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01" name="슬라이드 제목"/>
          <p:cNvSpPr txBox="1"/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102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의제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의제 부제"/>
          <p:cNvSpPr txBox="1"/>
          <p:nvPr>
            <p:ph type="body" sz="quarter" idx="21" hasCustomPrompt="1"/>
          </p:nvPr>
        </p:nvSpPr>
        <p:spPr>
          <a:xfrm>
            <a:off x="2082800" y="2795091"/>
            <a:ext cx="20205700" cy="605029"/>
          </a:xfrm>
          <a:prstGeom prst="rect">
            <a:avLst/>
          </a:prstGeom>
        </p:spPr>
        <p:txBody>
          <a:bodyPr lIns="0" tIns="0" rIns="0" bIns="0" anchor="ctr"/>
          <a:lstStyle>
            <a:lvl1pPr defTabSz="572516">
              <a:defRPr spc="105" sz="3528">
                <a:solidFill>
                  <a:srgbClr val="8AACB9"/>
                </a:solidFill>
              </a:defRPr>
            </a:lvl1pPr>
          </a:lstStyle>
          <a:p>
            <a:pPr/>
            <a:r>
              <a:t>의제 부제</a:t>
            </a:r>
          </a:p>
        </p:txBody>
      </p:sp>
      <p:sp>
        <p:nvSpPr>
          <p:cNvPr id="110" name="본문 첫 번째 줄…"/>
          <p:cNvSpPr txBox="1"/>
          <p:nvPr>
            <p:ph type="body" idx="1" hasCustomPrompt="1"/>
          </p:nvPr>
        </p:nvSpPr>
        <p:spPr>
          <a:xfrm>
            <a:off x="2082800" y="4055764"/>
            <a:ext cx="20205700" cy="6731001"/>
          </a:xfrm>
          <a:prstGeom prst="rect">
            <a:avLst/>
          </a:prstGeom>
        </p:spPr>
        <p:txBody>
          <a:bodyPr anchor="t"/>
          <a:lstStyle>
            <a:lvl1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77800" indent="2794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77800" indent="7366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177800" indent="1193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177800" indent="16510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의제 제목"/>
          <p:cNvSpPr txBox="1"/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</a:lstStyle>
          <a:p>
            <a:pPr/>
            <a:r>
              <a:t>의제 제목</a:t>
            </a:r>
          </a:p>
        </p:txBody>
      </p:sp>
      <p:sp>
        <p:nvSpPr>
          <p:cNvPr id="112" name="선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13" name="선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14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프레젠테이션 제목"/>
          <p:cNvSpPr txBox="1"/>
          <p:nvPr>
            <p:ph type="title" hasCustomPrompt="1"/>
          </p:nvPr>
        </p:nvSpPr>
        <p:spPr>
          <a:xfrm>
            <a:off x="2082800" y="4902200"/>
            <a:ext cx="20205700" cy="391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프레젠테이션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2082800" y="3495675"/>
            <a:ext cx="20205700" cy="1614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선"/>
          <p:cNvSpPr/>
          <p:nvPr/>
        </p:nvSpPr>
        <p:spPr>
          <a:xfrm flipV="1">
            <a:off x="766879" y="12048066"/>
            <a:ext cx="22850240" cy="12701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5" name="선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6" name="선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7" name="선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8" name="슬라이드 번호"/>
          <p:cNvSpPr txBox="1"/>
          <p:nvPr>
            <p:ph type="sldNum" sz="quarter" idx="2"/>
          </p:nvPr>
        </p:nvSpPr>
        <p:spPr>
          <a:xfrm>
            <a:off x="11977624" y="128750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pc="0">
                <a:solidFill>
                  <a:srgbClr val="FFFFFF"/>
                </a:solidFill>
                <a:latin typeface="+mn-lt"/>
                <a:ea typeface="+mn-ea"/>
                <a:cs typeface="+mn-cs"/>
                <a:sym typeface="Avenir Next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9pPr>
    </p:titleStyle>
    <p:bodyStyle>
      <a:lvl1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kamp-ai.kr/" TargetMode="External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21.10.18 (월)"/>
          <p:cNvSpPr txBox="1"/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21.10.18 (월)</a:t>
            </a:r>
          </a:p>
        </p:txBody>
      </p:sp>
      <p:sp>
        <p:nvSpPr>
          <p:cNvPr id="181" name="산업 빅데이터 분석 실제 프로젝트 중간 발표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산업 빅데이터 분석 실제</a:t>
            </a:r>
            <a:br/>
            <a:r>
              <a:t>프로젝트 중간 발표</a:t>
            </a:r>
          </a:p>
        </p:txBody>
      </p:sp>
      <p:sp>
        <p:nvSpPr>
          <p:cNvPr id="182" name="산업인공지능학과 2021254005 김준태"/>
          <p:cNvSpPr txBox="1"/>
          <p:nvPr>
            <p:ph type="subTitle" sz="quarter" idx="1"/>
          </p:nvPr>
        </p:nvSpPr>
        <p:spPr>
          <a:xfrm>
            <a:off x="2089150" y="8906326"/>
            <a:ext cx="20205701" cy="1614554"/>
          </a:xfrm>
          <a:prstGeom prst="rect">
            <a:avLst/>
          </a:prstGeom>
        </p:spPr>
        <p:txBody>
          <a:bodyPr/>
          <a:lstStyle/>
          <a:p>
            <a:pPr algn="r"/>
            <a:r>
              <a:t>산업인공지능학과</a:t>
            </a:r>
            <a:br/>
            <a:r>
              <a:t>2021254005 김준태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데이터 분석 개요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711200" indent="-711200">
              <a:buClr>
                <a:srgbClr val="5E5E5E"/>
              </a:buClr>
              <a:buAutoNum type="arabicPeriod" startAt="1"/>
            </a:pPr>
            <a:r>
              <a:t>데이터 분석 개요</a:t>
            </a:r>
          </a:p>
          <a:p>
            <a:pPr marL="711200" indent="-711200">
              <a:buClr>
                <a:srgbClr val="5E5E5E"/>
              </a:buClr>
              <a:buAutoNum type="arabicPeriod" startAt="1"/>
            </a:pPr>
            <a:r>
              <a:t>데이터 종류</a:t>
            </a:r>
          </a:p>
          <a:p>
            <a:pPr marL="711200" indent="-711200">
              <a:buClr>
                <a:srgbClr val="5E5E5E"/>
              </a:buClr>
              <a:buAutoNum type="arabicPeriod" startAt="1"/>
            </a:pPr>
            <a:r>
              <a:t>데이터 시각화 방법</a:t>
            </a:r>
          </a:p>
          <a:p>
            <a:pPr marL="711200" indent="-711200">
              <a:buClr>
                <a:srgbClr val="5E5E5E"/>
              </a:buClr>
              <a:buAutoNum type="arabicPeriod" startAt="1"/>
            </a:pPr>
            <a:r>
              <a:t>데이터 분석 예상 결과</a:t>
            </a:r>
          </a:p>
        </p:txBody>
      </p:sp>
      <p:sp>
        <p:nvSpPr>
          <p:cNvPr id="185" name="목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목차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1.데이터 분석 개요"/>
          <p:cNvSpPr txBox="1"/>
          <p:nvPr>
            <p:ph type="title"/>
          </p:nvPr>
        </p:nvSpPr>
        <p:spPr>
          <a:xfrm>
            <a:off x="1270000" y="1851223"/>
            <a:ext cx="11785600" cy="1604987"/>
          </a:xfrm>
          <a:prstGeom prst="rect">
            <a:avLst/>
          </a:prstGeom>
        </p:spPr>
        <p:txBody>
          <a:bodyPr/>
          <a:lstStyle>
            <a:lvl1pPr defTabSz="560831">
              <a:defRPr spc="259" sz="8640"/>
            </a:lvl1pPr>
          </a:lstStyle>
          <a:p>
            <a:pPr/>
            <a:r>
              <a:t>1.데이터 분석 개요</a:t>
            </a:r>
          </a:p>
        </p:txBody>
      </p:sp>
      <p:sp>
        <p:nvSpPr>
          <p:cNvPr id="188" name="데이터 출처 : 중소벤처기업부, Korea AI Manufacturing Platform(KAMP),CNC머신 AI데이터셋, KAIST(UNIST, 이피엠솔루션즈), 2020.12.14., https://kamp-ai.kr…"/>
          <p:cNvSpPr txBox="1"/>
          <p:nvPr>
            <p:ph type="body" sz="half" idx="1"/>
          </p:nvPr>
        </p:nvSpPr>
        <p:spPr>
          <a:xfrm>
            <a:off x="2088435" y="3729905"/>
            <a:ext cx="10972801" cy="8457548"/>
          </a:xfrm>
          <a:prstGeom prst="rect">
            <a:avLst/>
          </a:prstGeom>
        </p:spPr>
        <p:txBody>
          <a:bodyPr/>
          <a:lstStyle/>
          <a:p>
            <a:pPr marL="558800" indent="-558800" defTabSz="312927">
              <a:spcBef>
                <a:spcPts val="3700"/>
              </a:spcBef>
              <a:buClr>
                <a:srgbClr val="5E5E5E"/>
              </a:buClr>
              <a:buSzPct val="170000"/>
              <a:buChar char="•"/>
              <a:defRPr spc="31" sz="3168"/>
            </a:pPr>
            <a:r>
              <a:t>데이터 출처 : 중소벤처기업부, Korea AI Manufacturing Platform(KAMP),CNC머신 AI데이터셋, KAIST(UNIST, 이피엠솔루션즈), 2020.12.14., </a:t>
            </a:r>
            <a:r>
              <a:rPr u="sng">
                <a:solidFill>
                  <a:srgbClr val="0000EE"/>
                </a:solidFill>
                <a:hlinkClick r:id="rId2" invalidUrl="" action="" tgtFrame="" tooltip="" history="1" highlightClick="0" endSnd="0"/>
              </a:rPr>
              <a:t>https://kamp-ai.kr</a:t>
            </a:r>
          </a:p>
          <a:p>
            <a:pPr marL="558800" indent="-558800" defTabSz="312927">
              <a:spcBef>
                <a:spcPts val="3700"/>
              </a:spcBef>
              <a:buClr>
                <a:srgbClr val="5E5E5E"/>
              </a:buClr>
              <a:buSzPct val="170000"/>
              <a:buChar char="•"/>
              <a:defRPr spc="31" sz="3168"/>
            </a:pPr>
            <a:r>
              <a:t>과한 용접 파임, 판의 들뜸, 용접 불균일, 용접 크랙 발생 등의</a:t>
            </a:r>
            <a:br/>
            <a:r>
              <a:t>용접 불량이 발생</a:t>
            </a:r>
          </a:p>
          <a:p>
            <a:pPr marL="558800" indent="-558800" defTabSz="312927">
              <a:spcBef>
                <a:spcPts val="3700"/>
              </a:spcBef>
              <a:buClr>
                <a:srgbClr val="5E5E5E"/>
              </a:buClr>
              <a:buSzPct val="170000"/>
              <a:buChar char="•"/>
              <a:defRPr spc="31" sz="3168"/>
            </a:pPr>
            <a:r>
              <a:t>용접 불량에 따른 재료비 및 인건비 등 부가비용 상승,</a:t>
            </a:r>
            <a:br/>
            <a:r>
              <a:t>불량에 따른 고객 클레임 등의 이슈가 발생</a:t>
            </a:r>
          </a:p>
          <a:p>
            <a:pPr marL="558800" indent="-558800" defTabSz="312927">
              <a:spcBef>
                <a:spcPts val="3700"/>
              </a:spcBef>
              <a:buClr>
                <a:srgbClr val="5E5E5E"/>
              </a:buClr>
              <a:buSzPct val="170000"/>
              <a:buChar char="•"/>
              <a:defRPr spc="31" sz="3168"/>
            </a:pPr>
            <a:r>
              <a:t>데이터 분석 목적 : 데이터 분석을 통한 상관 관계를 활용한 용접</a:t>
            </a:r>
            <a:br/>
            <a:r>
              <a:t>공정의 원인 분석 및 ML을 통한 공정 최적 조건 모델 개발</a:t>
            </a:r>
          </a:p>
          <a:p>
            <a:pPr marL="558800" indent="-558800" defTabSz="312927">
              <a:spcBef>
                <a:spcPts val="3700"/>
              </a:spcBef>
              <a:buClr>
                <a:srgbClr val="5E5E5E"/>
              </a:buClr>
              <a:buSzPct val="170000"/>
              <a:buChar char="•"/>
              <a:defRPr spc="31" sz="3168"/>
            </a:pPr>
            <a:r>
              <a:t>용접의 전류, 가압력, 통전 시간, 판의 두께 ~ ERP,MES</a:t>
            </a:r>
            <a:br/>
            <a:r>
              <a:t>별도 인원 투입을 통한 양품 / 등급별 불량품 분류 라벨링</a:t>
            </a:r>
          </a:p>
        </p:txBody>
      </p:sp>
      <p:pic>
        <p:nvPicPr>
          <p:cNvPr id="189" name="노란색 패턴 벽지 앞 빈티지 텔레비전" descr="노란색 패턴 벽지 앞 빈티지 텔레비전"/>
          <p:cNvPicPr>
            <a:picLocks noChangeAspect="1"/>
          </p:cNvPicPr>
          <p:nvPr>
            <p:ph type="pic" idx="21"/>
          </p:nvPr>
        </p:nvPicPr>
        <p:blipFill>
          <a:blip r:embed="rId3">
            <a:extLst/>
          </a:blip>
          <a:srcRect l="2337" t="0" r="2337" b="0"/>
          <a:stretch>
            <a:fillRect/>
          </a:stretch>
        </p:blipFill>
        <p:spPr>
          <a:xfrm>
            <a:off x="13660716" y="1908373"/>
            <a:ext cx="9924609" cy="992460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독립변수…"/>
          <p:cNvSpPr txBox="1"/>
          <p:nvPr>
            <p:ph type="body" sz="half" idx="1"/>
          </p:nvPr>
        </p:nvSpPr>
        <p:spPr>
          <a:xfrm>
            <a:off x="1304947" y="3637135"/>
            <a:ext cx="20207127" cy="6282059"/>
          </a:xfrm>
          <a:prstGeom prst="rect">
            <a:avLst/>
          </a:prstGeom>
        </p:spPr>
        <p:txBody>
          <a:bodyPr/>
          <a:lstStyle/>
          <a:p>
            <a:pPr marL="514350" indent="-514350" defTabSz="288036">
              <a:spcBef>
                <a:spcPts val="3400"/>
              </a:spcBef>
              <a:buClr>
                <a:srgbClr val="5E5E5E"/>
              </a:buClr>
              <a:buSzPct val="170000"/>
              <a:buChar char="•"/>
              <a:defRPr spc="29" sz="2916"/>
            </a:pPr>
            <a:r>
              <a:t>독립변수</a:t>
            </a:r>
          </a:p>
          <a:p>
            <a:pPr lvl="1" marL="1028700" indent="-514350" defTabSz="288036">
              <a:spcBef>
                <a:spcPts val="3400"/>
              </a:spcBef>
              <a:buClr>
                <a:srgbClr val="5E5E5E"/>
              </a:buClr>
              <a:buSzPct val="170000"/>
              <a:buChar char="•"/>
              <a:defRPr spc="29" sz="2916"/>
            </a:pPr>
            <a:r>
              <a:t>소재 두께 : 용접하고자 하는 강판의 두께</a:t>
            </a:r>
          </a:p>
          <a:p>
            <a:pPr lvl="1" marL="1028700" indent="-514350" defTabSz="288036">
              <a:spcBef>
                <a:spcPts val="3400"/>
              </a:spcBef>
              <a:buClr>
                <a:srgbClr val="5E5E5E"/>
              </a:buClr>
              <a:buSzPct val="170000"/>
              <a:buChar char="•"/>
              <a:defRPr spc="29" sz="2916"/>
            </a:pPr>
            <a:r>
              <a:t>용접 가압력 : 용접 지점에서 가해지는 압력</a:t>
            </a:r>
          </a:p>
          <a:p>
            <a:pPr lvl="1" marL="1028700" indent="-514350" defTabSz="288036">
              <a:spcBef>
                <a:spcPts val="3400"/>
              </a:spcBef>
              <a:buClr>
                <a:srgbClr val="5E5E5E"/>
              </a:buClr>
              <a:buSzPct val="170000"/>
              <a:buChar char="•"/>
              <a:defRPr spc="29" sz="2916"/>
            </a:pPr>
            <a:r>
              <a:t>전류 세기 : 용접 지점에서 측정된 전류</a:t>
            </a:r>
          </a:p>
          <a:p>
            <a:pPr lvl="1" marL="1028700" indent="-514350" defTabSz="288036">
              <a:spcBef>
                <a:spcPts val="3400"/>
              </a:spcBef>
              <a:buClr>
                <a:srgbClr val="5E5E5E"/>
              </a:buClr>
              <a:buSzPct val="170000"/>
              <a:buChar char="•"/>
              <a:defRPr spc="29" sz="2916"/>
            </a:pPr>
            <a:r>
              <a:t>전압 세기 : 용접 지점에서 층적된 전압</a:t>
            </a:r>
          </a:p>
          <a:p>
            <a:pPr lvl="1" marL="1028700" indent="-514350" defTabSz="288036">
              <a:spcBef>
                <a:spcPts val="3400"/>
              </a:spcBef>
              <a:buClr>
                <a:srgbClr val="5E5E5E"/>
              </a:buClr>
              <a:buSzPct val="170000"/>
              <a:buChar char="•"/>
              <a:defRPr spc="29" sz="2916"/>
            </a:pPr>
            <a:r>
              <a:t>통전 시간 : 전극에 용접 전류를 통한 시간</a:t>
            </a:r>
          </a:p>
          <a:p>
            <a:pPr marL="514350" indent="-514350" defTabSz="288036">
              <a:spcBef>
                <a:spcPts val="3400"/>
              </a:spcBef>
              <a:buClr>
                <a:srgbClr val="5E5E5E"/>
              </a:buClr>
              <a:buSzPct val="170000"/>
              <a:buChar char="•"/>
              <a:defRPr spc="29" sz="2916"/>
            </a:pPr>
            <a:r>
              <a:t>종속 변수 : 불량 여부</a:t>
            </a:r>
          </a:p>
        </p:txBody>
      </p:sp>
      <p:sp>
        <p:nvSpPr>
          <p:cNvPr id="192" name="2. 데이터 종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578358">
              <a:defRPr spc="267" sz="8910"/>
            </a:lvl1pPr>
          </a:lstStyle>
          <a:p>
            <a:pPr/>
            <a:r>
              <a:t>2. 데이터 종류</a:t>
            </a:r>
          </a:p>
        </p:txBody>
      </p:sp>
      <p:graphicFrame>
        <p:nvGraphicFramePr>
          <p:cNvPr id="193" name="표"/>
          <p:cNvGraphicFramePr/>
          <p:nvPr/>
        </p:nvGraphicFramePr>
        <p:xfrm>
          <a:off x="9226008" y="3034570"/>
          <a:ext cx="14246632" cy="860303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4662590"/>
                <a:gridCol w="2454375"/>
                <a:gridCol w="3558482"/>
                <a:gridCol w="3558482"/>
              </a:tblGrid>
              <a:tr h="78093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5E5E5E"/>
                          </a:solidFill>
                        </a:rPr>
                        <a:t>Data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5E5E5E"/>
                          </a:solidFill>
                        </a:rPr>
                        <a:t>항목 설명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5E5E5E"/>
                          </a:solidFill>
                        </a:rPr>
                        <a:t>수집 범위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5E5E5E"/>
                          </a:solidFill>
                        </a:rPr>
                        <a:t>단위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80939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idx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생산 순번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80939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Machine_Name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생산 설비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80939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Item 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생산 품목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80939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Working time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작업 시간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80939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Thickness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소재 두께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0.3~2.3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mm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80939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Thickness 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소재 두께 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0.3~2.3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mm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80939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Weld force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용접 가압력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1.00~12.00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bar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80939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Weld current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전류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12.00~18.00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kA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80939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Weld Voltage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전압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1.50~3.50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80939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Weld time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통전 시간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30~120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ms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3. 데이터 시각화 방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578358">
              <a:defRPr spc="267" sz="8910"/>
            </a:lvl1pPr>
          </a:lstStyle>
          <a:p>
            <a:pPr/>
            <a:r>
              <a:t>3. 데이터 시각화 방법</a:t>
            </a:r>
          </a:p>
        </p:txBody>
      </p:sp>
      <p:sp>
        <p:nvSpPr>
          <p:cNvPr id="196" name="기초 통계량 분석…"/>
          <p:cNvSpPr txBox="1"/>
          <p:nvPr>
            <p:ph type="body" sz="half" idx="1"/>
          </p:nvPr>
        </p:nvSpPr>
        <p:spPr>
          <a:xfrm>
            <a:off x="2088436" y="3637135"/>
            <a:ext cx="20207128" cy="628205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5E5E5E"/>
              </a:buClr>
              <a:buSzPct val="170000"/>
              <a:buChar char="•"/>
            </a:pPr>
            <a:r>
              <a:t>기초 통계량 분석</a:t>
            </a:r>
          </a:p>
          <a:p>
            <a:pPr lvl="1">
              <a:buClr>
                <a:srgbClr val="5E5E5E"/>
              </a:buClr>
              <a:buSzPct val="170000"/>
              <a:buChar char="•"/>
            </a:pPr>
            <a:r>
              <a:t>Histogram</a:t>
            </a:r>
          </a:p>
          <a:p>
            <a:pPr>
              <a:buClr>
                <a:srgbClr val="5E5E5E"/>
              </a:buClr>
              <a:buSzPct val="170000"/>
              <a:buChar char="•"/>
            </a:pPr>
            <a:r>
              <a:t>상관 관계 분석</a:t>
            </a:r>
          </a:p>
          <a:p>
            <a:pPr lvl="1">
              <a:buClr>
                <a:srgbClr val="5E5E5E"/>
              </a:buClr>
              <a:buSzPct val="170000"/>
              <a:buChar char="•"/>
            </a:pPr>
            <a:r>
              <a:t>Scatter plot</a:t>
            </a:r>
          </a:p>
          <a:p>
            <a:pPr lvl="1">
              <a:buClr>
                <a:srgbClr val="5E5E5E"/>
              </a:buClr>
              <a:buSzPct val="170000"/>
              <a:buChar char="•"/>
            </a:pPr>
            <a:r>
              <a:t>Heat map</a:t>
            </a:r>
          </a:p>
        </p:txBody>
      </p:sp>
      <p:pic>
        <p:nvPicPr>
          <p:cNvPr id="197" name="스크린샷 2021-10-17 오후 11.37.59.png" descr="스크린샷 2021-10-17 오후 11.37.59.png"/>
          <p:cNvPicPr>
            <a:picLocks noChangeAspect="1"/>
          </p:cNvPicPr>
          <p:nvPr/>
        </p:nvPicPr>
        <p:blipFill>
          <a:blip r:embed="rId2">
            <a:extLst/>
          </a:blip>
          <a:srcRect l="1110" t="2772" r="1110" b="1795"/>
          <a:stretch>
            <a:fillRect/>
          </a:stretch>
        </p:blipFill>
        <p:spPr>
          <a:xfrm>
            <a:off x="10673660" y="3147159"/>
            <a:ext cx="9118601" cy="41771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스크린샷 2021-10-17 오후 11.38.51.png" descr="스크린샷 2021-10-17 오후 11.38.51.png"/>
          <p:cNvPicPr>
            <a:picLocks noChangeAspect="1"/>
          </p:cNvPicPr>
          <p:nvPr/>
        </p:nvPicPr>
        <p:blipFill>
          <a:blip r:embed="rId3">
            <a:extLst/>
          </a:blip>
          <a:srcRect l="2017" t="2017" r="2017" b="2017"/>
          <a:stretch>
            <a:fillRect/>
          </a:stretch>
        </p:blipFill>
        <p:spPr>
          <a:xfrm>
            <a:off x="6755603" y="7539017"/>
            <a:ext cx="8606474" cy="3942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스크린샷 2021-10-17 오후 11.38.21.png" descr="스크린샷 2021-10-17 오후 11.38.21.png"/>
          <p:cNvPicPr>
            <a:picLocks noChangeAspect="1"/>
          </p:cNvPicPr>
          <p:nvPr/>
        </p:nvPicPr>
        <p:blipFill>
          <a:blip r:embed="rId4">
            <a:extLst/>
          </a:blip>
          <a:srcRect l="1295" t="1295" r="1295" b="1295"/>
          <a:stretch>
            <a:fillRect/>
          </a:stretch>
        </p:blipFill>
        <p:spPr>
          <a:xfrm>
            <a:off x="15596393" y="7539017"/>
            <a:ext cx="8302353" cy="38569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4. 데이터 분석 예상 결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578358">
              <a:defRPr spc="267" sz="8910"/>
            </a:lvl1pPr>
          </a:lstStyle>
          <a:p>
            <a:pPr/>
            <a:r>
              <a:t>4. 데이터 분석 예상 결과</a:t>
            </a:r>
          </a:p>
        </p:txBody>
      </p:sp>
      <p:sp>
        <p:nvSpPr>
          <p:cNvPr id="202" name="각 변수 간의 상관 관계와 불량 여부와의 상관 관계 파악 가능 Ex) 전압과 전류는 양의 상관 관계를 가질 것으로 예상 ( V = IR)…"/>
          <p:cNvSpPr txBox="1"/>
          <p:nvPr>
            <p:ph type="body" sz="half" idx="1"/>
          </p:nvPr>
        </p:nvSpPr>
        <p:spPr>
          <a:xfrm>
            <a:off x="2088436" y="3637135"/>
            <a:ext cx="20207128" cy="628205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5E5E5E"/>
              </a:buClr>
              <a:buSzPct val="170000"/>
              <a:buChar char="•"/>
            </a:pPr>
            <a:r>
              <a:t>각 변수 간의 상관 관계와 불량 여부와의 상관 관계 파악 가능</a:t>
            </a:r>
            <a:br/>
            <a:r>
              <a:t>Ex) 전압과 전류는 양의 상관 관계를 가질 것으로 예상 ( V = IR)</a:t>
            </a:r>
          </a:p>
          <a:p>
            <a:pPr>
              <a:buClr>
                <a:srgbClr val="5E5E5E"/>
              </a:buClr>
              <a:buSzPct val="170000"/>
              <a:buChar char="•"/>
            </a:pPr>
            <a:r>
              <a:t>분석된 상관 관계 정보와 데이터 분포 정보 등을 통해</a:t>
            </a:r>
            <a:br/>
            <a:r>
              <a:t>적절한 ML 알고리즘 선택의 지표로 활용 및 학습 데이터를 위한 전처리 과정과의 연계 가능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002C3A"/>
      </a:dk1>
      <a:lt1>
        <a:srgbClr val="54818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Avenir Next Regular"/>
        <a:ea typeface="Avenir Next Regular"/>
        <a:cs typeface="Avenir Next Regular"/>
      </a:majorFont>
      <a:minorFont>
        <a:latin typeface="Avenir Next Regular"/>
        <a:ea typeface="Avenir Next Regular"/>
        <a:cs typeface="Avenir Next Regular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44" strike="noStrike" sz="2200" u="none" kumimoji="0" normalizeH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Avenir Next Regular"/>
        <a:ea typeface="Avenir Next Regular"/>
        <a:cs typeface="Avenir Next Regular"/>
      </a:majorFont>
      <a:minorFont>
        <a:latin typeface="Avenir Next Regular"/>
        <a:ea typeface="Avenir Next Regular"/>
        <a:cs typeface="Avenir Next Regular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44" strike="noStrike" sz="2200" u="none" kumimoji="0" normalizeH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