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주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주제</a:t>
            </a:r>
          </a:p>
        </p:txBody>
      </p:sp>
      <p:sp>
        <p:nvSpPr>
          <p:cNvPr id="16" name="위치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위치</a:t>
            </a:r>
          </a:p>
        </p:txBody>
      </p:sp>
      <p:sp>
        <p:nvSpPr>
          <p:cNvPr id="17" name="저자 및 날짜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z="3528" spc="105"/>
            </a:lvl1pPr>
          </a:lstStyle>
          <a:p>
            <a:r>
              <a:t>저자 및 날짜</a:t>
            </a:r>
          </a:p>
        </p:txBody>
      </p:sp>
      <p:sp>
        <p:nvSpPr>
          <p:cNvPr id="18" name="프레젠테이션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프레젠테이션 제목</a:t>
            </a:r>
          </a:p>
        </p:txBody>
      </p:sp>
      <p:sp>
        <p:nvSpPr>
          <p:cNvPr id="19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내역서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2" name="선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중요한 사실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2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 defTabSz="572516">
              <a:defRPr sz="3430" spc="102">
                <a:solidFill>
                  <a:schemeClr val="accent1"/>
                </a:solidFill>
              </a:defRPr>
            </a:lvl1pPr>
          </a:lstStyle>
          <a:p>
            <a:r>
              <a:t>사실 정보</a:t>
            </a:r>
          </a:p>
        </p:txBody>
      </p:sp>
      <p:sp>
        <p:nvSpPr>
          <p:cNvPr id="133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선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속성</a:t>
            </a:r>
          </a:p>
        </p:txBody>
      </p:sp>
      <p:sp>
        <p:nvSpPr>
          <p:cNvPr id="143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분홍색 벽 앞 분홍색 삼층 서랍 위에 놓인 분홍색 타자기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4" name="분홍색 배경에 밝은 터키색 카세트테이프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노란색 배경 앞의 초록색 책장에 놓인 작은 복고풍 시계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일렬로 늘어진 분홍색, 파란색, 주황색, 초록색 계열의 형광색 빈티지 텔레비전 네 대"/>
          <p:cNvSpPr>
            <a:spLocks noGrp="1"/>
          </p:cNvSpPr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사진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노란색 배경 앞 초록색 책장에 일렬로 늘어진 작은 복고풍 시계 일곱 개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주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주제</a:t>
            </a:r>
          </a:p>
        </p:txBody>
      </p:sp>
      <p:sp>
        <p:nvSpPr>
          <p:cNvPr id="29" name="위치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위치</a:t>
            </a:r>
          </a:p>
        </p:txBody>
      </p:sp>
      <p:sp>
        <p:nvSpPr>
          <p:cNvPr id="30" name="저자 및 날짜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z="3528" spc="105">
                <a:solidFill>
                  <a:srgbClr val="FFFFFF"/>
                </a:solidFill>
              </a:defRPr>
            </a:lvl1pPr>
          </a:lstStyle>
          <a:p>
            <a:r>
              <a:t>저자 및 날짜</a:t>
            </a:r>
          </a:p>
        </p:txBody>
      </p:sp>
      <p:sp>
        <p:nvSpPr>
          <p:cNvPr id="31" name="선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선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선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프레젠테이션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프레젠테이션 제목</a:t>
            </a:r>
          </a:p>
        </p:txBody>
      </p:sp>
      <p:sp>
        <p:nvSpPr>
          <p:cNvPr id="3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사진 대체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46" name="분홍색 벽 앞 분홍색 삼층 서랍 위에 놓인 분홍색 타자기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6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분점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8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78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9" name="노란색 패턴 벽지 앞 빈티지 텔레비전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섹션 제목</a:t>
            </a:r>
          </a:p>
        </p:txBody>
      </p:sp>
      <p:sp>
        <p:nvSpPr>
          <p:cNvPr id="90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전용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10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의제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 defTabSz="572516">
              <a:defRPr sz="3528" spc="105">
                <a:solidFill>
                  <a:srgbClr val="8AACB9"/>
                </a:solidFill>
              </a:defRPr>
            </a:lvl1pPr>
          </a:lstStyle>
          <a:p>
            <a:r>
              <a:t>의제 부제</a:t>
            </a:r>
          </a:p>
        </p:txBody>
      </p:sp>
      <p:sp>
        <p:nvSpPr>
          <p:cNvPr id="110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의제 제목</a:t>
            </a:r>
          </a:p>
        </p:txBody>
      </p:sp>
      <p:sp>
        <p:nvSpPr>
          <p:cNvPr id="112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프레젠테이션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선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선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선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선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7624" y="128750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amp-ai.kr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21.10.18 (월)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21.1</a:t>
            </a:r>
            <a:r>
              <a:rPr lang="en-US"/>
              <a:t>2</a:t>
            </a:r>
            <a:r>
              <a:t>.</a:t>
            </a:r>
            <a:r>
              <a:rPr lang="en-US"/>
              <a:t>06</a:t>
            </a:r>
            <a:r>
              <a:t> (월)</a:t>
            </a:r>
          </a:p>
        </p:txBody>
      </p:sp>
      <p:sp>
        <p:nvSpPr>
          <p:cNvPr id="181" name="산업 빅데이터 분석 실제 프로젝트 중간 발표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산업 빅데이터 분석 실제</a:t>
            </a:r>
            <a:br/>
            <a:r>
              <a:t>프로젝트 중간 발표</a:t>
            </a:r>
          </a:p>
        </p:txBody>
      </p:sp>
      <p:sp>
        <p:nvSpPr>
          <p:cNvPr id="182" name="산업인공지능학과 2021254005 김준태"/>
          <p:cNvSpPr txBox="1">
            <a:spLocks noGrp="1"/>
          </p:cNvSpPr>
          <p:nvPr>
            <p:ph type="subTitle" sz="quarter" idx="1"/>
          </p:nvPr>
        </p:nvSpPr>
        <p:spPr>
          <a:xfrm>
            <a:off x="2089150" y="8906326"/>
            <a:ext cx="20205701" cy="1614554"/>
          </a:xfrm>
          <a:prstGeom prst="rect">
            <a:avLst/>
          </a:prstGeom>
        </p:spPr>
        <p:txBody>
          <a:bodyPr/>
          <a:lstStyle/>
          <a:p>
            <a:pPr algn="r"/>
            <a:r>
              <a:t>산업인공지능학과</a:t>
            </a:r>
            <a:br/>
            <a:r>
              <a:t>2021254005 김준태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4. 데이터 분석 예상 결과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578358">
              <a:defRPr sz="8910" spc="267"/>
            </a:lvl1pPr>
          </a:lstStyle>
          <a:p>
            <a:r>
              <a:rPr lang="en-US"/>
              <a:t>5</a:t>
            </a:r>
            <a:r>
              <a:t>. 데이터 분석 </a:t>
            </a:r>
            <a:r>
              <a:rPr lang="ko-KR" altLang="en-US"/>
              <a:t>학습</a:t>
            </a:r>
            <a:r>
              <a:t> 결과</a:t>
            </a:r>
          </a:p>
        </p:txBody>
      </p:sp>
      <p:sp>
        <p:nvSpPr>
          <p:cNvPr id="202" name="각 변수 간의 상관 관계와 불량 여부와의 상관 관계 파악 가능 Ex) 전압과 전류는 양의 상관 관계를 가질 것으로 예상 ( V = IR)…"/>
          <p:cNvSpPr txBox="1">
            <a:spLocks noGrp="1"/>
          </p:cNvSpPr>
          <p:nvPr>
            <p:ph type="body" sz="half" idx="1"/>
          </p:nvPr>
        </p:nvSpPr>
        <p:spPr>
          <a:xfrm>
            <a:off x="2088436" y="3637135"/>
            <a:ext cx="20207128" cy="81066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5E5E5E"/>
              </a:buClr>
              <a:buSzPct val="170000"/>
              <a:buChar char="•"/>
            </a:pPr>
            <a:r>
              <a:rPr lang="en-US"/>
              <a:t>Test</a:t>
            </a:r>
            <a:r>
              <a:rPr lang="ko-KR" altLang="en-US"/>
              <a:t> </a:t>
            </a:r>
            <a:r>
              <a:rPr lang="en-US" altLang="ko-KR"/>
              <a:t>set 3469</a:t>
            </a:r>
            <a:r>
              <a:rPr lang="ko-KR" altLang="en-US"/>
              <a:t>개 중 결함 제품 개수 </a:t>
            </a:r>
            <a:r>
              <a:rPr lang="en-US" altLang="ko-KR"/>
              <a:t>: 11</a:t>
            </a:r>
            <a:r>
              <a:rPr lang="ko-KR" altLang="en-US"/>
              <a:t>개</a:t>
            </a:r>
            <a:endParaRPr lang="en-US" altLang="ko-KR"/>
          </a:p>
          <a:p>
            <a:pPr>
              <a:buClr>
                <a:srgbClr val="5E5E5E"/>
              </a:buClr>
              <a:buSzPct val="170000"/>
              <a:buChar char="•"/>
            </a:pPr>
            <a:r>
              <a:rPr lang="ko-KR" altLang="en-US"/>
              <a:t>예측 결함 제품 개수 </a:t>
            </a:r>
            <a:r>
              <a:rPr lang="en-US" altLang="ko-KR"/>
              <a:t>: 89</a:t>
            </a:r>
            <a:r>
              <a:rPr lang="ko-KR" altLang="en-US"/>
              <a:t>개 </a:t>
            </a:r>
            <a:r>
              <a:rPr lang="en-US" altLang="ko-KR"/>
              <a:t>~ </a:t>
            </a:r>
            <a:r>
              <a:rPr lang="ko-KR" altLang="en-US"/>
              <a:t>실제 개수와 큰 차이를 보임</a:t>
            </a:r>
            <a:endParaRPr lang="en-US" altLang="ko-KR"/>
          </a:p>
          <a:p>
            <a:pPr marL="0" indent="0">
              <a:buClr>
                <a:srgbClr val="5E5E5E"/>
              </a:buClr>
              <a:buSzPct val="170000"/>
              <a:buNone/>
            </a:pPr>
            <a:endParaRPr lang="en-US" altLang="ko-KR"/>
          </a:p>
          <a:p>
            <a:pPr marL="0" indent="0">
              <a:buClr>
                <a:srgbClr val="5E5E5E"/>
              </a:buClr>
              <a:buSzPct val="170000"/>
              <a:buNone/>
            </a:pPr>
            <a:r>
              <a:rPr lang="en-US" altLang="ko-KR"/>
              <a:t>&lt; </a:t>
            </a:r>
            <a:r>
              <a:rPr lang="ko-KR" altLang="en-US"/>
              <a:t>고찰 및 보완점</a:t>
            </a:r>
            <a:r>
              <a:rPr lang="en-US" altLang="ko-KR"/>
              <a:t>&gt;</a:t>
            </a:r>
          </a:p>
          <a:p>
            <a:pPr>
              <a:buClr>
                <a:srgbClr val="5E5E5E"/>
              </a:buClr>
              <a:buSzPct val="170000"/>
              <a:buChar char="•"/>
            </a:pPr>
            <a:r>
              <a:rPr lang="ko-KR" altLang="en-US"/>
              <a:t>학습 과정에 </a:t>
            </a:r>
            <a:r>
              <a:rPr lang="en-US" altLang="ko-KR"/>
              <a:t>train_loss</a:t>
            </a:r>
            <a:r>
              <a:rPr lang="ko-KR" altLang="en-US"/>
              <a:t>와 </a:t>
            </a:r>
            <a:r>
              <a:rPr lang="en-US" altLang="ko-KR"/>
              <a:t>test_loss</a:t>
            </a:r>
            <a:r>
              <a:rPr lang="ko-KR" altLang="en-US"/>
              <a:t>가 차이를 보임 → 구조 개선 등을</a:t>
            </a:r>
            <a:r>
              <a:rPr lang="en-US" altLang="ko-KR"/>
              <a:t> </a:t>
            </a:r>
            <a:r>
              <a:rPr lang="ko-KR" altLang="en-US"/>
              <a:t>통한 모델 성능 향상 필요</a:t>
            </a:r>
            <a:endParaRPr lang="en-US" altLang="ko-KR"/>
          </a:p>
          <a:p>
            <a:pPr>
              <a:buClr>
                <a:srgbClr val="5E5E5E"/>
              </a:buClr>
              <a:buSzPct val="170000"/>
              <a:buChar char="•"/>
            </a:pPr>
            <a:r>
              <a:rPr lang="ko-KR" altLang="en-US"/>
              <a:t>학습 </a:t>
            </a:r>
            <a:r>
              <a:rPr lang="en-US" altLang="ko-KR"/>
              <a:t>feature</a:t>
            </a:r>
            <a:r>
              <a:rPr lang="ko-KR" altLang="en-US"/>
              <a:t>가 </a:t>
            </a:r>
            <a:r>
              <a:rPr lang="en-US" altLang="ko-KR"/>
              <a:t>4</a:t>
            </a:r>
            <a:r>
              <a:rPr lang="ko-KR" altLang="en-US"/>
              <a:t>개 →  좀 더 많은 </a:t>
            </a:r>
            <a:r>
              <a:rPr lang="en-US" altLang="ko-KR"/>
              <a:t>feature </a:t>
            </a:r>
            <a:r>
              <a:rPr lang="ko-KR" altLang="en-US"/>
              <a:t>확보가 필요</a:t>
            </a:r>
            <a:endParaRPr lang="en-US" altLang="ko-KR"/>
          </a:p>
          <a:p>
            <a:pPr>
              <a:buClr>
                <a:srgbClr val="5E5E5E"/>
              </a:buClr>
              <a:buSzPct val="170000"/>
              <a:buChar char="•"/>
            </a:pPr>
            <a:r>
              <a:rPr lang="ko-KR" altLang="en-US"/>
              <a:t>데이터의 </a:t>
            </a:r>
            <a:r>
              <a:rPr lang="en-US" altLang="ko-KR"/>
              <a:t>Labeling</a:t>
            </a:r>
            <a:r>
              <a:rPr lang="ko-KR" altLang="en-US"/>
              <a:t>이 되어있다면 일반적인 분류 문제로 해결이 가능할 것으로 보임</a:t>
            </a:r>
            <a:endParaRPr lang="en-US" altLang="ko-KR"/>
          </a:p>
          <a:p>
            <a:pPr>
              <a:buClr>
                <a:srgbClr val="5E5E5E"/>
              </a:buClr>
              <a:buSzPct val="17000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85010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데이터 분석 개요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711200" indent="-711200">
              <a:buClr>
                <a:srgbClr val="5E5E5E"/>
              </a:buClr>
              <a:buAutoNum type="arabicPeriod"/>
            </a:pPr>
            <a:r>
              <a:t>데이터 분석 개요</a:t>
            </a:r>
          </a:p>
          <a:p>
            <a:pPr marL="711200" indent="-711200">
              <a:buClr>
                <a:srgbClr val="5E5E5E"/>
              </a:buClr>
              <a:buAutoNum type="arabicPeriod"/>
            </a:pPr>
            <a:r>
              <a:rPr lang="en-US"/>
              <a:t>EDA</a:t>
            </a:r>
            <a:endParaRPr/>
          </a:p>
          <a:p>
            <a:pPr marL="711200" indent="-711200">
              <a:buClr>
                <a:srgbClr val="5E5E5E"/>
              </a:buClr>
              <a:buAutoNum type="arabicPeriod"/>
            </a:pPr>
            <a:r>
              <a:t>데이터 </a:t>
            </a:r>
            <a:r>
              <a:rPr lang="ko-KR" altLang="en-US"/>
              <a:t>전처리</a:t>
            </a:r>
            <a:endParaRPr lang="en-US" altLang="ko-KR"/>
          </a:p>
          <a:p>
            <a:pPr marL="711200" indent="-711200">
              <a:buClr>
                <a:srgbClr val="5E5E5E"/>
              </a:buClr>
              <a:buAutoNum type="arabicPeriod"/>
            </a:pPr>
            <a:r>
              <a:rPr lang="ko-KR" altLang="en-US"/>
              <a:t>데이터 학습</a:t>
            </a:r>
            <a:endParaRPr lang="en-US"/>
          </a:p>
          <a:p>
            <a:pPr marL="711200" indent="-711200">
              <a:buClr>
                <a:srgbClr val="5E5E5E"/>
              </a:buClr>
              <a:buAutoNum type="arabicPeriod"/>
            </a:pPr>
            <a:r>
              <a:t>데이터</a:t>
            </a:r>
            <a:r>
              <a:rPr lang="en-US"/>
              <a:t> </a:t>
            </a:r>
            <a:r>
              <a:rPr lang="ko-KR" altLang="en-US"/>
              <a:t>학습 결과</a:t>
            </a:r>
            <a:endParaRPr/>
          </a:p>
        </p:txBody>
      </p:sp>
      <p:sp>
        <p:nvSpPr>
          <p:cNvPr id="185" name="목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목차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1.데이터 분석 개요"/>
          <p:cNvSpPr txBox="1">
            <a:spLocks noGrp="1"/>
          </p:cNvSpPr>
          <p:nvPr>
            <p:ph type="title"/>
          </p:nvPr>
        </p:nvSpPr>
        <p:spPr>
          <a:xfrm>
            <a:off x="1270000" y="1851223"/>
            <a:ext cx="11785600" cy="1604987"/>
          </a:xfrm>
          <a:prstGeom prst="rect">
            <a:avLst/>
          </a:prstGeom>
        </p:spPr>
        <p:txBody>
          <a:bodyPr/>
          <a:lstStyle>
            <a:lvl1pPr defTabSz="560831">
              <a:defRPr sz="8640" spc="259"/>
            </a:lvl1pPr>
          </a:lstStyle>
          <a:p>
            <a:r>
              <a:t>1.데이터 분석 개요</a:t>
            </a:r>
          </a:p>
        </p:txBody>
      </p:sp>
      <p:sp>
        <p:nvSpPr>
          <p:cNvPr id="188" name="데이터 출처 : 중소벤처기업부, Korea AI Manufacturing Platform(KAMP),CNC머신 AI데이터셋, KAIST(UNIST, 이피엠솔루션즈), 2020.12.14., https://kamp-ai.kr…"/>
          <p:cNvSpPr txBox="1">
            <a:spLocks noGrp="1"/>
          </p:cNvSpPr>
          <p:nvPr>
            <p:ph type="body" sz="half" idx="1"/>
          </p:nvPr>
        </p:nvSpPr>
        <p:spPr>
          <a:xfrm>
            <a:off x="2088435" y="3729905"/>
            <a:ext cx="10972801" cy="8457548"/>
          </a:xfrm>
          <a:prstGeom prst="rect">
            <a:avLst/>
          </a:prstGeom>
        </p:spPr>
        <p:txBody>
          <a:bodyPr/>
          <a:lstStyle/>
          <a:p>
            <a:pPr marL="558800" indent="-558800" defTabSz="312927">
              <a:spcBef>
                <a:spcPts val="3700"/>
              </a:spcBef>
              <a:buClr>
                <a:srgbClr val="5E5E5E"/>
              </a:buClr>
              <a:buSzPct val="170000"/>
              <a:buChar char="•"/>
              <a:defRPr sz="3168" spc="31"/>
            </a:pPr>
            <a:r>
              <a:t>데이터 출처 : 중소벤처기업부, Korea AI Manufacturing Platform(KAMP),</a:t>
            </a:r>
            <a:r>
              <a:rPr lang="en-US"/>
              <a:t> </a:t>
            </a:r>
            <a:r>
              <a:rPr lang="ko-KR" altLang="en-US"/>
              <a:t>용접기</a:t>
            </a:r>
            <a:r>
              <a:t> AI데이터셋, KAIST(UNIST, 이피엠솔루션즈), 2020.12.14., </a:t>
            </a:r>
            <a:r>
              <a:rPr u="sng">
                <a:solidFill>
                  <a:srgbClr val="0000EE"/>
                </a:solidFill>
                <a:hlinkClick r:id="rId2"/>
              </a:rPr>
              <a:t>https://kamp-ai.kr</a:t>
            </a:r>
          </a:p>
          <a:p>
            <a:pPr marL="558800" indent="-558800" defTabSz="312927">
              <a:spcBef>
                <a:spcPts val="3700"/>
              </a:spcBef>
              <a:buClr>
                <a:srgbClr val="5E5E5E"/>
              </a:buClr>
              <a:buSzPct val="170000"/>
              <a:buChar char="•"/>
              <a:defRPr sz="3168" spc="31"/>
            </a:pPr>
            <a:r>
              <a:t>과한 용접 파임, 판의 들뜸, 용접 불균일, 용접 크랙 발생 등의</a:t>
            </a:r>
            <a:r>
              <a:rPr lang="en-US"/>
              <a:t> </a:t>
            </a:r>
            <a:r>
              <a:t>용접 불량이 발생</a:t>
            </a:r>
          </a:p>
          <a:p>
            <a:pPr marL="558800" indent="-558800" defTabSz="312927">
              <a:spcBef>
                <a:spcPts val="3700"/>
              </a:spcBef>
              <a:buClr>
                <a:srgbClr val="5E5E5E"/>
              </a:buClr>
              <a:buSzPct val="170000"/>
              <a:buChar char="•"/>
              <a:defRPr sz="3168" spc="31"/>
            </a:pPr>
            <a:r>
              <a:t>용접 불량에 따른 재료비 및 인건비 등 부가비용 상승,</a:t>
            </a:r>
            <a:br/>
            <a:r>
              <a:t>불량에 따른 고객 클레임 등의 이슈가 발생</a:t>
            </a:r>
          </a:p>
          <a:p>
            <a:pPr marL="558800" indent="-558800" defTabSz="312927">
              <a:spcBef>
                <a:spcPts val="3700"/>
              </a:spcBef>
              <a:buClr>
                <a:srgbClr val="5E5E5E"/>
              </a:buClr>
              <a:buSzPct val="170000"/>
              <a:buChar char="•"/>
              <a:defRPr sz="3168" spc="31"/>
            </a:pPr>
            <a:r>
              <a:t>데이터 분석 목적 : 데이터 분석을 통한 상관 관계를 활용한 용접</a:t>
            </a:r>
            <a:r>
              <a:rPr lang="en-US"/>
              <a:t> </a:t>
            </a:r>
            <a:r>
              <a:t>공정의 원인 분석 및 ML을 통한 공정 최적 조건 모델 개발</a:t>
            </a:r>
          </a:p>
          <a:p>
            <a:pPr marL="558800" indent="-558800" defTabSz="312927">
              <a:spcBef>
                <a:spcPts val="3700"/>
              </a:spcBef>
              <a:buClr>
                <a:srgbClr val="5E5E5E"/>
              </a:buClr>
              <a:buSzPct val="170000"/>
              <a:buChar char="•"/>
              <a:defRPr sz="3168" spc="31"/>
            </a:pPr>
            <a:r>
              <a:t>용접의 전류, 가압력, 통전 시간, 판의 두께 ~ ERP,MES</a:t>
            </a:r>
            <a:br/>
            <a:r>
              <a:t>별도 인원 투입을 통한 양품 / 등급별 불량품 분류 라벨링</a:t>
            </a:r>
          </a:p>
        </p:txBody>
      </p:sp>
      <p:pic>
        <p:nvPicPr>
          <p:cNvPr id="189" name="노란색 패턴 벽지 앞 빈티지 텔레비전" descr="노란색 패턴 벽지 앞 빈티지 텔레비전"/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l="2337" r="2337"/>
          <a:stretch>
            <a:fillRect/>
          </a:stretch>
        </p:blipFill>
        <p:spPr>
          <a:xfrm>
            <a:off x="13660716" y="1908373"/>
            <a:ext cx="9924609" cy="99246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독립변수…"/>
          <p:cNvSpPr txBox="1">
            <a:spLocks noGrp="1"/>
          </p:cNvSpPr>
          <p:nvPr>
            <p:ph type="body" sz="half" idx="1"/>
          </p:nvPr>
        </p:nvSpPr>
        <p:spPr>
          <a:xfrm>
            <a:off x="1304947" y="3637135"/>
            <a:ext cx="20207127" cy="6282059"/>
          </a:xfrm>
          <a:prstGeom prst="rect">
            <a:avLst/>
          </a:prstGeom>
        </p:spPr>
        <p:txBody>
          <a:bodyPr/>
          <a:lstStyle/>
          <a:p>
            <a:pPr marL="51435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z="2916" spc="29"/>
            </a:pPr>
            <a:r>
              <a:rPr lang="en-US"/>
              <a:t>Row </a:t>
            </a:r>
            <a:r>
              <a:rPr lang="ko-KR" altLang="en-US"/>
              <a:t>개수 </a:t>
            </a:r>
            <a:r>
              <a:rPr lang="en-US" altLang="ko-KR"/>
              <a:t>: 11939</a:t>
            </a:r>
            <a:endParaRPr lang="en-US"/>
          </a:p>
          <a:p>
            <a:pPr marL="51435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z="2916" spc="29"/>
            </a:pPr>
            <a:r>
              <a:t>독립변수</a:t>
            </a:r>
          </a:p>
          <a:p>
            <a:pPr marL="1028700" lvl="1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z="2916" spc="29"/>
            </a:pPr>
            <a:r>
              <a:t>용접 가압력 : 용접 지점에서 가해지는 압력</a:t>
            </a:r>
          </a:p>
          <a:p>
            <a:pPr marL="1028700" lvl="1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z="2916" spc="29"/>
            </a:pPr>
            <a:r>
              <a:t>전류 세기 : 용접 지점에서 측정된 전류</a:t>
            </a:r>
          </a:p>
          <a:p>
            <a:pPr marL="1028700" lvl="1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z="2916" spc="29"/>
            </a:pPr>
            <a:r>
              <a:t>전압 세기 : 용접 지점에서 층적된 전압</a:t>
            </a:r>
          </a:p>
          <a:p>
            <a:pPr marL="1028700" lvl="1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z="2916" spc="29"/>
            </a:pPr>
            <a:r>
              <a:t>통전 시간 : 전극에 용접 전류를 통한 시간</a:t>
            </a:r>
          </a:p>
          <a:p>
            <a:pPr marL="51435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z="2916" spc="29"/>
            </a:pPr>
            <a:r>
              <a:t>종속 변수 : 불량 여부</a:t>
            </a:r>
          </a:p>
        </p:txBody>
      </p:sp>
      <p:sp>
        <p:nvSpPr>
          <p:cNvPr id="192" name="2. 데이터 종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578358">
              <a:defRPr sz="8910" spc="267"/>
            </a:lvl1pPr>
          </a:lstStyle>
          <a:p>
            <a:r>
              <a:t>2. </a:t>
            </a:r>
            <a:r>
              <a:rPr lang="en-US"/>
              <a:t>EDA</a:t>
            </a:r>
            <a:endParaRPr/>
          </a:p>
        </p:txBody>
      </p:sp>
      <p:graphicFrame>
        <p:nvGraphicFramePr>
          <p:cNvPr id="193" name="표"/>
          <p:cNvGraphicFramePr/>
          <p:nvPr>
            <p:extLst>
              <p:ext uri="{D42A27DB-BD31-4B8C-83A1-F6EECF244321}">
                <p14:modId xmlns:p14="http://schemas.microsoft.com/office/powerpoint/2010/main" val="67555767"/>
              </p:ext>
            </p:extLst>
          </p:nvPr>
        </p:nvGraphicFramePr>
        <p:xfrm>
          <a:off x="9631680" y="2590800"/>
          <a:ext cx="13828257" cy="9034102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452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7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7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128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5E5E5E"/>
                          </a:solidFill>
                        </a:rPr>
                        <a:t>Data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5E5E5E"/>
                          </a:solidFill>
                        </a:rPr>
                        <a:t>항목 설명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5E5E5E"/>
                          </a:solidFill>
                        </a:rPr>
                        <a:t>수집 범위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5E5E5E"/>
                          </a:solidFill>
                        </a:rPr>
                        <a:t>단위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idx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생산 순번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Machine_Name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생산 설비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Item 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생산 품목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Working time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작업 시간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Thickness 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소재 두께 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0.3~2.3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mm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Thickness 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소재 두께 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0.3~2.3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mm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Weld force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용접 가압력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1.00~12.00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bar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Weld current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전류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12.00~18.00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kA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Weld Voltage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전압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1.50~3.50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V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Weld time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통전 시간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30~120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ms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2. 데이터 종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578358">
              <a:defRPr sz="8910" spc="267"/>
            </a:lvl1pPr>
          </a:lstStyle>
          <a:p>
            <a:r>
              <a:t>2. </a:t>
            </a:r>
            <a:r>
              <a:rPr lang="en-US"/>
              <a:t>EDA</a:t>
            </a:r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AF789F-801F-48CA-8616-FDA6F5C50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63" y="3677342"/>
            <a:ext cx="5165109" cy="35144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8C4D89-7F8A-438B-A660-D94337659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776" y="3677342"/>
            <a:ext cx="5165109" cy="35144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25DE78-6BA6-465B-B984-565C65460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63" y="7491268"/>
            <a:ext cx="5165109" cy="35144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8C74D3-49B9-4733-8720-6DEF623EE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775" y="7491268"/>
            <a:ext cx="5165109" cy="3514405"/>
          </a:xfrm>
          <a:prstGeom prst="rect">
            <a:avLst/>
          </a:prstGeom>
        </p:spPr>
      </p:pic>
      <p:sp>
        <p:nvSpPr>
          <p:cNvPr id="24" name="독립변수…">
            <a:extLst>
              <a:ext uri="{FF2B5EF4-FFF2-40B4-BE49-F238E27FC236}">
                <a16:creationId xmlns:a16="http://schemas.microsoft.com/office/drawing/2014/main" id="{8737414D-674C-4921-9F70-4C4BA3813831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831163" y="3013084"/>
            <a:ext cx="3942150" cy="58358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88036">
              <a:spcBef>
                <a:spcPts val="3400"/>
              </a:spcBef>
              <a:buClr>
                <a:srgbClr val="5E5E5E"/>
              </a:buClr>
              <a:buSzPct val="170000"/>
              <a:buNone/>
              <a:defRPr sz="2916" spc="29"/>
            </a:pPr>
            <a:r>
              <a:rPr lang="en-US"/>
              <a:t>&lt;</a:t>
            </a:r>
            <a:r>
              <a:rPr lang="ko-KR" altLang="en-US"/>
              <a:t>변수별 </a:t>
            </a:r>
            <a:r>
              <a:rPr lang="en-US" altLang="ko-KR"/>
              <a:t>Histogram&gt;</a:t>
            </a:r>
            <a:endParaRPr lang="en-US"/>
          </a:p>
        </p:txBody>
      </p:sp>
      <p:sp>
        <p:nvSpPr>
          <p:cNvPr id="25" name="독립변수…">
            <a:extLst>
              <a:ext uri="{FF2B5EF4-FFF2-40B4-BE49-F238E27FC236}">
                <a16:creationId xmlns:a16="http://schemas.microsoft.com/office/drawing/2014/main" id="{5442C674-26B6-466A-AA5B-311E748BFF92}"/>
              </a:ext>
            </a:extLst>
          </p:cNvPr>
          <p:cNvSpPr txBox="1">
            <a:spLocks/>
          </p:cNvSpPr>
          <p:nvPr/>
        </p:nvSpPr>
        <p:spPr>
          <a:xfrm>
            <a:off x="8095652" y="11423742"/>
            <a:ext cx="8192695" cy="653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6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Avenir Next Regular"/>
              </a:defRPr>
            </a:lvl1pPr>
            <a:lvl2pPr marL="1270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6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Avenir Next Regular"/>
              </a:defRPr>
            </a:lvl2pPr>
            <a:lvl3pPr marL="190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6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Avenir Next Regular"/>
              </a:defRPr>
            </a:lvl3pPr>
            <a:lvl4pPr marL="2540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6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Avenir Next Regular"/>
              </a:defRPr>
            </a:lvl4pPr>
            <a:lvl5pPr marL="317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6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Avenir Next Regular"/>
              </a:defRPr>
            </a:lvl5pPr>
            <a:lvl6pPr marL="0" marR="0" indent="22860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Avenir Next Regular"/>
              </a:defRPr>
            </a:lvl6pPr>
            <a:lvl7pPr marL="0" marR="0" indent="27432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Avenir Next Regular"/>
              </a:defRPr>
            </a:lvl7pPr>
            <a:lvl8pPr marL="0" marR="0" indent="32004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Avenir Next Regular"/>
              </a:defRPr>
            </a:lvl8pPr>
            <a:lvl9pPr marL="0" marR="0" indent="36576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Avenir Next Regular"/>
              </a:defRPr>
            </a:lvl9pPr>
          </a:lstStyle>
          <a:p>
            <a:pPr marL="0" indent="0" defTabSz="288036" hangingPunct="1">
              <a:spcBef>
                <a:spcPts val="3400"/>
              </a:spcBef>
              <a:buClr>
                <a:srgbClr val="5E5E5E"/>
              </a:buClr>
              <a:buSzPct val="170000"/>
              <a:buFontTx/>
              <a:buNone/>
              <a:defRPr sz="2916" spc="29"/>
            </a:pPr>
            <a:r>
              <a:rPr lang="ko-KR" altLang="en-US" sz="2916" spc="29"/>
              <a:t>→ 생산 설비</a:t>
            </a:r>
            <a:r>
              <a:rPr lang="en-US" altLang="ko-KR" sz="2916" spc="29"/>
              <a:t>, </a:t>
            </a:r>
            <a:r>
              <a:rPr lang="ko-KR" altLang="en-US" sz="2916" spc="29"/>
              <a:t>생산 품목</a:t>
            </a:r>
            <a:r>
              <a:rPr lang="en-US" altLang="ko-KR" sz="2916" spc="29"/>
              <a:t>, </a:t>
            </a:r>
            <a:r>
              <a:rPr lang="ko-KR" altLang="en-US" sz="2916" spc="29"/>
              <a:t>소재 두께는 모두 동일값</a:t>
            </a:r>
            <a:endParaRPr lang="en-US" sz="2916" spc="29"/>
          </a:p>
        </p:txBody>
      </p:sp>
    </p:spTree>
    <p:extLst>
      <p:ext uri="{BB962C8B-B14F-4D97-AF65-F5344CB8AC3E}">
        <p14:creationId xmlns:p14="http://schemas.microsoft.com/office/powerpoint/2010/main" val="36934253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2. 데이터 종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578358">
              <a:defRPr sz="8910" spc="267"/>
            </a:lvl1pPr>
          </a:lstStyle>
          <a:p>
            <a:r>
              <a:t>2. </a:t>
            </a:r>
            <a:r>
              <a:rPr lang="en-US"/>
              <a:t>EDA</a:t>
            </a:r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290D00-AFEA-4D4F-BD46-C64E74079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179" y="3226978"/>
            <a:ext cx="7992935" cy="8429274"/>
          </a:xfrm>
          <a:prstGeom prst="rect">
            <a:avLst/>
          </a:prstGeom>
        </p:spPr>
      </p:pic>
      <p:sp>
        <p:nvSpPr>
          <p:cNvPr id="9" name="독립변수…">
            <a:extLst>
              <a:ext uri="{FF2B5EF4-FFF2-40B4-BE49-F238E27FC236}">
                <a16:creationId xmlns:a16="http://schemas.microsoft.com/office/drawing/2014/main" id="{CF8C0B73-61EF-4CD9-B863-5C6A8408564B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7547694" y="2988145"/>
            <a:ext cx="3209903" cy="47766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288036">
              <a:spcBef>
                <a:spcPts val="3400"/>
              </a:spcBef>
              <a:buClr>
                <a:srgbClr val="5E5E5E"/>
              </a:buClr>
              <a:buSzPct val="170000"/>
              <a:buNone/>
              <a:defRPr sz="2916" spc="29"/>
            </a:pPr>
            <a:r>
              <a:rPr lang="en-US"/>
              <a:t>&lt;</a:t>
            </a:r>
            <a:r>
              <a:rPr lang="ko-KR" altLang="en-US"/>
              <a:t>상관관계 히트맵</a:t>
            </a:r>
            <a:r>
              <a:rPr lang="en-US" altLang="ko-KR"/>
              <a:t>&gt;</a:t>
            </a:r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1D19D68-2079-4C05-9479-E41B82BB3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3" y="2932411"/>
            <a:ext cx="4926984" cy="33523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3B8296-5E4B-414B-95DE-5EEA214AB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56" y="2922158"/>
            <a:ext cx="4838095" cy="3352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E64A7A-8479-426A-9B5F-1839E1D11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55" y="7913997"/>
            <a:ext cx="4838095" cy="3352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9F579B-480C-4657-B787-23DBBC21B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3" y="7913996"/>
            <a:ext cx="4838095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143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3. 데이터 시각화 방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578358">
              <a:defRPr sz="8910" spc="267"/>
            </a:lvl1pPr>
          </a:lstStyle>
          <a:p>
            <a:r>
              <a:t>3. 데이터</a:t>
            </a:r>
            <a:r>
              <a:rPr lang="en-US"/>
              <a:t> </a:t>
            </a:r>
            <a:r>
              <a:rPr lang="ko-KR" altLang="en-US"/>
              <a:t>전처리</a:t>
            </a:r>
            <a:endParaRPr/>
          </a:p>
        </p:txBody>
      </p:sp>
      <p:sp>
        <p:nvSpPr>
          <p:cNvPr id="196" name="기초 통계량 분석…"/>
          <p:cNvSpPr txBox="1">
            <a:spLocks noGrp="1"/>
          </p:cNvSpPr>
          <p:nvPr>
            <p:ph type="body" sz="half" idx="1"/>
          </p:nvPr>
        </p:nvSpPr>
        <p:spPr>
          <a:xfrm>
            <a:off x="2088436" y="3637135"/>
            <a:ext cx="20207128" cy="628205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5E5E5E"/>
              </a:buClr>
              <a:buSzPct val="170000"/>
              <a:buChar char="•"/>
            </a:pPr>
            <a:r>
              <a:rPr lang="ko-KR" altLang="en-US" sz="3600" spc="29"/>
              <a:t>생산 설비</a:t>
            </a:r>
            <a:r>
              <a:rPr lang="en-US" altLang="ko-KR" sz="3600" spc="29"/>
              <a:t>, </a:t>
            </a:r>
            <a:r>
              <a:rPr lang="ko-KR" altLang="en-US" sz="3600" spc="29"/>
              <a:t>생산 품목</a:t>
            </a:r>
            <a:r>
              <a:rPr lang="en-US" altLang="ko-KR" sz="3600" spc="29"/>
              <a:t>, </a:t>
            </a:r>
            <a:r>
              <a:rPr lang="ko-KR" altLang="en-US" sz="3600" spc="29"/>
              <a:t>소재 두께</a:t>
            </a:r>
            <a:r>
              <a:rPr lang="en-US" altLang="ko-KR" sz="3600" spc="29"/>
              <a:t>, </a:t>
            </a:r>
            <a:r>
              <a:rPr lang="ko-KR" altLang="en-US" sz="3600" spc="29"/>
              <a:t>작업 시간 </a:t>
            </a:r>
            <a:r>
              <a:rPr lang="en-US" altLang="ko-KR" sz="3600" spc="29"/>
              <a:t>columns </a:t>
            </a:r>
            <a:r>
              <a:rPr lang="ko-KR" altLang="en-US" sz="3600" spc="29"/>
              <a:t>제거</a:t>
            </a:r>
            <a:endParaRPr lang="en-US" altLang="ko-KR" sz="3600" spc="29"/>
          </a:p>
          <a:p>
            <a:pPr>
              <a:buClr>
                <a:srgbClr val="5E5E5E"/>
              </a:buClr>
              <a:buSzPct val="170000"/>
              <a:buChar char="•"/>
            </a:pPr>
            <a:r>
              <a:rPr lang="ko-KR" altLang="en-US"/>
              <a:t>용전 가압력</a:t>
            </a:r>
            <a:r>
              <a:rPr lang="en-US" altLang="ko-KR"/>
              <a:t>, </a:t>
            </a:r>
            <a:r>
              <a:rPr lang="ko-KR" altLang="en-US"/>
              <a:t>전류</a:t>
            </a:r>
            <a:r>
              <a:rPr lang="en-US" altLang="ko-KR"/>
              <a:t>, </a:t>
            </a:r>
            <a:r>
              <a:rPr lang="ko-KR" altLang="en-US"/>
              <a:t>전압</a:t>
            </a:r>
            <a:r>
              <a:rPr lang="en-US" altLang="ko-KR"/>
              <a:t>, </a:t>
            </a:r>
            <a:r>
              <a:rPr lang="ko-KR" altLang="en-US"/>
              <a:t>통전 시간의 경우 각각의 단위가 다르므로</a:t>
            </a:r>
            <a:br>
              <a:rPr lang="en-US" altLang="ko-KR"/>
            </a:br>
            <a:r>
              <a:rPr lang="en-US" altLang="ko-KR"/>
              <a:t>MinMaxScaler </a:t>
            </a:r>
            <a:r>
              <a:rPr lang="ko-KR" altLang="en-US"/>
              <a:t>적용</a:t>
            </a:r>
            <a:endParaRPr lang="en-US" altLang="ko-KR"/>
          </a:p>
          <a:p>
            <a:pPr>
              <a:buClr>
                <a:srgbClr val="5E5E5E"/>
              </a:buClr>
              <a:buSzPct val="170000"/>
              <a:buChar char="•"/>
            </a:pPr>
            <a:r>
              <a:rPr lang="ko-KR" altLang="en-US"/>
              <a:t>데이터 </a:t>
            </a:r>
            <a:r>
              <a:rPr lang="en-US" altLang="ko-KR"/>
              <a:t>11939</a:t>
            </a:r>
            <a:r>
              <a:rPr lang="ko-KR" altLang="en-US"/>
              <a:t>개의 약 </a:t>
            </a:r>
            <a:r>
              <a:rPr lang="en-US" altLang="ko-KR"/>
              <a:t>70%</a:t>
            </a:r>
            <a:r>
              <a:rPr lang="ko-KR" altLang="en-US"/>
              <a:t>인 </a:t>
            </a:r>
            <a:r>
              <a:rPr lang="en-US" altLang="ko-KR"/>
              <a:t>8470</a:t>
            </a:r>
            <a:r>
              <a:rPr lang="ko-KR" altLang="en-US"/>
              <a:t>개를 학습 데이터</a:t>
            </a:r>
            <a:r>
              <a:rPr lang="en-US" altLang="ko-KR"/>
              <a:t>, </a:t>
            </a:r>
            <a:r>
              <a:rPr lang="ko-KR" altLang="en-US"/>
              <a:t>나머지를 테스트 데이터로 분류</a:t>
            </a:r>
            <a:endParaRPr lang="en-US" altLang="ko-KR"/>
          </a:p>
          <a:p>
            <a:pPr>
              <a:buClr>
                <a:srgbClr val="5E5E5E"/>
              </a:buClr>
              <a:buSzPct val="170000"/>
              <a:buChar char="•"/>
            </a:pPr>
            <a:r>
              <a:rPr lang="ko-KR" altLang="en-US"/>
              <a:t>학습 데이터의 </a:t>
            </a:r>
            <a:r>
              <a:rPr lang="en-US" altLang="ko-KR"/>
              <a:t>20%</a:t>
            </a:r>
            <a:r>
              <a:rPr lang="ko-KR" altLang="en-US"/>
              <a:t>는 검증 데이터로 나누어 학습 진행</a:t>
            </a:r>
            <a:endParaRPr lang="en-US" altLang="ko-KR"/>
          </a:p>
          <a:p>
            <a:pPr>
              <a:buClr>
                <a:srgbClr val="5E5E5E"/>
              </a:buClr>
              <a:buSzPct val="170000"/>
              <a:buChar char="•"/>
            </a:pPr>
            <a:endParaRPr lang="en-US" altLang="ko-KR"/>
          </a:p>
          <a:p>
            <a:pPr>
              <a:buClr>
                <a:srgbClr val="5E5E5E"/>
              </a:buClr>
              <a:buSzPct val="170000"/>
              <a:buChar char="•"/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4. 데이터 분석 예상 결과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578358">
              <a:defRPr sz="8910" spc="267"/>
            </a:lvl1pPr>
          </a:lstStyle>
          <a:p>
            <a:r>
              <a:t>4. 데이터 </a:t>
            </a:r>
            <a:r>
              <a:rPr lang="ko-KR" altLang="en-US"/>
              <a:t>학습</a:t>
            </a:r>
            <a:endParaRPr/>
          </a:p>
        </p:txBody>
      </p:sp>
      <p:sp>
        <p:nvSpPr>
          <p:cNvPr id="202" name="각 변수 간의 상관 관계와 불량 여부와의 상관 관계 파악 가능 Ex) 전압과 전류는 양의 상관 관계를 가질 것으로 예상 ( V = IR)…"/>
          <p:cNvSpPr txBox="1">
            <a:spLocks noGrp="1"/>
          </p:cNvSpPr>
          <p:nvPr>
            <p:ph type="body" sz="half" idx="1"/>
          </p:nvPr>
        </p:nvSpPr>
        <p:spPr>
          <a:xfrm>
            <a:off x="13931152" y="3261957"/>
            <a:ext cx="8364411" cy="6657238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5E5E5E"/>
              </a:buClr>
              <a:buSzPct val="170000"/>
              <a:buChar char="•"/>
            </a:pPr>
            <a:r>
              <a:rPr lang="ko-KR" altLang="en-US"/>
              <a:t>전체 데이터에 대한 불량 여부 </a:t>
            </a:r>
            <a:r>
              <a:rPr lang="en-US" altLang="ko-KR"/>
              <a:t>Labeling</a:t>
            </a:r>
            <a:r>
              <a:rPr lang="ko-KR" altLang="en-US"/>
              <a:t>이 되어있지 않은 데이터</a:t>
            </a:r>
            <a:endParaRPr lang="en-US" altLang="ko-KR"/>
          </a:p>
          <a:p>
            <a:pPr>
              <a:buClr>
                <a:srgbClr val="5E5E5E"/>
              </a:buClr>
              <a:buSzPct val="170000"/>
              <a:buChar char="•"/>
            </a:pPr>
            <a:r>
              <a:rPr lang="ko-KR" altLang="en-US"/>
              <a:t>일자별 불량 발생 개수만 확인 가능</a:t>
            </a:r>
            <a:endParaRPr lang="en-US" altLang="ko-KR"/>
          </a:p>
          <a:p>
            <a:pPr marL="0" indent="0">
              <a:buClr>
                <a:srgbClr val="5E5E5E"/>
              </a:buClr>
              <a:buSzPct val="170000"/>
              <a:buNone/>
            </a:pPr>
            <a:r>
              <a:rPr lang="ko-KR" altLang="en-US"/>
              <a:t>→ </a:t>
            </a:r>
            <a:r>
              <a:rPr lang="en-US" altLang="ko-KR"/>
              <a:t>“</a:t>
            </a:r>
            <a:r>
              <a:rPr lang="ko-KR" altLang="en-US"/>
              <a:t>비지도 학습</a:t>
            </a:r>
            <a:r>
              <a:rPr lang="en-US" altLang="ko-KR"/>
              <a:t>” </a:t>
            </a:r>
            <a:r>
              <a:rPr lang="ko-KR" altLang="en-US"/>
              <a:t>중</a:t>
            </a:r>
            <a:br>
              <a:rPr lang="en-US" altLang="ko-KR"/>
            </a:br>
            <a:r>
              <a:rPr lang="en-US" altLang="ko-KR"/>
              <a:t>     AutoEncoder </a:t>
            </a:r>
            <a:r>
              <a:rPr lang="ko-KR" altLang="en-US"/>
              <a:t>알고리즘을 이용</a:t>
            </a:r>
            <a:endParaRPr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31C7110-B41C-445C-81C1-F25F5960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7" y="3261957"/>
            <a:ext cx="12486264" cy="87109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351FFF-5743-4205-B15D-A1C8F6F62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790" y="7265061"/>
            <a:ext cx="7399133" cy="51682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4. 데이터 분석 예상 결과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578358">
              <a:defRPr sz="8910" spc="267"/>
            </a:lvl1pPr>
          </a:lstStyle>
          <a:p>
            <a:r>
              <a:rPr lang="en-US"/>
              <a:t>5</a:t>
            </a:r>
            <a:r>
              <a:t>. 데이터 분석 </a:t>
            </a:r>
            <a:r>
              <a:rPr lang="ko-KR" altLang="en-US"/>
              <a:t>학습</a:t>
            </a:r>
            <a:r>
              <a:t> 결과</a:t>
            </a:r>
          </a:p>
        </p:txBody>
      </p:sp>
      <p:sp>
        <p:nvSpPr>
          <p:cNvPr id="202" name="각 변수 간의 상관 관계와 불량 여부와의 상관 관계 파악 가능 Ex) 전압과 전류는 양의 상관 관계를 가질 것으로 예상 ( V = IR)…"/>
          <p:cNvSpPr txBox="1">
            <a:spLocks noGrp="1"/>
          </p:cNvSpPr>
          <p:nvPr>
            <p:ph type="body" sz="half" idx="1"/>
          </p:nvPr>
        </p:nvSpPr>
        <p:spPr>
          <a:xfrm>
            <a:off x="2088436" y="3637135"/>
            <a:ext cx="20207128" cy="628205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5E5E5E"/>
              </a:buClr>
              <a:buSzPct val="170000"/>
              <a:buChar char="•"/>
            </a:pPr>
            <a:r>
              <a:rPr lang="en-US"/>
              <a:t>AutoEncoder</a:t>
            </a:r>
            <a:r>
              <a:rPr lang="ko-KR" altLang="en-US"/>
              <a:t>로 예측한 결과와 </a:t>
            </a:r>
            <a:r>
              <a:rPr lang="en-US" altLang="ko-KR"/>
              <a:t>Test Data</a:t>
            </a:r>
            <a:r>
              <a:rPr lang="ko-KR" altLang="en-US"/>
              <a:t>와의 </a:t>
            </a:r>
            <a:r>
              <a:rPr lang="en-US" altLang="ko-KR"/>
              <a:t>Loss </a:t>
            </a:r>
            <a:r>
              <a:rPr lang="ko-KR" altLang="en-US"/>
              <a:t>값을 활용하여 임계값 설정</a:t>
            </a:r>
            <a:endParaRPr lang="en-US" altLang="ko-KR"/>
          </a:p>
          <a:p>
            <a:pPr>
              <a:buClr>
                <a:srgbClr val="5E5E5E"/>
              </a:buClr>
              <a:buSzPct val="170000"/>
              <a:buChar char="•"/>
            </a:pPr>
            <a:r>
              <a:rPr lang="en-US"/>
              <a:t>6-sigma </a:t>
            </a:r>
            <a:r>
              <a:rPr lang="ko-KR" altLang="en-US"/>
              <a:t>법 활용 </a:t>
            </a:r>
            <a:r>
              <a:rPr lang="en-US" altLang="ko-KR"/>
              <a:t>~ </a:t>
            </a:r>
            <a:r>
              <a:rPr lang="ko-KR" altLang="en-US"/>
              <a:t>평균 </a:t>
            </a:r>
            <a:r>
              <a:rPr lang="en-US" altLang="ko-KR"/>
              <a:t>± 3σ </a:t>
            </a:r>
            <a:r>
              <a:rPr lang="ko-KR" altLang="en-US"/>
              <a:t>범위 외 </a:t>
            </a:r>
            <a:r>
              <a:rPr lang="en-US" altLang="ko-KR"/>
              <a:t>loss </a:t>
            </a:r>
            <a:r>
              <a:rPr lang="ko-KR" altLang="en-US"/>
              <a:t>값을 가진 경우 이상치로 판단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CAD8D1-9E5C-4002-8CD9-49DD268EC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08" y="5787189"/>
            <a:ext cx="7149639" cy="44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019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483</Words>
  <Application>Microsoft Office PowerPoint</Application>
  <PresentationFormat>사용자 지정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Avenir Next Medium</vt:lpstr>
      <vt:lpstr>Avenir Next Regular</vt:lpstr>
      <vt:lpstr>Helvetica Neue</vt:lpstr>
      <vt:lpstr>24_Briefing</vt:lpstr>
      <vt:lpstr>산업 빅데이터 분석 실제 프로젝트 중간 발표</vt:lpstr>
      <vt:lpstr>목차</vt:lpstr>
      <vt:lpstr>1.데이터 분석 개요</vt:lpstr>
      <vt:lpstr>2. EDA</vt:lpstr>
      <vt:lpstr>2. EDA</vt:lpstr>
      <vt:lpstr>2. EDA</vt:lpstr>
      <vt:lpstr>3. 데이터 전처리</vt:lpstr>
      <vt:lpstr>4. 데이터 학습</vt:lpstr>
      <vt:lpstr>5. 데이터 분석 학습 결과</vt:lpstr>
      <vt:lpstr>5. 데이터 분석 학습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 빅데이터 분석 실제 프로젝트 중간 발표</dc:title>
  <cp:lastModifiedBy>김준태</cp:lastModifiedBy>
  <cp:revision>22</cp:revision>
  <dcterms:modified xsi:type="dcterms:W3CDTF">2021-12-06T07:54:05Z</dcterms:modified>
</cp:coreProperties>
</file>