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70" r:id="rId13"/>
    <p:sldId id="272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C2DE4-B154-4AF7-953B-5C0C261A2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2AFAF8-86D7-429B-A9D6-BC234C5B0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F4E6DC-EFC7-4D24-AEFD-B15AD526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21D5-BE99-4FCF-8DD0-035EAE6D9440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24240-DD6E-4860-9574-6396F57D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8B7DC-45FD-4EF2-A725-619FD376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7D5-A834-4DA6-8B5D-EA0DABF8C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0BAAB-0B4B-42F8-AE5A-AAB2324F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1E0C4-F923-4C0C-B684-D4CED6E10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9C9CC-3D1A-4663-9DDA-4F08514E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21D5-BE99-4FCF-8DD0-035EAE6D9440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3AB65-60FB-4815-ACA1-B4854772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A20B8-4DB1-4387-A9D7-2CAA06AA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7D5-A834-4DA6-8B5D-EA0DABF8C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5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E96957-F4CF-4755-8D77-0BD1B3C13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A097AD-19AE-49AB-B22C-E007F73D3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146FD-EF1A-4B94-9E14-BE28C21B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21D5-BE99-4FCF-8DD0-035EAE6D9440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0C436-0552-4E5D-9BF3-B9C90A73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7DD8F-BFE3-45E5-8FCE-DFA6137E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7D5-A834-4DA6-8B5D-EA0DABF8C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4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A422B-D47D-4A7A-8F7C-EEB17228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9D9F4-44C6-412B-8A6C-3E3C6CCF6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9DA29-EB69-4B5A-96B1-4F6DA8B4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21D5-BE99-4FCF-8DD0-035EAE6D9440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0E47C-DD15-4D85-A0A2-D5960DA2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94744-0AD3-46AF-A82C-DFEAC3E3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7D5-A834-4DA6-8B5D-EA0DABF8C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9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F30FD-BA53-4778-A168-B5D4276E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3AC26A-616F-4CE9-8D2E-3D456E5F0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7BDC5-D08E-44D1-9FE9-62D477A5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21D5-BE99-4FCF-8DD0-035EAE6D9440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5A09E-9CB4-4BC5-A563-6F6913C4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6A110-EC0E-4BC8-A0BB-D9AEAC51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7D5-A834-4DA6-8B5D-EA0DABF8C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1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5F5AB-A869-4FDD-84F9-86C893D6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BEF02-2FCF-4533-A75A-EF8F0C67F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DB4AE4-B7D7-4C67-AB61-8DD8CED76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B97E35-D7AD-4C2F-9DAC-24B014C0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21D5-BE99-4FCF-8DD0-035EAE6D9440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F033C1-11D6-438F-9341-1F5BFF53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2C46C-76EB-47A6-8FC8-CCA3ACFC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7D5-A834-4DA6-8B5D-EA0DABF8C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3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130A0-D3BB-445A-8BDA-7467F8C3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2A1D7-5942-494B-918E-79C54DE73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8142FF-B422-44CB-9A79-345591DCC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1650AC-4890-49DC-98A6-2D6417362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7C431E-C9D7-482D-9C68-E446CB482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86CC15-1188-4F4C-A3D7-2482F221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21D5-BE99-4FCF-8DD0-035EAE6D9440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C50BA-2EE5-43F1-BB92-998272E0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6F8C78-E6BD-4FF1-85F3-D49CB4FE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7D5-A834-4DA6-8B5D-EA0DABF8C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24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0C26D-8B72-4DFB-83C7-EA0DDD8B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D7BC2D-F158-46D5-8DCB-66B29297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21D5-BE99-4FCF-8DD0-035EAE6D9440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A973C7-634E-4D7C-BFA1-602E712F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561A8E-DCB5-4AC6-86CB-E0DD2F9C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7D5-A834-4DA6-8B5D-EA0DABF8C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29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F8FCBB-1882-4F60-991A-C30E35FE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21D5-BE99-4FCF-8DD0-035EAE6D9440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79604E-4D76-4DE6-8591-03254E70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3DFE5F-44EE-4744-99C6-DE449176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7D5-A834-4DA6-8B5D-EA0DABF8C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5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F2135-BAE9-454F-90CD-806076E7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591C1-5509-42CB-BB2C-D1686C500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9A0110-0750-4488-8A11-62C7C4E48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BF30B-126B-46B0-8C77-E2C79AA1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21D5-BE99-4FCF-8DD0-035EAE6D9440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EADE74-6485-4D34-8F7F-ADE218A9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7BCCE0-333B-41DD-8C07-9F2135F4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7D5-A834-4DA6-8B5D-EA0DABF8C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91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FA610-55A9-4DCC-BCD9-698514D4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656DC4-7DDB-448C-9558-A8981E6FE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2F390C-A919-44C5-ABAD-5E514C71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3496EF-25C9-4019-B7E2-99C26AC1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21D5-BE99-4FCF-8DD0-035EAE6D9440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7AF32-D4BC-4A5E-B744-F7A8FE02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B7008E-3E22-49DF-B324-5B344858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7D5-A834-4DA6-8B5D-EA0DABF8C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8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367988-6E32-41DC-9925-D7481ADB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0760F1-B895-4699-B357-891F8AFCA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03A9A-FFE9-40B2-A3B9-A3CD7775B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D21D5-BE99-4FCF-8DD0-035EAE6D9440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25420-069C-4711-8EFA-08BB22CC5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2296F-68BB-46F2-A910-44229CE64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D67D5-A834-4DA6-8B5D-EA0DABF8C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7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F9E23-90EF-4C41-951F-7D6F6FF62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산업 컴퓨터 비전 실제</a:t>
            </a:r>
            <a:br>
              <a:rPr lang="en-US" altLang="ko-KR"/>
            </a:br>
            <a:r>
              <a:rPr lang="ko-KR" altLang="en-US"/>
              <a:t>기말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B400F9-A4EA-45F8-A595-398D91BCF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산업인공지능학과</a:t>
            </a:r>
            <a:endParaRPr lang="en-US" altLang="ko-KR"/>
          </a:p>
          <a:p>
            <a:r>
              <a:rPr lang="en-US" altLang="ko-KR"/>
              <a:t>2021254005 </a:t>
            </a:r>
            <a:r>
              <a:rPr lang="ko-KR" altLang="en-US"/>
              <a:t>김준태</a:t>
            </a:r>
            <a:endParaRPr lang="en-US" altLang="ko-KR"/>
          </a:p>
          <a:p>
            <a:r>
              <a:rPr lang="en-US" altLang="ko-KR"/>
              <a:t>21.12.15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07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89405-12F8-4192-AFDE-09B52160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결과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B8524AB-9656-4CCD-A09B-1643748FD4BD}"/>
              </a:ext>
            </a:extLst>
          </p:cNvPr>
          <p:cNvSpPr txBox="1">
            <a:spLocks/>
          </p:cNvSpPr>
          <p:nvPr/>
        </p:nvSpPr>
        <p:spPr>
          <a:xfrm>
            <a:off x="1180976" y="5168941"/>
            <a:ext cx="209419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Test set 0</a:t>
            </a:r>
            <a:r>
              <a:rPr lang="ko-KR" altLang="en-US"/>
              <a:t>번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751D506-6884-4151-A3A1-14C4021DCE72}"/>
              </a:ext>
            </a:extLst>
          </p:cNvPr>
          <p:cNvSpPr txBox="1">
            <a:spLocks/>
          </p:cNvSpPr>
          <p:nvPr/>
        </p:nvSpPr>
        <p:spPr>
          <a:xfrm>
            <a:off x="4838728" y="5168943"/>
            <a:ext cx="2094192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Test set 2</a:t>
            </a:r>
            <a:r>
              <a:rPr lang="ko-KR" altLang="en-US"/>
              <a:t>번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626235-78E6-4FD8-82B8-E4C7A038D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3" y="2552459"/>
            <a:ext cx="3568873" cy="23568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A53007-C3ED-4137-9C06-96CBB752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647" y="2554750"/>
            <a:ext cx="3812002" cy="25173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0EDFA3-EDA7-4F15-9D9F-5CC4711A5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649" y="2552459"/>
            <a:ext cx="3962104" cy="2616484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B67B67B-E68F-496C-AC37-019CF076250B}"/>
              </a:ext>
            </a:extLst>
          </p:cNvPr>
          <p:cNvSpPr txBox="1">
            <a:spLocks/>
          </p:cNvSpPr>
          <p:nvPr/>
        </p:nvSpPr>
        <p:spPr>
          <a:xfrm>
            <a:off x="8799728" y="5168942"/>
            <a:ext cx="2211295" cy="498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Test set 70</a:t>
            </a:r>
            <a:r>
              <a:rPr lang="ko-KR" altLang="en-US"/>
              <a:t>번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1735C2B-0F74-4A07-813B-48DDA88DF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/>
              <a:t>Electronic cigarettes : gun ~ 39 / smartphone ~ 1</a:t>
            </a:r>
          </a:p>
        </p:txBody>
      </p:sp>
    </p:spTree>
    <p:extLst>
      <p:ext uri="{BB962C8B-B14F-4D97-AF65-F5344CB8AC3E}">
        <p14:creationId xmlns:p14="http://schemas.microsoft.com/office/powerpoint/2010/main" val="164470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89405-12F8-4192-AFDE-09B52160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결과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B8524AB-9656-4CCD-A09B-1643748FD4BD}"/>
              </a:ext>
            </a:extLst>
          </p:cNvPr>
          <p:cNvSpPr txBox="1">
            <a:spLocks/>
          </p:cNvSpPr>
          <p:nvPr/>
        </p:nvSpPr>
        <p:spPr>
          <a:xfrm>
            <a:off x="2332199" y="3897988"/>
            <a:ext cx="209419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Test set 8</a:t>
            </a:r>
            <a:r>
              <a:rPr lang="ko-KR" altLang="en-US"/>
              <a:t>번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751D506-6884-4151-A3A1-14C4021DCE72}"/>
              </a:ext>
            </a:extLst>
          </p:cNvPr>
          <p:cNvSpPr txBox="1">
            <a:spLocks/>
          </p:cNvSpPr>
          <p:nvPr/>
        </p:nvSpPr>
        <p:spPr>
          <a:xfrm>
            <a:off x="7338397" y="3833487"/>
            <a:ext cx="2094192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Test set 1</a:t>
            </a:r>
            <a:r>
              <a:rPr lang="ko-KR" altLang="en-US"/>
              <a:t>번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B67B67B-E68F-496C-AC37-019CF076250B}"/>
              </a:ext>
            </a:extLst>
          </p:cNvPr>
          <p:cNvSpPr txBox="1">
            <a:spLocks/>
          </p:cNvSpPr>
          <p:nvPr/>
        </p:nvSpPr>
        <p:spPr>
          <a:xfrm>
            <a:off x="2273646" y="6359525"/>
            <a:ext cx="2211295" cy="498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Test set 18</a:t>
            </a:r>
            <a:r>
              <a:rPr lang="ko-KR" altLang="en-US"/>
              <a:t>번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1735C2B-0F74-4A07-813B-48DDA88DF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4"/>
            <a:ext cx="10515600" cy="4351338"/>
          </a:xfrm>
        </p:spPr>
        <p:txBody>
          <a:bodyPr/>
          <a:lstStyle/>
          <a:p>
            <a:r>
              <a:rPr lang="en-US" altLang="ko-KR"/>
              <a:t>Liquid : smartphone ~ 9 / Electronic cigratetts ~ 2 / gun ~ 10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DF4914-8C0C-416E-9793-1F5251367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594" y="1919944"/>
            <a:ext cx="2905145" cy="19184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4DD279-3C32-411E-BEF7-53D653BFD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360" y="1919944"/>
            <a:ext cx="2905146" cy="19184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6E3B93F-4010-4293-920F-C97749C25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594" y="4456015"/>
            <a:ext cx="2913979" cy="19243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B4233D-79CA-49EC-991E-E609C8700D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20" y="4427307"/>
            <a:ext cx="2905146" cy="1918492"/>
          </a:xfrm>
          <a:prstGeom prst="rect">
            <a:avLst/>
          </a:prstGeom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D55EF04-FEEA-4786-9CCF-EC9F0729C209}"/>
              </a:ext>
            </a:extLst>
          </p:cNvPr>
          <p:cNvSpPr txBox="1">
            <a:spLocks/>
          </p:cNvSpPr>
          <p:nvPr/>
        </p:nvSpPr>
        <p:spPr>
          <a:xfrm>
            <a:off x="7338397" y="6310586"/>
            <a:ext cx="2211295" cy="498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Test set 22</a:t>
            </a:r>
            <a:r>
              <a:rPr lang="ko-KR" altLang="en-US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238477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89405-12F8-4192-AFDE-09B52160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결과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B8524AB-9656-4CCD-A09B-1643748FD4BD}"/>
              </a:ext>
            </a:extLst>
          </p:cNvPr>
          <p:cNvSpPr txBox="1">
            <a:spLocks/>
          </p:cNvSpPr>
          <p:nvPr/>
        </p:nvSpPr>
        <p:spPr>
          <a:xfrm>
            <a:off x="2598715" y="5633039"/>
            <a:ext cx="2307114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Test set 10</a:t>
            </a:r>
            <a:r>
              <a:rPr lang="ko-KR" altLang="en-US"/>
              <a:t>번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751D506-6884-4151-A3A1-14C4021DCE72}"/>
              </a:ext>
            </a:extLst>
          </p:cNvPr>
          <p:cNvSpPr txBox="1">
            <a:spLocks/>
          </p:cNvSpPr>
          <p:nvPr/>
        </p:nvSpPr>
        <p:spPr>
          <a:xfrm>
            <a:off x="7758097" y="5599113"/>
            <a:ext cx="2094192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Test set 4</a:t>
            </a:r>
            <a:r>
              <a:rPr lang="ko-KR" altLang="en-US"/>
              <a:t>번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1735C2B-0F74-4A07-813B-48DDA88DF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/>
              <a:t>SmartPhone : liquid ~ 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9B8C79-B350-408E-A95E-51F2BE179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50" y="2620522"/>
            <a:ext cx="4390243" cy="28992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33C880-9E71-443B-AD5A-075DBBD9A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160" y="2620522"/>
            <a:ext cx="4390244" cy="289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7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89405-12F8-4192-AFDE-09B52160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결과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EDF4C35-A79D-4342-A884-FB72C16E4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74" y="2056784"/>
            <a:ext cx="2282093" cy="15070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EF3EA95-444F-4931-9DC1-562DF3E52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654" y="3553537"/>
            <a:ext cx="2282093" cy="150704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EB7E764-5DB2-4AFD-9C10-5E4832422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047" y="5039901"/>
            <a:ext cx="2391076" cy="157901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5A4BAE0-F5FB-49C7-892D-AD5FB702C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338" y="2356325"/>
            <a:ext cx="2554147" cy="16867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5D55A26-61D7-4AF6-83D4-2A27C89D24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185" y="3540625"/>
            <a:ext cx="2304938" cy="152212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CE4A8E9-3F87-4D5A-A06C-E65788B138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74" y="5060579"/>
            <a:ext cx="2207159" cy="145755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766DBAB-FD07-4081-9866-3C441CFD34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9" y="4344606"/>
            <a:ext cx="2592683" cy="171214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B8D8D3B-283E-491C-8277-0F10C093DA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093" y="2056784"/>
            <a:ext cx="2173658" cy="143543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6492925-0A46-4315-B178-584EB67704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39" y="4403694"/>
            <a:ext cx="2443968" cy="1613941"/>
          </a:xfrm>
          <a:prstGeom prst="rect">
            <a:avLst/>
          </a:prstGeom>
        </p:spPr>
      </p:pic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6FAB6A45-8CC6-436C-8BB6-192BD3842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064446"/>
              </p:ext>
            </p:extLst>
          </p:nvPr>
        </p:nvGraphicFramePr>
        <p:xfrm>
          <a:off x="656465" y="1468432"/>
          <a:ext cx="10707304" cy="54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826">
                  <a:extLst>
                    <a:ext uri="{9D8B030D-6E8A-4147-A177-3AD203B41FA5}">
                      <a16:colId xmlns:a16="http://schemas.microsoft.com/office/drawing/2014/main" val="1815749759"/>
                    </a:ext>
                  </a:extLst>
                </a:gridCol>
                <a:gridCol w="2676826">
                  <a:extLst>
                    <a:ext uri="{9D8B030D-6E8A-4147-A177-3AD203B41FA5}">
                      <a16:colId xmlns:a16="http://schemas.microsoft.com/office/drawing/2014/main" val="3970727139"/>
                    </a:ext>
                  </a:extLst>
                </a:gridCol>
                <a:gridCol w="2676826">
                  <a:extLst>
                    <a:ext uri="{9D8B030D-6E8A-4147-A177-3AD203B41FA5}">
                      <a16:colId xmlns:a16="http://schemas.microsoft.com/office/drawing/2014/main" val="2490923772"/>
                    </a:ext>
                  </a:extLst>
                </a:gridCol>
                <a:gridCol w="2676826">
                  <a:extLst>
                    <a:ext uri="{9D8B030D-6E8A-4147-A177-3AD203B41FA5}">
                      <a16:colId xmlns:a16="http://schemas.microsoft.com/office/drawing/2014/main" val="1810343224"/>
                    </a:ext>
                  </a:extLst>
                </a:gridCol>
              </a:tblGrid>
              <a:tr h="547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Electronic Cigarettes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Liquid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Gun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SmartPhone</a:t>
                      </a:r>
                      <a:endParaRPr lang="ko-KR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346262"/>
                  </a:ext>
                </a:extLst>
              </a:tr>
            </a:tbl>
          </a:graphicData>
        </a:graphic>
      </p:graphicFrame>
      <p:pic>
        <p:nvPicPr>
          <p:cNvPr id="53" name="그림 52">
            <a:extLst>
              <a:ext uri="{FF2B5EF4-FFF2-40B4-BE49-F238E27FC236}">
                <a16:creationId xmlns:a16="http://schemas.microsoft.com/office/drawing/2014/main" id="{6A5CD818-0E00-4B3E-B71F-660A7F24D7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90" y="2343600"/>
            <a:ext cx="2592685" cy="1712149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141AE51E-4CBD-4CDA-A821-EDCA0BAD6C09}"/>
              </a:ext>
            </a:extLst>
          </p:cNvPr>
          <p:cNvSpPr/>
          <p:nvPr/>
        </p:nvSpPr>
        <p:spPr>
          <a:xfrm>
            <a:off x="3338893" y="1480508"/>
            <a:ext cx="2671934" cy="515048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D5A317-0945-4928-8F6B-402DBF7671EF}"/>
              </a:ext>
            </a:extLst>
          </p:cNvPr>
          <p:cNvSpPr/>
          <p:nvPr/>
        </p:nvSpPr>
        <p:spPr>
          <a:xfrm>
            <a:off x="6015364" y="1480508"/>
            <a:ext cx="2671934" cy="515048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E243E8-55F6-42F4-A2F8-4CE54108C738}"/>
              </a:ext>
            </a:extLst>
          </p:cNvPr>
          <p:cNvSpPr/>
          <p:nvPr/>
        </p:nvSpPr>
        <p:spPr>
          <a:xfrm>
            <a:off x="8691835" y="1480508"/>
            <a:ext cx="2661965" cy="515048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D8B604-CAE7-41A6-88CF-96EE4ED838EC}"/>
              </a:ext>
            </a:extLst>
          </p:cNvPr>
          <p:cNvSpPr/>
          <p:nvPr/>
        </p:nvSpPr>
        <p:spPr>
          <a:xfrm>
            <a:off x="674583" y="1480508"/>
            <a:ext cx="2666598" cy="515048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32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56F22-8D4F-43C2-ACFE-BEE7CEE7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결과 </a:t>
            </a:r>
            <a:r>
              <a:rPr lang="en-US" altLang="ko-KR"/>
              <a:t>- </a:t>
            </a:r>
            <a:r>
              <a:rPr lang="ko-KR" altLang="en-US"/>
              <a:t>고찰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7FD42-F62E-42D1-9AAF-18A0AC916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57"/>
            <a:ext cx="10515600" cy="52541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여러 품목이 혼재되어 있는 이미지에서도</a:t>
            </a:r>
            <a:br>
              <a:rPr lang="en-US" altLang="ko-KR"/>
            </a:br>
            <a:r>
              <a:rPr lang="ko-KR" altLang="en-US"/>
              <a:t>정확도를 높일 수 있도록 보완 필요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Multiple &amp; Others</a:t>
            </a:r>
            <a:r>
              <a:rPr lang="ko-KR" altLang="en-US"/>
              <a:t>에 해당하는 이미지의 경우</a:t>
            </a:r>
            <a:br>
              <a:rPr lang="en-US" altLang="ko-KR"/>
            </a:br>
            <a:r>
              <a:rPr lang="en-US" altLang="ko-KR"/>
              <a:t>“</a:t>
            </a:r>
            <a:r>
              <a:rPr lang="ko-KR" altLang="en-US"/>
              <a:t>타겟 </a:t>
            </a:r>
            <a:r>
              <a:rPr lang="en-US" altLang="ko-KR"/>
              <a:t>A, </a:t>
            </a:r>
            <a:r>
              <a:rPr lang="ko-KR" altLang="en-US"/>
              <a:t>타겟 </a:t>
            </a:r>
            <a:r>
              <a:rPr lang="en-US" altLang="ko-KR"/>
              <a:t>B, … </a:t>
            </a:r>
            <a:r>
              <a:rPr lang="ko-KR" altLang="en-US"/>
              <a:t>품목이 포함</a:t>
            </a:r>
            <a:r>
              <a:rPr lang="en-US" altLang="ko-KR"/>
              <a:t>”</a:t>
            </a:r>
            <a:r>
              <a:rPr lang="ko-KR" altLang="en-US"/>
              <a:t> 형태로 출력하도록 수정 필요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Object Detecting </a:t>
            </a:r>
            <a:r>
              <a:rPr lang="ko-KR" altLang="en-US"/>
              <a:t>이후 </a:t>
            </a:r>
            <a:r>
              <a:rPr lang="en-US" altLang="ko-KR"/>
              <a:t>Bounding Box</a:t>
            </a:r>
            <a:r>
              <a:rPr lang="ko-KR" altLang="en-US"/>
              <a:t>로 타겟을 표시하고</a:t>
            </a:r>
            <a:br>
              <a:rPr lang="en-US" altLang="ko-KR"/>
            </a:br>
            <a:r>
              <a:rPr lang="en-US" altLang="ko-KR"/>
              <a:t>Labeling </a:t>
            </a:r>
            <a:r>
              <a:rPr lang="ko-KR" altLang="en-US"/>
              <a:t>또한 표시해줄 수 있도록 보완 필요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DL</a:t>
            </a:r>
            <a:r>
              <a:rPr lang="ko-KR" altLang="en-US"/>
              <a:t>을 기반으로 한 방법도 접근 가능할 것으로 생각됨</a:t>
            </a:r>
          </a:p>
        </p:txBody>
      </p:sp>
    </p:spTree>
    <p:extLst>
      <p:ext uri="{BB962C8B-B14F-4D97-AF65-F5344CB8AC3E}">
        <p14:creationId xmlns:p14="http://schemas.microsoft.com/office/powerpoint/2010/main" val="321570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61111-74EC-4796-91E6-5CE790C1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9E003-1F26-4EAF-BAB0-78D1CD0CE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프로젝트 개요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프로젝트 내용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프로젝트 결과</a:t>
            </a:r>
          </a:p>
        </p:txBody>
      </p:sp>
    </p:spTree>
    <p:extLst>
      <p:ext uri="{BB962C8B-B14F-4D97-AF65-F5344CB8AC3E}">
        <p14:creationId xmlns:p14="http://schemas.microsoft.com/office/powerpoint/2010/main" val="71758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75E81-B5E3-4D2C-A5B1-EDCFED99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076BB-427D-453A-9B30-F99CA9983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 출처 </a:t>
            </a:r>
            <a:r>
              <a:rPr lang="en-US" altLang="ko-KR"/>
              <a:t>: AI-hub </a:t>
            </a:r>
            <a:r>
              <a:rPr lang="ko-KR" altLang="en-US"/>
              <a:t>위해물품 엑스레이 이미지 데이터</a:t>
            </a:r>
            <a:endParaRPr lang="en-US" altLang="ko-KR"/>
          </a:p>
          <a:p>
            <a:r>
              <a:rPr lang="ko-KR" altLang="en-US"/>
              <a:t>데이터 버전 </a:t>
            </a:r>
            <a:r>
              <a:rPr lang="en-US" altLang="ko-KR"/>
              <a:t>: Ver</a:t>
            </a:r>
            <a:r>
              <a:rPr lang="ko-KR" altLang="en-US"/>
              <a:t> </a:t>
            </a:r>
            <a:r>
              <a:rPr lang="en-US" altLang="ko-KR"/>
              <a:t>1.0 (19.12.31)</a:t>
            </a:r>
          </a:p>
          <a:p>
            <a:r>
              <a:rPr lang="ko-KR" altLang="en-US"/>
              <a:t>구축 기관 </a:t>
            </a:r>
            <a:r>
              <a:rPr lang="en-US" altLang="ko-KR"/>
              <a:t>: </a:t>
            </a:r>
            <a:r>
              <a:rPr lang="ko-KR" altLang="en-US"/>
              <a:t>㈜엠폴시스템</a:t>
            </a:r>
            <a:endParaRPr lang="en-US" altLang="ko-KR"/>
          </a:p>
          <a:p>
            <a:r>
              <a:rPr lang="ko-KR" altLang="en-US"/>
              <a:t>데이터 구축 목적</a:t>
            </a:r>
            <a:endParaRPr lang="en-US" altLang="ko-KR"/>
          </a:p>
          <a:p>
            <a:pPr lvl="1"/>
            <a:r>
              <a:rPr lang="ko-KR" altLang="en-US"/>
              <a:t>공항 및 항만</a:t>
            </a:r>
            <a:r>
              <a:rPr lang="en-US" altLang="ko-KR"/>
              <a:t>, </a:t>
            </a:r>
            <a:r>
              <a:rPr lang="ko-KR" altLang="en-US"/>
              <a:t>연구소 등에서 사용되는 </a:t>
            </a:r>
            <a:r>
              <a:rPr lang="en-US" altLang="ko-KR"/>
              <a:t>X-Ray Scanner</a:t>
            </a:r>
            <a:r>
              <a:rPr lang="ko-KR" altLang="en-US"/>
              <a:t>는 보안 요원의 육안 감시로 운영되고 있음</a:t>
            </a:r>
            <a:endParaRPr lang="en-US" altLang="ko-KR"/>
          </a:p>
          <a:p>
            <a:pPr lvl="1"/>
            <a:r>
              <a:rPr lang="ko-KR" altLang="en-US"/>
              <a:t>보안 요원마다 육안 검출에 대한 명확한 수준이 객관화되기 어려움</a:t>
            </a:r>
            <a:endParaRPr lang="en-US" altLang="ko-KR"/>
          </a:p>
          <a:p>
            <a:pPr lvl="1"/>
            <a:r>
              <a:rPr lang="en-US" altLang="ko-KR"/>
              <a:t>AI </a:t>
            </a:r>
            <a:r>
              <a:rPr lang="ko-KR" altLang="en-US"/>
              <a:t>기반으로 위해 물품 검출을 자동화하는 알고리즘 및 응용 어플리케이션 개발을 위해 구축된 데이터 셋</a:t>
            </a:r>
          </a:p>
        </p:txBody>
      </p:sp>
    </p:spTree>
    <p:extLst>
      <p:ext uri="{BB962C8B-B14F-4D97-AF65-F5344CB8AC3E}">
        <p14:creationId xmlns:p14="http://schemas.microsoft.com/office/powerpoint/2010/main" val="169715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AABD5-1B44-4734-BE02-EBDD9B52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8A110-36C4-40F4-8C69-3821AE6D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X-ray </a:t>
            </a:r>
            <a:r>
              <a:rPr lang="ko-KR" altLang="en-US"/>
              <a:t>장비 종류 </a:t>
            </a:r>
            <a:r>
              <a:rPr lang="en-US" altLang="ko-KR"/>
              <a:t>– Rapiscan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Smith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Astrophysics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76A65E-2997-4C30-B561-EB799DE8A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9110"/>
            <a:ext cx="10593278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1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75CCD-9041-46B2-A7AA-465D04DC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31713-FB49-416D-8783-F0EA37308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 </a:t>
            </a:r>
            <a:r>
              <a:rPr lang="en-US" altLang="ko-KR"/>
              <a:t>Directory </a:t>
            </a:r>
            <a:r>
              <a:rPr lang="ko-KR" altLang="en-US"/>
              <a:t>구조</a:t>
            </a:r>
            <a:endParaRPr lang="en-US" altLang="ko-KR"/>
          </a:p>
          <a:p>
            <a:pPr lvl="1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D8CA0DE-5ECE-404D-BF4E-CE2BFB0A0F0A}"/>
              </a:ext>
            </a:extLst>
          </p:cNvPr>
          <p:cNvGrpSpPr/>
          <p:nvPr/>
        </p:nvGrpSpPr>
        <p:grpSpPr>
          <a:xfrm>
            <a:off x="191399" y="2343945"/>
            <a:ext cx="7698913" cy="3668794"/>
            <a:chOff x="1038687" y="2343945"/>
            <a:chExt cx="7698913" cy="36687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E68392-8C61-4BFA-9BDD-FF1C123E3AC2}"/>
                </a:ext>
              </a:extLst>
            </p:cNvPr>
            <p:cNvSpPr/>
            <p:nvPr/>
          </p:nvSpPr>
          <p:spPr>
            <a:xfrm>
              <a:off x="1038687" y="3483939"/>
              <a:ext cx="2133600" cy="15965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Astrophysics</a:t>
              </a:r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884D49-8F29-4428-AD00-6FA767EA0479}"/>
                </a:ext>
              </a:extLst>
            </p:cNvPr>
            <p:cNvSpPr/>
            <p:nvPr/>
          </p:nvSpPr>
          <p:spPr>
            <a:xfrm>
              <a:off x="4034971" y="2634343"/>
              <a:ext cx="1088571" cy="5199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USB</a:t>
              </a:r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3D1D2E-0F4B-4487-A82F-40FD02671824}"/>
                </a:ext>
              </a:extLst>
            </p:cNvPr>
            <p:cNvSpPr/>
            <p:nvPr/>
          </p:nvSpPr>
          <p:spPr>
            <a:xfrm>
              <a:off x="4034970" y="3461819"/>
              <a:ext cx="1088571" cy="5199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Tablet</a:t>
              </a:r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CC89C9B-B7D0-4412-817D-B8828338D035}"/>
                </a:ext>
              </a:extLst>
            </p:cNvPr>
            <p:cNvSpPr/>
            <p:nvPr/>
          </p:nvSpPr>
          <p:spPr>
            <a:xfrm>
              <a:off x="4457848" y="4173180"/>
              <a:ext cx="246743" cy="23222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EBD428C-1EAB-4193-8D51-DFFF39100608}"/>
                </a:ext>
              </a:extLst>
            </p:cNvPr>
            <p:cNvSpPr/>
            <p:nvPr/>
          </p:nvSpPr>
          <p:spPr>
            <a:xfrm>
              <a:off x="4455883" y="4602756"/>
              <a:ext cx="246743" cy="23222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79C90E2-50C6-4188-A324-415B75236F95}"/>
                </a:ext>
              </a:extLst>
            </p:cNvPr>
            <p:cNvSpPr/>
            <p:nvPr/>
          </p:nvSpPr>
          <p:spPr>
            <a:xfrm>
              <a:off x="4455882" y="5026441"/>
              <a:ext cx="246743" cy="23222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6DC91BA-A0D6-478A-A3A6-293AADF4363E}"/>
                </a:ext>
              </a:extLst>
            </p:cNvPr>
            <p:cNvSpPr/>
            <p:nvPr/>
          </p:nvSpPr>
          <p:spPr>
            <a:xfrm>
              <a:off x="4034970" y="5492834"/>
              <a:ext cx="1088571" cy="5199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Phone</a:t>
              </a:r>
              <a:endParaRPr lang="ko-KR" altLang="en-US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04A1C852-C7A7-41DC-8A72-D723059924E2}"/>
                </a:ext>
              </a:extLst>
            </p:cNvPr>
            <p:cNvCxnSpPr>
              <a:stCxn id="6" idx="6"/>
              <a:endCxn id="7" idx="1"/>
            </p:cNvCxnSpPr>
            <p:nvPr/>
          </p:nvCxnSpPr>
          <p:spPr>
            <a:xfrm flipV="1">
              <a:off x="3172287" y="2894296"/>
              <a:ext cx="862684" cy="138792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9B844CEE-380F-4875-81DC-B3A1615EA21A}"/>
                </a:ext>
              </a:extLst>
            </p:cNvPr>
            <p:cNvCxnSpPr>
              <a:cxnSpLocks/>
              <a:stCxn id="6" idx="6"/>
              <a:endCxn id="8" idx="1"/>
            </p:cNvCxnSpPr>
            <p:nvPr/>
          </p:nvCxnSpPr>
          <p:spPr>
            <a:xfrm flipV="1">
              <a:off x="3172287" y="3721772"/>
              <a:ext cx="862683" cy="56045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A9A571DE-9A77-446A-BED2-B13189B0DAA9}"/>
                </a:ext>
              </a:extLst>
            </p:cNvPr>
            <p:cNvCxnSpPr>
              <a:cxnSpLocks/>
              <a:stCxn id="6" idx="6"/>
              <a:endCxn id="13" idx="1"/>
            </p:cNvCxnSpPr>
            <p:nvPr/>
          </p:nvCxnSpPr>
          <p:spPr>
            <a:xfrm>
              <a:off x="3172287" y="4282225"/>
              <a:ext cx="862683" cy="147056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3CB51B3-E2F1-4273-969F-99968BEDA537}"/>
                </a:ext>
              </a:extLst>
            </p:cNvPr>
            <p:cNvSpPr/>
            <p:nvPr/>
          </p:nvSpPr>
          <p:spPr>
            <a:xfrm>
              <a:off x="6364598" y="3068355"/>
              <a:ext cx="2373002" cy="5199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Single &amp; Others</a:t>
              </a:r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CE1EF5-6DE4-4B22-819F-7A027D4EEB38}"/>
                </a:ext>
              </a:extLst>
            </p:cNvPr>
            <p:cNvSpPr/>
            <p:nvPr/>
          </p:nvSpPr>
          <p:spPr>
            <a:xfrm>
              <a:off x="6364597" y="2343945"/>
              <a:ext cx="2373001" cy="5199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Single Default</a:t>
              </a:r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C21E856-B427-42C1-A5FE-77D6385C5C78}"/>
                </a:ext>
              </a:extLst>
            </p:cNvPr>
            <p:cNvSpPr/>
            <p:nvPr/>
          </p:nvSpPr>
          <p:spPr>
            <a:xfrm>
              <a:off x="6364598" y="3784960"/>
              <a:ext cx="2373002" cy="5199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Multiple Categories</a:t>
              </a:r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A0B8CF3-4233-4C75-AABE-4D32AF5CE090}"/>
                </a:ext>
              </a:extLst>
            </p:cNvPr>
            <p:cNvSpPr/>
            <p:nvPr/>
          </p:nvSpPr>
          <p:spPr>
            <a:xfrm>
              <a:off x="6364598" y="4506536"/>
              <a:ext cx="2373002" cy="5199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Multiple &amp; Others</a:t>
              </a:r>
              <a:endParaRPr lang="ko-KR" altLang="en-US"/>
            </a:p>
          </p:txBody>
        </p: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D93BB00D-6A56-4F3A-90AA-D5D88410E7E5}"/>
                </a:ext>
              </a:extLst>
            </p:cNvPr>
            <p:cNvCxnSpPr>
              <a:cxnSpLocks/>
              <a:stCxn id="7" idx="3"/>
              <a:endCxn id="28" idx="1"/>
            </p:cNvCxnSpPr>
            <p:nvPr/>
          </p:nvCxnSpPr>
          <p:spPr>
            <a:xfrm flipV="1">
              <a:off x="5123542" y="2603898"/>
              <a:ext cx="1241055" cy="29039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900B5005-A646-43B0-BE3C-276DC422E870}"/>
                </a:ext>
              </a:extLst>
            </p:cNvPr>
            <p:cNvCxnSpPr>
              <a:cxnSpLocks/>
              <a:stCxn id="7" idx="3"/>
              <a:endCxn id="26" idx="1"/>
            </p:cNvCxnSpPr>
            <p:nvPr/>
          </p:nvCxnSpPr>
          <p:spPr>
            <a:xfrm>
              <a:off x="5123542" y="2894296"/>
              <a:ext cx="1241056" cy="43401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16CD703B-C630-4FFD-9859-9632089428B5}"/>
                </a:ext>
              </a:extLst>
            </p:cNvPr>
            <p:cNvCxnSpPr>
              <a:cxnSpLocks/>
              <a:stCxn id="7" idx="3"/>
              <a:endCxn id="29" idx="1"/>
            </p:cNvCxnSpPr>
            <p:nvPr/>
          </p:nvCxnSpPr>
          <p:spPr>
            <a:xfrm>
              <a:off x="5123542" y="2894296"/>
              <a:ext cx="1241056" cy="115061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83F66F51-C693-4A1C-AC65-FA5B1E29157C}"/>
                </a:ext>
              </a:extLst>
            </p:cNvPr>
            <p:cNvCxnSpPr>
              <a:cxnSpLocks/>
              <a:stCxn id="7" idx="3"/>
              <a:endCxn id="30" idx="1"/>
            </p:cNvCxnSpPr>
            <p:nvPr/>
          </p:nvCxnSpPr>
          <p:spPr>
            <a:xfrm>
              <a:off x="5123542" y="2894296"/>
              <a:ext cx="1241056" cy="187219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내용 개체 틀 2">
            <a:extLst>
              <a:ext uri="{FF2B5EF4-FFF2-40B4-BE49-F238E27FC236}">
                <a16:creationId xmlns:a16="http://schemas.microsoft.com/office/drawing/2014/main" id="{CBCBF36A-333C-44AC-8737-1F045957CBFF}"/>
              </a:ext>
            </a:extLst>
          </p:cNvPr>
          <p:cNvSpPr txBox="1">
            <a:spLocks/>
          </p:cNvSpPr>
          <p:nvPr/>
        </p:nvSpPr>
        <p:spPr>
          <a:xfrm>
            <a:off x="7943676" y="2381535"/>
            <a:ext cx="3486324" cy="519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: </a:t>
            </a:r>
            <a:r>
              <a:rPr lang="ko-KR" altLang="en-US"/>
              <a:t>해당 품목 샘플 </a:t>
            </a:r>
            <a:r>
              <a:rPr lang="en-US" altLang="ko-KR"/>
              <a:t>1</a:t>
            </a:r>
            <a:r>
              <a:rPr lang="ko-KR" altLang="en-US"/>
              <a:t>개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6" name="내용 개체 틀 2">
            <a:extLst>
              <a:ext uri="{FF2B5EF4-FFF2-40B4-BE49-F238E27FC236}">
                <a16:creationId xmlns:a16="http://schemas.microsoft.com/office/drawing/2014/main" id="{BCC596B8-0671-4E1B-A657-F651248854F8}"/>
              </a:ext>
            </a:extLst>
          </p:cNvPr>
          <p:cNvSpPr txBox="1">
            <a:spLocks/>
          </p:cNvSpPr>
          <p:nvPr/>
        </p:nvSpPr>
        <p:spPr>
          <a:xfrm>
            <a:off x="7945554" y="3114788"/>
            <a:ext cx="3651359" cy="519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: </a:t>
            </a:r>
            <a:r>
              <a:rPr lang="ko-KR" altLang="en-US"/>
              <a:t>샘플 </a:t>
            </a:r>
            <a:r>
              <a:rPr lang="en-US" altLang="ko-KR"/>
              <a:t>1</a:t>
            </a:r>
            <a:r>
              <a:rPr lang="ko-KR" altLang="en-US"/>
              <a:t>개 </a:t>
            </a:r>
            <a:r>
              <a:rPr lang="en-US" altLang="ko-KR"/>
              <a:t>+ </a:t>
            </a:r>
            <a:r>
              <a:rPr lang="ko-KR" altLang="en-US"/>
              <a:t>일반 물품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87942B76-2878-4358-B604-C26B98DF9E1C}"/>
              </a:ext>
            </a:extLst>
          </p:cNvPr>
          <p:cNvSpPr txBox="1">
            <a:spLocks/>
          </p:cNvSpPr>
          <p:nvPr/>
        </p:nvSpPr>
        <p:spPr>
          <a:xfrm>
            <a:off x="7943676" y="3878543"/>
            <a:ext cx="3651359" cy="519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: </a:t>
            </a:r>
            <a:r>
              <a:rPr lang="ko-KR" altLang="en-US"/>
              <a:t>샘플 </a:t>
            </a:r>
            <a:r>
              <a:rPr lang="en-US" altLang="ko-KR"/>
              <a:t>n</a:t>
            </a:r>
            <a:r>
              <a:rPr lang="ko-KR" altLang="en-US"/>
              <a:t>개 </a:t>
            </a:r>
            <a:r>
              <a:rPr lang="en-US" altLang="ko-KR"/>
              <a:t>+ </a:t>
            </a:r>
            <a:r>
              <a:rPr lang="ko-KR" altLang="en-US"/>
              <a:t>일반 물품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8BB18446-B219-45F4-A39C-36BC5C9429BF}"/>
              </a:ext>
            </a:extLst>
          </p:cNvPr>
          <p:cNvSpPr txBox="1">
            <a:spLocks/>
          </p:cNvSpPr>
          <p:nvPr/>
        </p:nvSpPr>
        <p:spPr>
          <a:xfrm>
            <a:off x="7947822" y="4575032"/>
            <a:ext cx="3647213" cy="519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: </a:t>
            </a:r>
            <a:r>
              <a:rPr lang="ko-KR" altLang="en-US"/>
              <a:t>샘플 </a:t>
            </a:r>
            <a:r>
              <a:rPr lang="en-US" altLang="ko-KR"/>
              <a:t>n</a:t>
            </a:r>
            <a:r>
              <a:rPr lang="ko-KR" altLang="en-US"/>
              <a:t>개 </a:t>
            </a:r>
            <a:r>
              <a:rPr lang="en-US" altLang="ko-KR"/>
              <a:t>+ </a:t>
            </a:r>
            <a:r>
              <a:rPr lang="ko-KR" altLang="en-US"/>
              <a:t>타 품목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838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1FF27-EFD9-445E-8055-912F8A1F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ADEC3-2A50-4A3D-90F2-AA1474A0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Category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Electronic cigarettes / Gun / Liquid / SmartPhone</a:t>
            </a:r>
          </a:p>
          <a:p>
            <a:endParaRPr lang="en-US" altLang="ko-KR"/>
          </a:p>
          <a:p>
            <a:r>
              <a:rPr lang="en-US" altLang="ko-KR"/>
              <a:t>Single Default</a:t>
            </a:r>
          </a:p>
          <a:p>
            <a:pPr lvl="1"/>
            <a:r>
              <a:rPr lang="en-US" altLang="ko-KR"/>
              <a:t>Electronic cigarettes : 250</a:t>
            </a:r>
            <a:r>
              <a:rPr lang="ko-KR" altLang="en-US"/>
              <a:t>건</a:t>
            </a:r>
            <a:r>
              <a:rPr lang="en-US" altLang="ko-KR"/>
              <a:t> / Gun : 800</a:t>
            </a:r>
            <a:r>
              <a:rPr lang="ko-KR" altLang="en-US"/>
              <a:t>건</a:t>
            </a:r>
            <a:br>
              <a:rPr lang="en-US" altLang="ko-KR"/>
            </a:br>
            <a:r>
              <a:rPr lang="en-US" altLang="ko-KR"/>
              <a:t>Liquid : 625</a:t>
            </a:r>
            <a:r>
              <a:rPr lang="ko-KR" altLang="en-US"/>
              <a:t>건</a:t>
            </a:r>
            <a:r>
              <a:rPr lang="en-US" altLang="ko-KR"/>
              <a:t> / SmartPhone : 375</a:t>
            </a:r>
            <a:r>
              <a:rPr lang="ko-KR" altLang="en-US"/>
              <a:t>건</a:t>
            </a:r>
            <a:br>
              <a:rPr lang="en-US" altLang="ko-KR"/>
            </a:br>
            <a:r>
              <a:rPr lang="ko-KR" altLang="en-US"/>
              <a:t>→ </a:t>
            </a:r>
            <a:r>
              <a:rPr lang="en-US" altLang="ko-KR"/>
              <a:t>200</a:t>
            </a:r>
            <a:r>
              <a:rPr lang="ko-KR" altLang="en-US"/>
              <a:t>건 </a:t>
            </a:r>
            <a:r>
              <a:rPr lang="en-US" altLang="ko-KR"/>
              <a:t>: train / 50</a:t>
            </a:r>
            <a:r>
              <a:rPr lang="ko-KR" altLang="en-US"/>
              <a:t>건 </a:t>
            </a:r>
            <a:r>
              <a:rPr lang="en-US" altLang="ko-KR"/>
              <a:t>: validation</a:t>
            </a:r>
          </a:p>
          <a:p>
            <a:pPr lvl="1"/>
            <a:r>
              <a:rPr lang="en-US" altLang="ko-KR"/>
              <a:t>BOWKMeansTrainer ~ dictionary_size = 1000</a:t>
            </a:r>
          </a:p>
          <a:p>
            <a:pPr lvl="1"/>
            <a:r>
              <a:rPr lang="en-US" altLang="ko-KR"/>
              <a:t>BOWImgDescriptorExtractor ~ SIFT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BFMatcher </a:t>
            </a:r>
            <a:r>
              <a:rPr lang="ko-KR" altLang="en-US"/>
              <a:t>활용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Single Other : </a:t>
            </a:r>
            <a:r>
              <a:rPr lang="ko-KR" altLang="en-US"/>
              <a:t>카테고리 별 </a:t>
            </a:r>
            <a:r>
              <a:rPr lang="en-US" altLang="ko-KR"/>
              <a:t>100</a:t>
            </a:r>
            <a:r>
              <a:rPr lang="ko-KR" altLang="en-US"/>
              <a:t>건 임의 추출하여 분류 테스트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577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56F22-8D4F-43C2-ACFE-BEE7CEE7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7FD42-F62E-42D1-9AAF-18A0AC916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Single</a:t>
            </a:r>
            <a:r>
              <a:rPr lang="ko-KR" altLang="en-US"/>
              <a:t> </a:t>
            </a:r>
            <a:r>
              <a:rPr lang="en-US" altLang="ko-KR"/>
              <a:t>Default </a:t>
            </a:r>
            <a:r>
              <a:rPr lang="ko-KR" altLang="en-US"/>
              <a:t>분류 결과 </a:t>
            </a:r>
            <a:r>
              <a:rPr lang="en-US" altLang="ko-KR"/>
              <a:t>(</a:t>
            </a:r>
            <a:r>
              <a:rPr lang="ko-KR" altLang="en-US"/>
              <a:t>해당 위해물품 </a:t>
            </a:r>
            <a:r>
              <a:rPr lang="en-US" altLang="ko-KR"/>
              <a:t>1</a:t>
            </a:r>
            <a:r>
              <a:rPr lang="ko-KR" altLang="en-US"/>
              <a:t>개</a:t>
            </a:r>
            <a:r>
              <a:rPr lang="en-US" altLang="ko-KR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Electronic cigarettes : 50/50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Gun : 50/50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Liquid : 50/50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SmartPhone : 47/50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[5, 'SmartPhone', 'Liquid']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[6, 'SmartPhone', 'Liquid']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[32, 'SmartPhone', 'Liquid']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9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89405-12F8-4192-AFDE-09B52160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43EEB69-5A02-4CDD-A1C7-2979950E0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6249"/>
            <a:ext cx="5191125" cy="342810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D91FAB-79C4-4587-9839-14882702A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7" y="1716249"/>
            <a:ext cx="5191126" cy="3428101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B8524AB-9656-4CCD-A09B-1643748FD4BD}"/>
              </a:ext>
            </a:extLst>
          </p:cNvPr>
          <p:cNvSpPr txBox="1">
            <a:spLocks/>
          </p:cNvSpPr>
          <p:nvPr/>
        </p:nvSpPr>
        <p:spPr>
          <a:xfrm>
            <a:off x="2085923" y="5248274"/>
            <a:ext cx="33528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Validation set 10</a:t>
            </a:r>
            <a:r>
              <a:rPr lang="ko-KR" altLang="en-US"/>
              <a:t>번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751D506-6884-4151-A3A1-14C4021DCE72}"/>
              </a:ext>
            </a:extLst>
          </p:cNvPr>
          <p:cNvSpPr txBox="1">
            <a:spLocks/>
          </p:cNvSpPr>
          <p:nvPr/>
        </p:nvSpPr>
        <p:spPr>
          <a:xfrm>
            <a:off x="7807820" y="5248274"/>
            <a:ext cx="2907805" cy="498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Validation set 5</a:t>
            </a:r>
            <a:r>
              <a:rPr lang="ko-KR" altLang="en-US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29868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56F22-8D4F-43C2-ACFE-BEE7CEE7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7FD42-F62E-42D1-9AAF-18A0AC916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Single</a:t>
            </a:r>
            <a:r>
              <a:rPr lang="ko-KR" altLang="en-US"/>
              <a:t> </a:t>
            </a:r>
            <a:r>
              <a:rPr lang="en-US" altLang="ko-KR"/>
              <a:t>Other </a:t>
            </a:r>
            <a:r>
              <a:rPr lang="ko-KR" altLang="en-US"/>
              <a:t>분류 결과 </a:t>
            </a:r>
            <a:r>
              <a:rPr lang="en-US" altLang="ko-KR"/>
              <a:t>(</a:t>
            </a:r>
            <a:r>
              <a:rPr lang="ko-KR" altLang="en-US"/>
              <a:t>해당 위해물품 </a:t>
            </a:r>
            <a:r>
              <a:rPr lang="en-US" altLang="ko-KR"/>
              <a:t>1</a:t>
            </a:r>
            <a:r>
              <a:rPr lang="ko-KR" altLang="en-US"/>
              <a:t>개 </a:t>
            </a:r>
            <a:r>
              <a:rPr lang="en-US" altLang="ko-KR"/>
              <a:t>+ </a:t>
            </a:r>
            <a:r>
              <a:rPr lang="ko-KR" altLang="en-US"/>
              <a:t>일반 품목</a:t>
            </a:r>
            <a:r>
              <a:rPr lang="en-US" altLang="ko-KR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Electronic cigarettes : 60/100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Gun : 100/100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Liquid : 79/100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SmartPhone : 97/100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3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436</Words>
  <Application>Microsoft Office PowerPoint</Application>
  <PresentationFormat>와이드스크린</PresentationFormat>
  <Paragraphs>86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산업 컴퓨터 비전 실제 기말 프로젝트</vt:lpstr>
      <vt:lpstr>목차</vt:lpstr>
      <vt:lpstr>프로젝트 개요</vt:lpstr>
      <vt:lpstr>프로젝트 개요</vt:lpstr>
      <vt:lpstr>프로젝트 개요</vt:lpstr>
      <vt:lpstr>프로젝트 내용</vt:lpstr>
      <vt:lpstr>프로젝트 결과</vt:lpstr>
      <vt:lpstr>프로젝트 결과</vt:lpstr>
      <vt:lpstr>프로젝트 결과</vt:lpstr>
      <vt:lpstr>프로젝트 결과</vt:lpstr>
      <vt:lpstr>프로젝트 결과</vt:lpstr>
      <vt:lpstr>프로젝트 결과</vt:lpstr>
      <vt:lpstr>프로젝트 결과</vt:lpstr>
      <vt:lpstr>프로젝트 결과 - 고찰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산업 컴퓨터 비전 실제 기말 프로젝트</dc:title>
  <dc:creator>김준태</dc:creator>
  <cp:lastModifiedBy>김준태</cp:lastModifiedBy>
  <cp:revision>30</cp:revision>
  <dcterms:created xsi:type="dcterms:W3CDTF">2021-12-14T15:27:47Z</dcterms:created>
  <dcterms:modified xsi:type="dcterms:W3CDTF">2021-12-14T18:25:39Z</dcterms:modified>
</cp:coreProperties>
</file>