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3462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462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38100" cap="flat">
              <a:solidFill>
                <a:srgbClr val="003462"/>
              </a:solidFill>
              <a:prstDash val="solid"/>
              <a:round/>
            </a:ln>
          </a:top>
          <a:bottom>
            <a:ln w="127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3462"/>
        </a:fontRef>
        <a:srgbClr val="003462"/>
      </a:tcTxStyle>
      <a:tcStyle>
        <a:tcBdr>
          <a:left>
            <a:ln w="12700" cap="flat">
              <a:solidFill>
                <a:srgbClr val="003462"/>
              </a:solidFill>
              <a:prstDash val="solid"/>
              <a:round/>
            </a:ln>
          </a:left>
          <a:right>
            <a:ln w="12700" cap="flat">
              <a:solidFill>
                <a:srgbClr val="003462"/>
              </a:solidFill>
              <a:prstDash val="solid"/>
              <a:round/>
            </a:ln>
          </a:right>
          <a:top>
            <a:ln w="12700" cap="flat">
              <a:solidFill>
                <a:srgbClr val="003462"/>
              </a:solidFill>
              <a:prstDash val="solid"/>
              <a:round/>
            </a:ln>
          </a:top>
          <a:bottom>
            <a:ln w="38100" cap="flat">
              <a:solidFill>
                <a:srgbClr val="003462"/>
              </a:solidFill>
              <a:prstDash val="solid"/>
              <a:round/>
            </a:ln>
          </a:bottom>
          <a:insideH>
            <a:ln w="12700" cap="flat">
              <a:solidFill>
                <a:srgbClr val="003462"/>
              </a:solidFill>
              <a:prstDash val="solid"/>
              <a:round/>
            </a:ln>
          </a:insideH>
          <a:insideV>
            <a:ln w="12700" cap="flat">
              <a:solidFill>
                <a:srgbClr val="003462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>
                <a:solidFill>
                  <a:srgbClr val="FFFFFF"/>
                </a:solidFill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>
                <a:solidFill>
                  <a:srgbClr val="FFFFFF"/>
                </a:solidFill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>
                <a:solidFill>
                  <a:srgbClr val="FFFFFF"/>
                </a:solidFill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>
                <a:solidFill>
                  <a:srgbClr val="FFFFFF"/>
                </a:solidFill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>
                <a:solidFill>
                  <a:srgbClr val="FFFFFF"/>
                </a:solidFill>
              </a:defRPr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104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rgbClr val="004D80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80824" y="10675453"/>
            <a:ext cx="201492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solidFill>
                  <a:srgbClr val="00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란 하늘을 배경으로 아래에서 올려다본 열기구"/>
          <p:cNvSpPr/>
          <p:nvPr>
            <p:ph type="pic" sz="quarter" idx="21"/>
          </p:nvPr>
        </p:nvSpPr>
        <p:spPr>
          <a:xfrm>
            <a:off x="15436504" y="1270000"/>
            <a:ext cx="8167168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열기구의 윗부분을 위에서 근접 촬영한 사진"/>
          <p:cNvSpPr/>
          <p:nvPr>
            <p:ph type="pic" sz="quarter" idx="22"/>
          </p:nvPr>
        </p:nvSpPr>
        <p:spPr>
          <a:xfrm>
            <a:off x="15461772" y="7085972"/>
            <a:ext cx="8148415" cy="543227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파란 하늘을 배경으로 아래에서 올려다본 열기구"/>
          <p:cNvSpPr/>
          <p:nvPr>
            <p:ph type="pic" idx="23"/>
          </p:nvPr>
        </p:nvSpPr>
        <p:spPr>
          <a:xfrm>
            <a:off x="-124636" y="1270000"/>
            <a:ext cx="16859220" cy="112394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파란 하늘을 배경으로 아래에서 올려다본 열기구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열기구의 윗부분을 위에서 근접 촬영한 사진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열기구를 아래에서 근접 촬영한 사진"/>
          <p:cNvSpPr/>
          <p:nvPr>
            <p:ph type="pic" idx="21"/>
          </p:nvPr>
        </p:nvSpPr>
        <p:spPr>
          <a:xfrm>
            <a:off x="9226574" y="1270000"/>
            <a:ext cx="16840152" cy="1118443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245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파란 하늘을 배경으로 아래에서 올려다본 열기구"/>
          <p:cNvSpPr/>
          <p:nvPr>
            <p:ph type="pic" idx="22"/>
          </p:nvPr>
        </p:nvSpPr>
        <p:spPr>
          <a:xfrm>
            <a:off x="8432800" y="1263847"/>
            <a:ext cx="16850011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4D8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1.10.19"/>
          <p:cNvSpPr txBox="1"/>
          <p:nvPr>
            <p:ph type="body" sz="quarter" idx="1"/>
          </p:nvPr>
        </p:nvSpPr>
        <p:spPr>
          <a:xfrm>
            <a:off x="1201341" y="11847162"/>
            <a:ext cx="21971002" cy="636980"/>
          </a:xfrm>
          <a:prstGeom prst="rect">
            <a:avLst/>
          </a:prstGeom>
        </p:spPr>
        <p:txBody>
          <a:bodyPr/>
          <a:lstStyle/>
          <a:p>
            <a:pPr algn="r" defTabSz="825500">
              <a:lnSpc>
                <a:spcPct val="90000"/>
              </a:lnSpc>
              <a:defRPr sz="3600"/>
            </a:pPr>
            <a:r>
              <a:t>21.10.</a:t>
            </a:r>
            <a:r>
              <a:t>20</a:t>
            </a:r>
          </a:p>
        </p:txBody>
      </p:sp>
      <p:sp>
        <p:nvSpPr>
          <p:cNvPr id="152" name="산업 컴퓨터 비전 실제 중간 프로젝트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>
            <a:lvl1pPr algn="ctr">
              <a:defRPr spc="-300" sz="9700"/>
            </a:lvl1pPr>
          </a:lstStyle>
          <a:p>
            <a:pPr/>
            <a:r>
              <a:t>산업 컴퓨터 비전 실제 중간 프로젝트</a:t>
            </a:r>
          </a:p>
        </p:txBody>
      </p:sp>
      <p:sp>
        <p:nvSpPr>
          <p:cNvPr id="153" name="산업인공지능학과 2021254005 김준태"/>
          <p:cNvSpPr txBox="1"/>
          <p:nvPr/>
        </p:nvSpPr>
        <p:spPr>
          <a:xfrm>
            <a:off x="1201340" y="9942161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 defTabSz="817244">
              <a:defRPr b="1" sz="5400">
                <a:solidFill>
                  <a:srgbClr val="FFFFFF"/>
                </a:solidFill>
              </a:defRPr>
            </a:pPr>
            <a:r>
              <a:t>산업인공지능학과</a:t>
            </a:r>
            <a:br/>
            <a:r>
              <a:t>2021254005 김준태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목차</a:t>
            </a:r>
          </a:p>
        </p:txBody>
      </p:sp>
      <p:sp>
        <p:nvSpPr>
          <p:cNvPr id="156" name="데이터 개요 및 프로젝트 목표…"/>
          <p:cNvSpPr txBox="1"/>
          <p:nvPr>
            <p:ph type="body" idx="1"/>
          </p:nvPr>
        </p:nvSpPr>
        <p:spPr>
          <a:xfrm>
            <a:off x="1206500" y="272999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데이터 개요 및 프로젝트 목표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알고리즘 적용 결과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추가 활용 방안 </a:t>
            </a:r>
            <a:r>
              <a:t>– </a:t>
            </a:r>
            <a:r>
              <a:t>전처리를 통한 신경망 성능 향상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7">
              <a:defRPr spc="-194" sz="8245"/>
            </a:lvl1pPr>
          </a:lstStyle>
          <a:p>
            <a:pPr/>
            <a:r>
              <a:t>데이터 개요 및 프로젝트 목표</a:t>
            </a:r>
          </a:p>
        </p:txBody>
      </p:sp>
      <p:sp>
        <p:nvSpPr>
          <p:cNvPr id="159" name="텍스트 개체 틀 3"/>
          <p:cNvSpPr txBox="1"/>
          <p:nvPr>
            <p:ph type="body" idx="1"/>
          </p:nvPr>
        </p:nvSpPr>
        <p:spPr>
          <a:xfrm>
            <a:off x="1206500" y="2729994"/>
            <a:ext cx="21971000" cy="100335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/>
            </a:pPr>
            <a:r>
              <a:t>데이터 출처 </a:t>
            </a:r>
            <a:r>
              <a:t>: </a:t>
            </a:r>
            <a:r>
              <a:rPr>
                <a:solidFill>
                  <a:srgbClr val="2F2F2F"/>
                </a:solidFill>
              </a:rPr>
              <a:t>중소벤처기업부</a:t>
            </a:r>
            <a: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, Korea AI Manufacturing Platform(KAMP),</a:t>
            </a:r>
            <a:b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</a:br>
            <a:r>
              <a:rPr>
                <a:solidFill>
                  <a:srgbClr val="333333"/>
                </a:solidFill>
              </a:rPr>
              <a:t>제조 현장용 </a:t>
            </a:r>
            <a:r>
              <a:rPr>
                <a:solidFill>
                  <a:srgbClr val="333333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OCR</a:t>
            </a:r>
            <a:r>
              <a:rPr>
                <a:solidFill>
                  <a:srgbClr val="333333"/>
                </a:solidFill>
              </a:rPr>
              <a:t>학습 제조</a:t>
            </a:r>
            <a:r>
              <a:rPr>
                <a:solidFill>
                  <a:srgbClr val="333333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AI </a:t>
            </a:r>
            <a:r>
              <a:rPr>
                <a:solidFill>
                  <a:srgbClr val="333333"/>
                </a:solidFill>
              </a:rPr>
              <a:t>데이터셋</a:t>
            </a:r>
            <a: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, KAIST, 2020.12.14.,</a:t>
            </a:r>
            <a:b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</a:br>
            <a: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 </a:t>
            </a:r>
            <a:r>
              <a:rPr>
                <a:solidFill>
                  <a:srgbClr val="2F2F2F"/>
                </a:solidFill>
                <a:latin typeface="Noto Sans CJK kr"/>
                <a:ea typeface="Noto Sans CJK kr"/>
                <a:cs typeface="Noto Sans CJK kr"/>
                <a:sym typeface="Noto Sans CJK kr"/>
              </a:rPr>
              <a:t>https://kamp-ai.kr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2F2F2F"/>
                </a:solidFill>
              </a:defRPr>
            </a:pPr>
            <a:r>
              <a:t>제조 공정 </a:t>
            </a:r>
            <a:r>
              <a:t>: </a:t>
            </a:r>
            <a:r>
              <a:t>충진 공정에서 저울에 표기된 무게를 </a:t>
            </a:r>
            <a:r>
              <a:t>OCR</a:t>
            </a:r>
            <a:r>
              <a:t>로 파악</a:t>
            </a:r>
          </a:p>
          <a:p>
            <a:pPr lvl="1" marL="1219200" indent="-609600" defTabSz="2438337">
              <a:lnSpc>
                <a:spcPct val="90000"/>
              </a:lnSpc>
              <a:spcBef>
                <a:spcPts val="4500"/>
              </a:spcBef>
              <a:defRPr b="0" sz="4800">
                <a:solidFill>
                  <a:srgbClr val="2F2F2F"/>
                </a:solidFill>
              </a:defRPr>
            </a:pPr>
            <a:r>
              <a:t>철가루를 무게추에 채우는 과정으로 현장 오염도로 인해 노이즈가 심함</a:t>
            </a:r>
            <a:br/>
            <a:r>
              <a:t>→ 일반적인 </a:t>
            </a:r>
            <a:r>
              <a:t>OCR </a:t>
            </a:r>
            <a:r>
              <a:t>모듈로 쉽게 인식되지 않음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2F2F2F"/>
                </a:solidFill>
              </a:defRPr>
            </a:pPr>
            <a:r>
              <a:t>데이터 분석 목적 </a:t>
            </a:r>
            <a:r>
              <a:t>: </a:t>
            </a:r>
            <a:r>
              <a:t>무게 입력 과정의 자동화 구현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2F2F2F"/>
                </a:solidFill>
              </a:defRPr>
            </a:pPr>
            <a:r>
              <a:t>KAMP BaseModel : ResNet</a:t>
            </a:r>
            <a:r>
              <a:t>을</a:t>
            </a:r>
            <a:r>
              <a:t> </a:t>
            </a:r>
            <a:r>
              <a:t>활용한 </a:t>
            </a:r>
            <a:r>
              <a:t>0~9 </a:t>
            </a:r>
            <a:r>
              <a:t>이미지 분류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2F2F2F"/>
                </a:solidFill>
              </a:defRPr>
            </a:pPr>
            <a:r>
              <a:t>중간 프로젝트 목표 </a:t>
            </a:r>
            <a:r>
              <a:t>: </a:t>
            </a:r>
            <a:r>
              <a:t>데이터 노이즈를 제거 및 신경망에서 오분류한 데이터</a:t>
            </a:r>
            <a:br/>
            <a:r>
              <a:t>                                  </a:t>
            </a:r>
            <a:r>
              <a:t>Image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7">
              <a:defRPr spc="-194" sz="8245"/>
            </a:lvl1pPr>
          </a:lstStyle>
          <a:p>
            <a:pPr/>
            <a:r>
              <a:t>데이터 개요 및 프로젝트 목표</a:t>
            </a:r>
          </a:p>
        </p:txBody>
      </p:sp>
      <p:sp>
        <p:nvSpPr>
          <p:cNvPr id="162" name="텍스트 개체 틀 3"/>
          <p:cNvSpPr txBox="1"/>
          <p:nvPr/>
        </p:nvSpPr>
        <p:spPr>
          <a:xfrm>
            <a:off x="1206500" y="2729994"/>
            <a:ext cx="21971000" cy="10033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2F2F2F"/>
                </a:solidFill>
              </a:defRPr>
            </a:pPr>
            <a:r>
              <a:t>원본 이미지</a:t>
            </a:r>
            <a:r>
              <a:t>(3,894</a:t>
            </a:r>
            <a:r>
              <a:t>개</a:t>
            </a:r>
            <a:r>
              <a:t>)</a:t>
            </a:r>
            <a:r>
              <a:t>로부터 추출된 </a:t>
            </a:r>
            <a:r>
              <a:t>27,237</a:t>
            </a:r>
            <a:r>
              <a:t>개 이미지 데이터</a:t>
            </a:r>
          </a:p>
        </p:txBody>
      </p:sp>
      <p:pic>
        <p:nvPicPr>
          <p:cNvPr id="16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4794" y="3689293"/>
            <a:ext cx="7434413" cy="9726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7">
              <a:defRPr spc="-194" sz="8245"/>
            </a:lvl1pPr>
          </a:lstStyle>
          <a:p>
            <a:pPr/>
            <a:r>
              <a:t>알고리즘 적용 결과</a:t>
            </a:r>
          </a:p>
        </p:txBody>
      </p:sp>
      <p:sp>
        <p:nvSpPr>
          <p:cNvPr id="166" name="데이터 개요 및 프로젝트 목표…"/>
          <p:cNvSpPr txBox="1"/>
          <p:nvPr/>
        </p:nvSpPr>
        <p:spPr>
          <a:xfrm>
            <a:off x="1206500" y="272999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데이터 </a:t>
            </a:r>
            <a:r>
              <a:t>: error_img/error19_6_5.png</a:t>
            </a:r>
            <a:br/>
            <a:r>
              <a:t>‘5’ </a:t>
            </a:r>
            <a:r>
              <a:t>를 </a:t>
            </a:r>
            <a:r>
              <a:t>‘6’</a:t>
            </a:r>
            <a:r>
              <a:t>으로 잘못 분류한 데이터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thr, mask = cv2.threshold(img, 200, 1, cv2.THRESH_BINARY)</a:t>
            </a:r>
          </a:p>
        </p:txBody>
      </p:sp>
      <p:pic>
        <p:nvPicPr>
          <p:cNvPr id="16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3373" y="6858000"/>
            <a:ext cx="13877252" cy="555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7">
              <a:defRPr spc="-194" sz="8245"/>
            </a:lvl1pPr>
          </a:lstStyle>
          <a:p>
            <a:pPr/>
            <a:r>
              <a:t>알고리즘 적용 결과</a:t>
            </a:r>
          </a:p>
        </p:txBody>
      </p:sp>
      <p:sp>
        <p:nvSpPr>
          <p:cNvPr id="170" name="데이터 개요 및 프로젝트 목표…"/>
          <p:cNvSpPr txBox="1"/>
          <p:nvPr/>
        </p:nvSpPr>
        <p:spPr>
          <a:xfrm>
            <a:off x="1206500" y="272999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데이터 </a:t>
            </a:r>
            <a:r>
              <a:t>: error_img/error17_0_8.png</a:t>
            </a:r>
            <a:br/>
            <a:r>
              <a:t>‘8’ </a:t>
            </a:r>
            <a:r>
              <a:t>을 </a:t>
            </a:r>
            <a:r>
              <a:t>‘0’</a:t>
            </a:r>
            <a:r>
              <a:t>으로 잘못 분류한 데이터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filtered = cv2.filter2D(binary, -1, kernel) # kernel : cv2.getGaussianKernel</a:t>
            </a:r>
            <a:br/>
            <a:r>
              <a:t>thr, mask = cv2.threshold(binary, -1, 1, cv2.THRESH_BINARY | cv2.THRESH_OTSU)</a:t>
            </a:r>
          </a:p>
        </p:txBody>
      </p:sp>
      <p:pic>
        <p:nvPicPr>
          <p:cNvPr id="171" name="8_sharpening.png" descr="8_sharpen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1824" y="6934305"/>
            <a:ext cx="19100352" cy="764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7">
              <a:defRPr spc="-194" sz="8245"/>
            </a:lvl1pPr>
          </a:lstStyle>
          <a:p>
            <a:pPr/>
            <a:r>
              <a:t>알고리즘 적용 결과</a:t>
            </a:r>
          </a:p>
        </p:txBody>
      </p:sp>
      <p:sp>
        <p:nvSpPr>
          <p:cNvPr id="174" name="데이터 개요 및 프로젝트 목표…"/>
          <p:cNvSpPr txBox="1"/>
          <p:nvPr/>
        </p:nvSpPr>
        <p:spPr>
          <a:xfrm>
            <a:off x="1206500" y="272999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데이터 </a:t>
            </a:r>
            <a:r>
              <a:t>: 3/00838_4.jpg</a:t>
            </a:r>
            <a:br/>
            <a:r>
              <a:t>‘3’</a:t>
            </a:r>
            <a:r>
              <a:t>으로 Labeling 된 데이터 데이터 예시</a:t>
            </a:r>
          </a:p>
          <a:p>
            <a:pPr marL="571499" indent="-5714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100">
                <a:solidFill>
                  <a:srgbClr val="000000"/>
                </a:solidFill>
              </a:defRPr>
            </a:pPr>
            <a:r>
              <a:t>filtered = cv2.filter2D(img, -1, kernel) # kernel : cv2.getGaussianKernel</a:t>
            </a:r>
            <a:br/>
            <a:r>
              <a:t>bilateral = cv2.bilateralFilter(filtered, -5, 20, 20)</a:t>
            </a:r>
            <a:br/>
            <a:r>
              <a:t>thr, mask = cv2.threshold(bilateral, -1, 1, cv2.THRESH_BINARY | cv2.THRESH_OTSU)</a:t>
            </a:r>
          </a:p>
        </p:txBody>
      </p:sp>
      <p:pic>
        <p:nvPicPr>
          <p:cNvPr id="175" name="3_preprocessing.png" descr="3_preprocess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6829" y="6894984"/>
            <a:ext cx="16590342" cy="6636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200" sz="7600"/>
            </a:pPr>
            <a:r>
              <a:t>추가 활용 방안 </a:t>
            </a:r>
            <a:r>
              <a:t>– </a:t>
            </a:r>
            <a:r>
              <a:t>전처리를 통한 신경망 성능 향상</a:t>
            </a:r>
          </a:p>
        </p:txBody>
      </p:sp>
      <p:sp>
        <p:nvSpPr>
          <p:cNvPr id="178" name="텍스트 개체 틀 3"/>
          <p:cNvSpPr txBox="1"/>
          <p:nvPr>
            <p:ph type="body" idx="1"/>
          </p:nvPr>
        </p:nvSpPr>
        <p:spPr>
          <a:xfrm>
            <a:off x="1206500" y="3130062"/>
            <a:ext cx="21971000" cy="937445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b="0" sz="4800"/>
            </a:pPr>
            <a:r>
              <a:t>이미지 또한 수치형 데이터와 마찬가지로 데이터의 노이즈 감소</a:t>
            </a:r>
            <a:r>
              <a:t>,</a:t>
            </a:r>
            <a:br/>
            <a:r>
              <a:t>픽셀 구성 값의 </a:t>
            </a:r>
            <a:r>
              <a:t>Normalization </a:t>
            </a:r>
            <a:r>
              <a:t>등 다양한 필터를 적용하여 전처리가 가능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b="0" sz="4800"/>
            </a:pPr>
            <a:r>
              <a:t>기존 </a:t>
            </a:r>
            <a:r>
              <a:t>KAMP Baseline </a:t>
            </a:r>
            <a:r>
              <a:t>모델 구조는 고정한 상태로</a:t>
            </a:r>
            <a:br/>
            <a:r>
              <a:t>원본 데이터 학습 결과와 전처리 데이터 학습 결과 비교를 통해</a:t>
            </a:r>
            <a:br/>
            <a:r>
              <a:t>전처리 효과 비교 가능</a:t>
            </a:r>
          </a:p>
          <a:p>
            <a:pPr marL="609600" indent="-609600" defTabSz="2438337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b="0" sz="4800"/>
            </a:pPr>
            <a:r>
              <a:t>개별 이미지가 아닌 전체 데이터에 일반화되어 적용 가능하도록</a:t>
            </a:r>
            <a:br/>
            <a:r>
              <a:t>데이터의 특성 분석 및 분석된 특성을 고려한 전처리 필요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46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