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31" r:id="rId6"/>
    <p:sldId id="348" r:id="rId7"/>
    <p:sldId id="352" r:id="rId8"/>
    <p:sldId id="350" r:id="rId9"/>
    <p:sldId id="343" r:id="rId10"/>
    <p:sldId id="328" r:id="rId11"/>
    <p:sldId id="353" r:id="rId12"/>
    <p:sldId id="335" r:id="rId13"/>
    <p:sldId id="351" r:id="rId14"/>
    <p:sldId id="336" r:id="rId15"/>
    <p:sldId id="349" r:id="rId16"/>
    <p:sldId id="347" r:id="rId17"/>
    <p:sldId id="268" r:id="rId1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82" d="100"/>
          <a:sy n="82" d="100"/>
        </p:scale>
        <p:origin x="1638" y="90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57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2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5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47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2022.  6.  15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[21-6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김준태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우상진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#2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학습 출력 결과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재현율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정밀도</a:t>
            </a:r>
            <a:r>
              <a:rPr lang="en-US" altLang="ko-KR" sz="1600">
                <a:latin typeface="+mn-ea"/>
              </a:rPr>
              <a:t>, mAP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학습 시간 등</a:t>
            </a:r>
            <a:r>
              <a:rPr lang="en-US" altLang="ko-KR" sz="1600">
                <a:latin typeface="+mn-ea"/>
              </a:rPr>
              <a:t>…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B0F9C-F1AD-DDBC-6380-9E4FF848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6" y="3782342"/>
            <a:ext cx="8529154" cy="26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검증 결과</a:t>
            </a:r>
            <a:br>
              <a:rPr lang="en-US" altLang="ko-KR" sz="2000" b="1">
                <a:latin typeface="+mn-ea"/>
              </a:rPr>
            </a:br>
            <a:r>
              <a:rPr lang="en-US" altLang="ko-KR" sz="1600">
                <a:latin typeface="+mn-ea"/>
              </a:rPr>
              <a:t>  - Confusion matrix </a:t>
            </a:r>
            <a:r>
              <a:rPr lang="ko-KR" altLang="en-US" sz="1600">
                <a:latin typeface="+mn-ea"/>
              </a:rPr>
              <a:t>및 평가지표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>
                <a:latin typeface="+mn-ea"/>
              </a:rPr>
              <a:t>  - train:val = 8:2 …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D5E422-547F-1CFD-5790-D35EA7844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93"/>
          <a:stretch/>
        </p:blipFill>
        <p:spPr>
          <a:xfrm>
            <a:off x="1229907" y="1918780"/>
            <a:ext cx="6684186" cy="16791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451981-BE28-BC4D-481B-FEF087F25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05"/>
          <a:stretch/>
        </p:blipFill>
        <p:spPr>
          <a:xfrm>
            <a:off x="899592" y="3856355"/>
            <a:ext cx="3240359" cy="26881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78B0CA-6918-2B0F-47A0-65C455119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089" y="3650195"/>
            <a:ext cx="3028319" cy="28943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AA96CC-8BB6-0B42-21D4-6E2301BEA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5262697"/>
            <a:ext cx="1883627" cy="6323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D8B2C7-317B-2B1C-4A4E-CF72654358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94" b="82094"/>
          <a:stretch/>
        </p:blipFill>
        <p:spPr>
          <a:xfrm>
            <a:off x="1499021" y="5262697"/>
            <a:ext cx="2032916" cy="7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1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테스트 결과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오분류 사례 및 개선점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제공 받은 테스트 데이터셋에서 발생한 오분류 사례 분석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개선 방향 등</a:t>
            </a:r>
            <a:endParaRPr lang="en-US" altLang="ko-KR" sz="1600"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A7C8EE4-38ED-24B6-E5AB-BC35C77CE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89" r="35038" b="16067"/>
          <a:stretch/>
        </p:blipFill>
        <p:spPr>
          <a:xfrm>
            <a:off x="1141260" y="1475997"/>
            <a:ext cx="6513839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9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</a:t>
            </a:r>
            <a:r>
              <a:rPr lang="ko-KR" altLang="en-US" sz="2000" b="1">
                <a:latin typeface="맑은 고딕"/>
                <a:ea typeface="맑은 고딕"/>
              </a:rPr>
              <a:t>및 개선점</a:t>
            </a:r>
            <a:endParaRPr lang="en-US" altLang="ko-KR" sz="1600">
              <a:latin typeface="맑은 고딕"/>
              <a:ea typeface="맑은 고딕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맑은 고딕"/>
                <a:ea typeface="맑은 고딕"/>
              </a:rPr>
              <a:t>결과에 대한 고찰 및 미비점</a:t>
            </a:r>
            <a:endParaRPr lang="en-US" altLang="ko-KR" sz="1600">
              <a:latin typeface="맑은 고딕"/>
              <a:ea typeface="맑은 고딕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맑은 고딕"/>
                <a:ea typeface="맑은 고딕"/>
              </a:rPr>
              <a:t>느낀 점 등</a:t>
            </a:r>
            <a:endParaRPr lang="en-US" altLang="ko-KR" sz="160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수행방법</a:t>
            </a:r>
            <a:endParaRPr lang="en-US" altLang="ko-KR" sz="2000" b="1">
              <a:latin typeface="+mn-ea"/>
            </a:endParaRPr>
          </a:p>
          <a:p>
            <a:pPr indent="-18000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월요일 비대면 미팅을 활용하여 진행 상황 및 일정 공유 및 정리</a:t>
            </a:r>
            <a:endParaRPr lang="en-US" altLang="ko-KR" sz="1600">
              <a:latin typeface="+mn-ea"/>
            </a:endParaRPr>
          </a:p>
          <a:p>
            <a:pPr indent="-18000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프로젝트 </a:t>
            </a:r>
            <a:r>
              <a:rPr lang="en-US" altLang="ko-KR" sz="1600">
                <a:latin typeface="+mn-ea"/>
              </a:rPr>
              <a:t>1</a:t>
            </a:r>
          </a:p>
          <a:p>
            <a:pPr marL="457200" lvl="2" indent="-18000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데이터 준비 작업 </a:t>
            </a:r>
            <a:r>
              <a:rPr lang="en-US" altLang="ko-KR" sz="1600">
                <a:latin typeface="+mn-ea"/>
              </a:rPr>
              <a:t>/ </a:t>
            </a:r>
            <a:r>
              <a:rPr lang="ko-KR" altLang="en-US" sz="1600">
                <a:latin typeface="+mn-ea"/>
              </a:rPr>
              <a:t>학습 및 평가 로 분업화</a:t>
            </a:r>
            <a:endParaRPr lang="en-US" altLang="ko-KR" sz="1600" dirty="0">
              <a:latin typeface="+mn-ea"/>
            </a:endParaRPr>
          </a:p>
          <a:p>
            <a:pPr indent="-18000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프로젝트 </a:t>
            </a:r>
            <a:r>
              <a:rPr lang="en-US" altLang="ko-KR" sz="1600">
                <a:latin typeface="+mn-ea"/>
              </a:rPr>
              <a:t>2</a:t>
            </a:r>
          </a:p>
          <a:p>
            <a:pPr marL="457200" lvl="2" indent="-18000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프로젝트 </a:t>
            </a:r>
            <a:r>
              <a:rPr lang="en-US" altLang="ko-KR" sz="1600">
                <a:latin typeface="+mn-ea"/>
              </a:rPr>
              <a:t>1</a:t>
            </a:r>
            <a:r>
              <a:rPr lang="ko-KR" altLang="en-US" sz="1600">
                <a:latin typeface="+mn-ea"/>
              </a:rPr>
              <a:t>에서 주도했던 역할을 일부 바꾸어 진행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57891"/>
              </p:ext>
            </p:extLst>
          </p:nvPr>
        </p:nvGraphicFramePr>
        <p:xfrm>
          <a:off x="611560" y="3561866"/>
          <a:ext cx="8107101" cy="2459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1403023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43510444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920433081"/>
                    </a:ext>
                  </a:extLst>
                </a:gridCol>
                <a:gridCol w="1050317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2293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비중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229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프로젝트</a:t>
                      </a:r>
                      <a:r>
                        <a:rPr lang="en-US" altLang="ko-KR" sz="1400"/>
                        <a:t>#1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프로젝트</a:t>
                      </a:r>
                      <a:r>
                        <a:rPr lang="en-US" altLang="ko-KR" sz="1400"/>
                        <a:t>#2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주제발표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23903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우상진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  <a:endParaRPr lang="ko-KR" altLang="en-US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증량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전처리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결과발표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전처리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증량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학습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자료 조사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자료 취합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발표 자료 작성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김준태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  <a:endParaRPr lang="ko-KR" altLang="en-US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코딩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CNN </a:t>
                      </a: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학습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성능평가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 데이터 라벨링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발표 자료 취합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자료 조사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 코드 분석</a:t>
                      </a:r>
                      <a:endParaRPr lang="en-US" altLang="ko-KR" sz="1400" i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 프로세스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우수성</a:t>
            </a:r>
            <a:r>
              <a:rPr lang="en-US" altLang="ko-KR" sz="2000" b="1">
                <a:latin typeface="+mn-ea"/>
              </a:rPr>
              <a:t>/</a:t>
            </a:r>
            <a:r>
              <a:rPr lang="ko-KR" altLang="en-US" sz="2000" b="1">
                <a:latin typeface="+mn-ea"/>
              </a:rPr>
              <a:t>차별성 </a:t>
            </a:r>
            <a:br>
              <a:rPr lang="en-US" altLang="ko-KR" sz="2000" b="1">
                <a:latin typeface="+mn-ea"/>
              </a:rPr>
            </a:br>
            <a:r>
              <a:rPr lang="en-US" altLang="ko-KR" sz="1600">
                <a:latin typeface="+mn-ea"/>
              </a:rPr>
              <a:t>  - LabelImg, Roboflow </a:t>
            </a:r>
            <a:r>
              <a:rPr lang="ko-KR" altLang="en-US" sz="1600">
                <a:latin typeface="+mn-ea"/>
              </a:rPr>
              <a:t>활용 </a:t>
            </a: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데이터 셋 추가 및 증량 기법 활용</a:t>
            </a:r>
            <a:endParaRPr lang="en-US" altLang="ko-KR" sz="160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모델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하이퍼파라미터 변경 비교 학습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87ADEB-73F2-2692-1193-28891CA4F11E}"/>
              </a:ext>
            </a:extLst>
          </p:cNvPr>
          <p:cNvSpPr/>
          <p:nvPr/>
        </p:nvSpPr>
        <p:spPr>
          <a:xfrm>
            <a:off x="1988462" y="2349137"/>
            <a:ext cx="3432276" cy="649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89EFC-5493-2DAD-2731-08473B9F216D}"/>
              </a:ext>
            </a:extLst>
          </p:cNvPr>
          <p:cNvSpPr/>
          <p:nvPr/>
        </p:nvSpPr>
        <p:spPr>
          <a:xfrm>
            <a:off x="5420738" y="2352178"/>
            <a:ext cx="1734800" cy="644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852774-B7D1-6BF0-471A-163E5781E1DE}"/>
              </a:ext>
            </a:extLst>
          </p:cNvPr>
          <p:cNvSpPr/>
          <p:nvPr/>
        </p:nvSpPr>
        <p:spPr>
          <a:xfrm>
            <a:off x="7155538" y="2348880"/>
            <a:ext cx="1530493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latin typeface="NEXON Lv1 Gothic OTF Light" pitchFamily="2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D79D7-6BC0-A3CC-C9CA-65CB21E1CF41}"/>
              </a:ext>
            </a:extLst>
          </p:cNvPr>
          <p:cNvSpPr txBox="1"/>
          <p:nvPr/>
        </p:nvSpPr>
        <p:spPr>
          <a:xfrm>
            <a:off x="429811" y="2384769"/>
            <a:ext cx="1889001" cy="54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5447B9-7A5B-A155-DE78-81E5A9F3FB7C}"/>
              </a:ext>
            </a:extLst>
          </p:cNvPr>
          <p:cNvSpPr txBox="1"/>
          <p:nvPr/>
        </p:nvSpPr>
        <p:spPr>
          <a:xfrm>
            <a:off x="5961243" y="2403987"/>
            <a:ext cx="760144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학습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261C1A-C904-C74C-7549-E7586BD54D71}"/>
              </a:ext>
            </a:extLst>
          </p:cNvPr>
          <p:cNvSpPr txBox="1"/>
          <p:nvPr/>
        </p:nvSpPr>
        <p:spPr>
          <a:xfrm>
            <a:off x="7503834" y="2423655"/>
            <a:ext cx="760143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평가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C3162-33B4-25C8-C0E7-D5DFD7FB43E4}"/>
              </a:ext>
            </a:extLst>
          </p:cNvPr>
          <p:cNvSpPr txBox="1"/>
          <p:nvPr/>
        </p:nvSpPr>
        <p:spPr>
          <a:xfrm>
            <a:off x="1907704" y="335699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주석 변환</a:t>
            </a:r>
            <a:endParaRPr lang="ko-KR" altLang="en-US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728894-CD15-021C-8F1F-DA9E9E15AFDF}"/>
              </a:ext>
            </a:extLst>
          </p:cNvPr>
          <p:cNvSpPr txBox="1"/>
          <p:nvPr/>
        </p:nvSpPr>
        <p:spPr>
          <a:xfrm>
            <a:off x="1930157" y="51990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레이블링</a:t>
            </a:r>
            <a:endParaRPr lang="ko-KR" altLang="en-US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AB76C8-933D-B203-7ACF-95D2C74F91F6}"/>
              </a:ext>
            </a:extLst>
          </p:cNvPr>
          <p:cNvSpPr txBox="1"/>
          <p:nvPr/>
        </p:nvSpPr>
        <p:spPr>
          <a:xfrm>
            <a:off x="2699792" y="407707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endParaRPr lang="en-US" altLang="ko-KR" sz="1000" b="1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685800">
              <a:defRPr/>
            </a:pPr>
            <a:r>
              <a:rPr lang="ko-KR" altLang="en-US" sz="1000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증량</a:t>
            </a:r>
            <a:endParaRPr lang="en-US" altLang="ko-KR" sz="1000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B906555-7EEC-64D1-FBB3-355C56E86737}"/>
              </a:ext>
            </a:extLst>
          </p:cNvPr>
          <p:cNvCxnSpPr>
            <a:cxnSpLocks/>
          </p:cNvCxnSpPr>
          <p:nvPr/>
        </p:nvCxnSpPr>
        <p:spPr>
          <a:xfrm flipV="1">
            <a:off x="7027121" y="4188800"/>
            <a:ext cx="579114" cy="1116525"/>
          </a:xfrm>
          <a:prstGeom prst="bentConnector3">
            <a:avLst>
              <a:gd name="adj1" fmla="val 489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14B263A-2E24-8FCB-E93B-E3FD1DB7A3A9}"/>
              </a:ext>
            </a:extLst>
          </p:cNvPr>
          <p:cNvSpPr/>
          <p:nvPr/>
        </p:nvSpPr>
        <p:spPr>
          <a:xfrm>
            <a:off x="780063" y="3411975"/>
            <a:ext cx="954881" cy="381000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데이터셋</a:t>
            </a:r>
            <a:b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5,000)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6BE3048-239C-3B98-89BD-1EE8B3831829}"/>
              </a:ext>
            </a:extLst>
          </p:cNvPr>
          <p:cNvSpPr/>
          <p:nvPr/>
        </p:nvSpPr>
        <p:spPr>
          <a:xfrm>
            <a:off x="780063" y="4992216"/>
            <a:ext cx="954880" cy="381000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 데이터셋</a:t>
            </a:r>
            <a:r>
              <a:rPr lang="en-US" altLang="ko-KR" sz="825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sz="825" b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114</a:t>
            </a:r>
            <a:r>
              <a:rPr lang="en-US" altLang="ko-KR" sz="825" b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825" b="1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E7164E6-836E-2ACD-0D2D-C3A6B7BE5401}"/>
              </a:ext>
            </a:extLst>
          </p:cNvPr>
          <p:cNvSpPr/>
          <p:nvPr/>
        </p:nvSpPr>
        <p:spPr>
          <a:xfrm>
            <a:off x="4570647" y="4804855"/>
            <a:ext cx="790735" cy="424345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Valid(2,000</a:t>
            </a: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CE6FF91-69F3-DB52-538E-CC7CA2EE9FF4}"/>
              </a:ext>
            </a:extLst>
          </p:cNvPr>
          <p:cNvSpPr/>
          <p:nvPr/>
        </p:nvSpPr>
        <p:spPr>
          <a:xfrm>
            <a:off x="4570647" y="4228791"/>
            <a:ext cx="790735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Train(8,462)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156176" y="5093417"/>
            <a:ext cx="861046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Yolov5l </a:t>
            </a:r>
            <a:r>
              <a:rPr lang="ko-KR" altLang="en-US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0829DE3-8186-E538-D176-70CC89C0CF55}"/>
              </a:ext>
            </a:extLst>
          </p:cNvPr>
          <p:cNvSpPr/>
          <p:nvPr/>
        </p:nvSpPr>
        <p:spPr>
          <a:xfrm>
            <a:off x="7596336" y="3998300"/>
            <a:ext cx="759621" cy="381000"/>
          </a:xfrm>
          <a:prstGeom prst="roundRect">
            <a:avLst>
              <a:gd name="adj" fmla="val 5417"/>
            </a:avLst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성능 비교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2A41CC-98BE-C519-0BF4-86AAE6AF74BE}"/>
              </a:ext>
            </a:extLst>
          </p:cNvPr>
          <p:cNvSpPr txBox="1"/>
          <p:nvPr/>
        </p:nvSpPr>
        <p:spPr>
          <a:xfrm>
            <a:off x="3444559" y="2384550"/>
            <a:ext cx="894797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처리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F3C272-E2E8-B5AD-7B86-1859C1D9D18F}"/>
              </a:ext>
            </a:extLst>
          </p:cNvPr>
          <p:cNvGrpSpPr/>
          <p:nvPr/>
        </p:nvGrpSpPr>
        <p:grpSpPr>
          <a:xfrm>
            <a:off x="396993" y="2348880"/>
            <a:ext cx="1591469" cy="649813"/>
            <a:chOff x="-4930" y="2349137"/>
            <a:chExt cx="2016939" cy="649813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E84E78-EAD7-E9BD-3ABB-07CE72299BEC}"/>
                </a:ext>
              </a:extLst>
            </p:cNvPr>
            <p:cNvSpPr/>
            <p:nvPr/>
          </p:nvSpPr>
          <p:spPr>
            <a:xfrm>
              <a:off x="-4930" y="2349137"/>
              <a:ext cx="2016939" cy="6498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dirty="0">
                <a:latin typeface="NEXON Lv1 Gothic OTF Light" pitchFamily="2" charset="-128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DC0C-2553-6BFD-1EC2-942248F92ED4}"/>
                </a:ext>
              </a:extLst>
            </p:cNvPr>
            <p:cNvSpPr txBox="1"/>
            <p:nvPr/>
          </p:nvSpPr>
          <p:spPr>
            <a:xfrm>
              <a:off x="34993" y="2389571"/>
              <a:ext cx="1889001" cy="54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lnSpc>
                  <a:spcPct val="150000"/>
                </a:lnSpc>
                <a:defRPr/>
              </a:pPr>
              <a:r>
                <a:rPr lang="en-US" altLang="ko-KR" sz="1050" b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 </a:t>
              </a:r>
              <a:r>
                <a:rPr lang="en-US" altLang="ko-KR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</a:t>
              </a:r>
            </a:p>
            <a:p>
              <a:pPr algn="ctr" defTabSz="685800">
                <a:lnSpc>
                  <a:spcPct val="150000"/>
                </a:lnSpc>
                <a:defRPr/>
              </a:pPr>
              <a:r>
                <a:rPr lang="ko-KR" altLang="en-US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수집</a:t>
              </a:r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BD43A4D-7D52-4EFC-B9A3-DFF7BA9C6675}"/>
              </a:ext>
            </a:extLst>
          </p:cNvPr>
          <p:cNvCxnSpPr>
            <a:cxnSpLocks/>
            <a:stCxn id="57" idx="3"/>
            <a:endCxn id="61" idx="0"/>
          </p:cNvCxnSpPr>
          <p:nvPr/>
        </p:nvCxnSpPr>
        <p:spPr>
          <a:xfrm>
            <a:off x="1734944" y="3602475"/>
            <a:ext cx="568128" cy="8834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33DA557-FC87-4738-BD5D-1912B13A304B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1734943" y="4948871"/>
            <a:ext cx="568129" cy="2338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52070E1-121F-44D9-B17B-C5548887889C}"/>
              </a:ext>
            </a:extLst>
          </p:cNvPr>
          <p:cNvSpPr/>
          <p:nvPr/>
        </p:nvSpPr>
        <p:spPr>
          <a:xfrm>
            <a:off x="1907704" y="4485944"/>
            <a:ext cx="790735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Total Set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D1D7523-3FEC-4B86-9BC1-A9E796FB214F}"/>
              </a:ext>
            </a:extLst>
          </p:cNvPr>
          <p:cNvCxnSpPr>
            <a:cxnSpLocks/>
            <a:stCxn id="61" idx="3"/>
            <a:endCxn id="77" idx="1"/>
          </p:cNvCxnSpPr>
          <p:nvPr/>
        </p:nvCxnSpPr>
        <p:spPr>
          <a:xfrm>
            <a:off x="2698439" y="4717408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9ADEF60-A6CD-401C-B3D9-0C68346DE995}"/>
              </a:ext>
            </a:extLst>
          </p:cNvPr>
          <p:cNvSpPr/>
          <p:nvPr/>
        </p:nvSpPr>
        <p:spPr>
          <a:xfrm>
            <a:off x="3274503" y="4485944"/>
            <a:ext cx="790735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Total Set</a:t>
            </a:r>
          </a:p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(10,462)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93489A8-98A4-44C9-80C4-6AD820842CD4}"/>
              </a:ext>
            </a:extLst>
          </p:cNvPr>
          <p:cNvCxnSpPr>
            <a:cxnSpLocks/>
            <a:stCxn id="77" idx="3"/>
            <a:endCxn id="60" idx="1"/>
          </p:cNvCxnSpPr>
          <p:nvPr/>
        </p:nvCxnSpPr>
        <p:spPr>
          <a:xfrm flipV="1">
            <a:off x="4065238" y="4460255"/>
            <a:ext cx="505409" cy="2571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3760217-EED9-40D3-B7F8-6242AFFA8E1D}"/>
              </a:ext>
            </a:extLst>
          </p:cNvPr>
          <p:cNvCxnSpPr>
            <a:cxnSpLocks/>
            <a:stCxn id="77" idx="3"/>
            <a:endCxn id="59" idx="1"/>
          </p:cNvCxnSpPr>
          <p:nvPr/>
        </p:nvCxnSpPr>
        <p:spPr>
          <a:xfrm>
            <a:off x="4065238" y="4717408"/>
            <a:ext cx="505409" cy="2996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3DDDEA0-0D54-42C8-80DF-BC1A12345DAA}"/>
              </a:ext>
            </a:extLst>
          </p:cNvPr>
          <p:cNvSpPr/>
          <p:nvPr/>
        </p:nvSpPr>
        <p:spPr>
          <a:xfrm>
            <a:off x="6159226" y="3356992"/>
            <a:ext cx="861046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Yolov5s </a:t>
            </a:r>
            <a:r>
              <a:rPr lang="ko-KR" altLang="en-US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BB6E1C7-3850-4701-8A15-9EF5A73DFEDC}"/>
              </a:ext>
            </a:extLst>
          </p:cNvPr>
          <p:cNvSpPr/>
          <p:nvPr/>
        </p:nvSpPr>
        <p:spPr>
          <a:xfrm>
            <a:off x="4584340" y="3612162"/>
            <a:ext cx="790735" cy="424345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Valid(1,000</a:t>
            </a:r>
            <a:r>
              <a:rPr lang="en-US" altLang="ko-KR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FA2B758-DC7B-468A-B1B5-EFE6B5474935}"/>
              </a:ext>
            </a:extLst>
          </p:cNvPr>
          <p:cNvSpPr/>
          <p:nvPr/>
        </p:nvSpPr>
        <p:spPr>
          <a:xfrm>
            <a:off x="4584339" y="3077227"/>
            <a:ext cx="790735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Train(4,000)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9BDCAB3-D415-46A6-AA9E-889F7AD31363}"/>
              </a:ext>
            </a:extLst>
          </p:cNvPr>
          <p:cNvCxnSpPr>
            <a:cxnSpLocks/>
            <a:stCxn id="57" idx="3"/>
            <a:endCxn id="98" idx="1"/>
          </p:cNvCxnSpPr>
          <p:nvPr/>
        </p:nvCxnSpPr>
        <p:spPr>
          <a:xfrm flipV="1">
            <a:off x="1734944" y="3308691"/>
            <a:ext cx="2849395" cy="2937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AA89A3DE-128A-44FC-873E-42EC7868AA50}"/>
              </a:ext>
            </a:extLst>
          </p:cNvPr>
          <p:cNvCxnSpPr>
            <a:cxnSpLocks/>
            <a:stCxn id="57" idx="3"/>
            <a:endCxn id="97" idx="1"/>
          </p:cNvCxnSpPr>
          <p:nvPr/>
        </p:nvCxnSpPr>
        <p:spPr>
          <a:xfrm>
            <a:off x="1734944" y="3602475"/>
            <a:ext cx="2849396" cy="2218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42E5025E-5250-4CFB-BE0F-E1899622A3E0}"/>
              </a:ext>
            </a:extLst>
          </p:cNvPr>
          <p:cNvCxnSpPr>
            <a:cxnSpLocks/>
            <a:stCxn id="98" idx="3"/>
            <a:endCxn id="88" idx="1"/>
          </p:cNvCxnSpPr>
          <p:nvPr/>
        </p:nvCxnSpPr>
        <p:spPr>
          <a:xfrm>
            <a:off x="5375074" y="3308691"/>
            <a:ext cx="784152" cy="26020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31F9DB35-C3BA-4171-AADA-F62468CF7053}"/>
              </a:ext>
            </a:extLst>
          </p:cNvPr>
          <p:cNvCxnSpPr>
            <a:cxnSpLocks/>
            <a:stCxn id="97" idx="3"/>
            <a:endCxn id="88" idx="1"/>
          </p:cNvCxnSpPr>
          <p:nvPr/>
        </p:nvCxnSpPr>
        <p:spPr>
          <a:xfrm flipV="1">
            <a:off x="5375075" y="3568900"/>
            <a:ext cx="784151" cy="2554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97928C71-8B74-4B25-BF0E-1BBA16EA75E2}"/>
              </a:ext>
            </a:extLst>
          </p:cNvPr>
          <p:cNvCxnSpPr>
            <a:cxnSpLocks/>
            <a:stCxn id="88" idx="3"/>
            <a:endCxn id="68" idx="1"/>
          </p:cNvCxnSpPr>
          <p:nvPr/>
        </p:nvCxnSpPr>
        <p:spPr>
          <a:xfrm>
            <a:off x="7020272" y="3568900"/>
            <a:ext cx="576064" cy="6199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E5EA0675-ECA5-4DF4-B1D7-FF5632489960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>
            <a:off x="5361382" y="4460255"/>
            <a:ext cx="794794" cy="845070"/>
          </a:xfrm>
          <a:prstGeom prst="bentConnector3">
            <a:avLst>
              <a:gd name="adj1" fmla="val 54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96151CFB-9253-4630-9C82-312B4555063A}"/>
              </a:ext>
            </a:extLst>
          </p:cNvPr>
          <p:cNvCxnSpPr>
            <a:cxnSpLocks/>
            <a:stCxn id="59" idx="3"/>
            <a:endCxn id="129" idx="1"/>
          </p:cNvCxnSpPr>
          <p:nvPr/>
        </p:nvCxnSpPr>
        <p:spPr>
          <a:xfrm flipV="1">
            <a:off x="5361382" y="4736964"/>
            <a:ext cx="794794" cy="280064"/>
          </a:xfrm>
          <a:prstGeom prst="bentConnector3">
            <a:avLst>
              <a:gd name="adj1" fmla="val 54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4738627-F226-41A9-930E-E9183A1D0622}"/>
              </a:ext>
            </a:extLst>
          </p:cNvPr>
          <p:cNvSpPr/>
          <p:nvPr/>
        </p:nvSpPr>
        <p:spPr>
          <a:xfrm>
            <a:off x="6156176" y="4525056"/>
            <a:ext cx="861046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Yolov5s </a:t>
            </a:r>
            <a:r>
              <a:rPr lang="ko-KR" altLang="en-US" sz="788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64EB3DB-05A7-47BB-BDF8-D061EE33BF8C}"/>
              </a:ext>
            </a:extLst>
          </p:cNvPr>
          <p:cNvCxnSpPr>
            <a:cxnSpLocks/>
            <a:stCxn id="129" idx="3"/>
            <a:endCxn id="68" idx="1"/>
          </p:cNvCxnSpPr>
          <p:nvPr/>
        </p:nvCxnSpPr>
        <p:spPr>
          <a:xfrm flipV="1">
            <a:off x="7017222" y="4188800"/>
            <a:ext cx="579114" cy="5481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9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 구성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E0B13-BE7C-F2CD-2510-F8C00CF4A278}"/>
              </a:ext>
            </a:extLst>
          </p:cNvPr>
          <p:cNvSpPr txBox="1"/>
          <p:nvPr/>
        </p:nvSpPr>
        <p:spPr>
          <a:xfrm>
            <a:off x="151123" y="98072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Data </a:t>
            </a:r>
            <a:r>
              <a:rPr lang="ko-KR" altLang="en-US" sz="2000" b="1">
                <a:latin typeface="+mn-ea"/>
              </a:rPr>
              <a:t>추가 및 레이블링</a:t>
            </a:r>
            <a:endParaRPr lang="en-US" altLang="ko-KR" sz="2000" b="1">
              <a:latin typeface="+mn-ea"/>
            </a:endParaRPr>
          </a:p>
          <a:p>
            <a:pPr marL="0" lvl="1" indent="-180000">
              <a:lnSpc>
                <a:spcPts val="2300"/>
              </a:lnSpc>
              <a:buFontTx/>
              <a:buChar char="-"/>
            </a:pPr>
            <a:r>
              <a:rPr lang="en-US" altLang="ko-KR" sz="1600">
                <a:latin typeface="+mn-ea"/>
              </a:rPr>
              <a:t>Roboflow </a:t>
            </a:r>
            <a:r>
              <a:rPr lang="ko-KR" altLang="en-US" sz="1600">
                <a:latin typeface="+mn-ea"/>
              </a:rPr>
              <a:t>활용</a:t>
            </a:r>
            <a:endParaRPr lang="en-US" altLang="ko-KR" sz="1600">
              <a:latin typeface="+mn-ea"/>
            </a:endParaRPr>
          </a:p>
          <a:p>
            <a:pPr marL="457200" lvl="2" indent="-18000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기본 제공 이미지셋에서 잘못 분류되어 있는 데이터 수정</a:t>
            </a:r>
            <a:endParaRPr lang="en-US" altLang="ko-KR" sz="1600">
              <a:latin typeface="+mn-ea"/>
            </a:endParaRPr>
          </a:p>
          <a:p>
            <a:pPr marL="457200" lvl="2" indent="-18000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추가 업로드 데이터에 대해서도 동일 작업 가능</a:t>
            </a:r>
            <a:endParaRPr lang="en-US" altLang="ko-KR" sz="1600">
              <a:latin typeface="+mn-ea"/>
            </a:endParaRPr>
          </a:p>
          <a:p>
            <a:pPr indent="-180000">
              <a:lnSpc>
                <a:spcPts val="2300"/>
              </a:lnSpc>
              <a:buFontTx/>
              <a:buChar char="-"/>
            </a:pPr>
            <a:endParaRPr lang="en-US" altLang="ko-KR" sz="16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9784E8-B143-436A-9779-75C6CEC64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6" y="2346397"/>
            <a:ext cx="8172400" cy="42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 구성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E0B13-BE7C-F2CD-2510-F8C00CF4A278}"/>
              </a:ext>
            </a:extLst>
          </p:cNvPr>
          <p:cNvSpPr txBox="1"/>
          <p:nvPr/>
        </p:nvSpPr>
        <p:spPr>
          <a:xfrm>
            <a:off x="151123" y="98072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Data </a:t>
            </a:r>
            <a:r>
              <a:rPr lang="ko-KR" altLang="en-US" sz="2000" b="1">
                <a:latin typeface="+mn-ea"/>
              </a:rPr>
              <a:t>추가 및 레이블링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600">
                <a:latin typeface="+mn-ea"/>
              </a:rPr>
              <a:t>LabelImg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tool</a:t>
            </a:r>
            <a:r>
              <a:rPr lang="ko-KR" altLang="en-US" sz="1600">
                <a:latin typeface="+mn-ea"/>
              </a:rPr>
              <a:t> 활용</a:t>
            </a:r>
            <a:endParaRPr lang="en-US" altLang="ko-KR" sz="1600">
              <a:latin typeface="+mn-ea"/>
            </a:endParaRPr>
          </a:p>
          <a:p>
            <a:pPr marL="742950" lvl="1" indent="-285750">
              <a:lnSpc>
                <a:spcPts val="2300"/>
              </a:lnSpc>
              <a:buFontTx/>
              <a:buChar char="-"/>
            </a:pPr>
            <a:r>
              <a:rPr lang="en-US" altLang="ko-KR" sz="1600">
                <a:latin typeface="+mn-ea"/>
              </a:rPr>
              <a:t>Unsplash </a:t>
            </a:r>
            <a:r>
              <a:rPr lang="ko-KR" altLang="en-US" sz="1600">
                <a:latin typeface="+mn-ea"/>
              </a:rPr>
              <a:t>무료 이미지 활용</a:t>
            </a:r>
            <a:endParaRPr lang="en-US" altLang="ko-KR" sz="1600">
              <a:latin typeface="+mn-ea"/>
            </a:endParaRPr>
          </a:p>
          <a:p>
            <a:pPr marL="742950" lvl="1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상대적으로 부족한 </a:t>
            </a:r>
            <a:r>
              <a:rPr lang="en-US" altLang="ko-KR" sz="1600">
                <a:latin typeface="+mn-ea"/>
              </a:rPr>
              <a:t>head image</a:t>
            </a:r>
            <a:r>
              <a:rPr lang="ko-KR" altLang="en-US" sz="1600">
                <a:latin typeface="+mn-ea"/>
              </a:rPr>
              <a:t>에 대한 데이터 추가</a:t>
            </a:r>
            <a:endParaRPr lang="en-US" altLang="ko-KR" sz="160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39E6E-E64D-4B10-8074-5B811998C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14030"/>
            <a:ext cx="7508986" cy="36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 구성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Data Augmentation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600">
                <a:latin typeface="+mn-ea"/>
              </a:rPr>
              <a:t>Roboflow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Tool </a:t>
            </a:r>
            <a:r>
              <a:rPr lang="ko-KR" altLang="en-US" sz="1600">
                <a:latin typeface="+mn-ea"/>
              </a:rPr>
              <a:t>활용</a:t>
            </a:r>
            <a:endParaRPr lang="en-US" altLang="ko-KR" sz="1600">
              <a:latin typeface="+mn-ea"/>
            </a:endParaRPr>
          </a:p>
          <a:p>
            <a:pPr marL="742950" lvl="1" indent="-285750">
              <a:lnSpc>
                <a:spcPts val="2300"/>
              </a:lnSpc>
              <a:buFontTx/>
              <a:buChar char="-"/>
            </a:pPr>
            <a:r>
              <a:rPr lang="en-US" altLang="ko-KR" sz="1600">
                <a:latin typeface="+mn-ea"/>
              </a:rPr>
              <a:t>Flip,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GrayScale,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90</a:t>
            </a:r>
            <a:r>
              <a:rPr lang="ko-KR" altLang="en-US" sz="1600">
                <a:latin typeface="+mn-ea"/>
              </a:rPr>
              <a:t>도 </a:t>
            </a:r>
            <a:r>
              <a:rPr lang="en-US" altLang="ko-KR" sz="1600">
                <a:latin typeface="+mn-ea"/>
              </a:rPr>
              <a:t>rotation </a:t>
            </a:r>
            <a:r>
              <a:rPr lang="ko-KR" altLang="en-US" sz="1600">
                <a:latin typeface="+mn-ea"/>
              </a:rPr>
              <a:t>적용</a:t>
            </a:r>
            <a:endParaRPr lang="en-US" altLang="ko-KR" sz="160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7EDCB0-DB98-4066-AD4B-6A6378973E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7" t="-1" r="14181" b="-836"/>
          <a:stretch/>
        </p:blipFill>
        <p:spPr>
          <a:xfrm>
            <a:off x="395536" y="2075773"/>
            <a:ext cx="5024902" cy="4176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5A857C-4073-494E-9727-90DF791C0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075773"/>
            <a:ext cx="4308813" cy="41764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3A5969-0379-4C8B-830A-7FAFBABA57BB}"/>
              </a:ext>
            </a:extLst>
          </p:cNvPr>
          <p:cNvSpPr/>
          <p:nvPr/>
        </p:nvSpPr>
        <p:spPr>
          <a:xfrm>
            <a:off x="1692275" y="4531885"/>
            <a:ext cx="2735709" cy="112936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3B8A95-CCD8-4239-9545-7117117A9795}"/>
              </a:ext>
            </a:extLst>
          </p:cNvPr>
          <p:cNvSpPr/>
          <p:nvPr/>
        </p:nvSpPr>
        <p:spPr>
          <a:xfrm>
            <a:off x="5708470" y="2780928"/>
            <a:ext cx="447706" cy="54481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FC3D29-4A98-41E0-BFED-72D9997B2F0A}"/>
              </a:ext>
            </a:extLst>
          </p:cNvPr>
          <p:cNvSpPr/>
          <p:nvPr/>
        </p:nvSpPr>
        <p:spPr>
          <a:xfrm>
            <a:off x="5708469" y="3342067"/>
            <a:ext cx="447706" cy="54481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48D764-C924-45A6-9D89-21BE3224CA1F}"/>
              </a:ext>
            </a:extLst>
          </p:cNvPr>
          <p:cNvSpPr/>
          <p:nvPr/>
        </p:nvSpPr>
        <p:spPr>
          <a:xfrm>
            <a:off x="6212526" y="2780928"/>
            <a:ext cx="447706" cy="54481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1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딥러닝 학습 환경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ko-KR" sz="1600">
                <a:solidFill>
                  <a:srgbClr val="FF0000"/>
                </a:solidFill>
                <a:latin typeface="+mn-ea"/>
              </a:rPr>
              <a:t>- (CoLab) PC </a:t>
            </a:r>
            <a:r>
              <a:rPr lang="ko-KR" altLang="en-US" sz="1600">
                <a:solidFill>
                  <a:srgbClr val="FF0000"/>
                </a:solidFill>
                <a:latin typeface="+mn-ea"/>
              </a:rPr>
              <a:t>사양</a:t>
            </a:r>
            <a:r>
              <a:rPr lang="en-US" altLang="ko-KR" sz="160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+mn-ea"/>
              </a:rPr>
              <a:t>학습시간</a:t>
            </a:r>
            <a:br>
              <a:rPr lang="en-US" altLang="ko-KR" sz="1600">
                <a:solidFill>
                  <a:srgbClr val="FF0000"/>
                </a:solidFill>
                <a:latin typeface="+mn-ea"/>
              </a:rPr>
            </a:br>
            <a:r>
              <a:rPr lang="en-US" altLang="ko-KR" sz="1600">
                <a:solidFill>
                  <a:srgbClr val="FF0000"/>
                </a:solidFill>
                <a:latin typeface="+mn-ea"/>
              </a:rPr>
              <a:t> 	</a:t>
            </a:r>
            <a:r>
              <a:rPr lang="en-US" altLang="ko-KR" sz="1600" kern="0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: </a:t>
            </a:r>
            <a:r>
              <a:rPr lang="pt-BR" altLang="ko-KR" sz="1600" kern="0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Intel Xeon CPU E5-2696 v5 @ 4.40GHz</a:t>
            </a:r>
            <a:br>
              <a:rPr lang="pt-BR" altLang="ko-KR" sz="1600" kern="0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RAM : 512GB</a:t>
            </a:r>
            <a:br>
              <a:rPr lang="pt-BR" altLang="ko-KR" sz="1600" kern="0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GPU : </a:t>
            </a:r>
            <a:r>
              <a:rPr lang="en-US" altLang="ko-KR" sz="1600" kern="0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NVIDIA GeForce GTX 1080 24GB</a:t>
            </a:r>
            <a:br>
              <a:rPr lang="en-US" altLang="ko-KR" sz="1600">
                <a:solidFill>
                  <a:srgbClr val="FF0000"/>
                </a:solidFill>
                <a:latin typeface="+mn-ea"/>
              </a:rPr>
            </a:br>
            <a:r>
              <a:rPr lang="en-US" altLang="ko-KR" sz="1600">
                <a:solidFill>
                  <a:srgbClr val="FF0000"/>
                </a:solidFill>
                <a:latin typeface="+mn-ea"/>
              </a:rPr>
              <a:t>  - (SW) Pytorch, CUDA… </a:t>
            </a:r>
            <a:br>
              <a:rPr lang="en-US" altLang="ko-KR" sz="1600">
                <a:solidFill>
                  <a:srgbClr val="FF0000"/>
                </a:solidFill>
                <a:latin typeface="+mn-ea"/>
              </a:rPr>
            </a:br>
            <a:r>
              <a:rPr lang="en-US" altLang="ko-KR" sz="1600">
                <a:solidFill>
                  <a:srgbClr val="FF0000"/>
                </a:solidFill>
                <a:latin typeface="+mn-ea"/>
              </a:rPr>
              <a:t>  - </a:t>
            </a:r>
            <a:r>
              <a:rPr lang="ko-KR" altLang="en-US" sz="1600">
                <a:solidFill>
                  <a:srgbClr val="FF0000"/>
                </a:solidFill>
                <a:latin typeface="+mn-ea"/>
              </a:rPr>
              <a:t>하이퍼파라미터 </a:t>
            </a:r>
            <a:r>
              <a:rPr lang="en-US" altLang="ko-KR" sz="1600">
                <a:solidFill>
                  <a:srgbClr val="FF0000"/>
                </a:solidFill>
                <a:latin typeface="+mn-ea"/>
              </a:rPr>
              <a:t>: epoch</a:t>
            </a:r>
            <a:r>
              <a:rPr lang="ko-KR" altLang="en-US" sz="1600">
                <a:solidFill>
                  <a:srgbClr val="FF0000"/>
                </a:solidFill>
                <a:latin typeface="+mn-ea"/>
              </a:rPr>
              <a:t>수</a:t>
            </a:r>
            <a:r>
              <a:rPr lang="en-US" altLang="ko-KR" sz="160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+mn-ea"/>
              </a:rPr>
              <a:t>학습률</a:t>
            </a:r>
            <a:r>
              <a:rPr lang="en-US" altLang="ko-KR" sz="1600">
                <a:solidFill>
                  <a:srgbClr val="FF0000"/>
                </a:solidFill>
                <a:latin typeface="+mn-ea"/>
              </a:rPr>
              <a:t>, batch size, optimizer, loss </a:t>
            </a:r>
            <a:r>
              <a:rPr lang="ko-KR" altLang="en-US" sz="1600">
                <a:solidFill>
                  <a:srgbClr val="FF0000"/>
                </a:solidFill>
                <a:latin typeface="+mn-ea"/>
              </a:rPr>
              <a:t>함수 등</a:t>
            </a:r>
            <a:br>
              <a:rPr lang="en-US" altLang="ko-KR" sz="1600">
                <a:solidFill>
                  <a:srgbClr val="FF0000"/>
                </a:solidFill>
                <a:latin typeface="+mn-ea"/>
              </a:rPr>
            </a:br>
            <a:r>
              <a:rPr lang="en-US" altLang="ko-KR" sz="1600">
                <a:solidFill>
                  <a:srgbClr val="FF0000"/>
                </a:solidFill>
                <a:latin typeface="+mn-ea"/>
              </a:rPr>
              <a:t>  - </a:t>
            </a:r>
            <a:r>
              <a:rPr lang="ko-KR" altLang="en-US" sz="1600">
                <a:solidFill>
                  <a:srgbClr val="FF0000"/>
                </a:solidFill>
                <a:latin typeface="+mn-ea"/>
              </a:rPr>
              <a:t>학습추이 그래프 등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ko-KR" sz="160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1600">
                <a:solidFill>
                  <a:srgbClr val="FF0000"/>
                </a:solidFill>
                <a:latin typeface="+mn-ea"/>
              </a:rPr>
              <a:t>학습 중 알게 된 내용 등 </a:t>
            </a:r>
            <a:r>
              <a:rPr lang="en-US" altLang="ko-KR" sz="1600">
                <a:solidFill>
                  <a:srgbClr val="FF0000"/>
                </a:solidFill>
                <a:latin typeface="+mn-ea"/>
              </a:rPr>
              <a:t>… </a:t>
            </a:r>
            <a:r>
              <a:rPr lang="ko-KR" altLang="en-US" sz="1600">
                <a:solidFill>
                  <a:srgbClr val="FF0000"/>
                </a:solidFill>
                <a:latin typeface="+mn-ea"/>
              </a:rPr>
              <a:t>학습률</a:t>
            </a:r>
            <a:r>
              <a:rPr lang="en-US" altLang="ko-KR" sz="1600">
                <a:solidFill>
                  <a:srgbClr val="FF0000"/>
                </a:solidFill>
                <a:latin typeface="+mn-ea"/>
              </a:rPr>
              <a:t>/optimzer</a:t>
            </a:r>
            <a:r>
              <a:rPr lang="ko-KR" altLang="en-US" sz="1600">
                <a:solidFill>
                  <a:srgbClr val="FF0000"/>
                </a:solidFill>
                <a:latin typeface="+mn-ea"/>
              </a:rPr>
              <a:t>에 따른 학습추이 비교 등</a:t>
            </a:r>
            <a:r>
              <a:rPr lang="en-US" altLang="ko-KR" sz="1600">
                <a:solidFill>
                  <a:srgbClr val="FF0000"/>
                </a:solidFill>
                <a:latin typeface="+mn-ea"/>
              </a:rPr>
              <a:t>…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10" name="_x849392696">
            <a:extLst>
              <a:ext uri="{FF2B5EF4-FFF2-40B4-BE49-F238E27FC236}">
                <a16:creationId xmlns:a16="http://schemas.microsoft.com/office/drawing/2014/main" id="{09724804-D02A-417D-BB69-8D0E466DB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r="50313" b="58843"/>
          <a:stretch/>
        </p:blipFill>
        <p:spPr bwMode="auto">
          <a:xfrm>
            <a:off x="683568" y="4038718"/>
            <a:ext cx="3312368" cy="20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849392696">
            <a:extLst>
              <a:ext uri="{FF2B5EF4-FFF2-40B4-BE49-F238E27FC236}">
                <a16:creationId xmlns:a16="http://schemas.microsoft.com/office/drawing/2014/main" id="{65CD0D45-6955-4645-9D14-7B825BEC6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6090" r="50313" b="7342"/>
          <a:stretch/>
        </p:blipFill>
        <p:spPr bwMode="auto">
          <a:xfrm>
            <a:off x="4644008" y="4005064"/>
            <a:ext cx="3312368" cy="23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딥러닝 학습 환경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>
                <a:latin typeface="+mn-ea"/>
              </a:rPr>
              <a:t>- (HW)  </a:t>
            </a:r>
            <a:r>
              <a:rPr lang="en-US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CPU :</a:t>
            </a:r>
            <a:b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	RAM :</a:t>
            </a:r>
            <a:b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>
                <a:latin typeface="맑은 고딕" panose="020B0503020000020004" pitchFamily="50" charset="-127"/>
                <a:ea typeface="맑은 고딕" panose="020B0503020000020004" pitchFamily="50" charset="-127"/>
              </a:rPr>
              <a:t>	GPU :</a:t>
            </a:r>
            <a:br>
              <a:rPr lang="en-US" altLang="ko-KR" sz="1600">
                <a:latin typeface="+mn-ea"/>
              </a:rPr>
            </a:br>
            <a:r>
              <a:rPr lang="en-US" altLang="ko-KR" sz="1600">
                <a:latin typeface="+mn-ea"/>
              </a:rPr>
              <a:t>  - (SW) Pytorch : 1.11.0 CUDA toolkit : 11.3.1 </a:t>
            </a:r>
            <a:br>
              <a:rPr lang="en-US" altLang="ko-KR" sz="1600">
                <a:latin typeface="+mn-ea"/>
              </a:rPr>
            </a:br>
            <a:r>
              <a:rPr lang="en-US" altLang="ko-KR" sz="160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학습 중 추가 설정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948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학습 방법</a:t>
            </a:r>
            <a:endParaRPr lang="en-US" altLang="ko-KR" sz="2000" b="1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모델 선정</a:t>
            </a:r>
            <a:endParaRPr lang="en-US" altLang="ko-KR" sz="160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600">
                <a:latin typeface="+mn-ea"/>
              </a:rPr>
              <a:t>Epochs, batch size </a:t>
            </a:r>
            <a:r>
              <a:rPr lang="ko-KR" altLang="en-US" sz="1600">
                <a:latin typeface="+mn-ea"/>
              </a:rPr>
              <a:t>등</a:t>
            </a:r>
            <a:r>
              <a:rPr lang="en-US" altLang="ko-KR" sz="1600">
                <a:latin typeface="+mn-ea"/>
              </a:rPr>
              <a:t>… / hyperparameter, learning rate, …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600">
                <a:latin typeface="+mn-ea"/>
              </a:rPr>
              <a:t>학습 명령어</a:t>
            </a:r>
            <a:endParaRPr lang="en-US" altLang="ko-KR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f922d41-91bf-45f8-8b2c-e1591bc010d5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9703</TotalTime>
  <Words>515</Words>
  <Application>Microsoft Office PowerPoint</Application>
  <PresentationFormat>화면 슬라이드 쇼(4:3)</PresentationFormat>
  <Paragraphs>147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HY견고딕</vt:lpstr>
      <vt:lpstr>HY헤드라인M</vt:lpstr>
      <vt:lpstr>KoPubWorld돋움체 Bold</vt:lpstr>
      <vt:lpstr>NEXON Lv1 Gothic OTF Light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김준태</cp:lastModifiedBy>
  <cp:revision>399</cp:revision>
  <cp:lastPrinted>2022-06-08T09:54:10Z</cp:lastPrinted>
  <dcterms:created xsi:type="dcterms:W3CDTF">2017-03-29T07:13:25Z</dcterms:created>
  <dcterms:modified xsi:type="dcterms:W3CDTF">2022-06-12T14:01:43Z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