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31" r:id="rId6"/>
    <p:sldId id="348" r:id="rId7"/>
    <p:sldId id="343" r:id="rId8"/>
    <p:sldId id="328" r:id="rId9"/>
    <p:sldId id="335" r:id="rId10"/>
    <p:sldId id="336" r:id="rId11"/>
    <p:sldId id="349" r:id="rId12"/>
    <p:sldId id="347" r:id="rId13"/>
    <p:sldId id="268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82" d="100"/>
          <a:sy n="82" d="100"/>
        </p:scale>
        <p:origin x="804" y="84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9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5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2022.  6.  15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[20-1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김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OO, 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OO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#2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기여도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수행방법</a:t>
            </a:r>
            <a:br>
              <a:rPr lang="en-US" altLang="ko-KR" sz="2000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같은 회사에 재직하여 수시로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각자의 장점과 단점을 고려하여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누구는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프로젝트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#1 ….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12258"/>
              </p:ext>
            </p:extLst>
          </p:nvPr>
        </p:nvGraphicFramePr>
        <p:xfrm>
          <a:off x="611560" y="3280811"/>
          <a:ext cx="8107101" cy="241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1403023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43510444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920433081"/>
                    </a:ext>
                  </a:extLst>
                </a:gridCol>
                <a:gridCol w="1050317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2293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비중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2293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프로젝트</a:t>
                      </a:r>
                      <a:r>
                        <a:rPr lang="en-US" altLang="ko-KR" sz="1400"/>
                        <a:t>#1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프로젝트</a:t>
                      </a:r>
                      <a:r>
                        <a:rPr lang="en-US" altLang="ko-KR" sz="1400"/>
                        <a:t>#2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주제발표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23903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김</a:t>
                      </a:r>
                      <a:r>
                        <a:rPr lang="en-US" altLang="ko-KR" sz="1400"/>
                        <a:t>OO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kern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  <a:endParaRPr lang="ko-KR" altLang="en-US" sz="1400" i="1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kern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데이터 증량</a:t>
                      </a:r>
                      <a:endParaRPr lang="en-US" altLang="ko-KR" sz="1400" i="1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kern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프로젝트</a:t>
                      </a:r>
                      <a:endParaRPr lang="en-US" altLang="ko-KR" sz="1400" i="1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kern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레이블링</a:t>
                      </a:r>
                      <a:endParaRPr lang="en-US" altLang="ko-KR" sz="1400" i="1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kern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실제구현</a:t>
                      </a:r>
                      <a:r>
                        <a:rPr lang="en-US" altLang="ko-KR" sz="1400" i="1" kern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i="1" kern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사례</a:t>
                      </a:r>
                      <a:r>
                        <a:rPr lang="en-US" altLang="ko-KR" sz="1400" i="1" kern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</a:t>
                      </a:r>
                      <a:r>
                        <a:rPr lang="en-US" altLang="ko-KR" sz="1400"/>
                        <a:t>OO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kern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  <a:endParaRPr lang="ko-KR" altLang="en-US" sz="1400" i="1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kern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코딩</a:t>
                      </a:r>
                      <a:r>
                        <a:rPr lang="en-US" altLang="ko-KR" sz="1400" i="1" kern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i="1" kern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학습</a:t>
                      </a:r>
                      <a:endParaRPr lang="en-US" altLang="ko-KR" sz="1400" i="1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kern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결과발표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i="1" kern="120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kern="12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자료작성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C5F67A3-FA7B-417A-9AC8-7F6E6E5ADE87}"/>
              </a:ext>
            </a:extLst>
          </p:cNvPr>
          <p:cNvSpPr txBox="1"/>
          <p:nvPr/>
        </p:nvSpPr>
        <p:spPr>
          <a:xfrm>
            <a:off x="1078406" y="5639055"/>
            <a:ext cx="36586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- 비중은 총합이 100%일 것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0CDB68E2-F117-9C2A-580E-8E11FB7CDCD0}"/>
              </a:ext>
            </a:extLst>
          </p:cNvPr>
          <p:cNvSpPr/>
          <p:nvPr/>
        </p:nvSpPr>
        <p:spPr>
          <a:xfrm>
            <a:off x="5724128" y="996059"/>
            <a:ext cx="3138190" cy="1374421"/>
          </a:xfrm>
          <a:prstGeom prst="wedgeRoundRectCallout">
            <a:avLst>
              <a:gd name="adj1" fmla="val -106214"/>
              <a:gd name="adj2" fmla="val -7388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프로젝트 </a:t>
            </a:r>
            <a:r>
              <a:rPr lang="en-US" altLang="ko-KR"/>
              <a:t>#1, 2</a:t>
            </a:r>
            <a:r>
              <a:rPr lang="ko-KR" altLang="en-US"/>
              <a:t>를 종합하여 기술할 것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성적처리에 반영 예정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개발 프로세스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우수성</a:t>
            </a:r>
            <a:r>
              <a:rPr lang="en-US" altLang="ko-KR" sz="2000" b="1">
                <a:latin typeface="+mn-ea"/>
              </a:rPr>
              <a:t>/</a:t>
            </a:r>
            <a:r>
              <a:rPr lang="ko-KR" altLang="en-US" sz="2000" b="1">
                <a:latin typeface="+mn-ea"/>
              </a:rPr>
              <a:t>차별성 </a:t>
            </a:r>
            <a:br>
              <a:rPr lang="en-US" altLang="ko-KR" sz="2000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우수한 성능의 모델을 개발하기 위해 취한 차별적인 방법론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각 단계별로 그림으로 도식화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이후 장편부터 구체적으로 설명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87ADEB-73F2-2692-1193-28891CA4F11E}"/>
              </a:ext>
            </a:extLst>
          </p:cNvPr>
          <p:cNvSpPr/>
          <p:nvPr/>
        </p:nvSpPr>
        <p:spPr>
          <a:xfrm>
            <a:off x="2413932" y="2349137"/>
            <a:ext cx="3057876" cy="649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89EFC-5493-2DAD-2731-08473B9F216D}"/>
              </a:ext>
            </a:extLst>
          </p:cNvPr>
          <p:cNvSpPr/>
          <p:nvPr/>
        </p:nvSpPr>
        <p:spPr>
          <a:xfrm>
            <a:off x="5420738" y="2354177"/>
            <a:ext cx="1734800" cy="644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1836B3-6A71-14DA-4DC2-F808B9D68688}"/>
              </a:ext>
            </a:extLst>
          </p:cNvPr>
          <p:cNvSpPr/>
          <p:nvPr/>
        </p:nvSpPr>
        <p:spPr>
          <a:xfrm>
            <a:off x="299927" y="2354176"/>
            <a:ext cx="2114005" cy="649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852774-B7D1-6BF0-471A-163E5781E1DE}"/>
              </a:ext>
            </a:extLst>
          </p:cNvPr>
          <p:cNvSpPr/>
          <p:nvPr/>
        </p:nvSpPr>
        <p:spPr>
          <a:xfrm>
            <a:off x="7155538" y="2348880"/>
            <a:ext cx="1530493" cy="6524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D79D7-6BC0-A3CC-C9CA-65CB21E1CF41}"/>
              </a:ext>
            </a:extLst>
          </p:cNvPr>
          <p:cNvSpPr txBox="1"/>
          <p:nvPr/>
        </p:nvSpPr>
        <p:spPr>
          <a:xfrm>
            <a:off x="429811" y="2384769"/>
            <a:ext cx="1889001" cy="54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수집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5447B9-7A5B-A155-DE78-81E5A9F3FB7C}"/>
              </a:ext>
            </a:extLst>
          </p:cNvPr>
          <p:cNvSpPr txBox="1"/>
          <p:nvPr/>
        </p:nvSpPr>
        <p:spPr>
          <a:xfrm>
            <a:off x="5961243" y="2403987"/>
            <a:ext cx="760144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학습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261C1A-C904-C74C-7549-E7586BD54D71}"/>
              </a:ext>
            </a:extLst>
          </p:cNvPr>
          <p:cNvSpPr txBox="1"/>
          <p:nvPr/>
        </p:nvSpPr>
        <p:spPr>
          <a:xfrm>
            <a:off x="7503834" y="2423655"/>
            <a:ext cx="760143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평가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008503-4C81-5EB7-8F8E-13157CFF289B}"/>
              </a:ext>
            </a:extLst>
          </p:cNvPr>
          <p:cNvSpPr txBox="1"/>
          <p:nvPr/>
        </p:nvSpPr>
        <p:spPr>
          <a:xfrm>
            <a:off x="980310" y="313954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데이터수집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C3162-33B4-25C8-C0E7-D5DFD7FB43E4}"/>
              </a:ext>
            </a:extLst>
          </p:cNvPr>
          <p:cNvSpPr txBox="1"/>
          <p:nvPr/>
        </p:nvSpPr>
        <p:spPr>
          <a:xfrm>
            <a:off x="2516160" y="317494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주석변환</a:t>
            </a:r>
            <a:endParaRPr lang="ko-KR" altLang="en-US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728894-CD15-021C-8F1F-DA9E9E15AFDF}"/>
              </a:ext>
            </a:extLst>
          </p:cNvPr>
          <p:cNvSpPr txBox="1"/>
          <p:nvPr/>
        </p:nvSpPr>
        <p:spPr>
          <a:xfrm>
            <a:off x="3480949" y="315174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레이블링</a:t>
            </a:r>
            <a:endParaRPr lang="ko-KR" altLang="en-US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AB76C8-933D-B203-7ACF-95D2C74F91F6}"/>
              </a:ext>
            </a:extLst>
          </p:cNvPr>
          <p:cNvSpPr txBox="1"/>
          <p:nvPr/>
        </p:nvSpPr>
        <p:spPr>
          <a:xfrm>
            <a:off x="4436082" y="3152510"/>
            <a:ext cx="861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증량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0A211B-C8FA-9D22-B46B-97848231BBFD}"/>
              </a:ext>
            </a:extLst>
          </p:cNvPr>
          <p:cNvSpPr txBox="1"/>
          <p:nvPr/>
        </p:nvSpPr>
        <p:spPr>
          <a:xfrm>
            <a:off x="5548309" y="315550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모델복잡도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B906555-7EEC-64D1-FBB3-355C56E86737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1782465" y="3873146"/>
            <a:ext cx="702656" cy="6300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DA6E1EE-3921-7433-9CBB-15D646D880DC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1782465" y="4503168"/>
            <a:ext cx="702655" cy="6057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43DA245-FBAE-FE2D-087A-E2FC675D084C}"/>
              </a:ext>
            </a:extLst>
          </p:cNvPr>
          <p:cNvCxnSpPr>
            <a:cxnSpLocks/>
            <a:stCxn id="58" idx="3"/>
            <a:endCxn id="60" idx="2"/>
          </p:cNvCxnSpPr>
          <p:nvPr/>
        </p:nvCxnSpPr>
        <p:spPr>
          <a:xfrm flipV="1">
            <a:off x="1782465" y="5340341"/>
            <a:ext cx="1098023" cy="4434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137B04A-3F4C-15C9-529F-078D590B4212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3275855" y="4390720"/>
            <a:ext cx="1035159" cy="718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C734DA7-E3F0-9598-CB04-1739B8AAFE74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3275855" y="5108878"/>
            <a:ext cx="1035159" cy="678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D757831-89BD-4E74-64EB-482F3FF04363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5148064" y="4389102"/>
            <a:ext cx="1299824" cy="1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0473793-33C3-7393-68C5-768B2984AD52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5148064" y="4389103"/>
            <a:ext cx="1299824" cy="1398392"/>
          </a:xfrm>
          <a:prstGeom prst="bentConnector3">
            <a:avLst>
              <a:gd name="adj1" fmla="val 420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8428152-269D-4CE2-D466-1C397094698B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3275856" y="3873146"/>
            <a:ext cx="4374593" cy="514789"/>
          </a:xfrm>
          <a:prstGeom prst="bentConnector3">
            <a:avLst>
              <a:gd name="adj1" fmla="val 552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14B263A-2E24-8FCB-E93B-E3FD1DB7A3A9}"/>
              </a:ext>
            </a:extLst>
          </p:cNvPr>
          <p:cNvSpPr/>
          <p:nvPr/>
        </p:nvSpPr>
        <p:spPr>
          <a:xfrm>
            <a:off x="827584" y="4312668"/>
            <a:ext cx="954881" cy="381000"/>
          </a:xfrm>
          <a:prstGeom prst="roundRect">
            <a:avLst>
              <a:gd name="adj" fmla="val 541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안전모 공시 데이터셋</a:t>
            </a: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(5,000)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6BE3048-239C-3B98-89BD-1EE8B3831829}"/>
              </a:ext>
            </a:extLst>
          </p:cNvPr>
          <p:cNvSpPr/>
          <p:nvPr/>
        </p:nvSpPr>
        <p:spPr>
          <a:xfrm>
            <a:off x="827584" y="5593298"/>
            <a:ext cx="954881" cy="381000"/>
          </a:xfrm>
          <a:prstGeom prst="roundRect">
            <a:avLst>
              <a:gd name="adj" fmla="val 541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 b="1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Roboflow</a:t>
            </a:r>
            <a:r>
              <a:rPr lang="en-US" altLang="ko-KR" sz="825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</a:p>
          <a:p>
            <a:pPr algn="ctr" defTabSz="685800">
              <a:defRPr/>
            </a:pPr>
            <a:r>
              <a:rPr lang="ko-KR" altLang="en-US" sz="825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데이터셋</a:t>
            </a:r>
            <a:r>
              <a:rPr lang="en-US" altLang="ko-KR" sz="825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en-US" altLang="ko-KR" sz="825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7,041</a:t>
            </a:r>
            <a:r>
              <a:rPr lang="en-US" altLang="ko-KR" sz="825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825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E7164E6-836E-2ACD-0D2D-C3A6B7BE5401}"/>
              </a:ext>
            </a:extLst>
          </p:cNvPr>
          <p:cNvSpPr/>
          <p:nvPr/>
        </p:nvSpPr>
        <p:spPr>
          <a:xfrm>
            <a:off x="2485121" y="3660973"/>
            <a:ext cx="790735" cy="424345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Test</a:t>
            </a: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(500)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CE6FF91-69F3-DB52-538E-CC7CA2EE9FF4}"/>
              </a:ext>
            </a:extLst>
          </p:cNvPr>
          <p:cNvSpPr/>
          <p:nvPr/>
        </p:nvSpPr>
        <p:spPr>
          <a:xfrm>
            <a:off x="2485120" y="4877414"/>
            <a:ext cx="790735" cy="46292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</a:t>
            </a: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(4,500)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517142-A5F8-5B8D-3097-382457C9AF04}"/>
              </a:ext>
            </a:extLst>
          </p:cNvPr>
          <p:cNvSpPr/>
          <p:nvPr/>
        </p:nvSpPr>
        <p:spPr>
          <a:xfrm>
            <a:off x="4311014" y="4159256"/>
            <a:ext cx="837050" cy="462928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Head-Helmet</a:t>
            </a: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</a:t>
            </a: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(36,605)</a:t>
            </a: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D5AFB82-BC1E-948A-65EF-65139101765E}"/>
              </a:ext>
            </a:extLst>
          </p:cNvPr>
          <p:cNvSpPr/>
          <p:nvPr/>
        </p:nvSpPr>
        <p:spPr>
          <a:xfrm>
            <a:off x="4311014" y="5551026"/>
            <a:ext cx="837050" cy="47293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Head-Helmet</a:t>
            </a: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Validation</a:t>
            </a:r>
          </a:p>
          <a:p>
            <a:pPr algn="ctr" defTabSz="685800">
              <a:defRPr/>
            </a:pP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(12,301)</a:t>
            </a: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73BF243-F180-248C-C32C-1D2A13299AE4}"/>
              </a:ext>
            </a:extLst>
          </p:cNvPr>
          <p:cNvSpPr/>
          <p:nvPr/>
        </p:nvSpPr>
        <p:spPr>
          <a:xfrm>
            <a:off x="6080914" y="4170199"/>
            <a:ext cx="861046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Yolov5x  </a:t>
            </a:r>
            <a:r>
              <a:rPr lang="ko-KR" altLang="en-US" sz="788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0829DE3-8186-E538-D176-70CC89C0CF55}"/>
              </a:ext>
            </a:extLst>
          </p:cNvPr>
          <p:cNvSpPr/>
          <p:nvPr/>
        </p:nvSpPr>
        <p:spPr>
          <a:xfrm>
            <a:off x="7650449" y="4197435"/>
            <a:ext cx="759621" cy="381000"/>
          </a:xfrm>
          <a:prstGeom prst="roundRect">
            <a:avLst>
              <a:gd name="adj" fmla="val 5417"/>
            </a:avLst>
          </a:prstGeom>
          <a:solidFill>
            <a:srgbClr val="E1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성능 평가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EEDB22-39D0-8491-1BC8-76962D4FF0B0}"/>
              </a:ext>
            </a:extLst>
          </p:cNvPr>
          <p:cNvSpPr txBox="1"/>
          <p:nvPr/>
        </p:nvSpPr>
        <p:spPr>
          <a:xfrm>
            <a:off x="7631738" y="3148808"/>
            <a:ext cx="7328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평가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69849CD-8917-181B-F6D0-ED56A23970C2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275855" y="5108878"/>
            <a:ext cx="228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2A41CC-98BE-C519-0BF4-86AAE6AF74BE}"/>
              </a:ext>
            </a:extLst>
          </p:cNvPr>
          <p:cNvSpPr txBox="1"/>
          <p:nvPr/>
        </p:nvSpPr>
        <p:spPr>
          <a:xfrm>
            <a:off x="3444559" y="2384550"/>
            <a:ext cx="894797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처리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F3C272-E2E8-B5AD-7B86-1859C1D9D18F}"/>
              </a:ext>
            </a:extLst>
          </p:cNvPr>
          <p:cNvGrpSpPr/>
          <p:nvPr/>
        </p:nvGrpSpPr>
        <p:grpSpPr>
          <a:xfrm>
            <a:off x="396993" y="2357761"/>
            <a:ext cx="2016939" cy="649813"/>
            <a:chOff x="-4930" y="2349137"/>
            <a:chExt cx="2016939" cy="649813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DE84E78-EAD7-E9BD-3ABB-07CE72299BEC}"/>
                </a:ext>
              </a:extLst>
            </p:cNvPr>
            <p:cNvSpPr/>
            <p:nvPr/>
          </p:nvSpPr>
          <p:spPr>
            <a:xfrm>
              <a:off x="-4930" y="2349137"/>
              <a:ext cx="2016939" cy="6498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dirty="0">
                <a:latin typeface="NEXON Lv1 Gothic OTF Light" pitchFamily="2" charset="-128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DC0C-2553-6BFD-1EC2-942248F92ED4}"/>
                </a:ext>
              </a:extLst>
            </p:cNvPr>
            <p:cNvSpPr txBox="1"/>
            <p:nvPr/>
          </p:nvSpPr>
          <p:spPr>
            <a:xfrm>
              <a:off x="34993" y="2389571"/>
              <a:ext cx="1889001" cy="54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lnSpc>
                  <a:spcPct val="150000"/>
                </a:lnSpc>
                <a:defRPr/>
              </a:pPr>
              <a:r>
                <a:rPr lang="en-US" altLang="ko-KR" sz="1050" b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 </a:t>
              </a:r>
              <a:r>
                <a:rPr lang="en-US" altLang="ko-KR" sz="105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Step</a:t>
              </a:r>
            </a:p>
            <a:p>
              <a:pPr algn="ctr" defTabSz="685800">
                <a:lnSpc>
                  <a:spcPct val="150000"/>
                </a:lnSpc>
                <a:defRPr/>
              </a:pPr>
              <a:r>
                <a:rPr lang="ko-KR" altLang="en-US" sz="105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수집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E4606E72-1320-5943-D65D-599C74BB4649}"/>
              </a:ext>
            </a:extLst>
          </p:cNvPr>
          <p:cNvSpPr txBox="1"/>
          <p:nvPr/>
        </p:nvSpPr>
        <p:spPr>
          <a:xfrm>
            <a:off x="6500813" y="314727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인자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DAC0B87-8EEF-264D-F5DB-34E15F591335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6941960" y="4382107"/>
            <a:ext cx="708489" cy="5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89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 구성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Data </a:t>
            </a:r>
            <a:r>
              <a:rPr lang="ko-KR" altLang="en-US" sz="2000" b="1">
                <a:latin typeface="+mn-ea"/>
              </a:rPr>
              <a:t>추가</a:t>
            </a:r>
            <a:r>
              <a:rPr lang="en-US" altLang="ko-KR" sz="2000" b="1">
                <a:latin typeface="+mn-ea"/>
              </a:rPr>
              <a:t>/augmentation</a:t>
            </a: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방법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구체적으로 기술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흐름도 등으로 설명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수량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실행결과 영상 예 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E0B13-BE7C-F2CD-2510-F8C00CF4A278}"/>
              </a:ext>
            </a:extLst>
          </p:cNvPr>
          <p:cNvSpPr txBox="1"/>
          <p:nvPr/>
        </p:nvSpPr>
        <p:spPr>
          <a:xfrm>
            <a:off x="218873" y="2682280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Data </a:t>
            </a:r>
            <a:r>
              <a:rPr lang="ko-KR" altLang="en-US" sz="2000" b="1">
                <a:latin typeface="+mn-ea"/>
              </a:rPr>
              <a:t>레이블링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방법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구체적으로 기술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흐름도 등으로 설명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CAVT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를 사용하여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실행결과 영상 예 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D48CF5-1047-F3C2-4C0D-74A05955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596" y="4108367"/>
            <a:ext cx="5073531" cy="2551361"/>
          </a:xfrm>
          <a:prstGeom prst="rect">
            <a:avLst/>
          </a:prstGeom>
        </p:spPr>
      </p:pic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78347DAB-4B1D-78DC-2BF9-63441819C383}"/>
              </a:ext>
            </a:extLst>
          </p:cNvPr>
          <p:cNvSpPr/>
          <p:nvPr/>
        </p:nvSpPr>
        <p:spPr>
          <a:xfrm>
            <a:off x="5718858" y="914911"/>
            <a:ext cx="3138190" cy="1374421"/>
          </a:xfrm>
          <a:prstGeom prst="wedgeRoundRectCallout">
            <a:avLst>
              <a:gd name="adj1" fmla="val -106214"/>
              <a:gd name="adj2" fmla="val -7388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각 단계에 소스코드나 결과화면을 첨부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핵심 로직 설명 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C1D09-DD25-2BC0-8368-FD5162FDD278}"/>
              </a:ext>
            </a:extLst>
          </p:cNvPr>
          <p:cNvSpPr/>
          <p:nvPr/>
        </p:nvSpPr>
        <p:spPr>
          <a:xfrm>
            <a:off x="4154818" y="4656423"/>
            <a:ext cx="4448798" cy="12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1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딥러닝 학습 환경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(HW) PC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사양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학습시간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1600" i="1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	</a:t>
            </a:r>
            <a:r>
              <a:rPr lang="en-US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: </a:t>
            </a:r>
            <a:r>
              <a:rPr lang="pt-BR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Intel Xeon CPU E5-2696 v5 @ 4.40GHz</a:t>
            </a:r>
            <a:br>
              <a:rPr lang="pt-BR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RAM : 512GB</a:t>
            </a:r>
            <a:br>
              <a:rPr lang="pt-BR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GPU : </a:t>
            </a:r>
            <a:r>
              <a:rPr lang="en-US" altLang="ko-KR" sz="16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NVIDIA GeForce GTX 1080 24GB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(SW) Pytorch, CUDA… 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하이퍼파라미터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: epoch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수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학습률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batch size, optimizer, loss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함수 등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학습추이 그래프 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학습 중 알게 된 내용 등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학습률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/optimzer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에 따른 학습추이 비교 등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" name="_x849392696">
            <a:extLst>
              <a:ext uri="{FF2B5EF4-FFF2-40B4-BE49-F238E27FC236}">
                <a16:creationId xmlns:a16="http://schemas.microsoft.com/office/drawing/2014/main" id="{09724804-D02A-417D-BB69-8D0E466DB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r="50313" b="58843"/>
          <a:stretch/>
        </p:blipFill>
        <p:spPr bwMode="auto">
          <a:xfrm>
            <a:off x="683568" y="4038718"/>
            <a:ext cx="3312368" cy="20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849392696">
            <a:extLst>
              <a:ext uri="{FF2B5EF4-FFF2-40B4-BE49-F238E27FC236}">
                <a16:creationId xmlns:a16="http://schemas.microsoft.com/office/drawing/2014/main" id="{65CD0D45-6955-4645-9D14-7B825BEC6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46090" r="50313" b="7342"/>
          <a:stretch/>
        </p:blipFill>
        <p:spPr bwMode="auto">
          <a:xfrm>
            <a:off x="4644008" y="4005064"/>
            <a:ext cx="3312368" cy="23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6544" y="85377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1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학습 방법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모델 선정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epochs, batch size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등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학습 명령어</a:t>
            </a:r>
            <a:endParaRPr lang="en-US" altLang="ko-KR" sz="1600" i="1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학습 출력 결과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재현율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정밀도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mAP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학습 시간 등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2B0F9C-F1AD-DDBC-6380-9E4FF848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6" y="3782342"/>
            <a:ext cx="8529154" cy="26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검증 결과</a:t>
            </a:r>
            <a:br>
              <a:rPr lang="en-US" altLang="ko-KR" sz="2000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Confusion matrix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및 평가지표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train:val = 8:2 …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D5E422-547F-1CFD-5790-D35EA7844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93"/>
          <a:stretch/>
        </p:blipFill>
        <p:spPr>
          <a:xfrm>
            <a:off x="1229907" y="1918780"/>
            <a:ext cx="6684186" cy="16791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451981-BE28-BC4D-481B-FEF087F250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05"/>
          <a:stretch/>
        </p:blipFill>
        <p:spPr>
          <a:xfrm>
            <a:off x="899592" y="3856355"/>
            <a:ext cx="3240359" cy="26881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78B0CA-6918-2B0F-47A0-65C455119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089" y="3650195"/>
            <a:ext cx="3028319" cy="28943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9AA96CC-8BB6-0B42-21D4-6E2301BEA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5262697"/>
            <a:ext cx="1883627" cy="6323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D8B2C7-317B-2B1C-4A4E-CF72654358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994" b="82094"/>
          <a:stretch/>
        </p:blipFill>
        <p:spPr>
          <a:xfrm>
            <a:off x="1499021" y="5262697"/>
            <a:ext cx="2032916" cy="717816"/>
          </a:xfrm>
          <a:prstGeom prst="rect">
            <a:avLst/>
          </a:prstGeom>
        </p:spPr>
      </p:pic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F8EDACF8-F503-FFDF-9762-ACC057E94646}"/>
              </a:ext>
            </a:extLst>
          </p:cNvPr>
          <p:cNvSpPr/>
          <p:nvPr/>
        </p:nvSpPr>
        <p:spPr>
          <a:xfrm>
            <a:off x="5724128" y="996060"/>
            <a:ext cx="3138190" cy="664268"/>
          </a:xfrm>
          <a:prstGeom prst="wedgeRoundRectCallout">
            <a:avLst>
              <a:gd name="adj1" fmla="val -143510"/>
              <a:gd name="adj2" fmla="val -12344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YOLOv5 </a:t>
            </a:r>
            <a:r>
              <a:rPr lang="ko-KR" altLang="en-US"/>
              <a:t>학습 후 산출물에 대한 자료와 해석</a:t>
            </a:r>
          </a:p>
        </p:txBody>
      </p: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1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테스트 결과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오분류 사례 및 개선점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제공받은 테스트 데이터셋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(GT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없고 사진만 있음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에서 발생한 오분류 사례 분석 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 개선방향 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F8EDACF8-F503-FFDF-9762-ACC057E94646}"/>
              </a:ext>
            </a:extLst>
          </p:cNvPr>
          <p:cNvSpPr/>
          <p:nvPr/>
        </p:nvSpPr>
        <p:spPr>
          <a:xfrm>
            <a:off x="5662700" y="518281"/>
            <a:ext cx="3138190" cy="664268"/>
          </a:xfrm>
          <a:prstGeom prst="wedgeRoundRectCallout">
            <a:avLst>
              <a:gd name="adj1" fmla="val -30747"/>
              <a:gd name="adj2" fmla="val 8441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YOLOv5 </a:t>
            </a:r>
            <a:r>
              <a:rPr lang="ko-KR" altLang="en-US"/>
              <a:t>테스트 결과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교수 피드백 자료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A7C8EE4-38ED-24B6-E5AB-BC35C77CE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89" r="35038" b="16067"/>
          <a:stretch/>
        </p:blipFill>
        <p:spPr>
          <a:xfrm>
            <a:off x="1141260" y="1475997"/>
            <a:ext cx="6513839" cy="1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9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토의 및 개선점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- </a:t>
            </a:r>
            <a:r>
              <a:rPr lang="en-US" altLang="ko-KR" sz="1600" i="1" dirty="0" err="1">
                <a:solidFill>
                  <a:srgbClr val="0000FF"/>
                </a:solidFill>
                <a:latin typeface="맑은 고딕"/>
                <a:ea typeface="맑은 고딕"/>
              </a:rPr>
              <a:t>결과에</a:t>
            </a: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i="1" dirty="0" err="1">
                <a:solidFill>
                  <a:srgbClr val="0000FF"/>
                </a:solidFill>
                <a:latin typeface="맑은 고딕"/>
                <a:ea typeface="맑은 고딕"/>
              </a:rPr>
              <a:t>대한</a:t>
            </a: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i="1" dirty="0" err="1">
                <a:solidFill>
                  <a:srgbClr val="0000FF"/>
                </a:solidFill>
                <a:latin typeface="맑은 고딕"/>
                <a:ea typeface="맑은 고딕"/>
              </a:rPr>
              <a:t>고찰</a:t>
            </a: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 및 </a:t>
            </a:r>
            <a:r>
              <a:rPr lang="en-US" altLang="ko-KR" sz="1600" i="1" dirty="0" err="1">
                <a:solidFill>
                  <a:srgbClr val="0000FF"/>
                </a:solidFill>
                <a:latin typeface="맑은 고딕"/>
                <a:ea typeface="맑은 고딕"/>
              </a:rPr>
              <a:t>미비점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- </a:t>
            </a:r>
            <a:r>
              <a:rPr lang="en-US" altLang="ko-KR" sz="1600" i="1" dirty="0" err="1">
                <a:solidFill>
                  <a:srgbClr val="0000FF"/>
                </a:solidFill>
                <a:latin typeface="맑은 고딕"/>
                <a:ea typeface="맑은 고딕"/>
              </a:rPr>
              <a:t>느낀</a:t>
            </a: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 점 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FB4B2-ABA5-2AD9-803C-C8C9FFC31C8F}"/>
              </a:ext>
            </a:extLst>
          </p:cNvPr>
          <p:cNvSpPr txBox="1"/>
          <p:nvPr/>
        </p:nvSpPr>
        <p:spPr>
          <a:xfrm>
            <a:off x="1349888" y="2492896"/>
            <a:ext cx="662473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>
                <a:ea typeface="맑은 고딕"/>
              </a:rPr>
              <a:t>참고사항</a:t>
            </a:r>
            <a:r>
              <a:rPr lang="ko-KR" altLang="en-US">
                <a:ea typeface="맑은 고딕"/>
              </a:rPr>
              <a:t> </a:t>
            </a:r>
            <a:endParaRPr lang="en-US" altLang="ko-KR">
              <a:ea typeface="맑은 고딕"/>
            </a:endParaRPr>
          </a:p>
          <a:p>
            <a:pPr algn="l"/>
            <a:br>
              <a:rPr lang="en-US" altLang="ko-KR">
                <a:ea typeface="맑은 고딕"/>
              </a:rPr>
            </a:br>
            <a:r>
              <a:rPr lang="en-US" altLang="ko-KR" sz="1600">
                <a:ea typeface="맑은 고딕"/>
              </a:rPr>
              <a:t>1. </a:t>
            </a:r>
            <a:r>
              <a:rPr lang="ko-KR" altLang="en-US" sz="1600">
                <a:ea typeface="맑은 고딕"/>
              </a:rPr>
              <a:t>발표방법 안내</a:t>
            </a:r>
            <a:br>
              <a:rPr lang="en-US" altLang="ko-KR" sz="1600">
                <a:ea typeface="맑은 고딕"/>
              </a:rPr>
            </a:br>
            <a:r>
              <a:rPr lang="en-US" altLang="ko-KR" sz="1600">
                <a:ea typeface="맑은 고딕"/>
              </a:rPr>
              <a:t>   - </a:t>
            </a:r>
            <a:r>
              <a:rPr lang="ko-KR" altLang="en-US" sz="1600">
                <a:ea typeface="맑은 고딕"/>
              </a:rPr>
              <a:t>심사위원 </a:t>
            </a:r>
            <a:r>
              <a:rPr lang="en-US" altLang="ko-KR" sz="1600">
                <a:ea typeface="맑은 고딕"/>
              </a:rPr>
              <a:t>: </a:t>
            </a:r>
            <a:r>
              <a:rPr lang="ko-KR" altLang="en-US" sz="1600">
                <a:ea typeface="맑은 고딕"/>
              </a:rPr>
              <a:t>박태형 학과장님</a:t>
            </a:r>
            <a:r>
              <a:rPr lang="en-US" altLang="ko-KR" sz="1600">
                <a:ea typeface="맑은 고딕"/>
              </a:rPr>
              <a:t>, </a:t>
            </a:r>
            <a:r>
              <a:rPr lang="ko-KR" altLang="en-US" sz="1600">
                <a:ea typeface="맑은 고딕"/>
              </a:rPr>
              <a:t>황영배 교수님</a:t>
            </a:r>
            <a:r>
              <a:rPr lang="en-US" altLang="ko-KR" sz="1600">
                <a:ea typeface="맑은 고딕"/>
              </a:rPr>
              <a:t>, </a:t>
            </a:r>
            <a:r>
              <a:rPr lang="ko-KR" altLang="en-US" sz="1600">
                <a:ea typeface="맑은 고딕"/>
              </a:rPr>
              <a:t>가디언</a:t>
            </a:r>
            <a:r>
              <a:rPr lang="en-US" altLang="ko-KR" sz="1600">
                <a:ea typeface="맑은 고딕"/>
              </a:rPr>
              <a:t>(5</a:t>
            </a:r>
            <a:r>
              <a:rPr lang="ko-KR" altLang="en-US" sz="1600">
                <a:ea typeface="맑은 고딕"/>
              </a:rPr>
              <a:t>인</a:t>
            </a:r>
            <a:r>
              <a:rPr lang="en-US" altLang="ko-KR" sz="1600">
                <a:ea typeface="맑은 고딕"/>
              </a:rPr>
              <a:t>)</a:t>
            </a:r>
            <a:br>
              <a:rPr lang="en-US" altLang="ko-KR" sz="1600">
                <a:ea typeface="맑은 고딕"/>
              </a:rPr>
            </a:br>
            <a:r>
              <a:rPr lang="en-US" altLang="ko-KR" sz="1600">
                <a:ea typeface="맑은 고딕"/>
              </a:rPr>
              <a:t>   - </a:t>
            </a:r>
            <a:r>
              <a:rPr lang="ko-KR" altLang="en-US" sz="1600">
                <a:ea typeface="맑은 고딕"/>
              </a:rPr>
              <a:t>발표시간 </a:t>
            </a:r>
            <a:r>
              <a:rPr lang="en-US" altLang="ko-KR" sz="1600">
                <a:ea typeface="맑은 고딕"/>
              </a:rPr>
              <a:t>: 10</a:t>
            </a:r>
            <a:r>
              <a:rPr lang="ko-KR" altLang="en-US" sz="1600">
                <a:ea typeface="맑은 고딕"/>
              </a:rPr>
              <a:t>분 이내 </a:t>
            </a:r>
            <a:r>
              <a:rPr lang="en-US" altLang="ko-KR" sz="1600">
                <a:ea typeface="맑은 고딕"/>
              </a:rPr>
              <a:t>(</a:t>
            </a:r>
            <a:r>
              <a:rPr lang="ko-KR" altLang="en-US" sz="1600">
                <a:ea typeface="맑은 고딕"/>
              </a:rPr>
              <a:t>시간준수</a:t>
            </a:r>
            <a:r>
              <a:rPr lang="en-US" altLang="ko-KR" sz="1600">
                <a:ea typeface="맑은 고딕"/>
              </a:rPr>
              <a:t>)</a:t>
            </a:r>
            <a:r>
              <a:rPr lang="ko-KR" altLang="en-US" sz="1600">
                <a:ea typeface="맑은 고딕"/>
              </a:rPr>
              <a:t> </a:t>
            </a:r>
            <a:r>
              <a:rPr lang="en-US" altLang="ko-KR" sz="1600">
                <a:ea typeface="맑은 고딕"/>
              </a:rPr>
              <a:t>+ Q&amp;A</a:t>
            </a:r>
            <a:br>
              <a:rPr lang="en-US" altLang="ko-KR" sz="1600">
                <a:ea typeface="맑은 고딕"/>
              </a:rPr>
            </a:br>
            <a:r>
              <a:rPr lang="en-US" altLang="ko-KR" sz="1600">
                <a:ea typeface="맑은 고딕"/>
              </a:rPr>
              <a:t>   - </a:t>
            </a:r>
            <a:r>
              <a:rPr lang="ko-KR" altLang="en-US" sz="1600">
                <a:ea typeface="맑은 고딕"/>
              </a:rPr>
              <a:t>발표자료 제출 </a:t>
            </a:r>
            <a:r>
              <a:rPr lang="en-US" altLang="ko-KR" sz="1600">
                <a:ea typeface="맑은 고딕"/>
              </a:rPr>
              <a:t>: 6/15(</a:t>
            </a:r>
            <a:r>
              <a:rPr lang="ko-KR" altLang="en-US" sz="1600">
                <a:ea typeface="맑은 고딕"/>
              </a:rPr>
              <a:t>수</a:t>
            </a:r>
            <a:r>
              <a:rPr lang="en-US" altLang="ko-KR" sz="1600">
                <a:ea typeface="맑은 고딕"/>
              </a:rPr>
              <a:t>) </a:t>
            </a:r>
            <a:r>
              <a:rPr lang="ko-KR" altLang="en-US" sz="1600">
                <a:ea typeface="맑은 고딕"/>
              </a:rPr>
              <a:t>담당교수 </a:t>
            </a:r>
            <a:r>
              <a:rPr lang="en-US" altLang="ko-KR" sz="1600">
                <a:ea typeface="맑은 고딕"/>
              </a:rPr>
              <a:t>(</a:t>
            </a:r>
            <a:r>
              <a:rPr lang="ko-KR" altLang="en-US" sz="1600">
                <a:ea typeface="맑은 고딕"/>
              </a:rPr>
              <a:t>도규원</a:t>
            </a:r>
            <a:r>
              <a:rPr lang="en-US" altLang="ko-KR" sz="1600">
                <a:ea typeface="맑은 고딕"/>
              </a:rPr>
              <a:t>, </a:t>
            </a:r>
            <a:r>
              <a:rPr lang="ko-KR" altLang="en-US" sz="1600">
                <a:ea typeface="맑은 고딕"/>
              </a:rPr>
              <a:t>김현용</a:t>
            </a:r>
            <a:r>
              <a:rPr lang="en-US" altLang="ko-KR" sz="1600">
                <a:ea typeface="맑은 고딕"/>
              </a:rPr>
              <a:t>)</a:t>
            </a:r>
            <a:r>
              <a:rPr lang="ko-KR" altLang="en-US" sz="1600">
                <a:ea typeface="맑은 고딕"/>
              </a:rPr>
              <a:t> 이메일</a:t>
            </a:r>
            <a:endParaRPr lang="en-US" altLang="ko-KR" sz="1600">
              <a:ea typeface="맑은 고딕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>
              <a:ea typeface="맑은 고딕"/>
            </a:endParaRPr>
          </a:p>
          <a:p>
            <a:pPr algn="l"/>
            <a:r>
              <a:rPr lang="en-US" altLang="ko-KR" sz="1600">
                <a:ea typeface="맑은 고딕"/>
              </a:rPr>
              <a:t>2. </a:t>
            </a:r>
            <a:r>
              <a:rPr lang="ko-KR" altLang="en-US" sz="1600">
                <a:ea typeface="맑은 고딕"/>
              </a:rPr>
              <a:t>평가기준</a:t>
            </a:r>
            <a:endParaRPr lang="ko-KR" altLang="en-US" sz="1600" dirty="0">
              <a:ea typeface="맑은 고딕"/>
            </a:endParaRP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9AA9EAB5-FB80-4DAD-9B57-616A0AD85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6475"/>
              </p:ext>
            </p:extLst>
          </p:nvPr>
        </p:nvGraphicFramePr>
        <p:xfrm>
          <a:off x="1601425" y="4708887"/>
          <a:ext cx="6192687" cy="161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158">
                  <a:extLst>
                    <a:ext uri="{9D8B030D-6E8A-4147-A177-3AD203B41FA5}">
                      <a16:colId xmlns:a16="http://schemas.microsoft.com/office/drawing/2014/main" val="2715039699"/>
                    </a:ext>
                  </a:extLst>
                </a:gridCol>
                <a:gridCol w="3171334">
                  <a:extLst>
                    <a:ext uri="{9D8B030D-6E8A-4147-A177-3AD203B41FA5}">
                      <a16:colId xmlns:a16="http://schemas.microsoft.com/office/drawing/2014/main" val="2524676818"/>
                    </a:ext>
                  </a:extLst>
                </a:gridCol>
                <a:gridCol w="1144195">
                  <a:extLst>
                    <a:ext uri="{9D8B030D-6E8A-4147-A177-3AD203B41FA5}">
                      <a16:colId xmlns:a16="http://schemas.microsoft.com/office/drawing/2014/main" val="4184048289"/>
                    </a:ext>
                  </a:extLst>
                </a:gridCol>
              </a:tblGrid>
              <a:tr h="322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56976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정확도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802804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접근방법의 차별성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아이디어의 독창성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117466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발료자료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설득력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전달력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189939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적용기술의 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687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df922d41-91bf-45f8-8b2c-e1591bc010d5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9533</TotalTime>
  <Words>588</Words>
  <Application>Microsoft Office PowerPoint</Application>
  <PresentationFormat>화면 슬라이드 쇼(4:3)</PresentationFormat>
  <Paragraphs>134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HY견고딕</vt:lpstr>
      <vt:lpstr>HY헤드라인M</vt:lpstr>
      <vt:lpstr>KoPubWorld돋움체 Bold</vt:lpstr>
      <vt:lpstr>KoPubWorld돋움체 Medium</vt:lpstr>
      <vt:lpstr>NEXON Lv1 Gothic OTF Light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김현용</cp:lastModifiedBy>
  <cp:revision>376</cp:revision>
  <cp:lastPrinted>2022-06-08T09:54:10Z</cp:lastPrinted>
  <dcterms:created xsi:type="dcterms:W3CDTF">2017-03-29T07:13:25Z</dcterms:created>
  <dcterms:modified xsi:type="dcterms:W3CDTF">2022-06-08T12:29:30Z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