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31" r:id="rId6"/>
    <p:sldId id="343" r:id="rId7"/>
    <p:sldId id="349" r:id="rId8"/>
    <p:sldId id="350" r:id="rId9"/>
    <p:sldId id="351" r:id="rId10"/>
    <p:sldId id="345" r:id="rId11"/>
    <p:sldId id="352" r:id="rId12"/>
    <p:sldId id="335" r:id="rId13"/>
    <p:sldId id="346" r:id="rId14"/>
    <p:sldId id="354" r:id="rId15"/>
    <p:sldId id="353" r:id="rId16"/>
    <p:sldId id="328" r:id="rId17"/>
    <p:sldId id="336" r:id="rId18"/>
    <p:sldId id="347" r:id="rId19"/>
    <p:sldId id="268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90" d="100"/>
          <a:sy n="90" d="100"/>
        </p:scale>
        <p:origin x="126" y="8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9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6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7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8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4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2022.  4.  13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[21-6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김준태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우상진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증강함수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C68200-C240-4A0F-9E11-DFA0E858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09361"/>
            <a:ext cx="3834180" cy="2376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926318-0DE1-4E7C-9C5B-0B51A6C29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59" y="833077"/>
            <a:ext cx="5064740" cy="6038888"/>
          </a:xfrm>
          <a:prstGeom prst="rect">
            <a:avLst/>
          </a:prstGeom>
        </p:spPr>
      </p:pic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1ECDE5B4-7D80-4818-AFEF-3594C7C6F3C2}"/>
              </a:ext>
            </a:extLst>
          </p:cNvPr>
          <p:cNvSpPr/>
          <p:nvPr/>
        </p:nvSpPr>
        <p:spPr>
          <a:xfrm>
            <a:off x="145245" y="2658348"/>
            <a:ext cx="3796439" cy="112727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6D8F8-2D97-4AC2-A621-8FA13F725901}"/>
              </a:ext>
            </a:extLst>
          </p:cNvPr>
          <p:cNvSpPr txBox="1"/>
          <p:nvPr/>
        </p:nvSpPr>
        <p:spPr>
          <a:xfrm>
            <a:off x="1741440" y="52639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데이터증강함수들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52106FF-4B2F-4A03-825E-B6AE4A8FE0F4}"/>
              </a:ext>
            </a:extLst>
          </p:cNvPr>
          <p:cNvSpPr/>
          <p:nvPr/>
        </p:nvSpPr>
        <p:spPr>
          <a:xfrm>
            <a:off x="2177980" y="5675518"/>
            <a:ext cx="1702011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증강구현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E39D1D-E98C-4404-91EB-0CB20E7C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3" y="1405260"/>
            <a:ext cx="5784240" cy="53642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2220D1-A0D1-4F80-B081-1A7F5612A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3" y="1700808"/>
            <a:ext cx="3180246" cy="45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2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신경망모델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F4461F-4064-4544-9B8E-87713E53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" y="909276"/>
            <a:ext cx="9023684" cy="58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7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_x849392696">
            <a:extLst>
              <a:ext uri="{FF2B5EF4-FFF2-40B4-BE49-F238E27FC236}">
                <a16:creationId xmlns:a16="http://schemas.microsoft.com/office/drawing/2014/main" id="{09724804-D02A-417D-BB69-8D0E466DB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r="50313" b="58843"/>
          <a:stretch/>
        </p:blipFill>
        <p:spPr bwMode="auto">
          <a:xfrm>
            <a:off x="683568" y="4663195"/>
            <a:ext cx="3312368" cy="20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849392696">
            <a:extLst>
              <a:ext uri="{FF2B5EF4-FFF2-40B4-BE49-F238E27FC236}">
                <a16:creationId xmlns:a16="http://schemas.microsoft.com/office/drawing/2014/main" id="{65CD0D45-6955-4645-9D14-7B825BEC6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6090" r="50313" b="7342"/>
          <a:stretch/>
        </p:blipFill>
        <p:spPr bwMode="auto">
          <a:xfrm>
            <a:off x="4602153" y="4638543"/>
            <a:ext cx="3312368" cy="208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ED5588-C53D-4C4D-A360-7D6A11B4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85163"/>
            <a:ext cx="9144000" cy="1975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(HW) PC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사양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학습시간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	</a:t>
            </a:r>
            <a:r>
              <a:rPr lang="en-US" altLang="ko-KR" sz="1600" i="1" kern="0" spc="-50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11</a:t>
            </a:r>
            <a:r>
              <a:rPr lang="en-US" altLang="ko-KR" sz="1600" i="1" kern="0" spc="-50" baseline="300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Gen </a:t>
            </a:r>
            <a: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Intel(R) Core(TM) i7-1165G7 @ 2.80GHz</a:t>
            </a:r>
            <a:br>
              <a:rPr lang="pt-BR" altLang="ko-KR" sz="1600" i="1" kern="0" spc="-50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i="1" kern="0" spc="-50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RAM </a:t>
            </a:r>
            <a: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16GB</a:t>
            </a:r>
          </a:p>
          <a:p>
            <a:pPr>
              <a:lnSpc>
                <a:spcPts val="2300"/>
              </a:lnSpc>
            </a:pPr>
            <a: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시간  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60493</a:t>
            </a:r>
            <a:r>
              <a:rPr lang="ko-KR" altLang="en-US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 Epoch, Batch Size : 100)</a:t>
            </a:r>
            <a:endParaRPr lang="en-US" altLang="ko-KR" sz="1600" i="1" kern="0" spc="-50" dirty="0">
              <a:solidFill>
                <a:srgbClr val="0000FF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47C96-C322-44B6-991E-1FFE0A562FB2}"/>
              </a:ext>
            </a:extLst>
          </p:cNvPr>
          <p:cNvSpPr txBox="1"/>
          <p:nvPr/>
        </p:nvSpPr>
        <p:spPr>
          <a:xfrm>
            <a:off x="1691680" y="5330532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FF0000"/>
                </a:solidFill>
              </a:rPr>
              <a:t>수정예정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2B4E7-89B7-4BCD-A4C2-B95BF31069E4}"/>
              </a:ext>
            </a:extLst>
          </p:cNvPr>
          <p:cNvSpPr txBox="1"/>
          <p:nvPr/>
        </p:nvSpPr>
        <p:spPr>
          <a:xfrm>
            <a:off x="5770223" y="5330532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FF0000"/>
                </a:solidFill>
              </a:rPr>
              <a:t>수정예정</a:t>
            </a: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_x768306360">
            <a:extLst>
              <a:ext uri="{FF2B5EF4-FFF2-40B4-BE49-F238E27FC236}">
                <a16:creationId xmlns:a16="http://schemas.microsoft.com/office/drawing/2014/main" id="{CE3A9350-6D47-4EAA-9077-3DE1E6E1B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35096" r="2761" b="57080"/>
          <a:stretch/>
        </p:blipFill>
        <p:spPr bwMode="auto">
          <a:xfrm>
            <a:off x="459924" y="1875722"/>
            <a:ext cx="8392066" cy="20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1087156376">
            <a:extLst>
              <a:ext uri="{FF2B5EF4-FFF2-40B4-BE49-F238E27FC236}">
                <a16:creationId xmlns:a16="http://schemas.microsoft.com/office/drawing/2014/main" id="{9D8B7666-1AF1-4FEB-9552-F8D160839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5076056" y="4113597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분류 성능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087156376">
            <a:extLst>
              <a:ext uri="{FF2B5EF4-FFF2-40B4-BE49-F238E27FC236}">
                <a16:creationId xmlns:a16="http://schemas.microsoft.com/office/drawing/2014/main" id="{D771F088-14B0-44BF-880F-C9F4AB4F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725712" y="4113597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768306360">
            <a:extLst>
              <a:ext uri="{FF2B5EF4-FFF2-40B4-BE49-F238E27FC236}">
                <a16:creationId xmlns:a16="http://schemas.microsoft.com/office/drawing/2014/main" id="{6ABBF84B-1004-459F-969C-BE760E0CD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25120" r="2761" b="57080"/>
          <a:stretch/>
        </p:blipFill>
        <p:spPr bwMode="auto">
          <a:xfrm>
            <a:off x="459925" y="1457904"/>
            <a:ext cx="8392066" cy="4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E393BF-16FE-480F-8DB7-C750CF016D6E}"/>
              </a:ext>
            </a:extLst>
          </p:cNvPr>
          <p:cNvSpPr/>
          <p:nvPr/>
        </p:nvSpPr>
        <p:spPr>
          <a:xfrm>
            <a:off x="693704" y="1874914"/>
            <a:ext cx="8250605" cy="200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4A5A2-4CF3-43B9-A1C2-436D299DC87D}"/>
              </a:ext>
            </a:extLst>
          </p:cNvPr>
          <p:cNvSpPr txBox="1"/>
          <p:nvPr/>
        </p:nvSpPr>
        <p:spPr>
          <a:xfrm>
            <a:off x="6041279" y="5044053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FF0000"/>
                </a:solidFill>
              </a:rPr>
              <a:t>수정예정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715C8C-0A01-4643-84CD-13B478308D41}"/>
              </a:ext>
            </a:extLst>
          </p:cNvPr>
          <p:cNvSpPr txBox="1"/>
          <p:nvPr/>
        </p:nvSpPr>
        <p:spPr>
          <a:xfrm>
            <a:off x="725712" y="3749217"/>
            <a:ext cx="2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논문 </a:t>
            </a:r>
            <a:r>
              <a:rPr lang="en-US" altLang="ko-KR" dirty="0" err="1"/>
              <a:t>Confusin</a:t>
            </a:r>
            <a:r>
              <a:rPr lang="en-US" altLang="ko-KR" dirty="0"/>
              <a:t> matrix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5207024" y="3743081"/>
            <a:ext cx="2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구현 </a:t>
            </a:r>
            <a:r>
              <a:rPr lang="en-US" altLang="ko-KR" dirty="0" err="1"/>
              <a:t>Confusin</a:t>
            </a:r>
            <a:r>
              <a:rPr lang="en-US" altLang="ko-KR" dirty="0"/>
              <a:t> matrix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1F2C2-BF13-4CE4-B95B-954CBAAD0455}"/>
              </a:ext>
            </a:extLst>
          </p:cNvPr>
          <p:cNvSpPr txBox="1"/>
          <p:nvPr/>
        </p:nvSpPr>
        <p:spPr>
          <a:xfrm>
            <a:off x="49158" y="1632836"/>
            <a:ext cx="59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논문</a:t>
            </a:r>
            <a:r>
              <a:rPr lang="en-US" altLang="ko-KR" sz="1000" dirty="0"/>
              <a:t>-&gt;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0099B-1B45-49D4-BCB0-FDAC66FAC1B9}"/>
              </a:ext>
            </a:extLst>
          </p:cNvPr>
          <p:cNvSpPr txBox="1"/>
          <p:nvPr/>
        </p:nvSpPr>
        <p:spPr>
          <a:xfrm>
            <a:off x="49158" y="1845655"/>
            <a:ext cx="59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구현</a:t>
            </a:r>
            <a:r>
              <a:rPr lang="en-US" altLang="ko-KR" sz="1000" dirty="0"/>
              <a:t>-&gt;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2518B8-EB92-46E9-9067-516B5462E631}"/>
              </a:ext>
            </a:extLst>
          </p:cNvPr>
          <p:cNvSpPr txBox="1"/>
          <p:nvPr/>
        </p:nvSpPr>
        <p:spPr>
          <a:xfrm>
            <a:off x="4306124" y="1879057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FF0000"/>
                </a:solidFill>
              </a:rPr>
              <a:t>수정예정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9C24B2-8B10-4759-9B79-EC3FAB4F2324}"/>
              </a:ext>
            </a:extLst>
          </p:cNvPr>
          <p:cNvSpPr/>
          <p:nvPr/>
        </p:nvSpPr>
        <p:spPr>
          <a:xfrm>
            <a:off x="1115616" y="265806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i="1" dirty="0">
                <a:solidFill>
                  <a:srgbClr val="0000FF"/>
                </a:solidFill>
                <a:latin typeface="+mn-ea"/>
              </a:rPr>
              <a:t>구체적인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2572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solidFill>
                  <a:srgbClr val="0000FF"/>
                </a:solidFill>
                <a:latin typeface="맑은 고딕"/>
                <a:ea typeface="맑은 고딕"/>
              </a:rPr>
              <a:t>  - </a:t>
            </a:r>
            <a:r>
              <a:rPr lang="en-US" altLang="ko-KR" sz="1600" dirty="0" err="1">
                <a:solidFill>
                  <a:srgbClr val="0000FF"/>
                </a:solidFill>
                <a:latin typeface="맑은 고딕"/>
                <a:ea typeface="맑은 고딕"/>
              </a:rPr>
              <a:t>결과에</a:t>
            </a:r>
            <a:r>
              <a:rPr lang="en-US" altLang="ko-KR" sz="1600" dirty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맑은 고딕"/>
                <a:ea typeface="맑은 고딕"/>
              </a:rPr>
              <a:t>대한</a:t>
            </a:r>
            <a:r>
              <a:rPr lang="en-US" altLang="ko-KR" sz="1600" dirty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맑은 고딕"/>
                <a:ea typeface="맑은 고딕"/>
              </a:rPr>
              <a:t>고찰</a:t>
            </a:r>
            <a:r>
              <a:rPr lang="en-US" altLang="ko-KR" sz="1600" dirty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및 미비점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Train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Set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Validation Set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 간의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loss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와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accuracy 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값이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큰 차이를 보임</a:t>
            </a:r>
            <a:endParaRPr lang="en-US" altLang="ko-KR" sz="160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Validation Set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에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대해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loss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와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accuracy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가 안정적으로 수렴하지 못함</a:t>
            </a:r>
            <a:endParaRPr lang="en-US" altLang="ko-KR" sz="160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ko-KR" altLang="ko-KR" sz="1600">
                <a:solidFill>
                  <a:srgbClr val="0000FF"/>
                </a:solidFill>
                <a:latin typeface="맑은 고딕"/>
                <a:ea typeface="맑은 고딕"/>
              </a:rPr>
              <a:t>⇒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Augmentation 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적용 방법에 따른 모델의 과적합 문제 해결과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learning rate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의 조절에 의한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fine-tuning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이 필요하다고 생각됨</a:t>
            </a:r>
            <a:endParaRPr lang="en-US" altLang="ko-KR" sz="16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맑은 고딕"/>
                <a:ea typeface="맑은 고딕"/>
              </a:rPr>
              <a:t>◆ </a:t>
            </a:r>
            <a:r>
              <a:rPr lang="ko-KR" altLang="en-US" sz="1600" dirty="0" err="1">
                <a:solidFill>
                  <a:srgbClr val="0000FF"/>
                </a:solidFill>
                <a:latin typeface="맑은 고딕"/>
                <a:ea typeface="맑은 고딕"/>
              </a:rPr>
              <a:t>느낀점</a:t>
            </a:r>
            <a:endParaRPr lang="en-US" altLang="ko-KR" sz="16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/>
                <a:ea typeface="맑은 고딕"/>
              </a:rPr>
              <a:t>  </a:t>
            </a:r>
            <a:r>
              <a:rPr lang="en-US" altLang="ko-KR" sz="1600" dirty="0">
                <a:latin typeface="맑은 고딕"/>
                <a:ea typeface="맑은 고딕"/>
              </a:rPr>
              <a:t>1. </a:t>
            </a:r>
            <a:r>
              <a:rPr lang="ko-KR" altLang="en-US" sz="1600" dirty="0">
                <a:latin typeface="맑은 고딕"/>
                <a:ea typeface="맑은 고딕"/>
              </a:rPr>
              <a:t>우상진 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/>
                <a:ea typeface="맑은 고딕"/>
              </a:rPr>
              <a:t>  - Project#1 </a:t>
            </a:r>
            <a:r>
              <a:rPr lang="ko-KR" altLang="en-US" sz="1600" dirty="0">
                <a:latin typeface="맑은 고딕"/>
                <a:ea typeface="맑은 고딕"/>
              </a:rPr>
              <a:t>모델을 구현하기 위한 방법이 논문에 상세히 기술되어 있어 간단하게 생각하고 시작했으나 실제 </a:t>
            </a:r>
            <a:r>
              <a:rPr lang="ko-KR" altLang="en-US" sz="1600" dirty="0" err="1">
                <a:latin typeface="맑은 고딕"/>
                <a:ea typeface="맑은 고딕"/>
              </a:rPr>
              <a:t>구현시</a:t>
            </a:r>
            <a:r>
              <a:rPr lang="ko-KR" altLang="en-US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 err="1">
                <a:latin typeface="맑은 고딕"/>
                <a:ea typeface="맑은 고딕"/>
              </a:rPr>
              <a:t>파이썬</a:t>
            </a:r>
            <a:r>
              <a:rPr lang="ko-KR" altLang="en-US" sz="1600" dirty="0">
                <a:latin typeface="맑은 고딕"/>
                <a:ea typeface="맑은 고딕"/>
              </a:rPr>
              <a:t> 프로그래밍과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latin typeface="맑은 고딕"/>
                <a:ea typeface="맑은 고딕"/>
              </a:rPr>
              <a:t>데이터증강</a:t>
            </a:r>
            <a:r>
              <a:rPr lang="en-US" altLang="ko-KR" sz="1600" dirty="0">
                <a:latin typeface="맑은 고딕"/>
                <a:ea typeface="맑은 고딕"/>
              </a:rPr>
              <a:t>, </a:t>
            </a:r>
            <a:r>
              <a:rPr lang="ko-KR" altLang="en-US" sz="1600" dirty="0" err="1">
                <a:latin typeface="맑은 고딕"/>
                <a:ea typeface="맑은 고딕"/>
              </a:rPr>
              <a:t>전처리</a:t>
            </a:r>
            <a:r>
              <a:rPr lang="ko-KR" altLang="en-US" sz="1600" dirty="0">
                <a:latin typeface="맑은 고딕"/>
                <a:ea typeface="맑은 고딕"/>
              </a:rPr>
              <a:t> 개념이해 부분에서 고전하였습니다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  <a:r>
              <a:rPr lang="ko-KR" altLang="en-US" sz="1600" dirty="0">
                <a:latin typeface="맑은 고딕"/>
                <a:ea typeface="맑은 고딕"/>
              </a:rPr>
              <a:t> 현업과 차이가 있어 수업진행시에만 스터디를 진행하여 </a:t>
            </a:r>
            <a:r>
              <a:rPr lang="en-US" altLang="ko-KR" sz="1600" dirty="0">
                <a:latin typeface="맑은 고딕"/>
                <a:ea typeface="맑은 고딕"/>
              </a:rPr>
              <a:t>Project</a:t>
            </a:r>
            <a:r>
              <a:rPr lang="ko-KR" altLang="en-US" sz="1600" dirty="0">
                <a:latin typeface="맑은 고딕"/>
                <a:ea typeface="맑은 고딕"/>
              </a:rPr>
              <a:t>를 진행할 때마다 고전하는 패턴임을 느껴서 조금씩 이라도 연속적인 스터디를 진행할 예정입니다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/>
                <a:ea typeface="맑은 고딕"/>
              </a:rPr>
              <a:t> 2. </a:t>
            </a:r>
            <a:r>
              <a:rPr lang="ko-KR" altLang="en-US" sz="1600" dirty="0" err="1">
                <a:solidFill>
                  <a:srgbClr val="0000FF"/>
                </a:solidFill>
                <a:latin typeface="맑은 고딕"/>
                <a:ea typeface="맑은 고딕"/>
              </a:rPr>
              <a:t>김준태</a:t>
            </a:r>
            <a:endParaRPr lang="en-US" altLang="ko-KR" sz="16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 - 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모델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input size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에 맞게 증강된 데이터를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reshape 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해주는 과정에서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numpy ndarray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를 다루는데 예상보다 시간이 많이 소요되었고 사내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GPU 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서버를 활용할 계획에 있었으나 업무 일정 상 서버 사용에 제한이 있어 부족한 컴퓨팅 자원으로 학습을 진행하다보니 예상치 못한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memory error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를 겪거나 실제 학습에 시간 비중을 두지 못하고 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fine-tuning </a:t>
            </a:r>
            <a:r>
              <a:rPr lang="ko-KR" altLang="en-US" sz="1600">
                <a:solidFill>
                  <a:srgbClr val="0000FF"/>
                </a:solidFill>
                <a:latin typeface="맑은 고딕"/>
                <a:ea typeface="맑은 고딕"/>
              </a:rPr>
              <a:t>작업이 미비한 부분이 많아 아쉬웠습니다</a:t>
            </a:r>
            <a:r>
              <a:rPr lang="en-US" altLang="ko-KR" sz="1600">
                <a:solidFill>
                  <a:srgbClr val="0000FF"/>
                </a:solidFill>
                <a:latin typeface="맑은 고딕"/>
                <a:ea typeface="맑은 고딕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392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수행목표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300" dirty="0">
                <a:latin typeface="+mn-ea"/>
              </a:rPr>
              <a:t>웨이퍼 불량 식별을 위한 심층 </a:t>
            </a:r>
            <a:r>
              <a:rPr lang="ko-KR" altLang="en-US" sz="1300" dirty="0" err="1">
                <a:latin typeface="+mn-ea"/>
              </a:rPr>
              <a:t>컨볼루션</a:t>
            </a:r>
            <a:r>
              <a:rPr lang="ko-KR" altLang="en-US" sz="1300" dirty="0">
                <a:latin typeface="+mn-ea"/>
              </a:rPr>
              <a:t> 신경망</a:t>
            </a:r>
            <a:r>
              <a:rPr lang="en-US" altLang="ko-KR" sz="1300" dirty="0">
                <a:latin typeface="+mn-ea"/>
              </a:rPr>
              <a:t>(CNN-WDI)</a:t>
            </a:r>
            <a:r>
              <a:rPr lang="ko-KR" altLang="en-US" sz="1300" dirty="0">
                <a:latin typeface="+mn-ea"/>
              </a:rPr>
              <a:t>을 설계하고 검증하라</a:t>
            </a:r>
            <a:r>
              <a:rPr lang="en-US" altLang="ko-KR" sz="13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300" dirty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제시된 논문을 참고하여 유사하게 수행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데이터 증량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전처리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신경망설계</a:t>
            </a:r>
            <a:r>
              <a:rPr lang="en-US" altLang="ko-KR" sz="1300" dirty="0">
                <a:latin typeface="+mn-ea"/>
              </a:rPr>
              <a:t>….)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수행방법</a:t>
            </a:r>
            <a:endParaRPr lang="en-US" altLang="ko-KR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3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3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300" dirty="0">
                <a:solidFill>
                  <a:srgbClr val="0000FF"/>
                </a:solidFill>
                <a:latin typeface="+mn-ea"/>
              </a:rPr>
              <a:t>우상진</a:t>
            </a:r>
            <a:endParaRPr lang="en-US" altLang="ko-KR" sz="13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300" dirty="0">
                <a:solidFill>
                  <a:srgbClr val="0000FF"/>
                </a:solidFill>
                <a:latin typeface="+mn-ea"/>
              </a:rPr>
              <a:t>제어로봇공학전공  현업 </a:t>
            </a:r>
            <a:r>
              <a:rPr lang="en-US" altLang="ko-KR" sz="1300" dirty="0">
                <a:solidFill>
                  <a:srgbClr val="0000FF"/>
                </a:solidFill>
                <a:latin typeface="+mn-ea"/>
              </a:rPr>
              <a:t>:</a:t>
            </a:r>
            <a:r>
              <a:rPr lang="ko-KR" altLang="en-US" sz="13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+mn-ea"/>
              </a:rPr>
              <a:t>H/W</a:t>
            </a:r>
            <a:r>
              <a:rPr lang="ko-KR" altLang="en-US" sz="1300" dirty="0">
                <a:solidFill>
                  <a:srgbClr val="0000FF"/>
                </a:solidFill>
                <a:latin typeface="+mn-ea"/>
              </a:rPr>
              <a:t>팀  펌웨어 프로그래밍 </a:t>
            </a:r>
            <a:r>
              <a:rPr lang="en-US" altLang="ko-KR" sz="1300" dirty="0">
                <a:solidFill>
                  <a:srgbClr val="0000FF"/>
                </a:solidFill>
                <a:latin typeface="+mn-ea"/>
              </a:rPr>
              <a:t>(C</a:t>
            </a:r>
            <a:r>
              <a:rPr lang="ko-KR" altLang="en-US" sz="1300" dirty="0">
                <a:solidFill>
                  <a:srgbClr val="0000FF"/>
                </a:solidFill>
                <a:latin typeface="+mn-ea"/>
              </a:rPr>
              <a:t>언어</a:t>
            </a:r>
            <a:r>
              <a:rPr lang="en-US" altLang="ko-KR" sz="1300" dirty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300" dirty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300" dirty="0" err="1">
                <a:solidFill>
                  <a:srgbClr val="0000FF"/>
                </a:solidFill>
                <a:latin typeface="+mn-ea"/>
              </a:rPr>
              <a:t>김준태</a:t>
            </a:r>
            <a:endParaRPr lang="en-US" altLang="ko-KR" sz="13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300">
                <a:solidFill>
                  <a:srgbClr val="0000FF"/>
                </a:solidFill>
                <a:latin typeface="+mn-ea"/>
              </a:rPr>
              <a:t>수학 전공 </a:t>
            </a:r>
            <a:r>
              <a:rPr lang="ko-KR" altLang="en-US" sz="1300" dirty="0">
                <a:solidFill>
                  <a:srgbClr val="0000FF"/>
                </a:solidFill>
                <a:latin typeface="+mn-ea"/>
              </a:rPr>
              <a:t>현업 </a:t>
            </a:r>
            <a:r>
              <a:rPr lang="en-US" altLang="ko-KR" sz="1300">
                <a:solidFill>
                  <a:srgbClr val="0000FF"/>
                </a:solidFill>
                <a:latin typeface="+mn-ea"/>
              </a:rPr>
              <a:t>:</a:t>
            </a:r>
            <a:r>
              <a:rPr lang="ko-KR" altLang="en-US" sz="1300">
                <a:solidFill>
                  <a:srgbClr val="0000FF"/>
                </a:solidFill>
                <a:latin typeface="+mn-ea"/>
              </a:rPr>
              <a:t> 스마트 </a:t>
            </a:r>
            <a:r>
              <a:rPr lang="en-US" altLang="ko-KR" sz="1300">
                <a:solidFill>
                  <a:srgbClr val="0000FF"/>
                </a:solidFill>
                <a:latin typeface="+mn-ea"/>
              </a:rPr>
              <a:t>AI</a:t>
            </a:r>
            <a:r>
              <a:rPr lang="ko-KR" altLang="en-US" sz="1300">
                <a:solidFill>
                  <a:srgbClr val="0000FF"/>
                </a:solidFill>
                <a:latin typeface="+mn-ea"/>
              </a:rPr>
              <a:t>팀 </a:t>
            </a:r>
            <a:r>
              <a:rPr lang="en-US" altLang="ko-KR" sz="1300">
                <a:solidFill>
                  <a:srgbClr val="0000FF"/>
                </a:solidFill>
                <a:latin typeface="+mn-ea"/>
              </a:rPr>
              <a:t>, ERP </a:t>
            </a:r>
            <a:r>
              <a:rPr lang="ko-KR" altLang="en-US" sz="1300">
                <a:solidFill>
                  <a:srgbClr val="0000FF"/>
                </a:solidFill>
                <a:latin typeface="+mn-ea"/>
              </a:rPr>
              <a:t>솔루션 내 </a:t>
            </a:r>
            <a:r>
              <a:rPr lang="en-US" altLang="ko-KR" sz="1300">
                <a:solidFill>
                  <a:srgbClr val="0000FF"/>
                </a:solidFill>
                <a:latin typeface="+mn-ea"/>
              </a:rPr>
              <a:t>AI </a:t>
            </a:r>
            <a:r>
              <a:rPr lang="ko-KR" altLang="en-US" sz="1300">
                <a:solidFill>
                  <a:srgbClr val="0000FF"/>
                </a:solidFill>
                <a:latin typeface="+mn-ea"/>
              </a:rPr>
              <a:t>기능 구현</a:t>
            </a:r>
            <a:endParaRPr lang="en-US" altLang="ko-KR" sz="1600" i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i="1" dirty="0">
                <a:latin typeface="+mn-ea"/>
              </a:rPr>
              <a:t>현업에서 </a:t>
            </a:r>
            <a:r>
              <a:rPr lang="en-US" altLang="ko-KR" sz="1200" i="1" dirty="0">
                <a:latin typeface="+mn-ea"/>
              </a:rPr>
              <a:t>AI</a:t>
            </a:r>
            <a:r>
              <a:rPr lang="ko-KR" altLang="en-US" sz="1200" i="1" dirty="0">
                <a:latin typeface="+mn-ea"/>
              </a:rPr>
              <a:t>업무를 진행하고있는 </a:t>
            </a:r>
            <a:r>
              <a:rPr lang="ko-KR" altLang="en-US" sz="1200" i="1" dirty="0" err="1">
                <a:latin typeface="+mn-ea"/>
              </a:rPr>
              <a:t>김준태</a:t>
            </a:r>
            <a:r>
              <a:rPr lang="ko-KR" altLang="en-US" sz="1200" i="1" dirty="0">
                <a:latin typeface="+mn-ea"/>
              </a:rPr>
              <a:t> 학우가  주도적으로 진행</a:t>
            </a:r>
            <a:endParaRPr lang="en-US" altLang="ko-KR" sz="1200" i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i="1" dirty="0" err="1">
                <a:latin typeface="+mn-ea"/>
              </a:rPr>
              <a:t>분업화하여</a:t>
            </a:r>
            <a:r>
              <a:rPr lang="ko-KR" altLang="en-US" sz="1200" i="1" dirty="0">
                <a:latin typeface="+mn-ea"/>
              </a:rPr>
              <a:t> 각각 프로그래밍 후 합치는 방식으로 진행</a:t>
            </a:r>
            <a:endParaRPr lang="en-US" altLang="ko-KR" sz="12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업무분장 및 기여도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92942"/>
              </p:ext>
            </p:extLst>
          </p:nvPr>
        </p:nvGraphicFramePr>
        <p:xfrm>
          <a:off x="1043608" y="4895319"/>
          <a:ext cx="63904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95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142925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219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데이터 증량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전처리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결과발표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567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김준태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코딩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주도적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심층 </a:t>
                      </a:r>
                      <a:r>
                        <a:rPr lang="ko-KR" altLang="en-US" sz="1200" dirty="0" err="1"/>
                        <a:t>컨볼루션</a:t>
                      </a:r>
                      <a:r>
                        <a:rPr lang="ko-KR" altLang="en-US" sz="1200" dirty="0"/>
                        <a:t> 신경망</a:t>
                      </a:r>
                      <a:r>
                        <a:rPr lang="en-US" altLang="ko-KR" sz="1200" dirty="0"/>
                        <a:t>(CNN-WDI)</a:t>
                      </a:r>
                      <a:r>
                        <a:rPr lang="ko-KR" altLang="en-US" sz="1200" dirty="0"/>
                        <a:t>설계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학습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성능평가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진행흐름도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54EC110-5370-4B07-A423-F89BF48D8500}"/>
              </a:ext>
            </a:extLst>
          </p:cNvPr>
          <p:cNvSpPr/>
          <p:nvPr/>
        </p:nvSpPr>
        <p:spPr>
          <a:xfrm>
            <a:off x="409290" y="1378947"/>
            <a:ext cx="1534223" cy="523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en-US" altLang="ko-KR" sz="1500" dirty="0"/>
              <a:t>AUG/PRE</a:t>
            </a:r>
            <a:endParaRPr lang="ko-KR" altLang="en-US" sz="15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38D7069D-3C67-4C31-862A-9650FCBC09E1}"/>
              </a:ext>
            </a:extLst>
          </p:cNvPr>
          <p:cNvSpPr/>
          <p:nvPr/>
        </p:nvSpPr>
        <p:spPr>
          <a:xfrm>
            <a:off x="406010" y="2936719"/>
            <a:ext cx="1534223" cy="5232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check</a:t>
            </a:r>
            <a:endParaRPr lang="ko-KR" altLang="en-US" sz="1500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728EBEA1-DE84-4A5C-9D0D-538DCC9D140A}"/>
              </a:ext>
            </a:extLst>
          </p:cNvPr>
          <p:cNvSpPr/>
          <p:nvPr/>
        </p:nvSpPr>
        <p:spPr>
          <a:xfrm>
            <a:off x="406006" y="4491567"/>
            <a:ext cx="1534223" cy="5232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en-US" altLang="ko-KR" sz="1500" dirty="0"/>
              <a:t>Preprocessing</a:t>
            </a:r>
            <a:endParaRPr lang="ko-KR" altLang="en-US" sz="1500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349641FC-78B2-4E79-9A67-443550445D5C}"/>
              </a:ext>
            </a:extLst>
          </p:cNvPr>
          <p:cNvSpPr/>
          <p:nvPr/>
        </p:nvSpPr>
        <p:spPr>
          <a:xfrm>
            <a:off x="406005" y="5276431"/>
            <a:ext cx="1534223" cy="5232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en-US" altLang="ko-KR" sz="1500" dirty="0"/>
              <a:t>Augmentation</a:t>
            </a:r>
            <a:endParaRPr lang="ko-KR" altLang="en-US" sz="1500" dirty="0"/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591179A1-655B-4FB9-B58B-9FF08F9AF456}"/>
              </a:ext>
            </a:extLst>
          </p:cNvPr>
          <p:cNvSpPr/>
          <p:nvPr/>
        </p:nvSpPr>
        <p:spPr>
          <a:xfrm>
            <a:off x="406010" y="2157833"/>
            <a:ext cx="1534223" cy="5232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Input</a:t>
            </a:r>
            <a:endParaRPr lang="ko-KR" altLang="en-US" sz="1500" dirty="0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4EF4B7D4-52DE-4C1C-B510-2A466F1E7CEB}"/>
              </a:ext>
            </a:extLst>
          </p:cNvPr>
          <p:cNvSpPr/>
          <p:nvPr/>
        </p:nvSpPr>
        <p:spPr>
          <a:xfrm>
            <a:off x="406004" y="6061663"/>
            <a:ext cx="1534223" cy="5232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Output</a:t>
            </a:r>
            <a:endParaRPr lang="ko-KR" altLang="en-US" sz="1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55C0E2-0FE9-4303-92AF-9B27616C7ED1}"/>
              </a:ext>
            </a:extLst>
          </p:cNvPr>
          <p:cNvCxnSpPr>
            <a:stCxn id="4" idx="2"/>
            <a:endCxn id="7" idx="1"/>
          </p:cNvCxnSpPr>
          <p:nvPr/>
        </p:nvCxnSpPr>
        <p:spPr>
          <a:xfrm flipH="1">
            <a:off x="1173122" y="1902166"/>
            <a:ext cx="3280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D1ADF5-3133-496E-B2A1-1199D59207C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1173122" y="2681052"/>
            <a:ext cx="0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3CBBB8-5E7F-4197-B098-410AB4AD1E2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173117" y="5014786"/>
            <a:ext cx="1" cy="26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966F3D-F954-40C2-A42B-6EAC6240D675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flipH="1">
            <a:off x="1173116" y="5799650"/>
            <a:ext cx="1" cy="26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2749798B-F3F2-44F7-A5F2-E545CC144564}"/>
              </a:ext>
            </a:extLst>
          </p:cNvPr>
          <p:cNvSpPr/>
          <p:nvPr/>
        </p:nvSpPr>
        <p:spPr>
          <a:xfrm>
            <a:off x="2362015" y="4491566"/>
            <a:ext cx="1534223" cy="5232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en-US" altLang="ko-KR" sz="1500" dirty="0"/>
              <a:t>Augmentation</a:t>
            </a:r>
            <a:endParaRPr lang="ko-KR" altLang="en-US" sz="1500" dirty="0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816BBD76-3090-44E4-8B01-3AEF21EB2539}"/>
              </a:ext>
            </a:extLst>
          </p:cNvPr>
          <p:cNvSpPr/>
          <p:nvPr/>
        </p:nvSpPr>
        <p:spPr>
          <a:xfrm>
            <a:off x="2362015" y="5276431"/>
            <a:ext cx="1534223" cy="5232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en-US" altLang="ko-KR" sz="1500" dirty="0"/>
              <a:t>Preprocessing</a:t>
            </a:r>
            <a:endParaRPr lang="ko-KR" altLang="en-US" sz="15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4DE8FD-1921-4126-8029-0BB3D8E8F29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3129127" y="5014785"/>
            <a:ext cx="0" cy="2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3BBFD2FE-C121-41F7-AC6B-DC873189A3D1}"/>
              </a:ext>
            </a:extLst>
          </p:cNvPr>
          <p:cNvSpPr/>
          <p:nvPr/>
        </p:nvSpPr>
        <p:spPr>
          <a:xfrm>
            <a:off x="406007" y="3718624"/>
            <a:ext cx="1534223" cy="5173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Translate, </a:t>
            </a:r>
            <a:r>
              <a:rPr lang="en-US" altLang="ko-KR" sz="1000" dirty="0" err="1"/>
              <a:t>Filping</a:t>
            </a:r>
            <a:endParaRPr lang="ko-KR" altLang="en-US" sz="1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E56B32-9584-49A4-8706-80DECBEDA7C9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flipH="1">
            <a:off x="1173119" y="3459938"/>
            <a:ext cx="3" cy="25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FD56934-F30A-47E9-B638-15FD2C5F7E89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 flipH="1">
            <a:off x="1173118" y="4235936"/>
            <a:ext cx="1" cy="25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CC8C3C1-93F0-4D57-8EA2-45D838517580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>
            <a:off x="1940230" y="3977280"/>
            <a:ext cx="1188897" cy="514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32C37-816A-4035-92C2-85BFEFA2DF0A}"/>
              </a:ext>
            </a:extLst>
          </p:cNvPr>
          <p:cNvSpPr txBox="1"/>
          <p:nvPr/>
        </p:nvSpPr>
        <p:spPr>
          <a:xfrm>
            <a:off x="406004" y="4119221"/>
            <a:ext cx="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E0BDEF-DDDC-4D3E-8E58-66861037726F}"/>
              </a:ext>
            </a:extLst>
          </p:cNvPr>
          <p:cNvSpPr txBox="1"/>
          <p:nvPr/>
        </p:nvSpPr>
        <p:spPr>
          <a:xfrm>
            <a:off x="1641944" y="3985201"/>
            <a:ext cx="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85ACC8-DE35-4AAC-8AAE-AB6B5B544B48}"/>
              </a:ext>
            </a:extLst>
          </p:cNvPr>
          <p:cNvSpPr txBox="1"/>
          <p:nvPr/>
        </p:nvSpPr>
        <p:spPr>
          <a:xfrm>
            <a:off x="1654512" y="3581902"/>
            <a:ext cx="2413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“Rotation +10,-10”, Shearing, Resizing </a:t>
            </a:r>
            <a:endParaRPr lang="ko-KR" altLang="en-US" sz="100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58791AD-5617-4BF7-B9F4-97EB9AD96752}"/>
              </a:ext>
            </a:extLst>
          </p:cNvPr>
          <p:cNvCxnSpPr>
            <a:stCxn id="38" idx="2"/>
            <a:endCxn id="20" idx="1"/>
          </p:cNvCxnSpPr>
          <p:nvPr/>
        </p:nvCxnSpPr>
        <p:spPr>
          <a:xfrm rot="5400000">
            <a:off x="2020116" y="4952651"/>
            <a:ext cx="262013" cy="1956011"/>
          </a:xfrm>
          <a:prstGeom prst="bentConnector3">
            <a:avLst>
              <a:gd name="adj1" fmla="val 4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FC69BC-F236-4B6B-A4B1-FAD53C6B312C}"/>
              </a:ext>
            </a:extLst>
          </p:cNvPr>
          <p:cNvSpPr txBox="1"/>
          <p:nvPr/>
        </p:nvSpPr>
        <p:spPr>
          <a:xfrm>
            <a:off x="4168925" y="1209193"/>
            <a:ext cx="493429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/>
              <a:t>Dataset</a:t>
            </a:r>
          </a:p>
          <a:p>
            <a:r>
              <a:rPr lang="en-US" altLang="ko-KR" sz="1400" dirty="0"/>
              <a:t> -&gt; Kaggle (wm811k-wafer-map)</a:t>
            </a:r>
            <a:endParaRPr lang="en-US" altLang="ko-KR" sz="1600" dirty="0"/>
          </a:p>
          <a:p>
            <a:r>
              <a:rPr lang="en-US" altLang="ko-KR" sz="1600" b="1" dirty="0"/>
              <a:t>2. Data check</a:t>
            </a:r>
          </a:p>
          <a:p>
            <a:r>
              <a:rPr lang="en-US" altLang="ko-KR" sz="1400" dirty="0"/>
              <a:t> 1) Total = 811,457</a:t>
            </a:r>
          </a:p>
          <a:p>
            <a:r>
              <a:rPr lang="en-US" altLang="ko-KR" sz="1400" dirty="0"/>
              <a:t> 2) Label(x) = 638,507, Label(o) = 172,950</a:t>
            </a:r>
          </a:p>
          <a:p>
            <a:r>
              <a:rPr lang="en-US" altLang="ko-KR" sz="1400" dirty="0"/>
              <a:t> 3) ‘Test’ = 118,595, ‘Training’ = 54,355</a:t>
            </a:r>
            <a:endParaRPr lang="en-US" altLang="ko-KR" sz="1600" dirty="0"/>
          </a:p>
          <a:p>
            <a:r>
              <a:rPr lang="en-US" altLang="ko-KR" sz="1600" b="1" dirty="0"/>
              <a:t>3. Data Augmentation and Preprocessing (OPCV)</a:t>
            </a:r>
          </a:p>
          <a:p>
            <a:r>
              <a:rPr lang="en-US" altLang="ko-KR" sz="1400" dirty="0"/>
              <a:t> 1) Rotation +10 (AUG -&gt; PRE)</a:t>
            </a:r>
          </a:p>
          <a:p>
            <a:r>
              <a:rPr lang="en-US" altLang="ko-KR" sz="1400" dirty="0"/>
              <a:t> 2) Rotation -10 (AUG -&gt; PRE)</a:t>
            </a:r>
          </a:p>
          <a:p>
            <a:r>
              <a:rPr lang="en-US" altLang="ko-KR" sz="1400" dirty="0"/>
              <a:t> 3) Shearing (AUG -&gt; PRE)</a:t>
            </a:r>
          </a:p>
          <a:p>
            <a:r>
              <a:rPr lang="en-US" altLang="ko-KR" sz="1400" dirty="0"/>
              <a:t> 4) Resizing (AUG -&gt; PRE)</a:t>
            </a:r>
          </a:p>
          <a:p>
            <a:r>
              <a:rPr lang="en-US" altLang="ko-KR" sz="1400" dirty="0"/>
              <a:t> 5) Translate (PRE -&gt; AUG)</a:t>
            </a:r>
          </a:p>
          <a:p>
            <a:r>
              <a:rPr lang="en-US" altLang="ko-KR" sz="1400" dirty="0"/>
              <a:t> 6) </a:t>
            </a:r>
            <a:r>
              <a:rPr lang="en-US" altLang="ko-KR" sz="1400" dirty="0" err="1"/>
              <a:t>Filping</a:t>
            </a:r>
            <a:r>
              <a:rPr lang="en-US" altLang="ko-KR" sz="1400" dirty="0"/>
              <a:t> (PRE -&gt; AUG)</a:t>
            </a:r>
          </a:p>
          <a:p>
            <a:r>
              <a:rPr lang="en-US" altLang="ko-KR" sz="1400" dirty="0"/>
              <a:t>※ PRE = (224,224) Zero-padding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8E61DF-B375-4E7D-A828-336394659E41}"/>
              </a:ext>
            </a:extLst>
          </p:cNvPr>
          <p:cNvSpPr txBox="1"/>
          <p:nvPr/>
        </p:nvSpPr>
        <p:spPr>
          <a:xfrm>
            <a:off x="2534678" y="1364219"/>
            <a:ext cx="1442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＊</a:t>
            </a:r>
            <a:r>
              <a:rPr lang="en-US" altLang="ko-KR" sz="1200" dirty="0"/>
              <a:t>AUG -&gt; </a:t>
            </a:r>
            <a:r>
              <a:rPr lang="ko-KR" altLang="en-US" sz="1200" dirty="0"/>
              <a:t>증강</a:t>
            </a:r>
            <a:r>
              <a:rPr lang="en-US" altLang="ko-KR" sz="1200" dirty="0"/>
              <a:t>(Augmentation)</a:t>
            </a:r>
          </a:p>
          <a:p>
            <a:endParaRPr lang="en-US" altLang="ko-KR" sz="1200" dirty="0"/>
          </a:p>
          <a:p>
            <a:r>
              <a:rPr lang="ko-KR" altLang="en-US" sz="1200" dirty="0"/>
              <a:t>＊</a:t>
            </a:r>
            <a:r>
              <a:rPr lang="en-US" altLang="ko-KR" sz="1200" dirty="0"/>
              <a:t>PRE -&gt;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(Preprocessing)</a:t>
            </a:r>
            <a:endParaRPr lang="ko-KR" altLang="en-US" sz="1200" dirty="0"/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3E29452D-13B5-40E4-A742-030669004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74070"/>
              </p:ext>
            </p:extLst>
          </p:nvPr>
        </p:nvGraphicFramePr>
        <p:xfrm>
          <a:off x="4788024" y="4630762"/>
          <a:ext cx="334192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04">
                  <a:extLst>
                    <a:ext uri="{9D8B030D-6E8A-4147-A177-3AD203B41FA5}">
                      <a16:colId xmlns:a16="http://schemas.microsoft.com/office/drawing/2014/main" val="977222175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3693793986"/>
                    </a:ext>
                  </a:extLst>
                </a:gridCol>
                <a:gridCol w="767037">
                  <a:extLst>
                    <a:ext uri="{9D8B030D-6E8A-4147-A177-3AD203B41FA5}">
                      <a16:colId xmlns:a16="http://schemas.microsoft.com/office/drawing/2014/main" val="1689852066"/>
                    </a:ext>
                  </a:extLst>
                </a:gridCol>
                <a:gridCol w="1140462">
                  <a:extLst>
                    <a:ext uri="{9D8B030D-6E8A-4147-A177-3AD203B41FA5}">
                      <a16:colId xmlns:a16="http://schemas.microsoft.com/office/drawing/2014/main" val="693797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With Label Data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Train Data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Total/Train Data(%)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26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4,294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3,462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80%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92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555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73%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9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5,189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2,417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46%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1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9,680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8,554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88%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52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3,593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1,620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45%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69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866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70%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1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1,193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41%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79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36%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48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147,431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36,730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24%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41491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D9A0C923-7F0F-4668-9D08-638D481E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" y="931185"/>
            <a:ext cx="9136328" cy="23208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00E3D182-BB8E-42B1-8E76-3ADABA82C302}"/>
              </a:ext>
            </a:extLst>
          </p:cNvPr>
          <p:cNvSpPr/>
          <p:nvPr/>
        </p:nvSpPr>
        <p:spPr>
          <a:xfrm>
            <a:off x="6136811" y="4363751"/>
            <a:ext cx="21339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※</a:t>
            </a:r>
            <a:r>
              <a:rPr lang="ko-KR" altLang="en-US" sz="1000" dirty="0"/>
              <a:t>라벨 데이터 중 학습데이터 비율</a:t>
            </a:r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(Augmentation Test_1)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BCD2F18-8791-415B-BD5A-BFF867AB6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07" y="1393378"/>
            <a:ext cx="3123474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CAA899-D7F1-409B-955B-A6D297612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793" y="1160163"/>
            <a:ext cx="1800000" cy="14330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6B29B2-E91D-4FEC-BF89-2F6C63221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737" y="2991725"/>
            <a:ext cx="1800000" cy="14330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35A629-889D-458B-9680-9BCBFCAA1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27" y="4903092"/>
            <a:ext cx="1800000" cy="14384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DE923-120E-4C9D-A4B9-E657A8B20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908" y="4899047"/>
            <a:ext cx="1800000" cy="1386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DE397B-28E8-40E6-89A9-A40F89FBA1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793" y="4906115"/>
            <a:ext cx="1800000" cy="1386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9BC297-26A0-4A69-A859-21CC3764A944}"/>
              </a:ext>
            </a:extLst>
          </p:cNvPr>
          <p:cNvSpPr txBox="1"/>
          <p:nvPr/>
        </p:nvSpPr>
        <p:spPr>
          <a:xfrm>
            <a:off x="999207" y="3964408"/>
            <a:ext cx="3114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원본 데이터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055E8-C9CE-4324-87DB-A709CF7CFBAC}"/>
              </a:ext>
            </a:extLst>
          </p:cNvPr>
          <p:cNvSpPr txBox="1"/>
          <p:nvPr/>
        </p:nvSpPr>
        <p:spPr>
          <a:xfrm>
            <a:off x="6340544" y="2657426"/>
            <a:ext cx="1711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Rotation 10 degree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763C15-757D-472D-AD9E-B0C3CC0EE2D4}"/>
              </a:ext>
            </a:extLst>
          </p:cNvPr>
          <p:cNvSpPr txBox="1"/>
          <p:nvPr/>
        </p:nvSpPr>
        <p:spPr>
          <a:xfrm>
            <a:off x="6448138" y="4389820"/>
            <a:ext cx="1711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Rotation -10 degree</a:t>
            </a:r>
            <a:endParaRPr lang="ko-KR" alt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ACA827-A05F-457E-BF53-99F5B97862C6}"/>
              </a:ext>
            </a:extLst>
          </p:cNvPr>
          <p:cNvSpPr txBox="1"/>
          <p:nvPr/>
        </p:nvSpPr>
        <p:spPr>
          <a:xfrm>
            <a:off x="778466" y="6392549"/>
            <a:ext cx="1711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Translate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75B4A-4D73-4499-A240-46B2E00D8127}"/>
              </a:ext>
            </a:extLst>
          </p:cNvPr>
          <p:cNvSpPr txBox="1"/>
          <p:nvPr/>
        </p:nvSpPr>
        <p:spPr>
          <a:xfrm>
            <a:off x="3470908" y="6388505"/>
            <a:ext cx="1711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Shearing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7FAD3B-C5DE-431A-98F6-62714835243E}"/>
              </a:ext>
            </a:extLst>
          </p:cNvPr>
          <p:cNvSpPr txBox="1"/>
          <p:nvPr/>
        </p:nvSpPr>
        <p:spPr>
          <a:xfrm>
            <a:off x="6431195" y="6388504"/>
            <a:ext cx="1711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Zoom</a:t>
            </a: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5CC76-EA82-4B60-A828-997E1752A685}"/>
              </a:ext>
            </a:extLst>
          </p:cNvPr>
          <p:cNvSpPr txBox="1"/>
          <p:nvPr/>
        </p:nvSpPr>
        <p:spPr>
          <a:xfrm>
            <a:off x="611560" y="980728"/>
            <a:ext cx="457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데이터 </a:t>
            </a:r>
            <a:r>
              <a:rPr lang="ko-KR" altLang="en-US" dirty="0" err="1"/>
              <a:t>증강시</a:t>
            </a:r>
            <a:r>
              <a:rPr lang="ko-KR" altLang="en-US" dirty="0"/>
              <a:t> 문제파악을 위한 </a:t>
            </a:r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12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(Augmentation Test_2)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0E7AB8-E67A-4651-8C85-2CB3A169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07" y="927808"/>
            <a:ext cx="1655059" cy="16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A53D00-2E55-4B31-8679-598DAA9DE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327" y="924087"/>
            <a:ext cx="1739508" cy="16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2E3E65-1744-4752-A473-53348ABEC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004" y="935449"/>
            <a:ext cx="1782732" cy="162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B9B749-2C2F-4E38-B5E7-016E37030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008" y="2905339"/>
            <a:ext cx="1720161" cy="162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46E9639-755E-4DC5-A947-277788A85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992" y="2905339"/>
            <a:ext cx="1763843" cy="16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AC9EABA-5F5F-413B-854F-FAF39B0C3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2203" y="2905339"/>
            <a:ext cx="1733364" cy="16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AFA5A67-8AE6-4F9D-AB46-9BFCDEBC26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6337" y="4880748"/>
            <a:ext cx="1705940" cy="16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111B5A9-6103-4806-BE6A-157F99341F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6992" y="4880748"/>
            <a:ext cx="1759165" cy="162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CC3ECF0-6D98-4F19-B951-8A4EA2E6BE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3686" y="4874044"/>
            <a:ext cx="1781881" cy="162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482042-172E-40D1-AB8A-6B42AA703996}"/>
              </a:ext>
            </a:extLst>
          </p:cNvPr>
          <p:cNvSpPr txBox="1"/>
          <p:nvPr/>
        </p:nvSpPr>
        <p:spPr>
          <a:xfrm>
            <a:off x="464094" y="2613076"/>
            <a:ext cx="1655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원본 데이터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38E81E-1DEF-403B-862C-89C077D19B25}"/>
              </a:ext>
            </a:extLst>
          </p:cNvPr>
          <p:cNvSpPr txBox="1"/>
          <p:nvPr/>
        </p:nvSpPr>
        <p:spPr>
          <a:xfrm>
            <a:off x="2556336" y="1096239"/>
            <a:ext cx="172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Rotation ±10 degree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746F5-F653-418F-94B5-677C0B81FA3C}"/>
              </a:ext>
            </a:extLst>
          </p:cNvPr>
          <p:cNvSpPr txBox="1"/>
          <p:nvPr/>
        </p:nvSpPr>
        <p:spPr>
          <a:xfrm>
            <a:off x="2556336" y="1338513"/>
            <a:ext cx="172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Padding(224x224)</a:t>
            </a:r>
            <a:endParaRPr lang="ko-KR" altLang="en-US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EB1C05-1837-4809-BA13-93E0644E32DE}"/>
              </a:ext>
            </a:extLst>
          </p:cNvPr>
          <p:cNvSpPr txBox="1"/>
          <p:nvPr/>
        </p:nvSpPr>
        <p:spPr>
          <a:xfrm>
            <a:off x="7077265" y="4556394"/>
            <a:ext cx="162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 -&gt; Translate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A22BE8-2667-45A1-832D-F501994C1984}"/>
              </a:ext>
            </a:extLst>
          </p:cNvPr>
          <p:cNvSpPr txBox="1"/>
          <p:nvPr/>
        </p:nvSpPr>
        <p:spPr>
          <a:xfrm>
            <a:off x="4775428" y="4550964"/>
            <a:ext cx="162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Translate -&gt; Padding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278ED9-EE94-47AF-9E69-10EB13F2B899}"/>
              </a:ext>
            </a:extLst>
          </p:cNvPr>
          <p:cNvSpPr txBox="1"/>
          <p:nvPr/>
        </p:nvSpPr>
        <p:spPr>
          <a:xfrm>
            <a:off x="4751875" y="2577962"/>
            <a:ext cx="165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Rotation -&gt; Padding</a:t>
            </a:r>
            <a:endParaRPr lang="ko-KR" altLang="en-US" sz="1000" b="1" dirty="0"/>
          </a:p>
          <a:p>
            <a:pPr algn="ctr"/>
            <a:r>
              <a:rPr lang="en-US" altLang="ko-KR" sz="1000" b="1" dirty="0"/>
              <a:t> 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843D35-A62C-4C88-94B2-DC9D0CE6E205}"/>
              </a:ext>
            </a:extLst>
          </p:cNvPr>
          <p:cNvSpPr txBox="1"/>
          <p:nvPr/>
        </p:nvSpPr>
        <p:spPr>
          <a:xfrm>
            <a:off x="7024847" y="2565870"/>
            <a:ext cx="1655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 -&gt; Rotation</a:t>
            </a:r>
            <a:endParaRPr lang="ko-KR" alt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4AE550-0018-48EC-92A8-41ACE38E646B}"/>
              </a:ext>
            </a:extLst>
          </p:cNvPr>
          <p:cNvSpPr txBox="1"/>
          <p:nvPr/>
        </p:nvSpPr>
        <p:spPr>
          <a:xfrm>
            <a:off x="4792596" y="6507926"/>
            <a:ext cx="162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Shearing -&gt; Padding</a:t>
            </a:r>
            <a:endParaRPr lang="ko-KR" altLang="en-US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0C574-64DD-4D50-82EB-F1E6BCFA566D}"/>
              </a:ext>
            </a:extLst>
          </p:cNvPr>
          <p:cNvSpPr txBox="1"/>
          <p:nvPr/>
        </p:nvSpPr>
        <p:spPr>
          <a:xfrm>
            <a:off x="7077265" y="6508532"/>
            <a:ext cx="162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 -&gt; Shearing</a:t>
            </a:r>
            <a:endParaRPr lang="ko-KR" altLang="en-US" sz="1000" b="1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9578C50-DF20-49CB-8CD7-38227AA52A5A}"/>
              </a:ext>
            </a:extLst>
          </p:cNvPr>
          <p:cNvSpPr/>
          <p:nvPr/>
        </p:nvSpPr>
        <p:spPr>
          <a:xfrm>
            <a:off x="2556337" y="1600853"/>
            <a:ext cx="1702011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0AAB8B-0699-4C9F-9384-F9DD5A923FC4}"/>
              </a:ext>
            </a:extLst>
          </p:cNvPr>
          <p:cNvSpPr txBox="1"/>
          <p:nvPr/>
        </p:nvSpPr>
        <p:spPr>
          <a:xfrm>
            <a:off x="2363460" y="2274821"/>
            <a:ext cx="172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Translate(x=5, y=10)</a:t>
            </a:r>
            <a:endParaRPr lang="ko-KR" altLang="en-US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7F80BE-2C30-40E2-962E-6DE1CDD3BC59}"/>
              </a:ext>
            </a:extLst>
          </p:cNvPr>
          <p:cNvSpPr txBox="1"/>
          <p:nvPr/>
        </p:nvSpPr>
        <p:spPr>
          <a:xfrm>
            <a:off x="2364527" y="2489965"/>
            <a:ext cx="172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Padding(224x224)</a:t>
            </a:r>
            <a:endParaRPr lang="ko-KR" altLang="en-US" sz="1000" b="1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605BED8-E7EE-44EF-A698-B44415226A86}"/>
              </a:ext>
            </a:extLst>
          </p:cNvPr>
          <p:cNvSpPr/>
          <p:nvPr/>
        </p:nvSpPr>
        <p:spPr>
          <a:xfrm rot="2173545">
            <a:off x="1929483" y="2513531"/>
            <a:ext cx="688749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DF987CAB-2646-471E-A317-D3D90D95D162}"/>
              </a:ext>
            </a:extLst>
          </p:cNvPr>
          <p:cNvSpPr/>
          <p:nvPr/>
        </p:nvSpPr>
        <p:spPr>
          <a:xfrm rot="3980284">
            <a:off x="871663" y="3823009"/>
            <a:ext cx="2047857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4369ED-5935-4171-9A53-CB1B33B36DF5}"/>
              </a:ext>
            </a:extLst>
          </p:cNvPr>
          <p:cNvSpPr txBox="1"/>
          <p:nvPr/>
        </p:nvSpPr>
        <p:spPr>
          <a:xfrm>
            <a:off x="221225" y="4023159"/>
            <a:ext cx="172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Shearing(x=0.5)</a:t>
            </a:r>
            <a:endParaRPr lang="ko-KR" altLang="en-US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B246E1-6C81-4FE4-A376-E916D46CD970}"/>
              </a:ext>
            </a:extLst>
          </p:cNvPr>
          <p:cNvSpPr txBox="1"/>
          <p:nvPr/>
        </p:nvSpPr>
        <p:spPr>
          <a:xfrm>
            <a:off x="223291" y="4269380"/>
            <a:ext cx="172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Padding(224x224)</a:t>
            </a:r>
            <a:endParaRPr lang="ko-KR" altLang="en-US" sz="1000" b="1" dirty="0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AB25BECE-462E-4503-9B64-8FA742731447}"/>
              </a:ext>
            </a:extLst>
          </p:cNvPr>
          <p:cNvSpPr/>
          <p:nvPr/>
        </p:nvSpPr>
        <p:spPr>
          <a:xfrm>
            <a:off x="4676992" y="864897"/>
            <a:ext cx="1871707" cy="1979014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F3763F9B-A893-48C8-A5FD-1E2509921369}"/>
              </a:ext>
            </a:extLst>
          </p:cNvPr>
          <p:cNvSpPr/>
          <p:nvPr/>
        </p:nvSpPr>
        <p:spPr>
          <a:xfrm>
            <a:off x="6944941" y="2883520"/>
            <a:ext cx="1871707" cy="1899039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1F2003B0-CD9D-4560-A5F2-0EE683CF2E1D}"/>
              </a:ext>
            </a:extLst>
          </p:cNvPr>
          <p:cNvSpPr/>
          <p:nvPr/>
        </p:nvSpPr>
        <p:spPr>
          <a:xfrm>
            <a:off x="4676992" y="4854778"/>
            <a:ext cx="1871707" cy="1899039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3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(Augmentation Check)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562A0-4BE1-4C10-9607-9CD035E4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532" y="957729"/>
            <a:ext cx="1858537" cy="16162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0CC06E-AA09-4AD8-B80B-333098DB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508" y="948805"/>
            <a:ext cx="1965620" cy="159749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D4DABC-C910-44C5-9C46-6C09A3E2E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96" y="1020235"/>
            <a:ext cx="1681318" cy="15260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7AA3EB-6C82-401D-BA61-2AE29B4E9FE2}"/>
              </a:ext>
            </a:extLst>
          </p:cNvPr>
          <p:cNvSpPr txBox="1"/>
          <p:nvPr/>
        </p:nvSpPr>
        <p:spPr>
          <a:xfrm>
            <a:off x="546157" y="2546294"/>
            <a:ext cx="1681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원본 데이터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B2BF8-6104-43BC-B90E-E0DDDCD2E41F}"/>
              </a:ext>
            </a:extLst>
          </p:cNvPr>
          <p:cNvSpPr txBox="1"/>
          <p:nvPr/>
        </p:nvSpPr>
        <p:spPr>
          <a:xfrm>
            <a:off x="6841375" y="2546294"/>
            <a:ext cx="1655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 -&gt; Zoom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55199-DA88-432A-9ABE-01F6F80EA58B}"/>
              </a:ext>
            </a:extLst>
          </p:cNvPr>
          <p:cNvSpPr txBox="1"/>
          <p:nvPr/>
        </p:nvSpPr>
        <p:spPr>
          <a:xfrm>
            <a:off x="4303757" y="2546296"/>
            <a:ext cx="1804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Zoom -&gt; Padding</a:t>
            </a:r>
            <a:endParaRPr lang="ko-KR" alt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D336B-CEA1-4EA7-B286-74318D10775A}"/>
              </a:ext>
            </a:extLst>
          </p:cNvPr>
          <p:cNvSpPr txBox="1"/>
          <p:nvPr/>
        </p:nvSpPr>
        <p:spPr>
          <a:xfrm>
            <a:off x="2366243" y="1266455"/>
            <a:ext cx="172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zoom</a:t>
            </a:r>
            <a:r>
              <a:rPr lang="en-US" altLang="ko-KR" sz="1000" b="1" dirty="0"/>
              <a:t> (x2)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5E6669-D73F-4678-A84D-DD50BBA6C944}"/>
              </a:ext>
            </a:extLst>
          </p:cNvPr>
          <p:cNvSpPr txBox="1"/>
          <p:nvPr/>
        </p:nvSpPr>
        <p:spPr>
          <a:xfrm>
            <a:off x="2366243" y="1508729"/>
            <a:ext cx="172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Padding(224x224)</a:t>
            </a:r>
            <a:endParaRPr lang="ko-KR" altLang="en-US" sz="1000" b="1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F9A2D79-70E8-4F82-AADD-598C0F0C9511}"/>
              </a:ext>
            </a:extLst>
          </p:cNvPr>
          <p:cNvSpPr/>
          <p:nvPr/>
        </p:nvSpPr>
        <p:spPr>
          <a:xfrm>
            <a:off x="2366244" y="1771069"/>
            <a:ext cx="1702011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4E2272-F06A-4D74-BB06-75507D763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91" y="3193623"/>
            <a:ext cx="1475313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502A96-813E-40E5-A1C0-B421E8B31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261" y="3199593"/>
            <a:ext cx="1495569" cy="14404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38672C-3A74-4744-A88D-627A29C50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0267" y="3200062"/>
            <a:ext cx="1526558" cy="14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8855E4-763C-4C95-B9A2-56D183B35D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0262" y="3200062"/>
            <a:ext cx="1507068" cy="14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353941-B9B5-4BF4-83F3-3AE79D761B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1393" y="3200062"/>
            <a:ext cx="1522174" cy="14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AED9C5-4879-4CD1-9BB5-158544205C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674" y="5062536"/>
            <a:ext cx="1523306" cy="14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7CB8366-6A0F-48B0-8B28-9DB98B05BA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7752" y="5062536"/>
            <a:ext cx="1463164" cy="144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773F76E-66C1-4346-81D1-CE909A71C2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0688" y="5062536"/>
            <a:ext cx="1540278" cy="144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2E2E34D-D579-4987-8613-1F07A8102D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9208" y="5062536"/>
            <a:ext cx="1522849" cy="144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45A8528-CDD4-41FF-8E3F-4C0346C70773}"/>
              </a:ext>
            </a:extLst>
          </p:cNvPr>
          <p:cNvSpPr txBox="1"/>
          <p:nvPr/>
        </p:nvSpPr>
        <p:spPr>
          <a:xfrm>
            <a:off x="200990" y="4666958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None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67F154-F57C-4799-A55E-E337C80B97FD}"/>
              </a:ext>
            </a:extLst>
          </p:cNvPr>
          <p:cNvSpPr txBox="1"/>
          <p:nvPr/>
        </p:nvSpPr>
        <p:spPr>
          <a:xfrm>
            <a:off x="1931261" y="4666958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Edge_ring</a:t>
            </a:r>
            <a:endParaRPr lang="ko-KR" altLang="en-US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52FD07-37BF-44C4-A052-09FAEF26F6EE}"/>
              </a:ext>
            </a:extLst>
          </p:cNvPr>
          <p:cNvSpPr txBox="1"/>
          <p:nvPr/>
        </p:nvSpPr>
        <p:spPr>
          <a:xfrm>
            <a:off x="3743031" y="4666958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Center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F3D475-8D51-4E7D-B2C1-E10B93E0DD70}"/>
              </a:ext>
            </a:extLst>
          </p:cNvPr>
          <p:cNvSpPr txBox="1"/>
          <p:nvPr/>
        </p:nvSpPr>
        <p:spPr>
          <a:xfrm>
            <a:off x="5501302" y="4666958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Edge_Loc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7D56BE-A5B2-4BAC-AABE-6379BCE4C2AF}"/>
              </a:ext>
            </a:extLst>
          </p:cNvPr>
          <p:cNvSpPr txBox="1"/>
          <p:nvPr/>
        </p:nvSpPr>
        <p:spPr>
          <a:xfrm>
            <a:off x="7228254" y="4666958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Loc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B958DA-2E52-44B4-8846-ED1D37CCE406}"/>
              </a:ext>
            </a:extLst>
          </p:cNvPr>
          <p:cNvSpPr txBox="1"/>
          <p:nvPr/>
        </p:nvSpPr>
        <p:spPr>
          <a:xfrm>
            <a:off x="727801" y="6502536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Random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ED14E2-C2CC-4C10-AF15-F33EE16981C6}"/>
              </a:ext>
            </a:extLst>
          </p:cNvPr>
          <p:cNvSpPr txBox="1"/>
          <p:nvPr/>
        </p:nvSpPr>
        <p:spPr>
          <a:xfrm>
            <a:off x="2607514" y="6502535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Scratch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5480B4-4741-4124-B373-E61605C56EAC}"/>
              </a:ext>
            </a:extLst>
          </p:cNvPr>
          <p:cNvSpPr txBox="1"/>
          <p:nvPr/>
        </p:nvSpPr>
        <p:spPr>
          <a:xfrm>
            <a:off x="4587574" y="6502535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Donut</a:t>
            </a:r>
            <a:endParaRPr lang="ko-KR" altLang="en-US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C870F6-FC14-4921-8D68-8F411FCB8898}"/>
              </a:ext>
            </a:extLst>
          </p:cNvPr>
          <p:cNvSpPr txBox="1"/>
          <p:nvPr/>
        </p:nvSpPr>
        <p:spPr>
          <a:xfrm>
            <a:off x="6593508" y="6502534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Near_full</a:t>
            </a:r>
            <a:endParaRPr lang="ko-KR" altLang="en-US" sz="1000" b="1" dirty="0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0CB30EAD-567C-452B-8FB9-E975A815205D}"/>
              </a:ext>
            </a:extLst>
          </p:cNvPr>
          <p:cNvSpPr/>
          <p:nvPr/>
        </p:nvSpPr>
        <p:spPr>
          <a:xfrm>
            <a:off x="4270971" y="911842"/>
            <a:ext cx="1871707" cy="1899039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29647-8102-497E-A05F-932330D760B6}"/>
              </a:ext>
            </a:extLst>
          </p:cNvPr>
          <p:cNvSpPr txBox="1"/>
          <p:nvPr/>
        </p:nvSpPr>
        <p:spPr>
          <a:xfrm>
            <a:off x="23602" y="2852936"/>
            <a:ext cx="909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◆ 생성된 데이터</a:t>
            </a:r>
            <a:r>
              <a:rPr lang="en-US" altLang="ko-KR" b="1" dirty="0"/>
              <a:t>(Sample)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79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(Data Augmentation)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전체</a:t>
              </a:r>
              <a:endParaRPr lang="en-US" altLang="ko-KR" sz="1000"/>
            </a:p>
            <a:p>
              <a:pPr algn="ctr"/>
              <a:r>
                <a:rPr lang="en-US" altLang="ko-KR" sz="1000"/>
                <a:t>811,457 (100%)</a:t>
              </a:r>
              <a:endParaRPr lang="ko-KR" altLang="en-US" sz="10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 Label</a:t>
              </a:r>
            </a:p>
            <a:p>
              <a:pPr algn="ctr"/>
              <a:r>
                <a:rPr lang="en-US" altLang="ko-KR" sz="1000"/>
                <a:t>172,950 (21.3%)</a:t>
              </a:r>
              <a:endParaRPr lang="ko-KR" altLang="en-US" sz="10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Without Label</a:t>
              </a:r>
            </a:p>
            <a:p>
              <a:pPr algn="ctr"/>
              <a:r>
                <a:rPr lang="en-US" altLang="ko-KR" sz="1000"/>
                <a:t>638,507 (78.7%)</a:t>
              </a:r>
              <a:endParaRPr lang="ko-KR" altLang="en-US" sz="10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None</a:t>
              </a:r>
            </a:p>
            <a:p>
              <a:pPr algn="ctr"/>
              <a:r>
                <a:rPr lang="en-US" altLang="ko-KR" sz="1000"/>
                <a:t>147,431</a:t>
              </a:r>
            </a:p>
            <a:p>
              <a:pPr algn="ctr"/>
              <a:r>
                <a:rPr lang="en-US" altLang="ko-KR" sz="1000"/>
                <a:t>(18.17%)</a:t>
              </a:r>
              <a:endParaRPr lang="ko-KR" altLang="en-US" sz="10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Center</a:t>
              </a:r>
            </a:p>
            <a:p>
              <a:pPr algn="ctr"/>
              <a:r>
                <a:rPr lang="en-US" altLang="ko-KR" sz="1000"/>
                <a:t>4,294 </a:t>
              </a:r>
            </a:p>
            <a:p>
              <a:pPr algn="ctr"/>
              <a:r>
                <a:rPr lang="en-US" altLang="ko-KR" sz="1000"/>
                <a:t>(0.53%)</a:t>
              </a:r>
              <a:endParaRPr lang="ko-KR" altLang="en-US" sz="10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Donut</a:t>
              </a:r>
            </a:p>
            <a:p>
              <a:pPr algn="ctr"/>
              <a:r>
                <a:rPr lang="en-US" altLang="ko-KR" sz="1000"/>
                <a:t>555</a:t>
              </a:r>
            </a:p>
            <a:p>
              <a:pPr algn="ctr"/>
              <a:r>
                <a:rPr lang="en-US" altLang="ko-KR" sz="1000"/>
                <a:t> (0.07%)</a:t>
              </a:r>
              <a:endParaRPr lang="ko-KR" altLang="en-US" sz="10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Edge-Loc</a:t>
              </a:r>
            </a:p>
            <a:p>
              <a:pPr algn="ctr"/>
              <a:r>
                <a:rPr lang="en-US" altLang="ko-KR" sz="1000" dirty="0"/>
                <a:t>5189</a:t>
              </a:r>
            </a:p>
            <a:p>
              <a:pPr algn="ctr"/>
              <a:r>
                <a:rPr lang="en-US" altLang="ko-KR" sz="1000" dirty="0"/>
                <a:t> (0.64%)</a:t>
              </a:r>
              <a:endParaRPr lang="ko-KR" altLang="en-US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Edge-Ring</a:t>
              </a:r>
            </a:p>
            <a:p>
              <a:pPr algn="ctr"/>
              <a:r>
                <a:rPr lang="en-US" altLang="ko-KR" sz="1000"/>
                <a:t>9680</a:t>
              </a:r>
            </a:p>
            <a:p>
              <a:pPr algn="ctr"/>
              <a:r>
                <a:rPr lang="en-US" altLang="ko-KR" sz="1000"/>
                <a:t> (1.19%)</a:t>
              </a:r>
              <a:endParaRPr lang="ko-KR" altLang="en-US" sz="10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Local</a:t>
              </a:r>
            </a:p>
            <a:p>
              <a:pPr algn="ctr"/>
              <a:r>
                <a:rPr lang="en-US" altLang="ko-KR" sz="1000"/>
                <a:t>3593</a:t>
              </a:r>
            </a:p>
            <a:p>
              <a:pPr algn="ctr"/>
              <a:r>
                <a:rPr lang="en-US" altLang="ko-KR" sz="1000"/>
                <a:t> (0.44%)</a:t>
              </a:r>
              <a:endParaRPr lang="ko-KR" altLang="en-US" sz="10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Random</a:t>
              </a:r>
            </a:p>
            <a:p>
              <a:pPr algn="ctr"/>
              <a:r>
                <a:rPr lang="en-US" altLang="ko-KR" sz="1000"/>
                <a:t>866</a:t>
              </a:r>
            </a:p>
            <a:p>
              <a:pPr algn="ctr"/>
              <a:r>
                <a:rPr lang="en-US" altLang="ko-KR" sz="1000"/>
                <a:t> (0.11%)</a:t>
              </a:r>
              <a:endParaRPr lang="ko-KR" altLang="en-US" sz="10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Scratch</a:t>
              </a:r>
            </a:p>
            <a:p>
              <a:pPr algn="ctr"/>
              <a:r>
                <a:rPr lang="en-US" altLang="ko-KR" sz="1000"/>
                <a:t>1193</a:t>
              </a:r>
            </a:p>
            <a:p>
              <a:pPr algn="ctr"/>
              <a:r>
                <a:rPr lang="en-US" altLang="ko-KR" sz="1000"/>
                <a:t> (0.15%)</a:t>
              </a:r>
              <a:endParaRPr lang="ko-KR" altLang="en-US" sz="10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Near-full</a:t>
              </a:r>
            </a:p>
            <a:p>
              <a:pPr algn="ctr"/>
              <a:r>
                <a:rPr lang="en-US" altLang="ko-KR" sz="1000"/>
                <a:t>149</a:t>
              </a:r>
            </a:p>
            <a:p>
              <a:pPr algn="ctr"/>
              <a:r>
                <a:rPr lang="en-US" altLang="ko-KR" sz="1000"/>
                <a:t> (0.02%)</a:t>
              </a:r>
              <a:endParaRPr lang="ko-KR" altLang="en-US" sz="100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50F43-23DF-476A-8F78-476498FD90DE}"/>
              </a:ext>
            </a:extLst>
          </p:cNvPr>
          <p:cNvSpPr txBox="1"/>
          <p:nvPr/>
        </p:nvSpPr>
        <p:spPr>
          <a:xfrm>
            <a:off x="4891370" y="3984013"/>
            <a:ext cx="1899242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Rotation +10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º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Rotation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-10º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Translate -20~20 (30%)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280A43-2B46-42D1-9A5D-8806FD9C6BC3}"/>
              </a:ext>
            </a:extLst>
          </p:cNvPr>
          <p:cNvSpPr txBox="1"/>
          <p:nvPr/>
        </p:nvSpPr>
        <p:spPr>
          <a:xfrm>
            <a:off x="6973252" y="3986548"/>
            <a:ext cx="2063244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filping</a:t>
            </a: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(20%)</a:t>
            </a: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Shearing 0~1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Resizing 0.5~1.05 (20%)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407077" y="3971706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4791283" y="6184531"/>
            <a:ext cx="404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60 :</a:t>
            </a:r>
            <a:r>
              <a:rPr lang="ko-KR" altLang="en-US" dirty="0"/>
              <a:t> </a:t>
            </a:r>
            <a:r>
              <a:rPr lang="en-US" altLang="ko-KR" dirty="0"/>
              <a:t>20 :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C7BE6-B0BA-4D05-A6B5-DBF8643EA976}"/>
              </a:ext>
            </a:extLst>
          </p:cNvPr>
          <p:cNvSpPr txBox="1"/>
          <p:nvPr/>
        </p:nvSpPr>
        <p:spPr>
          <a:xfrm>
            <a:off x="5448874" y="3664961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구현 증강비율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C1D70-5756-49E5-9004-E9D4754F1FB3}"/>
              </a:ext>
            </a:extLst>
          </p:cNvPr>
          <p:cNvSpPr txBox="1"/>
          <p:nvPr/>
        </p:nvSpPr>
        <p:spPr>
          <a:xfrm>
            <a:off x="1219071" y="3693408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논문 증강비율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C8FBD-989E-43A0-8236-57F3ECFA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10" y="4151196"/>
            <a:ext cx="3896061" cy="709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0B6C5-66EA-4E73-A0C6-AAEC975AC9E7}"/>
              </a:ext>
            </a:extLst>
          </p:cNvPr>
          <p:cNvSpPr txBox="1"/>
          <p:nvPr/>
        </p:nvSpPr>
        <p:spPr>
          <a:xfrm>
            <a:off x="521796" y="1256277"/>
            <a:ext cx="409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Kaggle (wm811k-wafer-map) Dataset</a:t>
            </a:r>
            <a:endParaRPr lang="en-US" altLang="ko-KR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DB7FF6-CC25-4967-A475-FDD86EC3A6CD}"/>
              </a:ext>
            </a:extLst>
          </p:cNvPr>
          <p:cNvSpPr txBox="1"/>
          <p:nvPr/>
        </p:nvSpPr>
        <p:spPr>
          <a:xfrm>
            <a:off x="275562" y="6184531"/>
            <a:ext cx="404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65 :</a:t>
            </a:r>
            <a:r>
              <a:rPr lang="ko-KR" altLang="en-US" dirty="0"/>
              <a:t> </a:t>
            </a:r>
            <a:r>
              <a:rPr lang="en-US" altLang="ko-KR" dirty="0"/>
              <a:t>20 :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22AAC7-2C36-4B68-AED2-ECD72EE0B21F}"/>
              </a:ext>
            </a:extLst>
          </p:cNvPr>
          <p:cNvCxnSpPr>
            <a:cxnSpLocks/>
          </p:cNvCxnSpPr>
          <p:nvPr/>
        </p:nvCxnSpPr>
        <p:spPr>
          <a:xfrm>
            <a:off x="4585798" y="6096353"/>
            <a:ext cx="0" cy="6450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아키텍처 구성도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WDI </a:t>
            </a:r>
            <a:r>
              <a:rPr lang="ko-KR" altLang="en-US" sz="2000" b="1" dirty="0">
                <a:latin typeface="+mn-ea"/>
              </a:rPr>
              <a:t>구조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1A4AA4-29C7-494B-BC31-91F608C2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2087496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CF8502A-028B-4FFC-B6DC-720C64AB761D}"/>
              </a:ext>
            </a:extLst>
          </p:cNvPr>
          <p:cNvGrpSpPr/>
          <p:nvPr/>
        </p:nvGrpSpPr>
        <p:grpSpPr>
          <a:xfrm>
            <a:off x="48190" y="4336479"/>
            <a:ext cx="9072209" cy="2254843"/>
            <a:chOff x="116751" y="4211318"/>
            <a:chExt cx="9072209" cy="225484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CEFC2F6-2C80-462A-B20B-BA2DA05EE9D1}"/>
                </a:ext>
              </a:extLst>
            </p:cNvPr>
            <p:cNvSpPr/>
            <p:nvPr/>
          </p:nvSpPr>
          <p:spPr>
            <a:xfrm rot="10800000">
              <a:off x="188992" y="4509120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Input(224x224)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07D1652-3BD9-48BA-A89A-1ACDD6FC6242}"/>
                </a:ext>
              </a:extLst>
            </p:cNvPr>
            <p:cNvSpPr/>
            <p:nvPr/>
          </p:nvSpPr>
          <p:spPr>
            <a:xfrm rot="10800000">
              <a:off x="8844074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err="1"/>
                <a:t>Softmax</a:t>
              </a:r>
              <a:r>
                <a:rPr lang="en-US" altLang="ko-KR" sz="1200" dirty="0"/>
                <a:t>(9)</a:t>
              </a:r>
              <a:endParaRPr lang="ko-KR" altLang="en-US" sz="12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9677A9E-DE38-463B-A007-213014EA4B78}"/>
                </a:ext>
              </a:extLst>
            </p:cNvPr>
            <p:cNvSpPr/>
            <p:nvPr/>
          </p:nvSpPr>
          <p:spPr>
            <a:xfrm rot="10800000">
              <a:off x="8408721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Dense(512)</a:t>
              </a:r>
              <a:endParaRPr lang="ko-KR" altLang="en-US" sz="12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E0BCF07-67AA-4673-A2A4-79F7BF66E4FC}"/>
                </a:ext>
              </a:extLst>
            </p:cNvPr>
            <p:cNvSpPr/>
            <p:nvPr/>
          </p:nvSpPr>
          <p:spPr>
            <a:xfrm rot="10800000">
              <a:off x="7973368" y="4509118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Flatten(4608)</a:t>
              </a:r>
              <a:endParaRPr lang="ko-KR" altLang="en-US" sz="12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8D5AC6B-A3BC-48B6-B594-5910462725B2}"/>
                </a:ext>
              </a:extLst>
            </p:cNvPr>
            <p:cNvSpPr/>
            <p:nvPr/>
          </p:nvSpPr>
          <p:spPr>
            <a:xfrm rot="10800000">
              <a:off x="781189" y="4509120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16@3x3(</a:t>
              </a:r>
              <a:r>
                <a:rPr lang="en-US" altLang="ko-KR" sz="1200" dirty="0" err="1"/>
                <a:t>ReLU,BN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F3BB59C-693D-466B-871B-AB32133846A4}"/>
                </a:ext>
              </a:extLst>
            </p:cNvPr>
            <p:cNvSpPr/>
            <p:nvPr/>
          </p:nvSpPr>
          <p:spPr>
            <a:xfrm rot="10800000">
              <a:off x="1200583" y="4509120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err="1"/>
                <a:t>Max_pooling</a:t>
              </a:r>
              <a:r>
                <a:rPr lang="en-US" altLang="ko-KR" sz="1200" dirty="0"/>
                <a:t>(2x2)</a:t>
              </a:r>
              <a:endParaRPr lang="ko-KR" altLang="en-US" sz="1200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C8BB89F-66E9-4B3F-B647-1F316AC38BB0}"/>
                </a:ext>
              </a:extLst>
            </p:cNvPr>
            <p:cNvSpPr/>
            <p:nvPr/>
          </p:nvSpPr>
          <p:spPr>
            <a:xfrm rot="10800000">
              <a:off x="1619977" y="4509120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16@3x3(</a:t>
              </a:r>
              <a:r>
                <a:rPr lang="en-US" altLang="ko-KR" sz="1200" dirty="0" err="1"/>
                <a:t>ReLU,BN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005B22F-380D-490D-B232-9C6DC5B165B8}"/>
                </a:ext>
              </a:extLst>
            </p:cNvPr>
            <p:cNvSpPr/>
            <p:nvPr/>
          </p:nvSpPr>
          <p:spPr>
            <a:xfrm rot="10800000">
              <a:off x="2323557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32@3x3(</a:t>
              </a:r>
              <a:r>
                <a:rPr lang="en-US" altLang="ko-KR" sz="1200" dirty="0" err="1"/>
                <a:t>ReLU,BN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F5A7CCC-B6DE-43E1-8DCB-60720F032298}"/>
                </a:ext>
              </a:extLst>
            </p:cNvPr>
            <p:cNvSpPr/>
            <p:nvPr/>
          </p:nvSpPr>
          <p:spPr>
            <a:xfrm rot="10800000">
              <a:off x="2742951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err="1"/>
                <a:t>Max_pooling</a:t>
              </a:r>
              <a:r>
                <a:rPr lang="en-US" altLang="ko-KR" sz="1200" dirty="0"/>
                <a:t>(2x2)</a:t>
              </a:r>
              <a:endParaRPr lang="ko-KR" altLang="en-US" sz="120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75B27A2-AF23-4FFE-B4AD-E54C9E3F94D1}"/>
                </a:ext>
              </a:extLst>
            </p:cNvPr>
            <p:cNvSpPr/>
            <p:nvPr/>
          </p:nvSpPr>
          <p:spPr>
            <a:xfrm rot="10800000">
              <a:off x="3162345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32@3x3(</a:t>
              </a:r>
              <a:r>
                <a:rPr lang="en-US" altLang="ko-KR" sz="1200" dirty="0" err="1"/>
                <a:t>ReLU,BN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615B1F2-3AB1-475A-A209-04DF0CB4A47C}"/>
                </a:ext>
              </a:extLst>
            </p:cNvPr>
            <p:cNvSpPr/>
            <p:nvPr/>
          </p:nvSpPr>
          <p:spPr>
            <a:xfrm rot="10800000">
              <a:off x="3843223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64@3x3(</a:t>
              </a:r>
              <a:r>
                <a:rPr lang="en-US" altLang="ko-KR" sz="1200" dirty="0" err="1"/>
                <a:t>ReLU,BN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DA04E49-DDEE-4E4E-9148-21039FA907E3}"/>
                </a:ext>
              </a:extLst>
            </p:cNvPr>
            <p:cNvSpPr/>
            <p:nvPr/>
          </p:nvSpPr>
          <p:spPr>
            <a:xfrm rot="10800000">
              <a:off x="4262617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err="1"/>
                <a:t>Max_pooling</a:t>
              </a:r>
              <a:r>
                <a:rPr lang="en-US" altLang="ko-KR" sz="1200" dirty="0"/>
                <a:t>(2x2)</a:t>
              </a:r>
              <a:endParaRPr lang="ko-KR" altLang="en-US" sz="12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965F68D-2FF0-44F8-AE0D-68748491978B}"/>
                </a:ext>
              </a:extLst>
            </p:cNvPr>
            <p:cNvSpPr/>
            <p:nvPr/>
          </p:nvSpPr>
          <p:spPr>
            <a:xfrm rot="10800000">
              <a:off x="4682011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64@3x3(</a:t>
              </a:r>
              <a:r>
                <a:rPr lang="en-US" altLang="ko-KR" sz="1200" dirty="0" err="1"/>
                <a:t>ReLU,BN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72E2976-1E34-484A-9877-DCE511B77ACC}"/>
                </a:ext>
              </a:extLst>
            </p:cNvPr>
            <p:cNvSpPr/>
            <p:nvPr/>
          </p:nvSpPr>
          <p:spPr>
            <a:xfrm rot="10800000">
              <a:off x="5388171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128@3x3(</a:t>
              </a:r>
              <a:r>
                <a:rPr lang="en-US" altLang="ko-KR" sz="1200" dirty="0" err="1"/>
                <a:t>ReLU,BN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4EBFE7B-2DEB-45AB-BF7E-57CEB4E43817}"/>
                </a:ext>
              </a:extLst>
            </p:cNvPr>
            <p:cNvSpPr/>
            <p:nvPr/>
          </p:nvSpPr>
          <p:spPr>
            <a:xfrm rot="10800000">
              <a:off x="5807565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err="1"/>
                <a:t>Max_pooling</a:t>
              </a:r>
              <a:r>
                <a:rPr lang="en-US" altLang="ko-KR" sz="1200" dirty="0"/>
                <a:t>(2x2)</a:t>
              </a:r>
              <a:endParaRPr lang="ko-KR" altLang="en-US" sz="12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59D4365-267D-4B1B-8045-4E94E367E3FF}"/>
                </a:ext>
              </a:extLst>
            </p:cNvPr>
            <p:cNvSpPr/>
            <p:nvPr/>
          </p:nvSpPr>
          <p:spPr>
            <a:xfrm rot="10800000">
              <a:off x="6264971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128@3x3(</a:t>
              </a:r>
              <a:r>
                <a:rPr lang="en-US" altLang="ko-KR" sz="1200" dirty="0" err="1"/>
                <a:t>ReLU,BN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A4CAA41-4EC3-45C1-8EC8-DD46A896A832}"/>
                </a:ext>
              </a:extLst>
            </p:cNvPr>
            <p:cNvSpPr/>
            <p:nvPr/>
          </p:nvSpPr>
          <p:spPr>
            <a:xfrm rot="10800000">
              <a:off x="6999828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Spatial Dropout(0,2)</a:t>
              </a:r>
              <a:endParaRPr lang="ko-KR" altLang="en-US" sz="12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6FEE199-06E7-482B-8E6F-744EFD299099}"/>
                </a:ext>
              </a:extLst>
            </p:cNvPr>
            <p:cNvSpPr/>
            <p:nvPr/>
          </p:nvSpPr>
          <p:spPr>
            <a:xfrm rot="10800000">
              <a:off x="7419222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err="1"/>
                <a:t>Max_pooling</a:t>
              </a:r>
              <a:r>
                <a:rPr lang="en-US" altLang="ko-KR" sz="1200" dirty="0"/>
                <a:t>(2x2)</a:t>
              </a:r>
              <a:endParaRPr lang="ko-KR" altLang="en-US" sz="1200" dirty="0"/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951D059D-D5D1-4B0D-B6B2-815B66BBC027}"/>
                </a:ext>
              </a:extLst>
            </p:cNvPr>
            <p:cNvSpPr/>
            <p:nvPr/>
          </p:nvSpPr>
          <p:spPr>
            <a:xfrm>
              <a:off x="683568" y="4221088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id="{2F6276AA-07E8-46EE-BFD7-99BD11D42F4F}"/>
                </a:ext>
              </a:extLst>
            </p:cNvPr>
            <p:cNvSpPr/>
            <p:nvPr/>
          </p:nvSpPr>
          <p:spPr>
            <a:xfrm>
              <a:off x="2225906" y="4221088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처리 40">
              <a:extLst>
                <a:ext uri="{FF2B5EF4-FFF2-40B4-BE49-F238E27FC236}">
                  <a16:creationId xmlns:a16="http://schemas.microsoft.com/office/drawing/2014/main" id="{4EF631BF-C2FD-4BC0-9294-88B04F967146}"/>
                </a:ext>
              </a:extLst>
            </p:cNvPr>
            <p:cNvSpPr/>
            <p:nvPr/>
          </p:nvSpPr>
          <p:spPr>
            <a:xfrm>
              <a:off x="3754965" y="4221088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처리 41">
              <a:extLst>
                <a:ext uri="{FF2B5EF4-FFF2-40B4-BE49-F238E27FC236}">
                  <a16:creationId xmlns:a16="http://schemas.microsoft.com/office/drawing/2014/main" id="{FE1120D0-230C-4865-ACA3-C7F8E9FE5B15}"/>
                </a:ext>
              </a:extLst>
            </p:cNvPr>
            <p:cNvSpPr/>
            <p:nvPr/>
          </p:nvSpPr>
          <p:spPr>
            <a:xfrm>
              <a:off x="5297303" y="4221088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처리 42">
              <a:extLst>
                <a:ext uri="{FF2B5EF4-FFF2-40B4-BE49-F238E27FC236}">
                  <a16:creationId xmlns:a16="http://schemas.microsoft.com/office/drawing/2014/main" id="{6A02FF05-A68A-44BD-8815-2BF9507D7BA5}"/>
                </a:ext>
              </a:extLst>
            </p:cNvPr>
            <p:cNvSpPr/>
            <p:nvPr/>
          </p:nvSpPr>
          <p:spPr>
            <a:xfrm>
              <a:off x="6839642" y="4221088"/>
              <a:ext cx="948508" cy="22315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5DCEF8B-7877-42FD-8052-058727BD997A}"/>
                </a:ext>
              </a:extLst>
            </p:cNvPr>
            <p:cNvCxnSpPr>
              <a:stCxn id="7" idx="1"/>
              <a:endCxn id="25" idx="3"/>
            </p:cNvCxnSpPr>
            <p:nvPr/>
          </p:nvCxnSpPr>
          <p:spPr>
            <a:xfrm>
              <a:off x="410861" y="5338740"/>
              <a:ext cx="3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F541967-84C6-4C01-B03D-6E8F06C70E0F}"/>
                </a:ext>
              </a:extLst>
            </p:cNvPr>
            <p:cNvCxnSpPr>
              <a:cxnSpLocks/>
              <a:stCxn id="25" idx="1"/>
              <a:endCxn id="26" idx="3"/>
            </p:cNvCxnSpPr>
            <p:nvPr/>
          </p:nvCxnSpPr>
          <p:spPr>
            <a:xfrm>
              <a:off x="1003058" y="5338740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D04A60B-9DFD-4F5F-9251-9B4C25F16AA8}"/>
                </a:ext>
              </a:extLst>
            </p:cNvPr>
            <p:cNvCxnSpPr>
              <a:stCxn id="26" idx="1"/>
              <a:endCxn id="27" idx="3"/>
            </p:cNvCxnSpPr>
            <p:nvPr/>
          </p:nvCxnSpPr>
          <p:spPr>
            <a:xfrm>
              <a:off x="1422452" y="5338740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22FE30A-E48A-4171-BBDF-7ABF997F69F5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V="1">
              <a:off x="1841846" y="5338739"/>
              <a:ext cx="4817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68DF56F-75A0-4B85-84E3-77BF1843DD3D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>
              <a:off x="2545426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F027AF5-6613-4045-BF27-0752395445E7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>
              <a:off x="2964820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D8AF4D6E-30A7-4992-94F0-1BE4478CAB99}"/>
                </a:ext>
              </a:extLst>
            </p:cNvPr>
            <p:cNvCxnSpPr>
              <a:cxnSpLocks/>
              <a:stCxn id="30" idx="1"/>
              <a:endCxn id="31" idx="3"/>
            </p:cNvCxnSpPr>
            <p:nvPr/>
          </p:nvCxnSpPr>
          <p:spPr>
            <a:xfrm>
              <a:off x="3384214" y="5338739"/>
              <a:ext cx="459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818F344-61EE-41A1-91CC-444B46A63412}"/>
                </a:ext>
              </a:extLst>
            </p:cNvPr>
            <p:cNvCxnSpPr>
              <a:cxnSpLocks/>
              <a:stCxn id="31" idx="1"/>
              <a:endCxn id="32" idx="3"/>
            </p:cNvCxnSpPr>
            <p:nvPr/>
          </p:nvCxnSpPr>
          <p:spPr>
            <a:xfrm>
              <a:off x="4065092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A33BBFE-61FE-4054-A888-3E739D79D8D7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>
              <a:off x="4484486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FAAE1E4-23F7-4821-BD92-1575AFE74039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>
              <a:off x="4903880" y="5338739"/>
              <a:ext cx="4842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84185E3-3C62-47E2-89C4-7F217372143B}"/>
                </a:ext>
              </a:extLst>
            </p:cNvPr>
            <p:cNvCxnSpPr>
              <a:cxnSpLocks/>
              <a:stCxn id="34" idx="1"/>
              <a:endCxn id="35" idx="3"/>
            </p:cNvCxnSpPr>
            <p:nvPr/>
          </p:nvCxnSpPr>
          <p:spPr>
            <a:xfrm>
              <a:off x="5610040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32A50684-A06D-4AEC-910D-FB709196F5EF}"/>
                </a:ext>
              </a:extLst>
            </p:cNvPr>
            <p:cNvCxnSpPr>
              <a:cxnSpLocks/>
              <a:stCxn id="35" idx="1"/>
              <a:endCxn id="36" idx="3"/>
            </p:cNvCxnSpPr>
            <p:nvPr/>
          </p:nvCxnSpPr>
          <p:spPr>
            <a:xfrm>
              <a:off x="6029434" y="5338739"/>
              <a:ext cx="2355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47380F9D-BB66-4A82-9FA6-7E285BA76136}"/>
                </a:ext>
              </a:extLst>
            </p:cNvPr>
            <p:cNvCxnSpPr>
              <a:cxnSpLocks/>
              <a:stCxn id="36" idx="1"/>
              <a:endCxn id="37" idx="3"/>
            </p:cNvCxnSpPr>
            <p:nvPr/>
          </p:nvCxnSpPr>
          <p:spPr>
            <a:xfrm>
              <a:off x="6486840" y="5338739"/>
              <a:ext cx="512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79AC8C48-F693-4830-89A6-0ABA390F96E3}"/>
                </a:ext>
              </a:extLst>
            </p:cNvPr>
            <p:cNvCxnSpPr>
              <a:cxnSpLocks/>
              <a:stCxn id="37" idx="1"/>
              <a:endCxn id="38" idx="3"/>
            </p:cNvCxnSpPr>
            <p:nvPr/>
          </p:nvCxnSpPr>
          <p:spPr>
            <a:xfrm>
              <a:off x="7221697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B7295CD-646E-42D0-8754-3112E4B9EAD2}"/>
                </a:ext>
              </a:extLst>
            </p:cNvPr>
            <p:cNvCxnSpPr>
              <a:cxnSpLocks/>
              <a:stCxn id="38" idx="1"/>
              <a:endCxn id="22" idx="3"/>
            </p:cNvCxnSpPr>
            <p:nvPr/>
          </p:nvCxnSpPr>
          <p:spPr>
            <a:xfrm flipV="1">
              <a:off x="7641091" y="5338738"/>
              <a:ext cx="3322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3A24487-0F3E-4E4E-9304-2DF79D28D817}"/>
                </a:ext>
              </a:extLst>
            </p:cNvPr>
            <p:cNvCxnSpPr>
              <a:cxnSpLocks/>
              <a:stCxn id="22" idx="1"/>
              <a:endCxn id="21" idx="3"/>
            </p:cNvCxnSpPr>
            <p:nvPr/>
          </p:nvCxnSpPr>
          <p:spPr>
            <a:xfrm>
              <a:off x="8195237" y="5338738"/>
              <a:ext cx="2134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3B97C38-6644-405C-9889-C45DFEE6AEA9}"/>
                </a:ext>
              </a:extLst>
            </p:cNvPr>
            <p:cNvCxnSpPr>
              <a:cxnSpLocks/>
              <a:stCxn id="21" idx="1"/>
              <a:endCxn id="19" idx="3"/>
            </p:cNvCxnSpPr>
            <p:nvPr/>
          </p:nvCxnSpPr>
          <p:spPr>
            <a:xfrm>
              <a:off x="8630590" y="5338739"/>
              <a:ext cx="213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019891-9466-4466-957C-CB3B3CDEC1EB}"/>
                </a:ext>
              </a:extLst>
            </p:cNvPr>
            <p:cNvSpPr txBox="1"/>
            <p:nvPr/>
          </p:nvSpPr>
          <p:spPr>
            <a:xfrm>
              <a:off x="705956" y="4211318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754B481-FB84-462B-BDB6-1EE82A00CFB2}"/>
                </a:ext>
              </a:extLst>
            </p:cNvPr>
            <p:cNvSpPr txBox="1"/>
            <p:nvPr/>
          </p:nvSpPr>
          <p:spPr>
            <a:xfrm>
              <a:off x="2225905" y="4221088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84B78C-4BED-4922-9029-6ED5C7C1A40B}"/>
                </a:ext>
              </a:extLst>
            </p:cNvPr>
            <p:cNvSpPr txBox="1"/>
            <p:nvPr/>
          </p:nvSpPr>
          <p:spPr>
            <a:xfrm>
              <a:off x="3768243" y="4219752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E30B347-15BA-4308-A05C-0FC08EB6070A}"/>
                </a:ext>
              </a:extLst>
            </p:cNvPr>
            <p:cNvSpPr txBox="1"/>
            <p:nvPr/>
          </p:nvSpPr>
          <p:spPr>
            <a:xfrm>
              <a:off x="5297303" y="4232119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008C71F-E9A3-496B-9A29-9CE8F55A7838}"/>
                </a:ext>
              </a:extLst>
            </p:cNvPr>
            <p:cNvSpPr txBox="1"/>
            <p:nvPr/>
          </p:nvSpPr>
          <p:spPr>
            <a:xfrm>
              <a:off x="6700999" y="4223877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C6B651C-B11C-4EEE-8D8B-E30C18946BA6}"/>
                </a:ext>
              </a:extLst>
            </p:cNvPr>
            <p:cNvSpPr txBox="1"/>
            <p:nvPr/>
          </p:nvSpPr>
          <p:spPr>
            <a:xfrm>
              <a:off x="660797" y="6185371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C1    P1     C2</a:t>
              </a:r>
              <a:endParaRPr lang="ko-KR" altLang="en-US" sz="12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0CCA762-2D50-4D80-BC27-642224BA3C23}"/>
                </a:ext>
              </a:extLst>
            </p:cNvPr>
            <p:cNvSpPr txBox="1"/>
            <p:nvPr/>
          </p:nvSpPr>
          <p:spPr>
            <a:xfrm>
              <a:off x="2230716" y="6189162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C3     P2     C4</a:t>
              </a:r>
              <a:endParaRPr lang="ko-KR" altLang="en-US" sz="12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977ADD-CC03-47A2-8935-1509F45E9C74}"/>
                </a:ext>
              </a:extLst>
            </p:cNvPr>
            <p:cNvSpPr txBox="1"/>
            <p:nvPr/>
          </p:nvSpPr>
          <p:spPr>
            <a:xfrm>
              <a:off x="3737725" y="6189162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C5     P3     C6</a:t>
              </a:r>
              <a:endParaRPr lang="ko-KR" altLang="en-US" sz="12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EE55926-5C22-40D7-8855-9447BFF2220D}"/>
                </a:ext>
              </a:extLst>
            </p:cNvPr>
            <p:cNvSpPr txBox="1"/>
            <p:nvPr/>
          </p:nvSpPr>
          <p:spPr>
            <a:xfrm>
              <a:off x="5297303" y="6185371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C7     P4     C8</a:t>
              </a:r>
              <a:endParaRPr lang="ko-KR" altLang="en-US" sz="12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3D700-BC57-4226-A2E5-3C118807FAC8}"/>
                </a:ext>
              </a:extLst>
            </p:cNvPr>
            <p:cNvSpPr txBox="1"/>
            <p:nvPr/>
          </p:nvSpPr>
          <p:spPr>
            <a:xfrm>
              <a:off x="6856881" y="6185371"/>
              <a:ext cx="931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D0     P5</a:t>
              </a:r>
              <a:endParaRPr lang="ko-KR" altLang="en-US" sz="1200" b="1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050D958-FEE8-42F9-8FE3-8C03D0EA38A2}"/>
                </a:ext>
              </a:extLst>
            </p:cNvPr>
            <p:cNvSpPr txBox="1"/>
            <p:nvPr/>
          </p:nvSpPr>
          <p:spPr>
            <a:xfrm>
              <a:off x="7850349" y="6168358"/>
              <a:ext cx="1338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FC1  FC2  OUT</a:t>
              </a:r>
              <a:endParaRPr lang="ko-KR" altLang="en-US" sz="12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930FD60-4C50-4AD2-B88D-4F67432B4BC3}"/>
                </a:ext>
              </a:extLst>
            </p:cNvPr>
            <p:cNvSpPr txBox="1"/>
            <p:nvPr/>
          </p:nvSpPr>
          <p:spPr>
            <a:xfrm>
              <a:off x="116751" y="6185371"/>
              <a:ext cx="40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IN</a:t>
              </a:r>
              <a:endParaRPr lang="ko-KR" altLang="en-US" sz="1200" b="1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0C8BDB5-7D0E-4E74-B3E6-8B78CD480CA8}"/>
              </a:ext>
            </a:extLst>
          </p:cNvPr>
          <p:cNvSpPr txBox="1"/>
          <p:nvPr/>
        </p:nvSpPr>
        <p:spPr>
          <a:xfrm>
            <a:off x="140860" y="1344126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ko-KR" altLang="en-US"/>
              <a:t>논문 </a:t>
            </a:r>
            <a:r>
              <a:rPr lang="en-US" altLang="ko-KR" dirty="0"/>
              <a:t>WDI</a:t>
            </a:r>
            <a:r>
              <a:rPr lang="ko-KR" altLang="en-US" dirty="0"/>
              <a:t>구조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C68C4F7-D190-45E9-9A71-57BC8D028F87}"/>
              </a:ext>
            </a:extLst>
          </p:cNvPr>
          <p:cNvSpPr txBox="1"/>
          <p:nvPr/>
        </p:nvSpPr>
        <p:spPr>
          <a:xfrm>
            <a:off x="155912" y="3843660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구현 </a:t>
            </a:r>
            <a:r>
              <a:rPr lang="en-US" altLang="ko-KR" dirty="0"/>
              <a:t>WDI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35998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파라미터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</a:t>
            </a:r>
            <a:r>
              <a:rPr lang="ko-KR" altLang="en-US" sz="2000" b="1" dirty="0">
                <a:latin typeface="+mn-ea"/>
              </a:rPr>
              <a:t>파라미터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구조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F86577-E55A-476B-A3CC-6A1C6B70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706" y="833076"/>
            <a:ext cx="3339460" cy="60175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3E4445-E17E-4FB3-A8FB-64F332D6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34" y="1460987"/>
            <a:ext cx="4677420" cy="2858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230E4-C86B-45A4-B0C1-9A6786EE0AF1}"/>
              </a:ext>
            </a:extLst>
          </p:cNvPr>
          <p:cNvSpPr txBox="1"/>
          <p:nvPr/>
        </p:nvSpPr>
        <p:spPr>
          <a:xfrm>
            <a:off x="3398976" y="101871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구현된 </a:t>
            </a:r>
            <a:r>
              <a:rPr lang="en-US" altLang="ko-KR" sz="1200" b="1" dirty="0"/>
              <a:t>CNN</a:t>
            </a:r>
            <a:r>
              <a:rPr lang="ko-KR" altLang="en-US" sz="1200" b="1" dirty="0"/>
              <a:t>의 파라미터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F34E0A7-F31C-4DA1-9688-C0D522B9C30C}"/>
              </a:ext>
            </a:extLst>
          </p:cNvPr>
          <p:cNvSpPr/>
          <p:nvPr/>
        </p:nvSpPr>
        <p:spPr>
          <a:xfrm>
            <a:off x="3641181" y="1315117"/>
            <a:ext cx="1702011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3E5F2B7-84F0-4DE0-B9FB-BE135F8ED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48" y="5321379"/>
            <a:ext cx="4171052" cy="1364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4E986-148F-4DDE-A62E-1F94E05195F0}"/>
              </a:ext>
            </a:extLst>
          </p:cNvPr>
          <p:cNvSpPr txBox="1"/>
          <p:nvPr/>
        </p:nvSpPr>
        <p:spPr>
          <a:xfrm>
            <a:off x="4661516" y="5321379"/>
            <a:ext cx="442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?</a:t>
            </a:r>
            <a:endParaRPr lang="ko-KR" altLang="en-US" sz="3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067F1E-220D-4111-923C-2C8160C1C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36" y="4432613"/>
            <a:ext cx="4239264" cy="8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9787</TotalTime>
  <Words>1128</Words>
  <Application>Microsoft Office PowerPoint</Application>
  <PresentationFormat>화면 슬라이드 쇼(4:3)</PresentationFormat>
  <Paragraphs>312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김준태</cp:lastModifiedBy>
  <cp:revision>450</cp:revision>
  <cp:lastPrinted>2019-09-16T00:28:29Z</cp:lastPrinted>
  <dcterms:created xsi:type="dcterms:W3CDTF">2017-03-29T07:13:25Z</dcterms:created>
  <dcterms:modified xsi:type="dcterms:W3CDTF">2022-04-12T10:38:13Z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