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331" r:id="rId6"/>
    <p:sldId id="348" r:id="rId7"/>
    <p:sldId id="343" r:id="rId8"/>
    <p:sldId id="350" r:id="rId9"/>
    <p:sldId id="328" r:id="rId10"/>
    <p:sldId id="335" r:id="rId11"/>
    <p:sldId id="351" r:id="rId12"/>
    <p:sldId id="336" r:id="rId13"/>
    <p:sldId id="349" r:id="rId14"/>
    <p:sldId id="347" r:id="rId15"/>
    <p:sldId id="268" r:id="rId1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 varScale="1">
        <p:scale>
          <a:sx n="114" d="100"/>
          <a:sy n="114" d="100"/>
        </p:scale>
        <p:origin x="1506" y="96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392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58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22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478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85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2022.  6.  15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충북대학교 산업인공지능학과</a:t>
            </a:r>
            <a:endParaRPr lang="en-US" altLang="ko-KR" sz="2400" kern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[21-6</a:t>
            </a:r>
            <a:r>
              <a:rPr lang="ko-KR" altLang="en-US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r>
              <a:rPr lang="en-US" altLang="ko-KR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r>
              <a:rPr lang="ko-KR" altLang="en-US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김준태</a:t>
            </a:r>
            <a:r>
              <a:rPr lang="en-US" altLang="ko-KR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우상진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모서리가 둥근 직사각형 5">
            <a:extLst>
              <a:ext uri="{FF2B5EF4-FFF2-40B4-BE49-F238E27FC236}">
                <a16:creationId xmlns:a16="http://schemas.microsoft.com/office/drawing/2014/main" id="{B617F58B-277B-412B-9E81-F894F83F82B2}"/>
              </a:ext>
            </a:extLst>
          </p:cNvPr>
          <p:cNvSpPr/>
          <p:nvPr/>
        </p:nvSpPr>
        <p:spPr>
          <a:xfrm>
            <a:off x="395536" y="421854"/>
            <a:ext cx="3469881" cy="44852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>
                <a:solidFill>
                  <a:schemeClr val="bg1"/>
                </a:solidFill>
              </a:rPr>
              <a:t>지능화 캡스톤 프로젝트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6FA47DE-6AFD-4F94-A1F9-0E54C53554E4}"/>
              </a:ext>
            </a:extLst>
          </p:cNvPr>
          <p:cNvGrpSpPr/>
          <p:nvPr/>
        </p:nvGrpSpPr>
        <p:grpSpPr>
          <a:xfrm>
            <a:off x="752652" y="1864915"/>
            <a:ext cx="7638695" cy="924807"/>
            <a:chOff x="157020" y="3061083"/>
            <a:chExt cx="8712968" cy="92480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A053AD-83D3-4195-B956-35FAF5223169}"/>
                </a:ext>
              </a:extLst>
            </p:cNvPr>
            <p:cNvSpPr/>
            <p:nvPr/>
          </p:nvSpPr>
          <p:spPr>
            <a:xfrm>
              <a:off x="157020" y="3061083"/>
              <a:ext cx="871296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r>
                <a:rPr lang="ko-KR" altLang="en-US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</a:t>
              </a:r>
              <a:r>
                <a:rPr lang="en-US" altLang="ko-KR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#2 </a:t>
              </a:r>
              <a:r>
                <a:rPr lang="ko-KR" altLang="en-US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결과 발표</a:t>
              </a:r>
              <a:endParaRPr lang="en-US" altLang="ko-KR" sz="6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FA6532-6D7C-40B0-B351-D5E084786973}"/>
                </a:ext>
              </a:extLst>
            </p:cNvPr>
            <p:cNvSpPr/>
            <p:nvPr/>
          </p:nvSpPr>
          <p:spPr>
            <a:xfrm>
              <a:off x="899592" y="3278004"/>
              <a:ext cx="5985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endParaRPr lang="ko-KR" altLang="en-US" sz="40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및 토의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012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테스트 결과</a:t>
            </a:r>
            <a:endParaRPr lang="en-US" altLang="ko-KR" sz="2000" b="1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오분류 사례 및 개선점</a:t>
            </a:r>
            <a:endParaRPr lang="en-US" altLang="ko-KR" sz="2000" b="1">
              <a:latin typeface="+mn-ea"/>
            </a:endParaRP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ko-KR" altLang="en-US" sz="1600">
                <a:latin typeface="+mn-ea"/>
              </a:rPr>
              <a:t>제공 받은 테스트 데이터셋에서 발생한 오분류 사례 분석</a:t>
            </a: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ko-KR" altLang="en-US" sz="1600">
                <a:latin typeface="+mn-ea"/>
              </a:rPr>
              <a:t>개선 방향 등</a:t>
            </a:r>
            <a:endParaRPr lang="en-US" altLang="ko-KR" sz="1600">
              <a:latin typeface="+mn-ea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A7C8EE4-38ED-24B6-E5AB-BC35C77CEF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89" r="35038" b="16067"/>
          <a:stretch/>
        </p:blipFill>
        <p:spPr>
          <a:xfrm>
            <a:off x="1141260" y="1475997"/>
            <a:ext cx="6513839" cy="117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97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/>
                <a:ea typeface="HY견고딕"/>
              </a:rPr>
              <a:t>결과 및 토의</a:t>
            </a:r>
            <a:endParaRPr lang="en-US" altLang="ko-KR" sz="3200" dirty="0">
              <a:solidFill>
                <a:schemeClr val="tx2"/>
              </a:solidFill>
              <a:latin typeface="HY견고딕"/>
              <a:ea typeface="HY견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481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맑은 고딕"/>
                <a:ea typeface="맑은 고딕"/>
              </a:rPr>
              <a:t>토의 </a:t>
            </a:r>
            <a:r>
              <a:rPr lang="ko-KR" altLang="en-US" sz="2000" b="1">
                <a:latin typeface="맑은 고딕"/>
                <a:ea typeface="맑은 고딕"/>
              </a:rPr>
              <a:t>및 개선점</a:t>
            </a:r>
            <a:endParaRPr lang="en-US" altLang="ko-KR" sz="1600">
              <a:latin typeface="맑은 고딕"/>
              <a:ea typeface="맑은 고딕"/>
            </a:endParaRP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ko-KR" altLang="en-US" sz="1600">
                <a:latin typeface="맑은 고딕"/>
                <a:ea typeface="맑은 고딕"/>
              </a:rPr>
              <a:t>결과에 대한 고찰 및 미비점</a:t>
            </a:r>
            <a:endParaRPr lang="en-US" altLang="ko-KR" sz="1600">
              <a:latin typeface="맑은 고딕"/>
              <a:ea typeface="맑은 고딕"/>
            </a:endParaRP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ko-KR" altLang="en-US" sz="1600">
                <a:latin typeface="맑은 고딕"/>
                <a:ea typeface="맑은 고딕"/>
              </a:rPr>
              <a:t>느낀 점 등</a:t>
            </a:r>
            <a:endParaRPr lang="en-US" altLang="ko-KR" sz="1600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13995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수행방법 및 기여도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78138" y="968603"/>
            <a:ext cx="8340522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수행방법</a:t>
            </a:r>
            <a:endParaRPr lang="en-US" altLang="ko-KR" sz="2000" b="1">
              <a:latin typeface="+mn-ea"/>
            </a:endParaRPr>
          </a:p>
          <a:p>
            <a:pPr marL="342900" indent="-342900">
              <a:lnSpc>
                <a:spcPts val="2300"/>
              </a:lnSpc>
              <a:buFontTx/>
              <a:buChar char="-"/>
            </a:pPr>
            <a:r>
              <a:rPr lang="ko-KR" altLang="en-US" sz="1600">
                <a:latin typeface="+mn-ea"/>
              </a:rPr>
              <a:t>월요일 비대면 미팅을 활용하여 진행 상황 및 일정 공유 및 정리</a:t>
            </a: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en-US" altLang="ko-KR" sz="1600">
                <a:latin typeface="+mn-ea"/>
              </a:rPr>
              <a:t> </a:t>
            </a:r>
            <a:r>
              <a:rPr lang="ko-KR" altLang="en-US" sz="1600">
                <a:latin typeface="+mn-ea"/>
              </a:rPr>
              <a:t>프로젝트 </a:t>
            </a:r>
            <a:r>
              <a:rPr lang="en-US" altLang="ko-KR" sz="1600">
                <a:latin typeface="+mn-ea"/>
              </a:rPr>
              <a:t>1</a:t>
            </a:r>
          </a:p>
          <a:p>
            <a:pPr marL="742950" lvl="1" indent="-285750">
              <a:lnSpc>
                <a:spcPts val="2300"/>
              </a:lnSpc>
              <a:buFontTx/>
              <a:buChar char="-"/>
            </a:pPr>
            <a:r>
              <a:rPr lang="ko-KR" altLang="en-US" sz="1600">
                <a:latin typeface="+mn-ea"/>
              </a:rPr>
              <a:t>데이터 준비 작업 </a:t>
            </a:r>
            <a:r>
              <a:rPr lang="en-US" altLang="ko-KR" sz="1600">
                <a:latin typeface="+mn-ea"/>
              </a:rPr>
              <a:t>/ </a:t>
            </a:r>
            <a:r>
              <a:rPr lang="ko-KR" altLang="en-US" sz="1600">
                <a:latin typeface="+mn-ea"/>
              </a:rPr>
              <a:t>학습 및 평가 로 분업화</a:t>
            </a: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ko-KR" altLang="en-US" sz="1600">
                <a:latin typeface="+mn-ea"/>
              </a:rPr>
              <a:t>프로젝트 </a:t>
            </a:r>
            <a:r>
              <a:rPr lang="en-US" altLang="ko-KR" sz="1600">
                <a:latin typeface="+mn-ea"/>
              </a:rPr>
              <a:t>2</a:t>
            </a:r>
          </a:p>
          <a:p>
            <a:pPr marL="742950" lvl="1" indent="-285750">
              <a:lnSpc>
                <a:spcPts val="2300"/>
              </a:lnSpc>
              <a:buFontTx/>
              <a:buChar char="-"/>
            </a:pPr>
            <a:r>
              <a:rPr lang="ko-KR" altLang="en-US" sz="1600">
                <a:latin typeface="+mn-ea"/>
              </a:rPr>
              <a:t>프로젝트 </a:t>
            </a:r>
            <a:r>
              <a:rPr lang="en-US" altLang="ko-KR" sz="1600">
                <a:latin typeface="+mn-ea"/>
              </a:rPr>
              <a:t>1</a:t>
            </a:r>
            <a:r>
              <a:rPr lang="ko-KR" altLang="en-US" sz="1600">
                <a:latin typeface="+mn-ea"/>
              </a:rPr>
              <a:t>에서 주도했던 역할을 일부 바꾸어 진행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업무분장 및 기여도</a:t>
            </a:r>
            <a:endParaRPr lang="en-US" altLang="ko-KR" sz="2000" b="1" dirty="0">
              <a:latin typeface="+mn-ea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338E3E1-B499-4817-9D53-DBF9D7E4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357891"/>
              </p:ext>
            </p:extLst>
          </p:nvPr>
        </p:nvGraphicFramePr>
        <p:xfrm>
          <a:off x="611560" y="3561866"/>
          <a:ext cx="8107101" cy="2459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419051012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714030234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966296135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435104445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920433081"/>
                    </a:ext>
                  </a:extLst>
                </a:gridCol>
                <a:gridCol w="1050317">
                  <a:extLst>
                    <a:ext uri="{9D8B030D-6E8A-4147-A177-3AD203B41FA5}">
                      <a16:colId xmlns:a16="http://schemas.microsoft.com/office/drawing/2014/main" val="2955174181"/>
                    </a:ext>
                  </a:extLst>
                </a:gridCol>
              </a:tblGrid>
              <a:tr h="22937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이름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비중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수행내용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693972"/>
                  </a:ext>
                </a:extLst>
              </a:tr>
              <a:tr h="2293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프로젝트</a:t>
                      </a:r>
                      <a:r>
                        <a:rPr lang="en-US" altLang="ko-KR" sz="1400"/>
                        <a:t>#1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프로젝트</a:t>
                      </a:r>
                      <a:r>
                        <a:rPr lang="en-US" altLang="ko-KR" sz="1400"/>
                        <a:t>#2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주제발표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223903"/>
                  </a:ext>
                </a:extLst>
              </a:tr>
              <a:tr h="90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우상진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50%</a:t>
                      </a:r>
                      <a:endParaRPr lang="ko-KR" altLang="en-US" sz="1400" i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 증량</a:t>
                      </a:r>
                      <a:endParaRPr lang="en-US" altLang="ko-KR" sz="1400" i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 전처리</a:t>
                      </a:r>
                      <a:endParaRPr lang="en-US" altLang="ko-KR" sz="1400" i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결과발표</a:t>
                      </a:r>
                      <a:endParaRPr lang="en-US" altLang="ko-KR" sz="1400" i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전처리</a:t>
                      </a:r>
                      <a:endParaRPr lang="en-US" altLang="ko-KR" sz="1400" i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 증량</a:t>
                      </a:r>
                      <a:endParaRPr lang="en-US" altLang="ko-KR" sz="1400" i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학습</a:t>
                      </a:r>
                      <a:endParaRPr lang="en-US" altLang="ko-KR" sz="1400" i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자료 조사</a:t>
                      </a:r>
                      <a:endParaRPr lang="en-US" altLang="ko-KR" sz="1400" i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자료 취합</a:t>
                      </a:r>
                      <a:endParaRPr lang="en-US" altLang="ko-KR" sz="1400" i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발표 자료 작성</a:t>
                      </a:r>
                      <a:endParaRPr lang="en-US" altLang="ko-KR" sz="1400" i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545196"/>
                  </a:ext>
                </a:extLst>
              </a:tr>
              <a:tr h="90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김준태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50%</a:t>
                      </a:r>
                      <a:endParaRPr lang="ko-KR" altLang="en-US" sz="1400" i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코딩</a:t>
                      </a:r>
                      <a:endParaRPr lang="en-US" altLang="ko-KR" sz="1400" i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marR="0" lvl="0" indent="-1825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CNN </a:t>
                      </a:r>
                      <a:r>
                        <a:rPr lang="ko-KR" altLang="en-US" sz="140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설계</a:t>
                      </a:r>
                      <a:endParaRPr lang="en-US" altLang="ko-KR" sz="1400" i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marR="0" lvl="0" indent="-1825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학습</a:t>
                      </a:r>
                      <a:endParaRPr lang="en-US" altLang="ko-KR" sz="1400" i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marR="0" lvl="0" indent="-1825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성능평가</a:t>
                      </a:r>
                      <a:endParaRPr lang="en-US" altLang="ko-KR" sz="1400" i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 데이터 라벨링</a:t>
                      </a:r>
                      <a:endParaRPr lang="en-US" altLang="ko-KR" sz="1400" i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발표 자료 취합</a:t>
                      </a:r>
                      <a:endParaRPr lang="en-US" altLang="ko-KR" sz="1400" i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자료 조사</a:t>
                      </a:r>
                      <a:endParaRPr lang="en-US" altLang="ko-KR" sz="1400" i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 코드 분석</a:t>
                      </a:r>
                      <a:endParaRPr lang="en-US" altLang="ko-KR" sz="1400" i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662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개발 프로세스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4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우수성</a:t>
            </a:r>
            <a:r>
              <a:rPr lang="en-US" altLang="ko-KR" sz="2000" b="1">
                <a:latin typeface="+mn-ea"/>
              </a:rPr>
              <a:t>/</a:t>
            </a:r>
            <a:r>
              <a:rPr lang="ko-KR" altLang="en-US" sz="2000" b="1">
                <a:latin typeface="+mn-ea"/>
              </a:rPr>
              <a:t>차별성 </a:t>
            </a:r>
            <a:br>
              <a:rPr lang="en-US" altLang="ko-KR" sz="2000" b="1">
                <a:latin typeface="+mn-ea"/>
              </a:rPr>
            </a:br>
            <a:r>
              <a:rPr lang="en-US" altLang="ko-KR" sz="1600">
                <a:latin typeface="+mn-ea"/>
              </a:rPr>
              <a:t>  - LabelImg, Roboflow </a:t>
            </a:r>
            <a:r>
              <a:rPr lang="ko-KR" altLang="en-US" sz="1600">
                <a:latin typeface="+mn-ea"/>
              </a:rPr>
              <a:t>활용 </a:t>
            </a:r>
            <a:endParaRPr lang="en-US" altLang="ko-KR" sz="160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>
                <a:latin typeface="+mn-ea"/>
              </a:rPr>
              <a:t>  - </a:t>
            </a:r>
            <a:r>
              <a:rPr lang="ko-KR" altLang="en-US" sz="1600">
                <a:latin typeface="+mn-ea"/>
              </a:rPr>
              <a:t>데이터 셋 추가 및 증량 기법 활용</a:t>
            </a:r>
            <a:endParaRPr lang="en-US" altLang="ko-KR" sz="160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>
                <a:latin typeface="+mn-ea"/>
              </a:rPr>
              <a:t>  - </a:t>
            </a:r>
            <a:r>
              <a:rPr lang="ko-KR" altLang="en-US" sz="1600">
                <a:latin typeface="+mn-ea"/>
              </a:rPr>
              <a:t>모델</a:t>
            </a:r>
            <a:r>
              <a:rPr lang="en-US" altLang="ko-KR" sz="1600">
                <a:latin typeface="+mn-ea"/>
              </a:rPr>
              <a:t>, </a:t>
            </a:r>
            <a:r>
              <a:rPr lang="ko-KR" altLang="en-US" sz="1600">
                <a:latin typeface="+mn-ea"/>
              </a:rPr>
              <a:t>하이퍼파라미터 변경 비교 학습</a:t>
            </a:r>
            <a:endParaRPr lang="en-US" altLang="ko-KR" sz="1600" dirty="0"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F87ADEB-73F2-2692-1193-28891CA4F11E}"/>
              </a:ext>
            </a:extLst>
          </p:cNvPr>
          <p:cNvSpPr/>
          <p:nvPr/>
        </p:nvSpPr>
        <p:spPr>
          <a:xfrm>
            <a:off x="1988462" y="2349137"/>
            <a:ext cx="3432276" cy="6498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dirty="0">
              <a:latin typeface="NEXON Lv1 Gothic OTF Light" pitchFamily="2" charset="-128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589EFC-5493-2DAD-2731-08473B9F216D}"/>
              </a:ext>
            </a:extLst>
          </p:cNvPr>
          <p:cNvSpPr/>
          <p:nvPr/>
        </p:nvSpPr>
        <p:spPr>
          <a:xfrm>
            <a:off x="5420738" y="2352178"/>
            <a:ext cx="1734800" cy="6447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dirty="0">
              <a:latin typeface="NEXON Lv1 Gothic OTF Light" pitchFamily="2" charset="-128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5852774-B7D1-6BF0-471A-163E5781E1DE}"/>
              </a:ext>
            </a:extLst>
          </p:cNvPr>
          <p:cNvSpPr/>
          <p:nvPr/>
        </p:nvSpPr>
        <p:spPr>
          <a:xfrm>
            <a:off x="7155538" y="2348880"/>
            <a:ext cx="1530493" cy="6480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dirty="0">
              <a:latin typeface="NEXON Lv1 Gothic OTF Light" pitchFamily="2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AD79D7-6BC0-A3CC-C9CA-65CB21E1CF41}"/>
              </a:ext>
            </a:extLst>
          </p:cNvPr>
          <p:cNvSpPr txBox="1"/>
          <p:nvPr/>
        </p:nvSpPr>
        <p:spPr>
          <a:xfrm>
            <a:off x="429811" y="2384769"/>
            <a:ext cx="1889001" cy="546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150000"/>
              </a:lnSpc>
              <a:defRPr/>
            </a:pPr>
            <a:r>
              <a:rPr lang="en-US" altLang="ko-KR" sz="105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 </a:t>
            </a:r>
            <a:r>
              <a:rPr lang="en-US" altLang="ko-KR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Step</a:t>
            </a:r>
          </a:p>
          <a:p>
            <a:pPr algn="ctr" defTabSz="685800">
              <a:lnSpc>
                <a:spcPct val="150000"/>
              </a:lnSpc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수집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5447B9-7A5B-A155-DE78-81E5A9F3FB7C}"/>
              </a:ext>
            </a:extLst>
          </p:cNvPr>
          <p:cNvSpPr txBox="1"/>
          <p:nvPr/>
        </p:nvSpPr>
        <p:spPr>
          <a:xfrm>
            <a:off x="5961243" y="2403987"/>
            <a:ext cx="760144" cy="546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150000"/>
              </a:lnSpc>
              <a:defRPr/>
            </a:pPr>
            <a:r>
              <a:rPr lang="en-US" altLang="ko-KR" sz="105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 </a:t>
            </a:r>
            <a:r>
              <a:rPr lang="en-US" altLang="ko-KR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Step</a:t>
            </a:r>
          </a:p>
          <a:p>
            <a:pPr algn="ctr" defTabSz="685800">
              <a:lnSpc>
                <a:spcPct val="150000"/>
              </a:lnSpc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 학습</a:t>
            </a:r>
            <a:endParaRPr lang="en-US" altLang="ko-KR" sz="105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261C1A-C904-C74C-7549-E7586BD54D71}"/>
              </a:ext>
            </a:extLst>
          </p:cNvPr>
          <p:cNvSpPr txBox="1"/>
          <p:nvPr/>
        </p:nvSpPr>
        <p:spPr>
          <a:xfrm>
            <a:off x="7503834" y="2423655"/>
            <a:ext cx="760143" cy="546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150000"/>
              </a:lnSpc>
              <a:defRPr/>
            </a:pPr>
            <a:r>
              <a:rPr lang="en-US" altLang="ko-KR" sz="105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 </a:t>
            </a:r>
            <a:r>
              <a:rPr lang="en-US" altLang="ko-KR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Step</a:t>
            </a:r>
          </a:p>
          <a:p>
            <a:pPr algn="ctr" defTabSz="685800">
              <a:lnSpc>
                <a:spcPct val="150000"/>
              </a:lnSpc>
              <a:defRPr/>
            </a:pPr>
            <a:r>
              <a:rPr lang="ko-KR" altLang="en-US" sz="105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 평가</a:t>
            </a:r>
            <a:endParaRPr lang="en-US" altLang="ko-KR" sz="105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6C3162-33B4-25C8-C0E7-D5DFD7FB43E4}"/>
              </a:ext>
            </a:extLst>
          </p:cNvPr>
          <p:cNvSpPr txBox="1"/>
          <p:nvPr/>
        </p:nvSpPr>
        <p:spPr>
          <a:xfrm>
            <a:off x="1907704" y="335699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ko-KR" altLang="en-US" sz="1000" b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주석 변환</a:t>
            </a:r>
            <a:endParaRPr lang="ko-KR" altLang="en-US" sz="1000" b="1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728894-CD15-021C-8F1F-DA9E9E15AFDF}"/>
              </a:ext>
            </a:extLst>
          </p:cNvPr>
          <p:cNvSpPr txBox="1"/>
          <p:nvPr/>
        </p:nvSpPr>
        <p:spPr>
          <a:xfrm>
            <a:off x="1930157" y="519900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ko-KR" altLang="en-US" sz="1000" b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레이블링</a:t>
            </a:r>
            <a:endParaRPr lang="ko-KR" altLang="en-US" sz="1000" b="1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AB76C8-933D-B203-7ACF-95D2C74F91F6}"/>
              </a:ext>
            </a:extLst>
          </p:cNvPr>
          <p:cNvSpPr txBox="1"/>
          <p:nvPr/>
        </p:nvSpPr>
        <p:spPr>
          <a:xfrm>
            <a:off x="2699792" y="4077072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ko-KR" altLang="en-US" sz="1000" b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endParaRPr lang="en-US" altLang="ko-KR" sz="1000" b="1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 defTabSz="685800">
              <a:defRPr/>
            </a:pPr>
            <a:r>
              <a:rPr lang="ko-KR" altLang="en-US" sz="1000" b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증량</a:t>
            </a:r>
            <a:endParaRPr lang="en-US" altLang="ko-KR" sz="1000" b="1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9B906555-7EEC-64D1-FBB3-355C56E86737}"/>
              </a:ext>
            </a:extLst>
          </p:cNvPr>
          <p:cNvCxnSpPr>
            <a:cxnSpLocks/>
          </p:cNvCxnSpPr>
          <p:nvPr/>
        </p:nvCxnSpPr>
        <p:spPr>
          <a:xfrm flipV="1">
            <a:off x="7027121" y="4188800"/>
            <a:ext cx="579114" cy="1116525"/>
          </a:xfrm>
          <a:prstGeom prst="bentConnector3">
            <a:avLst>
              <a:gd name="adj1" fmla="val 4890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14B263A-2E24-8FCB-E93B-E3FD1DB7A3A9}"/>
              </a:ext>
            </a:extLst>
          </p:cNvPr>
          <p:cNvSpPr/>
          <p:nvPr/>
        </p:nvSpPr>
        <p:spPr>
          <a:xfrm>
            <a:off x="780063" y="3411975"/>
            <a:ext cx="954881" cy="381000"/>
          </a:xfrm>
          <a:prstGeom prst="roundRect">
            <a:avLst>
              <a:gd name="adj" fmla="val 541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ko-KR" altLang="en-US" sz="825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데이터셋</a:t>
            </a:r>
            <a:br>
              <a:rPr lang="en-US" altLang="ko-KR" sz="825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r>
              <a:rPr lang="en-US" altLang="ko-KR" sz="825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en-US" altLang="ko-KR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5,000)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6BE3048-239C-3B98-89BD-1EE8B3831829}"/>
              </a:ext>
            </a:extLst>
          </p:cNvPr>
          <p:cNvSpPr/>
          <p:nvPr/>
        </p:nvSpPr>
        <p:spPr>
          <a:xfrm>
            <a:off x="780063" y="4992216"/>
            <a:ext cx="954880" cy="381000"/>
          </a:xfrm>
          <a:prstGeom prst="roundRect">
            <a:avLst>
              <a:gd name="adj" fmla="val 541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ko-KR" altLang="en-US" sz="825" b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추가 데이터셋</a:t>
            </a:r>
            <a:r>
              <a:rPr lang="en-US" altLang="ko-KR" sz="825" b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en-US" altLang="ko-KR" sz="825" b="1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Medium" panose="00000600000000000000" pitchFamily="2" charset="-127"/>
                <a:cs typeface="KoPubWorld돋움체 Bold" panose="00000800000000000000" pitchFamily="2" charset="-127"/>
              </a:rPr>
              <a:t>114</a:t>
            </a:r>
            <a:r>
              <a:rPr lang="en-US" altLang="ko-KR" sz="825" b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825" b="1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E7164E6-836E-2ACD-0D2D-C3A6B7BE5401}"/>
              </a:ext>
            </a:extLst>
          </p:cNvPr>
          <p:cNvSpPr/>
          <p:nvPr/>
        </p:nvSpPr>
        <p:spPr>
          <a:xfrm>
            <a:off x="4570647" y="4804855"/>
            <a:ext cx="790735" cy="424345"/>
          </a:xfrm>
          <a:prstGeom prst="roundRect">
            <a:avLst>
              <a:gd name="adj" fmla="val 541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825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Valid(2,000</a:t>
            </a:r>
            <a:r>
              <a:rPr lang="en-US" altLang="ko-KR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CE6FF91-69F3-DB52-538E-CC7CA2EE9FF4}"/>
              </a:ext>
            </a:extLst>
          </p:cNvPr>
          <p:cNvSpPr/>
          <p:nvPr/>
        </p:nvSpPr>
        <p:spPr>
          <a:xfrm>
            <a:off x="4570647" y="4228791"/>
            <a:ext cx="790735" cy="462927"/>
          </a:xfrm>
          <a:prstGeom prst="roundRect">
            <a:avLst>
              <a:gd name="adj" fmla="val 541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825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Train(8,462)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A73BF243-F180-248C-C32C-1D2A13299AE4}"/>
              </a:ext>
            </a:extLst>
          </p:cNvPr>
          <p:cNvSpPr/>
          <p:nvPr/>
        </p:nvSpPr>
        <p:spPr>
          <a:xfrm>
            <a:off x="6156176" y="5093417"/>
            <a:ext cx="861046" cy="423815"/>
          </a:xfrm>
          <a:prstGeom prst="roundRect">
            <a:avLst>
              <a:gd name="adj" fmla="val 54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788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Yolov5l </a:t>
            </a:r>
            <a:r>
              <a:rPr lang="ko-KR" altLang="en-US" sz="788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학습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0829DE3-8186-E538-D176-70CC89C0CF55}"/>
              </a:ext>
            </a:extLst>
          </p:cNvPr>
          <p:cNvSpPr/>
          <p:nvPr/>
        </p:nvSpPr>
        <p:spPr>
          <a:xfrm>
            <a:off x="7596336" y="3998300"/>
            <a:ext cx="759621" cy="381000"/>
          </a:xfrm>
          <a:prstGeom prst="roundRect">
            <a:avLst>
              <a:gd name="adj" fmla="val 5417"/>
            </a:avLst>
          </a:prstGeom>
          <a:solidFill>
            <a:srgbClr val="E15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ko-KR" altLang="en-US" sz="825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성능 비교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92A41CC-98BE-C519-0BF4-86AAE6AF74BE}"/>
              </a:ext>
            </a:extLst>
          </p:cNvPr>
          <p:cNvSpPr txBox="1"/>
          <p:nvPr/>
        </p:nvSpPr>
        <p:spPr>
          <a:xfrm>
            <a:off x="3444559" y="2384550"/>
            <a:ext cx="894797" cy="546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150000"/>
              </a:lnSpc>
              <a:defRPr/>
            </a:pPr>
            <a:r>
              <a:rPr lang="en-US" altLang="ko-KR" sz="105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 </a:t>
            </a:r>
            <a:r>
              <a:rPr lang="en-US" altLang="ko-KR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Step</a:t>
            </a:r>
          </a:p>
          <a:p>
            <a:pPr algn="ctr" defTabSz="685800">
              <a:lnSpc>
                <a:spcPct val="150000"/>
              </a:lnSpc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처리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6F3C272-E2E8-B5AD-7B86-1859C1D9D18F}"/>
              </a:ext>
            </a:extLst>
          </p:cNvPr>
          <p:cNvGrpSpPr/>
          <p:nvPr/>
        </p:nvGrpSpPr>
        <p:grpSpPr>
          <a:xfrm>
            <a:off x="396993" y="2348880"/>
            <a:ext cx="1591469" cy="649813"/>
            <a:chOff x="-4930" y="2349137"/>
            <a:chExt cx="2016939" cy="649813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DE84E78-EAD7-E9BD-3ABB-07CE72299BEC}"/>
                </a:ext>
              </a:extLst>
            </p:cNvPr>
            <p:cNvSpPr/>
            <p:nvPr/>
          </p:nvSpPr>
          <p:spPr>
            <a:xfrm>
              <a:off x="-4930" y="2349137"/>
              <a:ext cx="2016939" cy="6498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 dirty="0">
                <a:latin typeface="NEXON Lv1 Gothic OTF Light" pitchFamily="2" charset="-128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DC0C-2553-6BFD-1EC2-942248F92ED4}"/>
                </a:ext>
              </a:extLst>
            </p:cNvPr>
            <p:cNvSpPr txBox="1"/>
            <p:nvPr/>
          </p:nvSpPr>
          <p:spPr>
            <a:xfrm>
              <a:off x="34993" y="2389571"/>
              <a:ext cx="1889001" cy="546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lnSpc>
                  <a:spcPct val="150000"/>
                </a:lnSpc>
                <a:defRPr/>
              </a:pPr>
              <a:r>
                <a:rPr lang="en-US" altLang="ko-KR" sz="1050" b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 </a:t>
              </a:r>
              <a:r>
                <a:rPr lang="en-US" altLang="ko-KR" sz="105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Step</a:t>
              </a:r>
            </a:p>
            <a:p>
              <a:pPr algn="ctr" defTabSz="685800">
                <a:lnSpc>
                  <a:spcPct val="150000"/>
                </a:lnSpc>
                <a:defRPr/>
              </a:pPr>
              <a:r>
                <a:rPr lang="ko-KR" altLang="en-US" sz="105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수집</a:t>
              </a:r>
            </a:p>
          </p:txBody>
        </p:sp>
      </p:grp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8BD43A4D-7D52-4EFC-B9A3-DFF7BA9C6675}"/>
              </a:ext>
            </a:extLst>
          </p:cNvPr>
          <p:cNvCxnSpPr>
            <a:cxnSpLocks/>
            <a:stCxn id="57" idx="3"/>
            <a:endCxn id="61" idx="0"/>
          </p:cNvCxnSpPr>
          <p:nvPr/>
        </p:nvCxnSpPr>
        <p:spPr>
          <a:xfrm>
            <a:off x="1734944" y="3602475"/>
            <a:ext cx="568128" cy="88346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933DA557-FC87-4738-BD5D-1912B13A304B}"/>
              </a:ext>
            </a:extLst>
          </p:cNvPr>
          <p:cNvCxnSpPr>
            <a:cxnSpLocks/>
            <a:stCxn id="58" idx="3"/>
            <a:endCxn id="61" idx="2"/>
          </p:cNvCxnSpPr>
          <p:nvPr/>
        </p:nvCxnSpPr>
        <p:spPr>
          <a:xfrm flipV="1">
            <a:off x="1734943" y="4948871"/>
            <a:ext cx="568129" cy="23384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952070E1-121F-44D9-B17B-C5548887889C}"/>
              </a:ext>
            </a:extLst>
          </p:cNvPr>
          <p:cNvSpPr/>
          <p:nvPr/>
        </p:nvSpPr>
        <p:spPr>
          <a:xfrm>
            <a:off x="1907704" y="4485944"/>
            <a:ext cx="790735" cy="462927"/>
          </a:xfrm>
          <a:prstGeom prst="roundRect">
            <a:avLst>
              <a:gd name="adj" fmla="val 541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825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Total Set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D1D7523-3FEC-4B86-9BC1-A9E796FB214F}"/>
              </a:ext>
            </a:extLst>
          </p:cNvPr>
          <p:cNvCxnSpPr>
            <a:cxnSpLocks/>
            <a:stCxn id="61" idx="3"/>
            <a:endCxn id="77" idx="1"/>
          </p:cNvCxnSpPr>
          <p:nvPr/>
        </p:nvCxnSpPr>
        <p:spPr>
          <a:xfrm>
            <a:off x="2698439" y="4717408"/>
            <a:ext cx="5760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D9ADEF60-A6CD-401C-B3D9-0C68346DE995}"/>
              </a:ext>
            </a:extLst>
          </p:cNvPr>
          <p:cNvSpPr/>
          <p:nvPr/>
        </p:nvSpPr>
        <p:spPr>
          <a:xfrm>
            <a:off x="3274503" y="4485944"/>
            <a:ext cx="790735" cy="462927"/>
          </a:xfrm>
          <a:prstGeom prst="roundRect">
            <a:avLst>
              <a:gd name="adj" fmla="val 541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825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Total Set</a:t>
            </a:r>
          </a:p>
          <a:p>
            <a:pPr algn="ctr" defTabSz="685800">
              <a:defRPr/>
            </a:pPr>
            <a:r>
              <a:rPr lang="en-US" altLang="ko-KR" sz="825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(10,462)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893489A8-98A4-44C9-80C4-6AD820842CD4}"/>
              </a:ext>
            </a:extLst>
          </p:cNvPr>
          <p:cNvCxnSpPr>
            <a:cxnSpLocks/>
            <a:stCxn id="77" idx="3"/>
            <a:endCxn id="60" idx="1"/>
          </p:cNvCxnSpPr>
          <p:nvPr/>
        </p:nvCxnSpPr>
        <p:spPr>
          <a:xfrm flipV="1">
            <a:off x="4065238" y="4460255"/>
            <a:ext cx="505409" cy="25715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D3760217-EED9-40D3-B7F8-6242AFFA8E1D}"/>
              </a:ext>
            </a:extLst>
          </p:cNvPr>
          <p:cNvCxnSpPr>
            <a:cxnSpLocks/>
            <a:stCxn id="77" idx="3"/>
            <a:endCxn id="59" idx="1"/>
          </p:cNvCxnSpPr>
          <p:nvPr/>
        </p:nvCxnSpPr>
        <p:spPr>
          <a:xfrm>
            <a:off x="4065238" y="4717408"/>
            <a:ext cx="505409" cy="29962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3DDDEA0-0D54-42C8-80DF-BC1A12345DAA}"/>
              </a:ext>
            </a:extLst>
          </p:cNvPr>
          <p:cNvSpPr/>
          <p:nvPr/>
        </p:nvSpPr>
        <p:spPr>
          <a:xfrm>
            <a:off x="6159226" y="3356992"/>
            <a:ext cx="861046" cy="423815"/>
          </a:xfrm>
          <a:prstGeom prst="roundRect">
            <a:avLst>
              <a:gd name="adj" fmla="val 54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788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Yolov5s </a:t>
            </a:r>
            <a:r>
              <a:rPr lang="ko-KR" altLang="en-US" sz="788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학습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ABB6E1C7-3850-4701-8A15-9EF5A73DFEDC}"/>
              </a:ext>
            </a:extLst>
          </p:cNvPr>
          <p:cNvSpPr/>
          <p:nvPr/>
        </p:nvSpPr>
        <p:spPr>
          <a:xfrm>
            <a:off x="4584340" y="3612162"/>
            <a:ext cx="790735" cy="424345"/>
          </a:xfrm>
          <a:prstGeom prst="roundRect">
            <a:avLst>
              <a:gd name="adj" fmla="val 541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825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Valid(1,000</a:t>
            </a:r>
            <a:r>
              <a:rPr lang="en-US" altLang="ko-KR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BFA2B758-DC7B-468A-B1B5-EFE6B5474935}"/>
              </a:ext>
            </a:extLst>
          </p:cNvPr>
          <p:cNvSpPr/>
          <p:nvPr/>
        </p:nvSpPr>
        <p:spPr>
          <a:xfrm>
            <a:off x="4584339" y="3077227"/>
            <a:ext cx="790735" cy="462927"/>
          </a:xfrm>
          <a:prstGeom prst="roundRect">
            <a:avLst>
              <a:gd name="adj" fmla="val 541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825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Train(4,000)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69BDCAB3-D415-46A6-AA9E-889F7AD31363}"/>
              </a:ext>
            </a:extLst>
          </p:cNvPr>
          <p:cNvCxnSpPr>
            <a:cxnSpLocks/>
            <a:stCxn id="57" idx="3"/>
            <a:endCxn id="98" idx="1"/>
          </p:cNvCxnSpPr>
          <p:nvPr/>
        </p:nvCxnSpPr>
        <p:spPr>
          <a:xfrm flipV="1">
            <a:off x="1734944" y="3308691"/>
            <a:ext cx="2849395" cy="29378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AA89A3DE-128A-44FC-873E-42EC7868AA50}"/>
              </a:ext>
            </a:extLst>
          </p:cNvPr>
          <p:cNvCxnSpPr>
            <a:cxnSpLocks/>
            <a:stCxn id="57" idx="3"/>
            <a:endCxn id="97" idx="1"/>
          </p:cNvCxnSpPr>
          <p:nvPr/>
        </p:nvCxnSpPr>
        <p:spPr>
          <a:xfrm>
            <a:off x="1734944" y="3602475"/>
            <a:ext cx="2849396" cy="22186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42E5025E-5250-4CFB-BE0F-E1899622A3E0}"/>
              </a:ext>
            </a:extLst>
          </p:cNvPr>
          <p:cNvCxnSpPr>
            <a:cxnSpLocks/>
            <a:stCxn id="98" idx="3"/>
            <a:endCxn id="88" idx="1"/>
          </p:cNvCxnSpPr>
          <p:nvPr/>
        </p:nvCxnSpPr>
        <p:spPr>
          <a:xfrm>
            <a:off x="5375074" y="3308691"/>
            <a:ext cx="784152" cy="26020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31F9DB35-C3BA-4171-AADA-F62468CF7053}"/>
              </a:ext>
            </a:extLst>
          </p:cNvPr>
          <p:cNvCxnSpPr>
            <a:cxnSpLocks/>
            <a:stCxn id="97" idx="3"/>
            <a:endCxn id="88" idx="1"/>
          </p:cNvCxnSpPr>
          <p:nvPr/>
        </p:nvCxnSpPr>
        <p:spPr>
          <a:xfrm flipV="1">
            <a:off x="5375075" y="3568900"/>
            <a:ext cx="784151" cy="25543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97928C71-8B74-4B25-BF0E-1BBA16EA75E2}"/>
              </a:ext>
            </a:extLst>
          </p:cNvPr>
          <p:cNvCxnSpPr>
            <a:cxnSpLocks/>
            <a:stCxn id="88" idx="3"/>
            <a:endCxn id="68" idx="1"/>
          </p:cNvCxnSpPr>
          <p:nvPr/>
        </p:nvCxnSpPr>
        <p:spPr>
          <a:xfrm>
            <a:off x="7020272" y="3568900"/>
            <a:ext cx="576064" cy="6199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E5EA0675-ECA5-4DF4-B1D7-FF5632489960}"/>
              </a:ext>
            </a:extLst>
          </p:cNvPr>
          <p:cNvCxnSpPr>
            <a:cxnSpLocks/>
            <a:stCxn id="60" idx="3"/>
            <a:endCxn id="66" idx="1"/>
          </p:cNvCxnSpPr>
          <p:nvPr/>
        </p:nvCxnSpPr>
        <p:spPr>
          <a:xfrm>
            <a:off x="5361382" y="4460255"/>
            <a:ext cx="794794" cy="845070"/>
          </a:xfrm>
          <a:prstGeom prst="bentConnector3">
            <a:avLst>
              <a:gd name="adj1" fmla="val 547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96151CFB-9253-4630-9C82-312B4555063A}"/>
              </a:ext>
            </a:extLst>
          </p:cNvPr>
          <p:cNvCxnSpPr>
            <a:cxnSpLocks/>
            <a:stCxn id="59" idx="3"/>
            <a:endCxn id="129" idx="1"/>
          </p:cNvCxnSpPr>
          <p:nvPr/>
        </p:nvCxnSpPr>
        <p:spPr>
          <a:xfrm flipV="1">
            <a:off x="5361382" y="4736964"/>
            <a:ext cx="794794" cy="280064"/>
          </a:xfrm>
          <a:prstGeom prst="bentConnector3">
            <a:avLst>
              <a:gd name="adj1" fmla="val 547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E4738627-F226-41A9-930E-E9183A1D0622}"/>
              </a:ext>
            </a:extLst>
          </p:cNvPr>
          <p:cNvSpPr/>
          <p:nvPr/>
        </p:nvSpPr>
        <p:spPr>
          <a:xfrm>
            <a:off x="6156176" y="4525056"/>
            <a:ext cx="861046" cy="423815"/>
          </a:xfrm>
          <a:prstGeom prst="roundRect">
            <a:avLst>
              <a:gd name="adj" fmla="val 54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788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Yolov5s </a:t>
            </a:r>
            <a:r>
              <a:rPr lang="ko-KR" altLang="en-US" sz="788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학습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764EB3DB-05A7-47BB-BDF8-D061EE33BF8C}"/>
              </a:ext>
            </a:extLst>
          </p:cNvPr>
          <p:cNvCxnSpPr>
            <a:cxnSpLocks/>
            <a:stCxn id="129" idx="3"/>
            <a:endCxn id="68" idx="1"/>
          </p:cNvCxnSpPr>
          <p:nvPr/>
        </p:nvCxnSpPr>
        <p:spPr>
          <a:xfrm flipV="1">
            <a:off x="7017222" y="4188800"/>
            <a:ext cx="579114" cy="5481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89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 구성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4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>
                <a:latin typeface="+mn-ea"/>
              </a:rPr>
              <a:t>Data </a:t>
            </a:r>
            <a:r>
              <a:rPr lang="ko-KR" altLang="en-US" sz="2000" b="1">
                <a:latin typeface="+mn-ea"/>
              </a:rPr>
              <a:t>추가</a:t>
            </a:r>
            <a:r>
              <a:rPr lang="en-US" altLang="ko-KR" sz="2000" b="1">
                <a:latin typeface="+mn-ea"/>
              </a:rPr>
              <a:t>/augmentation</a:t>
            </a: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ko-KR" altLang="en-US" sz="1600">
                <a:latin typeface="+mn-ea"/>
              </a:rPr>
              <a:t>방법 </a:t>
            </a:r>
            <a:r>
              <a:rPr lang="en-US" altLang="ko-KR" sz="1600">
                <a:latin typeface="+mn-ea"/>
              </a:rPr>
              <a:t>(</a:t>
            </a:r>
            <a:r>
              <a:rPr lang="ko-KR" altLang="en-US" sz="1600">
                <a:latin typeface="+mn-ea"/>
              </a:rPr>
              <a:t>구체적으로 기술</a:t>
            </a:r>
            <a:r>
              <a:rPr lang="en-US" altLang="ko-KR" sz="1600">
                <a:latin typeface="+mn-ea"/>
              </a:rPr>
              <a:t>… </a:t>
            </a:r>
            <a:r>
              <a:rPr lang="ko-KR" altLang="en-US" sz="1600">
                <a:latin typeface="+mn-ea"/>
              </a:rPr>
              <a:t>흐름도 등으로 설명</a:t>
            </a:r>
            <a:r>
              <a:rPr lang="en-US" altLang="ko-KR" sz="1600">
                <a:latin typeface="+mn-ea"/>
              </a:rPr>
              <a:t>)</a:t>
            </a: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ko-KR" altLang="en-US" sz="1600">
                <a:latin typeface="+mn-ea"/>
              </a:rPr>
              <a:t>수량</a:t>
            </a: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ko-KR" altLang="en-US" sz="1600">
                <a:latin typeface="+mn-ea"/>
              </a:rPr>
              <a:t>실행결과 영상 예 등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3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 구성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1E0B13-BE7C-F2CD-2510-F8C00CF4A278}"/>
              </a:ext>
            </a:extLst>
          </p:cNvPr>
          <p:cNvSpPr txBox="1"/>
          <p:nvPr/>
        </p:nvSpPr>
        <p:spPr>
          <a:xfrm>
            <a:off x="151123" y="980728"/>
            <a:ext cx="8706254" cy="124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>
                <a:latin typeface="+mn-ea"/>
              </a:rPr>
              <a:t>Data </a:t>
            </a:r>
            <a:r>
              <a:rPr lang="ko-KR" altLang="en-US" sz="2000" b="1">
                <a:latin typeface="+mn-ea"/>
              </a:rPr>
              <a:t>레이블링</a:t>
            </a:r>
            <a:endParaRPr lang="en-US" altLang="ko-KR" sz="2000" b="1">
              <a:latin typeface="+mn-ea"/>
            </a:endParaRP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ko-KR" altLang="en-US" sz="1600">
                <a:latin typeface="+mn-ea"/>
              </a:rPr>
              <a:t>방법 </a:t>
            </a:r>
            <a:r>
              <a:rPr lang="en-US" altLang="ko-KR" sz="1600">
                <a:latin typeface="+mn-ea"/>
              </a:rPr>
              <a:t>(</a:t>
            </a:r>
            <a:r>
              <a:rPr lang="ko-KR" altLang="en-US" sz="1600">
                <a:latin typeface="+mn-ea"/>
              </a:rPr>
              <a:t>구체적으로 기술</a:t>
            </a:r>
            <a:r>
              <a:rPr lang="en-US" altLang="ko-KR" sz="1600">
                <a:latin typeface="+mn-ea"/>
              </a:rPr>
              <a:t>… </a:t>
            </a:r>
            <a:r>
              <a:rPr lang="ko-KR" altLang="en-US" sz="1600">
                <a:latin typeface="+mn-ea"/>
              </a:rPr>
              <a:t>흐름도 등으로 설명</a:t>
            </a:r>
            <a:r>
              <a:rPr lang="en-US" altLang="ko-KR" sz="1600">
                <a:latin typeface="+mn-ea"/>
              </a:rPr>
              <a:t>)</a:t>
            </a: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ko-KR" altLang="en-US" sz="1600">
                <a:latin typeface="+mn-ea"/>
              </a:rPr>
              <a:t>수량</a:t>
            </a: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ko-KR" altLang="en-US" sz="1600">
                <a:latin typeface="+mn-ea"/>
              </a:rPr>
              <a:t>실행결과 영상 예 등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870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학습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012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딥러닝 학습 환경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</a:t>
            </a:r>
            <a:r>
              <a:rPr lang="en-US" altLang="ko-KR" sz="1600">
                <a:latin typeface="+mn-ea"/>
              </a:rPr>
              <a:t>- (HW) PC </a:t>
            </a:r>
            <a:r>
              <a:rPr lang="ko-KR" altLang="en-US" sz="1600">
                <a:latin typeface="+mn-ea"/>
              </a:rPr>
              <a:t>사양</a:t>
            </a:r>
            <a:r>
              <a:rPr lang="en-US" altLang="ko-KR" sz="1600">
                <a:latin typeface="+mn-ea"/>
              </a:rPr>
              <a:t>, </a:t>
            </a:r>
            <a:r>
              <a:rPr lang="ko-KR" altLang="en-US" sz="1600">
                <a:latin typeface="+mn-ea"/>
              </a:rPr>
              <a:t>학습시간</a:t>
            </a:r>
            <a:br>
              <a:rPr lang="en-US" altLang="ko-KR" sz="1600">
                <a:latin typeface="+mn-ea"/>
              </a:rPr>
            </a:br>
            <a:r>
              <a:rPr lang="en-US" altLang="ko-KR" sz="1600">
                <a:latin typeface="+mn-ea"/>
              </a:rPr>
              <a:t> 	</a:t>
            </a:r>
            <a:r>
              <a:rPr lang="en-US" altLang="ko-KR" sz="1600" kern="0" spc="-50">
                <a:latin typeface="맑은 고딕" panose="020B0503020000020004" pitchFamily="50" charset="-127"/>
                <a:ea typeface="맑은 고딕" panose="020B0503020000020004" pitchFamily="50" charset="-127"/>
              </a:rPr>
              <a:t>CPU : </a:t>
            </a:r>
            <a:r>
              <a:rPr lang="pt-BR" altLang="ko-KR" sz="1600" kern="0" spc="-50">
                <a:latin typeface="맑은 고딕" panose="020B0503020000020004" pitchFamily="50" charset="-127"/>
                <a:ea typeface="맑은 고딕" panose="020B0503020000020004" pitchFamily="50" charset="-127"/>
              </a:rPr>
              <a:t>Intel Xeon CPU E5-2696 v5 @ 4.40GHz</a:t>
            </a:r>
            <a:br>
              <a:rPr lang="pt-BR" altLang="ko-KR" sz="1600" kern="0" spc="-5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pt-BR" altLang="ko-KR" sz="1600" kern="0" spc="-50">
                <a:latin typeface="맑은 고딕" panose="020B0503020000020004" pitchFamily="50" charset="-127"/>
                <a:ea typeface="맑은 고딕" panose="020B0503020000020004" pitchFamily="50" charset="-127"/>
              </a:rPr>
              <a:t>	RAM : 512GB</a:t>
            </a:r>
            <a:br>
              <a:rPr lang="pt-BR" altLang="ko-KR" sz="1600" kern="0" spc="-5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pt-BR" altLang="ko-KR" sz="1600" kern="0" spc="-50">
                <a:latin typeface="맑은 고딕" panose="020B0503020000020004" pitchFamily="50" charset="-127"/>
                <a:ea typeface="맑은 고딕" panose="020B0503020000020004" pitchFamily="50" charset="-127"/>
              </a:rPr>
              <a:t>	GPU : </a:t>
            </a:r>
            <a:r>
              <a:rPr lang="en-US" altLang="ko-KR" sz="1600" kern="0" spc="-50">
                <a:latin typeface="맑은 고딕" panose="020B0503020000020004" pitchFamily="50" charset="-127"/>
                <a:ea typeface="맑은 고딕" panose="020B0503020000020004" pitchFamily="50" charset="-127"/>
              </a:rPr>
              <a:t>NVIDIA GeForce GTX 1080 24GB</a:t>
            </a:r>
            <a:br>
              <a:rPr lang="en-US" altLang="ko-KR" sz="1600">
                <a:latin typeface="+mn-ea"/>
              </a:rPr>
            </a:br>
            <a:r>
              <a:rPr lang="en-US" altLang="ko-KR" sz="1600">
                <a:latin typeface="+mn-ea"/>
              </a:rPr>
              <a:t>  - (SW) Pytorch, CUDA… </a:t>
            </a:r>
            <a:br>
              <a:rPr lang="en-US" altLang="ko-KR" sz="1600">
                <a:latin typeface="+mn-ea"/>
              </a:rPr>
            </a:br>
            <a:r>
              <a:rPr lang="en-US" altLang="ko-KR" sz="1600">
                <a:latin typeface="+mn-ea"/>
              </a:rPr>
              <a:t>  - </a:t>
            </a:r>
            <a:r>
              <a:rPr lang="ko-KR" altLang="en-US" sz="1600">
                <a:latin typeface="+mn-ea"/>
              </a:rPr>
              <a:t>하이퍼파라미터 </a:t>
            </a:r>
            <a:r>
              <a:rPr lang="en-US" altLang="ko-KR" sz="1600">
                <a:latin typeface="+mn-ea"/>
              </a:rPr>
              <a:t>: epoch</a:t>
            </a:r>
            <a:r>
              <a:rPr lang="ko-KR" altLang="en-US" sz="1600">
                <a:latin typeface="+mn-ea"/>
              </a:rPr>
              <a:t>수</a:t>
            </a:r>
            <a:r>
              <a:rPr lang="en-US" altLang="ko-KR" sz="1600">
                <a:latin typeface="+mn-ea"/>
              </a:rPr>
              <a:t>, </a:t>
            </a:r>
            <a:r>
              <a:rPr lang="ko-KR" altLang="en-US" sz="1600">
                <a:latin typeface="+mn-ea"/>
              </a:rPr>
              <a:t>학습률</a:t>
            </a:r>
            <a:r>
              <a:rPr lang="en-US" altLang="ko-KR" sz="1600">
                <a:latin typeface="+mn-ea"/>
              </a:rPr>
              <a:t>, batch size, optimizer, loss </a:t>
            </a:r>
            <a:r>
              <a:rPr lang="ko-KR" altLang="en-US" sz="1600">
                <a:latin typeface="+mn-ea"/>
              </a:rPr>
              <a:t>함수 등</a:t>
            </a:r>
            <a:br>
              <a:rPr lang="en-US" altLang="ko-KR" sz="1600">
                <a:latin typeface="+mn-ea"/>
              </a:rPr>
            </a:br>
            <a:r>
              <a:rPr lang="en-US" altLang="ko-KR" sz="1600">
                <a:latin typeface="+mn-ea"/>
              </a:rPr>
              <a:t>  - </a:t>
            </a:r>
            <a:r>
              <a:rPr lang="ko-KR" altLang="en-US" sz="1600">
                <a:latin typeface="+mn-ea"/>
              </a:rPr>
              <a:t>학습추이 그래프 등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</a:t>
            </a:r>
            <a:r>
              <a:rPr lang="en-US" altLang="ko-KR" sz="1600">
                <a:latin typeface="+mn-ea"/>
              </a:rPr>
              <a:t>- </a:t>
            </a:r>
            <a:r>
              <a:rPr lang="ko-KR" altLang="en-US" sz="1600">
                <a:latin typeface="+mn-ea"/>
              </a:rPr>
              <a:t>학습 중 알게 된 내용 등 </a:t>
            </a:r>
            <a:r>
              <a:rPr lang="en-US" altLang="ko-KR" sz="1600">
                <a:latin typeface="+mn-ea"/>
              </a:rPr>
              <a:t>… </a:t>
            </a:r>
            <a:r>
              <a:rPr lang="ko-KR" altLang="en-US" sz="1600">
                <a:latin typeface="+mn-ea"/>
              </a:rPr>
              <a:t>학습률</a:t>
            </a:r>
            <a:r>
              <a:rPr lang="en-US" altLang="ko-KR" sz="1600">
                <a:latin typeface="+mn-ea"/>
              </a:rPr>
              <a:t>/optimzer</a:t>
            </a:r>
            <a:r>
              <a:rPr lang="ko-KR" altLang="en-US" sz="1600">
                <a:latin typeface="+mn-ea"/>
              </a:rPr>
              <a:t>에 따른 학습추이 비교 등</a:t>
            </a:r>
            <a:r>
              <a:rPr lang="en-US" altLang="ko-KR" sz="1600">
                <a:latin typeface="+mn-ea"/>
              </a:rPr>
              <a:t>…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</p:txBody>
      </p:sp>
      <p:pic>
        <p:nvPicPr>
          <p:cNvPr id="10" name="_x849392696">
            <a:extLst>
              <a:ext uri="{FF2B5EF4-FFF2-40B4-BE49-F238E27FC236}">
                <a16:creationId xmlns:a16="http://schemas.microsoft.com/office/drawing/2014/main" id="{09724804-D02A-417D-BB69-8D0E466DB5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9" r="50313" b="58843"/>
          <a:stretch/>
        </p:blipFill>
        <p:spPr bwMode="auto">
          <a:xfrm>
            <a:off x="683568" y="4038718"/>
            <a:ext cx="3312368" cy="205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_x849392696">
            <a:extLst>
              <a:ext uri="{FF2B5EF4-FFF2-40B4-BE49-F238E27FC236}">
                <a16:creationId xmlns:a16="http://schemas.microsoft.com/office/drawing/2014/main" id="{65CD0D45-6955-4645-9D14-7B825BEC6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9" t="46090" r="50313" b="7342"/>
          <a:stretch/>
        </p:blipFill>
        <p:spPr bwMode="auto">
          <a:xfrm>
            <a:off x="4644008" y="4005064"/>
            <a:ext cx="3312368" cy="232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76544" y="85377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학습 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4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학습 방법</a:t>
            </a:r>
            <a:endParaRPr lang="en-US" altLang="ko-KR" sz="2000" b="1">
              <a:latin typeface="+mn-ea"/>
            </a:endParaRP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ko-KR" altLang="en-US" sz="1600">
                <a:latin typeface="+mn-ea"/>
              </a:rPr>
              <a:t>모델 선정</a:t>
            </a: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en-US" altLang="ko-KR" sz="1600">
                <a:latin typeface="+mn-ea"/>
              </a:rPr>
              <a:t>Epochs, batch size </a:t>
            </a:r>
            <a:r>
              <a:rPr lang="ko-KR" altLang="en-US" sz="1600">
                <a:latin typeface="+mn-ea"/>
              </a:rPr>
              <a:t>등</a:t>
            </a:r>
            <a:r>
              <a:rPr lang="en-US" altLang="ko-KR" sz="1600">
                <a:latin typeface="+mn-ea"/>
              </a:rPr>
              <a:t>…</a:t>
            </a: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ko-KR" altLang="en-US" sz="1600">
                <a:latin typeface="+mn-ea"/>
              </a:rPr>
              <a:t>학습 명령어</a:t>
            </a:r>
            <a:endParaRPr lang="en-US" altLang="ko-KR" sz="16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76544" y="85377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학습 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학습 출력 결과</a:t>
            </a:r>
            <a:endParaRPr lang="en-US" altLang="ko-KR" sz="2000" b="1">
              <a:latin typeface="+mn-ea"/>
            </a:endParaRP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ko-KR" altLang="en-US" sz="1600">
                <a:latin typeface="+mn-ea"/>
              </a:rPr>
              <a:t>재현율</a:t>
            </a:r>
            <a:r>
              <a:rPr lang="en-US" altLang="ko-KR" sz="1600">
                <a:latin typeface="+mn-ea"/>
              </a:rPr>
              <a:t>, </a:t>
            </a:r>
            <a:r>
              <a:rPr lang="ko-KR" altLang="en-US" sz="1600">
                <a:latin typeface="+mn-ea"/>
              </a:rPr>
              <a:t>정밀도</a:t>
            </a:r>
            <a:r>
              <a:rPr lang="en-US" altLang="ko-KR" sz="1600">
                <a:latin typeface="+mn-ea"/>
              </a:rPr>
              <a:t>, mAP</a:t>
            </a: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ko-KR" altLang="en-US" sz="1600">
                <a:latin typeface="+mn-ea"/>
              </a:rPr>
              <a:t>학습 시간 등</a:t>
            </a:r>
            <a:r>
              <a:rPr lang="en-US" altLang="ko-KR" sz="1600">
                <a:latin typeface="+mn-ea"/>
              </a:rPr>
              <a:t>…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2B0F9C-F1AD-DDBC-6380-9E4FF8485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76" y="3782342"/>
            <a:ext cx="8529154" cy="268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3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및 토의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검증 결과</a:t>
            </a:r>
            <a:br>
              <a:rPr lang="en-US" altLang="ko-KR" sz="2000" b="1">
                <a:latin typeface="+mn-ea"/>
              </a:rPr>
            </a:br>
            <a:r>
              <a:rPr lang="en-US" altLang="ko-KR" sz="1600">
                <a:latin typeface="+mn-ea"/>
              </a:rPr>
              <a:t>  - Confusion matrix </a:t>
            </a:r>
            <a:r>
              <a:rPr lang="ko-KR" altLang="en-US" sz="1600">
                <a:latin typeface="+mn-ea"/>
              </a:rPr>
              <a:t>및 평가지표</a:t>
            </a:r>
            <a:br>
              <a:rPr lang="en-US" altLang="ko-KR" sz="1600" dirty="0">
                <a:latin typeface="+mn-ea"/>
              </a:rPr>
            </a:br>
            <a:r>
              <a:rPr lang="en-US" altLang="ko-KR" sz="1600">
                <a:latin typeface="+mn-ea"/>
              </a:rPr>
              <a:t>  - train:val = 8:2 … 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057CE83-A631-4F97-B4D5-A931F02A9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018" y="4113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ED5E422-547F-1CFD-5790-D35EA78447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593"/>
          <a:stretch/>
        </p:blipFill>
        <p:spPr>
          <a:xfrm>
            <a:off x="1229907" y="1918780"/>
            <a:ext cx="6684186" cy="167912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D451981-BE28-BC4D-481B-FEF087F250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005"/>
          <a:stretch/>
        </p:blipFill>
        <p:spPr>
          <a:xfrm>
            <a:off x="899592" y="3856355"/>
            <a:ext cx="3240359" cy="268816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478B0CA-6918-2B0F-47A0-65C455119C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6089" y="3650195"/>
            <a:ext cx="3028319" cy="289432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9AA96CC-8BB6-0B42-21D4-6E2301BEA0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6136" y="5262697"/>
            <a:ext cx="1883627" cy="63231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2D8B2C7-317B-2B1C-4A4E-CF72654358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994" b="82094"/>
          <a:stretch/>
        </p:blipFill>
        <p:spPr>
          <a:xfrm>
            <a:off x="1499021" y="5262697"/>
            <a:ext cx="2032916" cy="71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8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FA2EDF-CBB7-475B-B0D9-861160A98246}">
  <ds:schemaRefs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df922d41-91bf-45f8-8b2c-e1591bc010d5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9669</TotalTime>
  <Words>444</Words>
  <Application>Microsoft Office PowerPoint</Application>
  <PresentationFormat>화면 슬라이드 쇼(4:3)</PresentationFormat>
  <Paragraphs>136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HY견고딕</vt:lpstr>
      <vt:lpstr>HY헤드라인M</vt:lpstr>
      <vt:lpstr>KoPubWorld돋움체 Bold</vt:lpstr>
      <vt:lpstr>NEXON Lv1 Gothic OTF Light</vt:lpstr>
      <vt:lpstr>맑은 고딕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김준태</cp:lastModifiedBy>
  <cp:revision>391</cp:revision>
  <cp:lastPrinted>2022-06-08T09:54:10Z</cp:lastPrinted>
  <dcterms:created xsi:type="dcterms:W3CDTF">2017-03-29T07:13:25Z</dcterms:created>
  <dcterms:modified xsi:type="dcterms:W3CDTF">2022-06-12T13:17:41Z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