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 Omen" initials="HO" lastIdx="1" clrIdx="0">
    <p:extLst>
      <p:ext uri="{19B8F6BF-5375-455C-9EA6-DF929625EA0E}">
        <p15:presenceInfo xmlns:p15="http://schemas.microsoft.com/office/powerpoint/2012/main" userId="e209c20f1fde7d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C9CE"/>
    <a:srgbClr val="CC04C2"/>
    <a:srgbClr val="B00000"/>
    <a:srgbClr val="1903BD"/>
    <a:srgbClr val="FF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6CD1-981C-41D6-BB26-6BE261FA0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4655-6F74-42B5-A5BC-44EC9FA5A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8306E-DCAC-4480-A28A-EC6C8FE1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484-4448-4E56-B6C4-1074AA1C781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B17AD-56D9-404A-ADE1-5E8C0D9B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B70E2-231D-4FEB-A94A-97105F41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CF25-17C9-4E58-A019-9F926CF0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5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58E8-16B5-4F24-A5BA-94EB061D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7E722-28E0-4C05-A583-A5785BF53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C967B-638D-4E7E-8774-FAA9F5DF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484-4448-4E56-B6C4-1074AA1C781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101A5-A99E-43C0-93CC-46D8017D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808F-D4AC-4D63-85DE-A6DFB718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CF25-17C9-4E58-A019-9F926CF0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80A90-3E52-4AD3-8E6A-6D124BEF7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B9B5F-D386-491E-AD66-AD18D5404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79EE0-B136-4733-AE1C-094E5934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484-4448-4E56-B6C4-1074AA1C781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6C354-39FC-499A-9A0F-E254C4A3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7FE0B-FE07-4F06-B8BC-FD0EF40A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CF25-17C9-4E58-A019-9F926CF0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6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16E5-29B8-457F-8E2F-D233892E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B676-39F8-4E9F-A8B0-5A6211C4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6032-FD84-483C-85ED-4EC46D03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484-4448-4E56-B6C4-1074AA1C781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E5B7-70AA-448B-8526-76074C24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DECB4-CCC3-4A7A-8082-AA642C8F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CF25-17C9-4E58-A019-9F926CF0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44D5-0ACC-45EB-869E-6FE38F75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C575D-A5F5-40F5-8E3F-30B87CE9D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ED74-A333-4FF4-897C-111E6041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484-4448-4E56-B6C4-1074AA1C781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3CB56-A333-414B-8530-2DEB9465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35310-FD86-4C2A-BE40-A6088BD8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CF25-17C9-4E58-A019-9F926CF0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9527-2F8E-4064-B3A2-8F2946E4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E2FB-1200-4E28-A86E-F477A736D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749D2-873D-4D63-A936-5B0F76500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7D85-122A-4AAB-9184-F7563A09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484-4448-4E56-B6C4-1074AA1C781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175D4-C5D1-48ED-92B1-BCF948A8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1D11C-A7DF-4771-983F-7510EFD4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CF25-17C9-4E58-A019-9F926CF0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EF35-66EF-4B18-85E7-C632DEFF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1F0D9-0B1C-4786-9F3E-E931319E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EFEDB-C039-4F9B-8134-10B2E067A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AFAE9-DE6C-4DF1-B631-7EC6E93BF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D1AE9-151C-4FA1-B093-5DB3911F0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51374-F441-4924-86DE-1B85CE12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484-4448-4E56-B6C4-1074AA1C781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2D55E-8430-4C0B-9C0D-4EEBEB10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F47D0-388C-46AA-BBCD-4A6F775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CF25-17C9-4E58-A019-9F926CF0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6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CEEE-739A-4A40-9306-E71EA339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18AB7-F07E-4C23-B917-F196858E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484-4448-4E56-B6C4-1074AA1C781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BCF3F-02CD-4948-8294-0E73C9D7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143D3-6CFD-40A5-918C-BF0A09AD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CF25-17C9-4E58-A019-9F926CF0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7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FA70F-9803-4A4B-B1B9-9C33D611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484-4448-4E56-B6C4-1074AA1C781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BCA76-93E3-46A1-9B89-EB62764B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0E097-5C61-417F-B0AF-C1B99D1C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CF25-17C9-4E58-A019-9F926CF0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6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2D25-EC57-4188-9AFC-D96BD7D9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CAEC-5EA2-402D-B620-9628D2225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B8C3A-1E29-4A6E-B853-E5AADA623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1D4E1-C468-4A1D-AA75-0982F903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484-4448-4E56-B6C4-1074AA1C781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A5F73-8FEE-4B29-8780-691258C2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373F9-1D81-4E4D-93C7-AE7CC832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CF25-17C9-4E58-A019-9F926CF0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8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DB81-B7F0-4923-AE3B-BBF63322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9F073-0C5F-4A9C-82EA-A69F96AA8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11C3-F8A0-49BD-93BC-091647857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53D76-84F7-4E73-BF87-9CA145F6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484-4448-4E56-B6C4-1074AA1C781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68917-98F5-4543-BD0F-609C9D67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9076F-4F1C-4811-96BE-CD8C691B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CF25-17C9-4E58-A019-9F926CF0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8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8C171-7A3E-4946-B892-4CB98EAB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1CC6B-8E35-4A7D-8DF5-EE746336E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BA800-B54F-4A7C-93E3-D43AD8CC1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8484-4448-4E56-B6C4-1074AA1C781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DC16D-D827-40C0-B8D5-F3353A60D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F168-18A9-4F8C-A92D-2DD257E1A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8CF25-17C9-4E58-A019-9F926CF0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0BB7-7297-494F-8013-99B62829B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736" y="2590932"/>
            <a:ext cx="11085921" cy="2387600"/>
          </a:xfrm>
        </p:spPr>
        <p:txBody>
          <a:bodyPr>
            <a:normAutofit/>
          </a:bodyPr>
          <a:lstStyle/>
          <a:p>
            <a:r>
              <a:rPr lang="en-US" sz="4800" dirty="0"/>
              <a:t>Predicting Caravan</a:t>
            </a:r>
            <a:br>
              <a:rPr lang="en-US" sz="4800" dirty="0"/>
            </a:br>
            <a:r>
              <a:rPr lang="en-US" sz="4800" dirty="0"/>
              <a:t>Insurance Policy Ownership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B8DD9-6305-4230-8FCB-94B942490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747" y="5534532"/>
            <a:ext cx="11151910" cy="1655762"/>
          </a:xfrm>
        </p:spPr>
        <p:txBody>
          <a:bodyPr/>
          <a:lstStyle/>
          <a:p>
            <a:r>
              <a:rPr lang="en-US" dirty="0"/>
              <a:t>Erik Carrion, Juna </a:t>
            </a:r>
            <a:r>
              <a:rPr lang="en-US" dirty="0" err="1"/>
              <a:t>Iafelice</a:t>
            </a:r>
            <a:r>
              <a:rPr lang="en-US" dirty="0"/>
              <a:t>, John Makhijani </a:t>
            </a:r>
          </a:p>
          <a:p>
            <a:r>
              <a:rPr lang="en-US" dirty="0"/>
              <a:t>December 13,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AB4D2-18AE-4746-B968-0BB9F284F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2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0BB7-7297-494F-8013-99B62829B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218" y="407504"/>
            <a:ext cx="8120270" cy="65598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Caravan 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B8DD9-6305-4230-8FCB-94B942490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218" y="1318334"/>
            <a:ext cx="10108481" cy="470120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Goal</a:t>
            </a:r>
            <a:r>
              <a:rPr lang="en-US" dirty="0"/>
              <a:t> - Predict who would be interested in buying a caravan insurance policy</a:t>
            </a:r>
            <a:br>
              <a:rPr lang="en-US" dirty="0"/>
            </a:b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Breakdown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Sample Size (n) – 5822   |   Predictors (p) – 86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Predictors include product usage data and socio-demographic data derived from zip area codes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Response Variable (Binary) – Caravan insurance policy owner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Predictors – Multinomial with a varying number levels 2-40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Data Source – http://kdd.ics.uci.edu/databases/tic/tic.html</a:t>
            </a:r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8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0BB7-7297-494F-8013-99B62829B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74" y="289590"/>
            <a:ext cx="8120270" cy="655983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/>
              <a:t>AUC</a:t>
            </a:r>
            <a:r>
              <a:rPr lang="en-US" sz="3200" i="1" baseline="-15000" dirty="0" err="1"/>
              <a:t>test</a:t>
            </a:r>
            <a:r>
              <a:rPr lang="en-US" sz="3200" dirty="0"/>
              <a:t> and </a:t>
            </a:r>
            <a:r>
              <a:rPr lang="en-US" sz="3200" dirty="0" err="1"/>
              <a:t>AUC</a:t>
            </a:r>
            <a:r>
              <a:rPr lang="en-US" sz="3200" i="1" baseline="-15000" dirty="0" err="1"/>
              <a:t>train</a:t>
            </a:r>
            <a:r>
              <a:rPr lang="en-US" sz="3200" i="1" baseline="-15000" dirty="0"/>
              <a:t> </a:t>
            </a:r>
            <a:r>
              <a:rPr lang="en-US" sz="3200" dirty="0"/>
              <a:t>by Method</a:t>
            </a:r>
          </a:p>
        </p:txBody>
      </p:sp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FC50A334-1020-4D78-8D68-46D875E3B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3" y="1027546"/>
            <a:ext cx="11644603" cy="568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7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0BB7-7297-494F-8013-99B62829B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218" y="338439"/>
            <a:ext cx="8120270" cy="65598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Cross Validation Curves</a:t>
            </a:r>
            <a:endParaRPr lang="en-US" sz="2400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4F5B06BE-504B-4865-82BE-35656668E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185046"/>
              </p:ext>
            </p:extLst>
          </p:nvPr>
        </p:nvGraphicFramePr>
        <p:xfrm>
          <a:off x="8814488" y="1411939"/>
          <a:ext cx="2615511" cy="1491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776">
                  <a:extLst>
                    <a:ext uri="{9D8B030D-6E8A-4147-A177-3AD203B41FA5}">
                      <a16:colId xmlns:a16="http://schemas.microsoft.com/office/drawing/2014/main" val="2388200789"/>
                    </a:ext>
                  </a:extLst>
                </a:gridCol>
                <a:gridCol w="990735">
                  <a:extLst>
                    <a:ext uri="{9D8B030D-6E8A-4147-A177-3AD203B41FA5}">
                      <a16:colId xmlns:a16="http://schemas.microsoft.com/office/drawing/2014/main" val="1433767062"/>
                    </a:ext>
                  </a:extLst>
                </a:gridCol>
              </a:tblGrid>
              <a:tr h="3729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CV TIME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CV TIME(SECS)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19683"/>
                  </a:ext>
                </a:extLst>
              </a:tr>
              <a:tr h="372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ELASTIC NET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 secs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95636"/>
                  </a:ext>
                </a:extLst>
              </a:tr>
              <a:tr h="372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6"/>
                          </a:solidFill>
                        </a:rPr>
                        <a:t>LASSO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 secs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90887"/>
                  </a:ext>
                </a:extLst>
              </a:tr>
              <a:tr h="37293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CC04C2"/>
                          </a:solidFill>
                        </a:rPr>
                        <a:t>RIDGE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secs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30285"/>
                  </a:ext>
                </a:extLst>
              </a:tr>
            </a:tbl>
          </a:graphicData>
        </a:graphic>
      </p:graphicFrame>
      <p:sp>
        <p:nvSpPr>
          <p:cNvPr id="3" name="AutoShape 2">
            <a:extLst>
              <a:ext uri="{FF2B5EF4-FFF2-40B4-BE49-F238E27FC236}">
                <a16:creationId xmlns:a16="http://schemas.microsoft.com/office/drawing/2014/main" id="{64111EF2-2826-4077-883C-7C4274AA00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017691" cy="201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A39B627-5AEF-468B-8A7F-D4D34862A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" y="994422"/>
            <a:ext cx="8052486" cy="562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4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0BB7-7297-494F-8013-99B62829B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218" y="407504"/>
            <a:ext cx="8120270" cy="65598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Model Performance / Time Tradeoff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47E252-4799-46F4-A463-68F23F400588}"/>
              </a:ext>
            </a:extLst>
          </p:cNvPr>
          <p:cNvSpPr txBox="1">
            <a:spLocks/>
          </p:cNvSpPr>
          <p:nvPr/>
        </p:nvSpPr>
        <p:spPr>
          <a:xfrm>
            <a:off x="944218" y="2678259"/>
            <a:ext cx="8120270" cy="655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/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D1F5E7DD-B41C-4D55-82FB-548D0BCF5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86587"/>
              </p:ext>
            </p:extLst>
          </p:nvPr>
        </p:nvGraphicFramePr>
        <p:xfrm>
          <a:off x="1269999" y="1498600"/>
          <a:ext cx="9129228" cy="4213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1">
                  <a:extLst>
                    <a:ext uri="{9D8B030D-6E8A-4147-A177-3AD203B41FA5}">
                      <a16:colId xmlns:a16="http://schemas.microsoft.com/office/drawing/2014/main" val="2388200789"/>
                    </a:ext>
                  </a:extLst>
                </a:gridCol>
                <a:gridCol w="3263900">
                  <a:extLst>
                    <a:ext uri="{9D8B030D-6E8A-4147-A177-3AD203B41FA5}">
                      <a16:colId xmlns:a16="http://schemas.microsoft.com/office/drawing/2014/main" val="1433767062"/>
                    </a:ext>
                  </a:extLst>
                </a:gridCol>
                <a:gridCol w="3020527">
                  <a:extLst>
                    <a:ext uri="{9D8B030D-6E8A-4147-A177-3AD203B41FA5}">
                      <a16:colId xmlns:a16="http://schemas.microsoft.com/office/drawing/2014/main" val="3544158033"/>
                    </a:ext>
                  </a:extLst>
                </a:gridCol>
              </a:tblGrid>
              <a:tr h="877876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Test AUC (median)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490087"/>
                  </a:ext>
                </a:extLst>
              </a:tr>
              <a:tr h="833982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rgbClr val="FF0000"/>
                          </a:solidFill>
                        </a:rPr>
                        <a:t>ELASTIC NET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7620" marR="7620" marT="7620" marB="0"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secs</a:t>
                      </a:r>
                    </a:p>
                  </a:txBody>
                  <a:tcPr marL="7620" marR="7620" marT="7620" marB="0"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59023"/>
                  </a:ext>
                </a:extLst>
              </a:tr>
              <a:tr h="8339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accent6"/>
                          </a:solidFill>
                        </a:rPr>
                        <a:t>LASSO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7620" marR="7620" marT="7620" marB="0"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 secs</a:t>
                      </a:r>
                    </a:p>
                  </a:txBody>
                  <a:tcPr marL="7620" marR="7620" marT="7620" marB="0"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81958"/>
                  </a:ext>
                </a:extLst>
              </a:tr>
              <a:tr h="833982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rgbClr val="CC04C2"/>
                          </a:solidFill>
                        </a:rPr>
                        <a:t>RIDGE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7620" marR="7620" marT="7620" marB="0"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secs</a:t>
                      </a:r>
                    </a:p>
                  </a:txBody>
                  <a:tcPr marL="7620" marR="7620" marT="7620" marB="0"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580365"/>
                  </a:ext>
                </a:extLst>
              </a:tr>
              <a:tr h="8339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rgbClr val="02C9CE"/>
                          </a:solidFill>
                        </a:rPr>
                        <a:t>RANDOM FOREST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7620" marR="7620" marT="7620" marB="0"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secs</a:t>
                      </a:r>
                    </a:p>
                  </a:txBody>
                  <a:tcPr marL="7620" marR="7620" marT="7620" marB="0"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61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19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4BCF206-6EE9-4921-9BD7-454EA9FF2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7" y="415637"/>
            <a:ext cx="10861964" cy="60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8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0BB7-7297-494F-8013-99B62829B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218" y="407504"/>
            <a:ext cx="8120270" cy="65598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B8DD9-6305-4230-8FCB-94B942490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218" y="1236307"/>
            <a:ext cx="10286034" cy="4781938"/>
          </a:xfrm>
        </p:spPr>
        <p:txBody>
          <a:bodyPr>
            <a:normAutofit/>
          </a:bodyPr>
          <a:lstStyle/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a typeface="Times New Roman" panose="02020603050405020304" pitchFamily="18" charset="0"/>
              </a:rPr>
              <a:t>Important Features</a:t>
            </a:r>
            <a:r>
              <a:rPr lang="en-US" b="1" dirty="0">
                <a:effectLst/>
                <a:ea typeface="Times New Roman" panose="02020603050405020304" pitchFamily="18" charset="0"/>
              </a:rPr>
              <a:t>: </a:t>
            </a:r>
            <a:br>
              <a:rPr lang="en-US" b="1" dirty="0">
                <a:effectLst/>
                <a:ea typeface="Times New Roman" panose="02020603050405020304" pitchFamily="18" charset="0"/>
              </a:rPr>
            </a:br>
            <a:r>
              <a:rPr lang="en-US" dirty="0">
                <a:effectLst/>
                <a:ea typeface="Times New Roman" panose="02020603050405020304" pitchFamily="18" charset="0"/>
              </a:rPr>
              <a:t>PPERSAUT</a:t>
            </a:r>
            <a:r>
              <a:rPr lang="en-US" dirty="0">
                <a:ea typeface="Times New Roman" panose="02020603050405020304" pitchFamily="18" charset="0"/>
              </a:rPr>
              <a:t>6		Contribution Car Policies, L6</a:t>
            </a:r>
            <a:br>
              <a:rPr lang="en-US" dirty="0">
                <a:ea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</a:rPr>
              <a:t>PBRAND4		Contribution Fire Policies, 3 policies</a:t>
            </a:r>
            <a:br>
              <a:rPr lang="en-US" dirty="0">
                <a:ea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</a:rPr>
              <a:t>APLEZIER1		No. of Boat Policies, 1 policy</a:t>
            </a:r>
            <a:br>
              <a:rPr lang="en-US" dirty="0">
                <a:ea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</a:rPr>
              <a:t>PBRAND3		Contribution Fire Policies, 2 policies</a:t>
            </a:r>
            <a:br>
              <a:rPr lang="en-US" dirty="0">
                <a:ea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</a:rPr>
              <a:t>MKOOPKLA7	Purchasing Power Class, level 7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Times New Roman" panose="02020603050405020304" pitchFamily="18" charset="0"/>
              </a:rPr>
              <a:t> </a:t>
            </a: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ea typeface="Times New Roman" panose="02020603050405020304" pitchFamily="18" charset="0"/>
              </a:rPr>
              <a:t>Time vs Performance:</a:t>
            </a:r>
            <a:r>
              <a:rPr lang="en-US" dirty="0">
                <a:effectLst/>
                <a:ea typeface="Times New Roman" panose="02020603050405020304" pitchFamily="18" charset="0"/>
              </a:rPr>
              <a:t> Elastic Net or Lasso are both parsimonious and give us approximately the same median AUC.  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Times New Roman" panose="02020603050405020304" pitchFamily="18" charset="0"/>
              </a:rPr>
              <a:t> </a:t>
            </a: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ea typeface="Times New Roman" panose="02020603050405020304" pitchFamily="18" charset="0"/>
              </a:rPr>
              <a:t>Best Model: </a:t>
            </a:r>
            <a:r>
              <a:rPr lang="en-US" dirty="0">
                <a:effectLst/>
                <a:ea typeface="Times New Roman" panose="02020603050405020304" pitchFamily="18" charset="0"/>
              </a:rPr>
              <a:t>Elastic 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4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233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Predicting Caravan Insurance Policy Ownership</vt:lpstr>
      <vt:lpstr>Caravan Dataset Description</vt:lpstr>
      <vt:lpstr>AUCtest and AUCtrain by Method</vt:lpstr>
      <vt:lpstr>Cross Validation Curves</vt:lpstr>
      <vt:lpstr>Model Performance / Time Tradeoff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NBA Salaries</dc:title>
  <dc:creator>HP Omen</dc:creator>
  <cp:lastModifiedBy>HP Omen</cp:lastModifiedBy>
  <cp:revision>52</cp:revision>
  <dcterms:created xsi:type="dcterms:W3CDTF">2021-05-01T21:55:17Z</dcterms:created>
  <dcterms:modified xsi:type="dcterms:W3CDTF">2021-12-13T03:28:14Z</dcterms:modified>
</cp:coreProperties>
</file>