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exend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1F84CD-DF63-4B80-8A23-2056D75D4665}">
  <a:tblStyle styleId="{8C1F84CD-DF63-4B80-8A23-2056D75D4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exe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regular.fntdata"/><Relationship Id="rId25" Type="http://schemas.openxmlformats.org/officeDocument/2006/relationships/font" Target="fonts/Lexend-bold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1dfd3bb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1dfd3b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b1dfd3bb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b1dfd3b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218670e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221867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218670eb_0_14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2218670eb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2218670eb_0_16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2218670eb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67400"/>
            <a:ext cx="7725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Calibri"/>
                <a:ea typeface="Calibri"/>
                <a:cs typeface="Calibri"/>
                <a:sym typeface="Calibri"/>
              </a:rPr>
              <a:t>Bangla Handwritten Mathematical Expression Recognition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62613" y="29924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1D1F9"/>
              </a:buClr>
              <a:buSzPts val="1800"/>
              <a:buChar char="●"/>
            </a:pPr>
            <a:r>
              <a:rPr lang="en" sz="1800">
                <a:solidFill>
                  <a:srgbClr val="C1D1F9"/>
                </a:solidFill>
              </a:rPr>
              <a:t>Mizbah Uddin Junaed</a:t>
            </a:r>
            <a:endParaRPr sz="1800">
              <a:solidFill>
                <a:srgbClr val="C1D1F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1D1F9"/>
              </a:buClr>
              <a:buSzPts val="1800"/>
              <a:buChar char="●"/>
            </a:pPr>
            <a:r>
              <a:rPr lang="en" sz="1800">
                <a:solidFill>
                  <a:srgbClr val="C1D1F9"/>
                </a:solidFill>
              </a:rPr>
              <a:t>Shahnur milon</a:t>
            </a:r>
            <a:endParaRPr sz="1800">
              <a:solidFill>
                <a:srgbClr val="C1D1F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6800" y="982450"/>
            <a:ext cx="4045200" cy="33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❏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❏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Why this Work?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❏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❏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❏"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000">
                <a:latin typeface="Comfortaa"/>
                <a:ea typeface="Comfortaa"/>
                <a:cs typeface="Comfortaa"/>
                <a:sym typeface="Comfortaa"/>
              </a:rPr>
              <a:t>Agenda</a:t>
            </a:r>
            <a:endParaRPr b="1" sz="5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31575" y="133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48225" y="963650"/>
            <a:ext cx="5220600" cy="2325600"/>
          </a:xfrm>
          <a:prstGeom prst="homePlate">
            <a:avLst>
              <a:gd fmla="val 50000" name="adj"/>
            </a:avLst>
          </a:prstGeom>
          <a:solidFill>
            <a:srgbClr val="E2EBF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607950" y="1850413"/>
            <a:ext cx="4208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Handwritten digits and symbols are challenging to recognise for their </a:t>
            </a:r>
            <a:r>
              <a:rPr b="1" lang="en" sz="2000">
                <a:solidFill>
                  <a:srgbClr val="990000"/>
                </a:solidFill>
              </a:rPr>
              <a:t>diverse shapes and sizes</a:t>
            </a:r>
            <a:r>
              <a:rPr b="1" lang="en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Here is an example of english script: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1059509" y="3524225"/>
            <a:ext cx="69783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This study aims to address the absence of a dependable model for Bangla handwriting recognition.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48225" y="3655850"/>
            <a:ext cx="8136300" cy="1020000"/>
          </a:xfrm>
          <a:prstGeom prst="roundRect">
            <a:avLst>
              <a:gd fmla="val 16667" name="adj"/>
            </a:avLst>
          </a:prstGeom>
          <a:solidFill>
            <a:srgbClr val="3E66BE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607950" y="4008650"/>
            <a:ext cx="7631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b="1" lang="en" sz="1900">
                <a:solidFill>
                  <a:schemeClr val="lt1"/>
                </a:solidFill>
              </a:rPr>
              <a:t>We aim to address the absence of comprehensive works for Bangla Script providing more large and diverse datasets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2076" l="3390" r="0" t="2210"/>
          <a:stretch/>
        </p:blipFill>
        <p:spPr>
          <a:xfrm>
            <a:off x="5888975" y="406900"/>
            <a:ext cx="2850351" cy="32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13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Why this work?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431923" y="1304922"/>
            <a:ext cx="2568986" cy="2999941"/>
            <a:chOff x="431925" y="1304875"/>
            <a:chExt cx="2628925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06425" y="12587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Educational 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Empowering students and educators with accurate recognition for effortless learning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218105" y="1304881"/>
            <a:ext cx="2803876" cy="2999941"/>
            <a:chOff x="3320450" y="1304875"/>
            <a:chExt cx="2632500" cy="34164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359488" y="12587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Limited Bengali Studies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290475" y="1850300"/>
            <a:ext cx="2632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Address the scarcity of research in Bengali script, especially in mathematical expression recognition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6212550" y="1304872"/>
            <a:ext cx="2632500" cy="2999941"/>
            <a:chOff x="6212550" y="1304875"/>
            <a:chExt cx="2632500" cy="3416400"/>
          </a:xfrm>
        </p:grpSpPr>
        <p:sp>
          <p:nvSpPr>
            <p:cNvPr id="120" name="Google Shape;12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350550" y="12587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Language Gap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Bridging language-specific challenges in recognizing complex mathematical symbols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517900" y="15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Related works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1059509" y="3524225"/>
            <a:ext cx="69783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This study aims to address the absence of a dependable model for Bangla handwriting recognition.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897051" y="2338894"/>
            <a:ext cx="7465343" cy="1008493"/>
            <a:chOff x="1593000" y="2322568"/>
            <a:chExt cx="5957975" cy="643500"/>
          </a:xfrm>
        </p:grpSpPr>
        <p:sp>
          <p:nvSpPr>
            <p:cNvPr id="131" name="Google Shape;131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Digit Recognition Based Papers</a:t>
              </a:r>
              <a:endPara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95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897048" y="3609976"/>
            <a:ext cx="7465343" cy="1069175"/>
            <a:chOff x="1593000" y="2322568"/>
            <a:chExt cx="5957975" cy="643500"/>
          </a:xfrm>
        </p:grpSpPr>
        <p:sp>
          <p:nvSpPr>
            <p:cNvPr id="138" name="Google Shape;138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342622" y="2399952"/>
              <a:ext cx="20289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Handwritten Expression Recognition Papers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95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897053" y="1101700"/>
            <a:ext cx="7504236" cy="1008493"/>
            <a:chOff x="1593000" y="2322568"/>
            <a:chExt cx="5989015" cy="643500"/>
          </a:xfrm>
        </p:grpSpPr>
        <p:sp>
          <p:nvSpPr>
            <p:cNvPr id="145" name="Google Shape;14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OCR-Based Papers</a:t>
              </a:r>
              <a:endPara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95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610815" y="2322572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44A1"/>
                </a:buClr>
                <a:buSzPts val="1800"/>
                <a:buFont typeface="Roboto"/>
                <a:buChar char="●"/>
              </a:pPr>
              <a:r>
                <a:rPr b="1" lang="en" sz="18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Multilingual focus</a:t>
              </a:r>
              <a:endParaRPr b="1" sz="18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Roboto"/>
                <a:buChar char="●"/>
              </a:pPr>
              <a:r>
                <a:rPr b="1" lang="en" sz="180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rPr>
                <a:t>Neglects complex characters</a:t>
              </a:r>
              <a:endParaRPr b="1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7"/>
          <p:cNvSpPr/>
          <p:nvPr/>
        </p:nvSpPr>
        <p:spPr>
          <a:xfrm>
            <a:off x="4724400" y="2338899"/>
            <a:ext cx="3723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Style Diversity</a:t>
            </a:r>
            <a:endParaRPr b="1" sz="18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Limited to Digits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724395" y="3576091"/>
            <a:ext cx="3723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Complex symbol handling</a:t>
            </a:r>
            <a:endParaRPr b="1" sz="1800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Limited Bengali Research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07075" y="0"/>
            <a:ext cx="3645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8"/>
          <p:cNvGrpSpPr/>
          <p:nvPr/>
        </p:nvGrpSpPr>
        <p:grpSpPr>
          <a:xfrm>
            <a:off x="417704" y="871063"/>
            <a:ext cx="8330064" cy="788090"/>
            <a:chOff x="1592991" y="2322416"/>
            <a:chExt cx="6112911" cy="646611"/>
          </a:xfrm>
        </p:grpSpPr>
        <p:sp>
          <p:nvSpPr>
            <p:cNvPr id="160" name="Google Shape;160;p18"/>
            <p:cNvSpPr/>
            <p:nvPr/>
          </p:nvSpPr>
          <p:spPr>
            <a:xfrm>
              <a:off x="3539502" y="2322566"/>
              <a:ext cx="4166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 flipH="1">
              <a:off x="2068797" y="2322416"/>
              <a:ext cx="1301400" cy="642600"/>
            </a:xfrm>
            <a:prstGeom prst="rect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 rot="-5400000">
              <a:off x="3035293" y="2272921"/>
              <a:ext cx="643361" cy="742797"/>
            </a:xfrm>
            <a:prstGeom prst="flowChartOffpageConnector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141867" y="2399948"/>
              <a:ext cx="1491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592991" y="2322564"/>
              <a:ext cx="475800" cy="64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592998" y="2322424"/>
              <a:ext cx="4758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782512" y="2326727"/>
              <a:ext cx="3740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Added more collected around 5000 bangla handwritten digits and symbols</a:t>
              </a:r>
              <a:endParaRPr b="1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417689" y="1783103"/>
            <a:ext cx="8597314" cy="741986"/>
            <a:chOff x="1592991" y="2322416"/>
            <a:chExt cx="6309029" cy="646611"/>
          </a:xfrm>
        </p:grpSpPr>
        <p:sp>
          <p:nvSpPr>
            <p:cNvPr id="168" name="Google Shape;168;p18"/>
            <p:cNvSpPr/>
            <p:nvPr/>
          </p:nvSpPr>
          <p:spPr>
            <a:xfrm>
              <a:off x="3539502" y="2322566"/>
              <a:ext cx="4166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flipH="1">
              <a:off x="2068797" y="2322416"/>
              <a:ext cx="1301400" cy="642600"/>
            </a:xfrm>
            <a:prstGeom prst="rect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rot="-5400000">
              <a:off x="3035293" y="2272921"/>
              <a:ext cx="643361" cy="742797"/>
            </a:xfrm>
            <a:prstGeom prst="flowChartOffpageConnector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037319" y="2399952"/>
              <a:ext cx="15963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592991" y="2322564"/>
              <a:ext cx="475800" cy="64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592998" y="2322424"/>
              <a:ext cx="4758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667520" y="2326727"/>
              <a:ext cx="4234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600"/>
                <a:buFont typeface="Roboto"/>
                <a:buChar char="●"/>
              </a:pPr>
              <a:r>
                <a:rPr b="1" lang="en" sz="16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Eliminated noise and ensured quality</a:t>
              </a:r>
              <a:endParaRPr b="1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600"/>
                <a:buFont typeface="Roboto"/>
                <a:buChar char="●"/>
              </a:pPr>
              <a:r>
                <a:rPr b="1" lang="en" sz="16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Shuffled and split into training and validation subsets</a:t>
              </a:r>
              <a:endParaRPr b="1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417702" y="2695089"/>
            <a:ext cx="8420834" cy="565332"/>
            <a:chOff x="1592991" y="2322416"/>
            <a:chExt cx="6179522" cy="646611"/>
          </a:xfrm>
        </p:grpSpPr>
        <p:sp>
          <p:nvSpPr>
            <p:cNvPr id="176" name="Google Shape;176;p18"/>
            <p:cNvSpPr/>
            <p:nvPr/>
          </p:nvSpPr>
          <p:spPr>
            <a:xfrm>
              <a:off x="3539502" y="2322566"/>
              <a:ext cx="4166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flipH="1">
              <a:off x="2068797" y="2322416"/>
              <a:ext cx="1301400" cy="642600"/>
            </a:xfrm>
            <a:prstGeom prst="rect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rot="-5400000">
              <a:off x="3035293" y="2272921"/>
              <a:ext cx="643361" cy="742797"/>
            </a:xfrm>
            <a:prstGeom prst="flowChartOffpageConnector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068791" y="2395759"/>
              <a:ext cx="16845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Workspace detection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592991" y="2322564"/>
              <a:ext cx="475800" cy="64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592998" y="2322424"/>
              <a:ext cx="4758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782512" y="2326727"/>
              <a:ext cx="3990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Identified valid rectangular boxes in scanned worksheets</a:t>
              </a:r>
              <a:endParaRPr b="1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417702" y="3410508"/>
            <a:ext cx="8420834" cy="531450"/>
            <a:chOff x="1592991" y="2322416"/>
            <a:chExt cx="6179522" cy="646611"/>
          </a:xfrm>
        </p:grpSpPr>
        <p:sp>
          <p:nvSpPr>
            <p:cNvPr id="184" name="Google Shape;184;p18"/>
            <p:cNvSpPr/>
            <p:nvPr/>
          </p:nvSpPr>
          <p:spPr>
            <a:xfrm>
              <a:off x="3539502" y="2322566"/>
              <a:ext cx="4166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flipH="1">
              <a:off x="2068797" y="2322416"/>
              <a:ext cx="1301400" cy="642600"/>
            </a:xfrm>
            <a:prstGeom prst="rect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-5400000">
              <a:off x="3035293" y="2272921"/>
              <a:ext cx="643361" cy="742797"/>
            </a:xfrm>
            <a:prstGeom prst="flowChartOffpageConnector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163492" y="2395759"/>
              <a:ext cx="16845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Analysis Module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592991" y="2322564"/>
              <a:ext cx="475800" cy="64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92998" y="2322424"/>
              <a:ext cx="4758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3782512" y="2326727"/>
              <a:ext cx="3990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Detected, localized and </a:t>
              </a:r>
              <a:r>
                <a:rPr b="1" lang="en" sz="17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analysed</a:t>
              </a:r>
              <a:r>
                <a:rPr b="1" lang="en" sz="17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 characters</a:t>
              </a:r>
              <a:endParaRPr b="1" sz="17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417702" y="4060300"/>
            <a:ext cx="8420834" cy="741986"/>
            <a:chOff x="1592991" y="2322416"/>
            <a:chExt cx="6179522" cy="646611"/>
          </a:xfrm>
        </p:grpSpPr>
        <p:sp>
          <p:nvSpPr>
            <p:cNvPr id="192" name="Google Shape;192;p18"/>
            <p:cNvSpPr/>
            <p:nvPr/>
          </p:nvSpPr>
          <p:spPr>
            <a:xfrm>
              <a:off x="3539502" y="2322566"/>
              <a:ext cx="4166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 flipH="1">
              <a:off x="2068797" y="2322416"/>
              <a:ext cx="1301400" cy="642600"/>
            </a:xfrm>
            <a:prstGeom prst="rect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3035293" y="2272921"/>
              <a:ext cx="643361" cy="742797"/>
            </a:xfrm>
            <a:prstGeom prst="flowChartOffpageConnector">
              <a:avLst/>
            </a:prstGeom>
            <a:solidFill>
              <a:srgbClr val="437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083403" y="2395759"/>
              <a:ext cx="16845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Character Recognise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592991" y="2322564"/>
              <a:ext cx="475800" cy="6423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592998" y="2322424"/>
              <a:ext cx="4758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782512" y="2326727"/>
              <a:ext cx="3990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Utilized 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DCCNN</a:t>
              </a:r>
              <a:r>
                <a:rPr b="1" lang="en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13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(Deep Columnar Convolutional Neural Network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500"/>
                <a:buFont typeface="Roboto"/>
                <a:buChar char="●"/>
              </a:pPr>
              <a:r>
                <a:rPr b="1" lang="en" sz="1500">
                  <a:solidFill>
                    <a:srgbClr val="374151"/>
                  </a:solidFill>
                  <a:latin typeface="Roboto"/>
                  <a:ea typeface="Roboto"/>
                  <a:cs typeface="Roboto"/>
                  <a:sym typeface="Roboto"/>
                </a:rPr>
                <a:t>Model trained for many epochs with data augmentation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577300" y="25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887452" y="1090943"/>
            <a:ext cx="2874760" cy="1466653"/>
            <a:chOff x="599585" y="1328627"/>
            <a:chExt cx="3094800" cy="3553800"/>
          </a:xfrm>
        </p:grpSpPr>
        <p:sp>
          <p:nvSpPr>
            <p:cNvPr id="205" name="Google Shape;205;p19"/>
            <p:cNvSpPr/>
            <p:nvPr/>
          </p:nvSpPr>
          <p:spPr>
            <a:xfrm>
              <a:off x="599585" y="1328627"/>
              <a:ext cx="3094800" cy="35538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2E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869828" y="1511513"/>
              <a:ext cx="2691600" cy="459900"/>
            </a:xfrm>
            <a:prstGeom prst="rect">
              <a:avLst/>
            </a:prstGeom>
            <a:solidFill>
              <a:srgbClr val="E2EBF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Performance metrics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963174" y="2435732"/>
              <a:ext cx="2367600" cy="1074000"/>
            </a:xfrm>
            <a:prstGeom prst="rect">
              <a:avLst/>
            </a:prstGeom>
            <a:solidFill>
              <a:srgbClr val="E2EBF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Accuracy, </a:t>
              </a:r>
              <a:r>
                <a:rPr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Precision, Recall, F1 score</a:t>
              </a:r>
              <a:endPara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60425" t="0"/>
          <a:stretch/>
        </p:blipFill>
        <p:spPr>
          <a:xfrm>
            <a:off x="887450" y="2787475"/>
            <a:ext cx="3301475" cy="2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-8660" l="67901" r="-7475" t="8660"/>
          <a:stretch/>
        </p:blipFill>
        <p:spPr>
          <a:xfrm>
            <a:off x="5157850" y="2852500"/>
            <a:ext cx="3534424" cy="247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19"/>
          <p:cNvGraphicFramePr/>
          <p:nvPr/>
        </p:nvGraphicFramePr>
        <p:xfrm>
          <a:off x="3948275" y="11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{8C1F84CD-DF63-4B80-8A23-2056D75D4665}</a:tableStyleId>
              </a:tblPr>
              <a:tblGrid>
                <a:gridCol w="885525"/>
                <a:gridCol w="885525"/>
                <a:gridCol w="786825"/>
                <a:gridCol w="984250"/>
                <a:gridCol w="885525"/>
              </a:tblGrid>
              <a:tr h="49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ResNet-18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397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230450" y="1797425"/>
            <a:ext cx="4108200" cy="24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An </a:t>
            </a:r>
            <a:r>
              <a:rPr b="1" lang="en" sz="2100"/>
              <a:t>approach</a:t>
            </a:r>
            <a:r>
              <a:rPr b="1" lang="en" sz="2100"/>
              <a:t> for accurate symbol recognition</a:t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Has Educational &amp; Real-World Impact</a:t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Accuracy may decrease with unclear or closely spaced expressions</a:t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Has </a:t>
            </a:r>
            <a:r>
              <a:rPr b="1" lang="en" sz="2100"/>
              <a:t>potential</a:t>
            </a:r>
            <a:r>
              <a:rPr b="1" lang="en" sz="2100"/>
              <a:t> future research opportunities</a:t>
            </a:r>
            <a:endParaRPr b="1" sz="2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20"/>
          <p:cNvSpPr txBox="1"/>
          <p:nvPr>
            <p:ph idx="2" type="body"/>
          </p:nvPr>
        </p:nvSpPr>
        <p:spPr>
          <a:xfrm>
            <a:off x="4731300" y="574325"/>
            <a:ext cx="420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70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4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436925" y="1949550"/>
            <a:ext cx="6048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7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