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0" r:id="rId1"/>
  </p:sldMasterIdLst>
  <p:notesMasterIdLst>
    <p:notesMasterId r:id="rId9"/>
  </p:notesMasterIdLst>
  <p:handoutMasterIdLst>
    <p:handoutMasterId r:id="rId10"/>
  </p:handoutMasterIdLst>
  <p:sldIdLst>
    <p:sldId id="263" r:id="rId2"/>
    <p:sldId id="267" r:id="rId3"/>
    <p:sldId id="257" r:id="rId4"/>
    <p:sldId id="266" r:id="rId5"/>
    <p:sldId id="262" r:id="rId6"/>
    <p:sldId id="265" r:id="rId7"/>
    <p:sldId id="264" r:id="rId8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1E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5251CA-DCA4-409F-7A87-67158EFC6EA8}" v="210" dt="2023-03-15T06:27:24.793"/>
    <p1510:client id="{FA07145F-0D57-B212-1645-272C750D6CA6}" v="1810" dt="2023-03-13T05:39:23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5AE59E-528F-4D28-9953-25ED50FC0930}" type="doc">
      <dgm:prSet loTypeId="urn:microsoft.com/office/officeart/2005/8/layout/vList2" loCatId="list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23627902-30AF-4F41-9B5D-3C7221F27FEF}">
      <dgm:prSet phldrT="[Text]" phldr="0"/>
      <dgm:spPr/>
      <dgm:t>
        <a:bodyPr/>
        <a:lstStyle/>
        <a:p>
          <a:pPr rtl="0"/>
          <a:r>
            <a:rPr lang="en-GB" b="1" cap="all" dirty="0">
              <a:solidFill>
                <a:schemeClr val="tx2"/>
              </a:solidFill>
              <a:latin typeface="Calibri"/>
              <a:cs typeface="Calibri"/>
            </a:rPr>
            <a:t>MD MIZBAH UDDIN JUNAED REG.2018331115</a:t>
          </a:r>
          <a:endParaRPr lang="en-GB" b="1" cap="none" dirty="0">
            <a:solidFill>
              <a:schemeClr val="tx2"/>
            </a:solidFill>
            <a:latin typeface="Calibri"/>
            <a:cs typeface="Calibri"/>
          </a:endParaRPr>
        </a:p>
      </dgm:t>
    </dgm:pt>
    <dgm:pt modelId="{56F5782A-2D24-4E6E-BF8E-5800769F3755}" type="parTrans" cxnId="{2682EEAA-3434-4601-AFAA-2DC18A2E44C9}">
      <dgm:prSet/>
      <dgm:spPr/>
      <dgm:t>
        <a:bodyPr/>
        <a:lstStyle/>
        <a:p>
          <a:endParaRPr lang="en-GB"/>
        </a:p>
      </dgm:t>
    </dgm:pt>
    <dgm:pt modelId="{392D89E7-979E-432F-AA8E-8D1FD742FB2C}" type="sibTrans" cxnId="{2682EEAA-3434-4601-AFAA-2DC18A2E44C9}">
      <dgm:prSet/>
      <dgm:spPr/>
      <dgm:t>
        <a:bodyPr/>
        <a:lstStyle/>
        <a:p>
          <a:endParaRPr lang="en-GB"/>
        </a:p>
      </dgm:t>
    </dgm:pt>
    <dgm:pt modelId="{5EF75871-0449-4AB7-839B-EE5A48E30ADF}" type="pres">
      <dgm:prSet presAssocID="{C75AE59E-528F-4D28-9953-25ED50FC0930}" presName="linear" presStyleCnt="0">
        <dgm:presLayoutVars>
          <dgm:animLvl val="lvl"/>
          <dgm:resizeHandles val="exact"/>
        </dgm:presLayoutVars>
      </dgm:prSet>
      <dgm:spPr/>
    </dgm:pt>
    <dgm:pt modelId="{220083D4-78C4-4EB2-BBE7-458E60A8A147}" type="pres">
      <dgm:prSet presAssocID="{23627902-30AF-4F41-9B5D-3C7221F27FE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CA2C074-2C77-4EB7-AEB5-C09D863AC356}" type="presOf" srcId="{23627902-30AF-4F41-9B5D-3C7221F27FEF}" destId="{220083D4-78C4-4EB2-BBE7-458E60A8A147}" srcOrd="0" destOrd="0" presId="urn:microsoft.com/office/officeart/2005/8/layout/vList2"/>
    <dgm:cxn modelId="{2682EEAA-3434-4601-AFAA-2DC18A2E44C9}" srcId="{C75AE59E-528F-4D28-9953-25ED50FC0930}" destId="{23627902-30AF-4F41-9B5D-3C7221F27FEF}" srcOrd="0" destOrd="0" parTransId="{56F5782A-2D24-4E6E-BF8E-5800769F3755}" sibTransId="{392D89E7-979E-432F-AA8E-8D1FD742FB2C}"/>
    <dgm:cxn modelId="{047FACB6-7261-40C9-A626-CBA85D51B167}" type="presOf" srcId="{C75AE59E-528F-4D28-9953-25ED50FC0930}" destId="{5EF75871-0449-4AB7-839B-EE5A48E30ADF}" srcOrd="0" destOrd="0" presId="urn:microsoft.com/office/officeart/2005/8/layout/vList2"/>
    <dgm:cxn modelId="{6FFA1218-CAA7-4326-835E-E665444BAE9A}" type="presParOf" srcId="{5EF75871-0449-4AB7-839B-EE5A48E30ADF}" destId="{220083D4-78C4-4EB2-BBE7-458E60A8A14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5AE59E-528F-4D28-9953-25ED50FC0930}" type="doc">
      <dgm:prSet loTypeId="urn:microsoft.com/office/officeart/2005/8/layout/vList2" loCatId="list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CF3890D4-6469-4B4C-A80C-76D9ACDFDCA8}">
      <dgm:prSet phldr="0"/>
      <dgm:spPr/>
      <dgm:t>
        <a:bodyPr/>
        <a:lstStyle/>
        <a:p>
          <a:pPr rtl="0"/>
          <a:r>
            <a:rPr lang="en-GB" b="1" cap="all" dirty="0">
              <a:solidFill>
                <a:schemeClr val="tx2"/>
              </a:solidFill>
              <a:latin typeface="Calibri"/>
              <a:cs typeface="Calibri"/>
            </a:rPr>
            <a:t>SHAHNUR MILON REG.2018331100</a:t>
          </a:r>
          <a:endParaRPr lang="en-GB" b="1" cap="none" dirty="0">
            <a:solidFill>
              <a:schemeClr val="tx2"/>
            </a:solidFill>
            <a:latin typeface="Calibri"/>
            <a:cs typeface="Calibri"/>
          </a:endParaRPr>
        </a:p>
      </dgm:t>
    </dgm:pt>
    <dgm:pt modelId="{10CC71AF-3016-429A-A599-73404B25EB5D}" type="parTrans" cxnId="{8D6ACB07-F7D2-4B13-9856-A750E1DB89A4}">
      <dgm:prSet/>
      <dgm:spPr/>
    </dgm:pt>
    <dgm:pt modelId="{64DFB5E3-878D-4A6E-A76F-7E1D8012F4DB}" type="sibTrans" cxnId="{8D6ACB07-F7D2-4B13-9856-A750E1DB89A4}">
      <dgm:prSet/>
      <dgm:spPr/>
    </dgm:pt>
    <dgm:pt modelId="{5EF75871-0449-4AB7-839B-EE5A48E30ADF}" type="pres">
      <dgm:prSet presAssocID="{C75AE59E-528F-4D28-9953-25ED50FC0930}" presName="linear" presStyleCnt="0">
        <dgm:presLayoutVars>
          <dgm:animLvl val="lvl"/>
          <dgm:resizeHandles val="exact"/>
        </dgm:presLayoutVars>
      </dgm:prSet>
      <dgm:spPr/>
    </dgm:pt>
    <dgm:pt modelId="{BFDFBAD6-153D-4AC6-876A-71E952AB1DA2}" type="pres">
      <dgm:prSet presAssocID="{CF3890D4-6469-4B4C-A80C-76D9ACDFDCA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D6ACB07-F7D2-4B13-9856-A750E1DB89A4}" srcId="{C75AE59E-528F-4D28-9953-25ED50FC0930}" destId="{CF3890D4-6469-4B4C-A80C-76D9ACDFDCA8}" srcOrd="0" destOrd="0" parTransId="{10CC71AF-3016-429A-A599-73404B25EB5D}" sibTransId="{64DFB5E3-878D-4A6E-A76F-7E1D8012F4DB}"/>
    <dgm:cxn modelId="{047FACB6-7261-40C9-A626-CBA85D51B167}" type="presOf" srcId="{C75AE59E-528F-4D28-9953-25ED50FC0930}" destId="{5EF75871-0449-4AB7-839B-EE5A48E30ADF}" srcOrd="0" destOrd="0" presId="urn:microsoft.com/office/officeart/2005/8/layout/vList2"/>
    <dgm:cxn modelId="{AB1CCFC0-CF52-4116-8A35-319A6ED4F649}" type="presOf" srcId="{CF3890D4-6469-4B4C-A80C-76D9ACDFDCA8}" destId="{BFDFBAD6-153D-4AC6-876A-71E952AB1DA2}" srcOrd="0" destOrd="0" presId="urn:microsoft.com/office/officeart/2005/8/layout/vList2"/>
    <dgm:cxn modelId="{F0807BEE-97E2-4DF3-B18E-9B1CCF4870B6}" type="presParOf" srcId="{5EF75871-0449-4AB7-839B-EE5A48E30ADF}" destId="{BFDFBAD6-153D-4AC6-876A-71E952AB1D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F959F0-41F2-42D3-A061-4E3A6FD97B3D}" type="doc">
      <dgm:prSet loTypeId="urn:microsoft.com/office/officeart/2005/8/layout/chevron2" loCatId="process" qsTypeId="urn:microsoft.com/office/officeart/2005/8/quickstyle/3d4" qsCatId="3D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470FDB80-3D30-4F7D-99D1-4D74677E93DA}">
      <dgm:prSet phldrT="[Text]" phldr="0"/>
      <dgm:spPr/>
      <dgm:t>
        <a:bodyPr/>
        <a:lstStyle/>
        <a:p>
          <a:r>
            <a:rPr lang="en-GB" dirty="0">
              <a:latin typeface="Century Gothic" panose="020B0502020202020204"/>
            </a:rPr>
            <a:t>1</a:t>
          </a:r>
          <a:endParaRPr lang="en-GB" dirty="0"/>
        </a:p>
      </dgm:t>
    </dgm:pt>
    <dgm:pt modelId="{378837DF-43E3-415C-A756-A86E89F65CEF}" type="parTrans" cxnId="{C919E2F8-DBFB-4390-94D3-DFF8BF2F0FA9}">
      <dgm:prSet/>
      <dgm:spPr/>
      <dgm:t>
        <a:bodyPr/>
        <a:lstStyle/>
        <a:p>
          <a:endParaRPr lang="en-GB"/>
        </a:p>
      </dgm:t>
    </dgm:pt>
    <dgm:pt modelId="{A7D4473B-7A92-429B-8457-E5DAB359B408}" type="sibTrans" cxnId="{C919E2F8-DBFB-4390-94D3-DFF8BF2F0FA9}">
      <dgm:prSet/>
      <dgm:spPr/>
      <dgm:t>
        <a:bodyPr/>
        <a:lstStyle/>
        <a:p>
          <a:endParaRPr lang="en-GB"/>
        </a:p>
      </dgm:t>
    </dgm:pt>
    <dgm:pt modelId="{C29C442F-DC20-44DF-AA86-452916334D7D}">
      <dgm:prSet phldrT="[Text]" phldr="0"/>
      <dgm:spPr/>
      <dgm:t>
        <a:bodyPr/>
        <a:lstStyle/>
        <a:p>
          <a:pPr rtl="0"/>
          <a:r>
            <a:rPr lang="en-GB" dirty="0">
              <a:latin typeface="Arial"/>
              <a:cs typeface="Arial"/>
            </a:rPr>
            <a:t>Predict the personality of an individual using machine learning algorithms and give a summary of the overall character more precisely.</a:t>
          </a:r>
          <a:endParaRPr lang="en-GB" dirty="0"/>
        </a:p>
      </dgm:t>
    </dgm:pt>
    <dgm:pt modelId="{6B553296-12BF-4842-A1E2-285F515A175E}" type="parTrans" cxnId="{982928D8-B56C-4601-89EF-02A8DE8022DB}">
      <dgm:prSet/>
      <dgm:spPr/>
      <dgm:t>
        <a:bodyPr/>
        <a:lstStyle/>
        <a:p>
          <a:endParaRPr lang="en-GB"/>
        </a:p>
      </dgm:t>
    </dgm:pt>
    <dgm:pt modelId="{942E5066-3D7C-4D4C-8D26-6868FF1B0686}" type="sibTrans" cxnId="{982928D8-B56C-4601-89EF-02A8DE8022DB}">
      <dgm:prSet/>
      <dgm:spPr/>
      <dgm:t>
        <a:bodyPr/>
        <a:lstStyle/>
        <a:p>
          <a:endParaRPr lang="en-GB"/>
        </a:p>
      </dgm:t>
    </dgm:pt>
    <dgm:pt modelId="{50AF7003-EF32-40C0-8BA5-DAE5CE01448E}">
      <dgm:prSet phldrT="[Text]" phldr="0"/>
      <dgm:spPr/>
      <dgm:t>
        <a:bodyPr/>
        <a:lstStyle/>
        <a:p>
          <a:r>
            <a:rPr lang="en-GB" dirty="0">
              <a:latin typeface="Century Gothic" panose="020B0502020202020204"/>
            </a:rPr>
            <a:t>2</a:t>
          </a:r>
          <a:endParaRPr lang="en-GB" dirty="0"/>
        </a:p>
      </dgm:t>
    </dgm:pt>
    <dgm:pt modelId="{410E4ED3-D273-4F49-BF59-15FCBC449948}" type="parTrans" cxnId="{DEC3DE25-79AB-49D3-A4E7-E54BCBD93AA9}">
      <dgm:prSet/>
      <dgm:spPr/>
      <dgm:t>
        <a:bodyPr/>
        <a:lstStyle/>
        <a:p>
          <a:endParaRPr lang="en-GB"/>
        </a:p>
      </dgm:t>
    </dgm:pt>
    <dgm:pt modelId="{0B5816BD-2438-45DE-A231-9596A66A1C36}" type="sibTrans" cxnId="{DEC3DE25-79AB-49D3-A4E7-E54BCBD93AA9}">
      <dgm:prSet/>
      <dgm:spPr/>
      <dgm:t>
        <a:bodyPr/>
        <a:lstStyle/>
        <a:p>
          <a:endParaRPr lang="en-GB"/>
        </a:p>
      </dgm:t>
    </dgm:pt>
    <dgm:pt modelId="{C2F1B2A8-A801-433B-BE6F-0A59656263BD}">
      <dgm:prSet phldrT="[Text]" phldr="0"/>
      <dgm:spPr/>
      <dgm:t>
        <a:bodyPr/>
        <a:lstStyle/>
        <a:p>
          <a:pPr rtl="0"/>
          <a:r>
            <a:rPr lang="en-GB" dirty="0">
              <a:latin typeface="Arial"/>
              <a:cs typeface="Arial"/>
            </a:rPr>
            <a:t>Human personality plays a major role in his personal, social and  professional life as well. Nowadays many orgs also started shortlisting the candidates based on personality.</a:t>
          </a:r>
          <a:endParaRPr lang="en-GB" dirty="0"/>
        </a:p>
      </dgm:t>
    </dgm:pt>
    <dgm:pt modelId="{AD13ACBC-2C81-4CBB-BA96-8501E7AA791C}" type="parTrans" cxnId="{EE5E7331-1BE0-43E3-BDE6-E48C0A4E5BE4}">
      <dgm:prSet/>
      <dgm:spPr/>
      <dgm:t>
        <a:bodyPr/>
        <a:lstStyle/>
        <a:p>
          <a:endParaRPr lang="en-GB"/>
        </a:p>
      </dgm:t>
    </dgm:pt>
    <dgm:pt modelId="{C1899B2D-ADBE-474D-B47D-01FC9B99C28C}" type="sibTrans" cxnId="{EE5E7331-1BE0-43E3-BDE6-E48C0A4E5BE4}">
      <dgm:prSet/>
      <dgm:spPr/>
      <dgm:t>
        <a:bodyPr/>
        <a:lstStyle/>
        <a:p>
          <a:endParaRPr lang="en-GB"/>
        </a:p>
      </dgm:t>
    </dgm:pt>
    <dgm:pt modelId="{A0886E65-6CC6-49AB-B135-60C7DB547BA8}">
      <dgm:prSet phldrT="[Text]" phldr="0"/>
      <dgm:spPr/>
      <dgm:t>
        <a:bodyPr/>
        <a:lstStyle/>
        <a:p>
          <a:r>
            <a:rPr lang="en-GB" dirty="0">
              <a:latin typeface="Century Gothic" panose="020B0502020202020204"/>
            </a:rPr>
            <a:t>3</a:t>
          </a:r>
          <a:endParaRPr lang="en-GB" dirty="0"/>
        </a:p>
      </dgm:t>
    </dgm:pt>
    <dgm:pt modelId="{4E7C4984-0422-47CC-AE59-13FCD73326A8}" type="parTrans" cxnId="{564457D9-FB3F-42A0-85B6-89EFAE99207C}">
      <dgm:prSet/>
      <dgm:spPr/>
      <dgm:t>
        <a:bodyPr/>
        <a:lstStyle/>
        <a:p>
          <a:endParaRPr lang="en-GB"/>
        </a:p>
      </dgm:t>
    </dgm:pt>
    <dgm:pt modelId="{3C7CA0E7-75C5-48A9-B782-7A748B1F52F7}" type="sibTrans" cxnId="{564457D9-FB3F-42A0-85B6-89EFAE99207C}">
      <dgm:prSet/>
      <dgm:spPr/>
      <dgm:t>
        <a:bodyPr/>
        <a:lstStyle/>
        <a:p>
          <a:endParaRPr lang="en-GB"/>
        </a:p>
      </dgm:t>
    </dgm:pt>
    <dgm:pt modelId="{499AD600-F771-4EDC-9038-3FC1D8E0E53A}">
      <dgm:prSet phldrT="[Text]" phldr="0"/>
      <dgm:spPr/>
      <dgm:t>
        <a:bodyPr/>
        <a:lstStyle/>
        <a:p>
          <a:pPr rtl="0"/>
          <a:r>
            <a:rPr lang="en-GB" dirty="0">
              <a:latin typeface="Arial"/>
              <a:cs typeface="Arial"/>
            </a:rPr>
            <a:t>Besides, people prefer finding right candidates based on personality incase of friendship, marriage, business partnership etc.</a:t>
          </a:r>
          <a:endParaRPr lang="en-GB" dirty="0"/>
        </a:p>
      </dgm:t>
    </dgm:pt>
    <dgm:pt modelId="{45DAEB7E-6AC2-4C69-B02D-33796CFBAB0F}" type="parTrans" cxnId="{F01DD7C8-9CCC-437E-B57F-360ABFD1A65B}">
      <dgm:prSet/>
      <dgm:spPr/>
      <dgm:t>
        <a:bodyPr/>
        <a:lstStyle/>
        <a:p>
          <a:endParaRPr lang="en-GB"/>
        </a:p>
      </dgm:t>
    </dgm:pt>
    <dgm:pt modelId="{C99E6E79-28C8-4706-B8B8-E971F7787248}" type="sibTrans" cxnId="{F01DD7C8-9CCC-437E-B57F-360ABFD1A65B}">
      <dgm:prSet/>
      <dgm:spPr/>
      <dgm:t>
        <a:bodyPr/>
        <a:lstStyle/>
        <a:p>
          <a:endParaRPr lang="en-GB"/>
        </a:p>
      </dgm:t>
    </dgm:pt>
    <dgm:pt modelId="{817500BE-BD10-4E92-8A38-1E863223D462}" type="pres">
      <dgm:prSet presAssocID="{C6F959F0-41F2-42D3-A061-4E3A6FD97B3D}" presName="linearFlow" presStyleCnt="0">
        <dgm:presLayoutVars>
          <dgm:dir/>
          <dgm:animLvl val="lvl"/>
          <dgm:resizeHandles val="exact"/>
        </dgm:presLayoutVars>
      </dgm:prSet>
      <dgm:spPr/>
    </dgm:pt>
    <dgm:pt modelId="{CAA3100B-E9C5-4BEB-9EEE-D1A5B3119714}" type="pres">
      <dgm:prSet presAssocID="{470FDB80-3D30-4F7D-99D1-4D74677E93DA}" presName="composite" presStyleCnt="0"/>
      <dgm:spPr/>
    </dgm:pt>
    <dgm:pt modelId="{B90F0CEA-8F17-4BAE-9DBA-E1520C0EC652}" type="pres">
      <dgm:prSet presAssocID="{470FDB80-3D30-4F7D-99D1-4D74677E93D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365A29-E547-4954-8238-E053AEF73E57}" type="pres">
      <dgm:prSet presAssocID="{470FDB80-3D30-4F7D-99D1-4D74677E93DA}" presName="descendantText" presStyleLbl="alignAcc1" presStyleIdx="0" presStyleCnt="3">
        <dgm:presLayoutVars>
          <dgm:bulletEnabled val="1"/>
        </dgm:presLayoutVars>
      </dgm:prSet>
      <dgm:spPr/>
    </dgm:pt>
    <dgm:pt modelId="{92F93FBD-15D1-4896-88E7-50436CCF2245}" type="pres">
      <dgm:prSet presAssocID="{A7D4473B-7A92-429B-8457-E5DAB359B408}" presName="sp" presStyleCnt="0"/>
      <dgm:spPr/>
    </dgm:pt>
    <dgm:pt modelId="{E93B9AE4-0B92-42F1-B454-019484054508}" type="pres">
      <dgm:prSet presAssocID="{50AF7003-EF32-40C0-8BA5-DAE5CE01448E}" presName="composite" presStyleCnt="0"/>
      <dgm:spPr/>
    </dgm:pt>
    <dgm:pt modelId="{7CE570B2-AB88-47E5-9AD8-5CA4F39B44B5}" type="pres">
      <dgm:prSet presAssocID="{50AF7003-EF32-40C0-8BA5-DAE5CE01448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70468AF-2F2E-4D24-914F-D5D8203CE269}" type="pres">
      <dgm:prSet presAssocID="{50AF7003-EF32-40C0-8BA5-DAE5CE01448E}" presName="descendantText" presStyleLbl="alignAcc1" presStyleIdx="1" presStyleCnt="3">
        <dgm:presLayoutVars>
          <dgm:bulletEnabled val="1"/>
        </dgm:presLayoutVars>
      </dgm:prSet>
      <dgm:spPr/>
    </dgm:pt>
    <dgm:pt modelId="{D2EA077F-EC70-45B4-8B40-C97C0F6DFE37}" type="pres">
      <dgm:prSet presAssocID="{0B5816BD-2438-45DE-A231-9596A66A1C36}" presName="sp" presStyleCnt="0"/>
      <dgm:spPr/>
    </dgm:pt>
    <dgm:pt modelId="{4CC5E5E2-F873-4373-9084-11E9E7384567}" type="pres">
      <dgm:prSet presAssocID="{A0886E65-6CC6-49AB-B135-60C7DB547BA8}" presName="composite" presStyleCnt="0"/>
      <dgm:spPr/>
    </dgm:pt>
    <dgm:pt modelId="{ED10DB3D-67F1-4191-B5F5-6D92DA64B678}" type="pres">
      <dgm:prSet presAssocID="{A0886E65-6CC6-49AB-B135-60C7DB547BA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9EC0224-9428-40B7-83A1-4A412B451058}" type="pres">
      <dgm:prSet presAssocID="{A0886E65-6CC6-49AB-B135-60C7DB547BA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F3B7915-BA68-4344-B485-6573FF5FCE90}" type="presOf" srcId="{C6F959F0-41F2-42D3-A061-4E3A6FD97B3D}" destId="{817500BE-BD10-4E92-8A38-1E863223D462}" srcOrd="0" destOrd="0" presId="urn:microsoft.com/office/officeart/2005/8/layout/chevron2"/>
    <dgm:cxn modelId="{DEC3DE25-79AB-49D3-A4E7-E54BCBD93AA9}" srcId="{C6F959F0-41F2-42D3-A061-4E3A6FD97B3D}" destId="{50AF7003-EF32-40C0-8BA5-DAE5CE01448E}" srcOrd="1" destOrd="0" parTransId="{410E4ED3-D273-4F49-BF59-15FCBC449948}" sibTransId="{0B5816BD-2438-45DE-A231-9596A66A1C36}"/>
    <dgm:cxn modelId="{EE5E7331-1BE0-43E3-BDE6-E48C0A4E5BE4}" srcId="{50AF7003-EF32-40C0-8BA5-DAE5CE01448E}" destId="{C2F1B2A8-A801-433B-BE6F-0A59656263BD}" srcOrd="0" destOrd="0" parTransId="{AD13ACBC-2C81-4CBB-BA96-8501E7AA791C}" sibTransId="{C1899B2D-ADBE-474D-B47D-01FC9B99C28C}"/>
    <dgm:cxn modelId="{AD551453-5735-4925-8B8B-16385C261757}" type="presOf" srcId="{A0886E65-6CC6-49AB-B135-60C7DB547BA8}" destId="{ED10DB3D-67F1-4191-B5F5-6D92DA64B678}" srcOrd="0" destOrd="0" presId="urn:microsoft.com/office/officeart/2005/8/layout/chevron2"/>
    <dgm:cxn modelId="{6C5A7177-08ED-4A8B-8CD5-8B7B905141D0}" type="presOf" srcId="{50AF7003-EF32-40C0-8BA5-DAE5CE01448E}" destId="{7CE570B2-AB88-47E5-9AD8-5CA4F39B44B5}" srcOrd="0" destOrd="0" presId="urn:microsoft.com/office/officeart/2005/8/layout/chevron2"/>
    <dgm:cxn modelId="{40C58397-7E52-4EBD-898E-CBA5FABF8614}" type="presOf" srcId="{C2F1B2A8-A801-433B-BE6F-0A59656263BD}" destId="{B70468AF-2F2E-4D24-914F-D5D8203CE269}" srcOrd="0" destOrd="0" presId="urn:microsoft.com/office/officeart/2005/8/layout/chevron2"/>
    <dgm:cxn modelId="{E81E8FAE-24D0-48A7-95C8-EB0ECFDA01D5}" type="presOf" srcId="{C29C442F-DC20-44DF-AA86-452916334D7D}" destId="{0E365A29-E547-4954-8238-E053AEF73E57}" srcOrd="0" destOrd="0" presId="urn:microsoft.com/office/officeart/2005/8/layout/chevron2"/>
    <dgm:cxn modelId="{15824AB4-1E62-40F9-A2C4-DDC8510F8BD1}" type="presOf" srcId="{470FDB80-3D30-4F7D-99D1-4D74677E93DA}" destId="{B90F0CEA-8F17-4BAE-9DBA-E1520C0EC652}" srcOrd="0" destOrd="0" presId="urn:microsoft.com/office/officeart/2005/8/layout/chevron2"/>
    <dgm:cxn modelId="{F01DD7C8-9CCC-437E-B57F-360ABFD1A65B}" srcId="{A0886E65-6CC6-49AB-B135-60C7DB547BA8}" destId="{499AD600-F771-4EDC-9038-3FC1D8E0E53A}" srcOrd="0" destOrd="0" parTransId="{45DAEB7E-6AC2-4C69-B02D-33796CFBAB0F}" sibTransId="{C99E6E79-28C8-4706-B8B8-E971F7787248}"/>
    <dgm:cxn modelId="{982928D8-B56C-4601-89EF-02A8DE8022DB}" srcId="{470FDB80-3D30-4F7D-99D1-4D74677E93DA}" destId="{C29C442F-DC20-44DF-AA86-452916334D7D}" srcOrd="0" destOrd="0" parTransId="{6B553296-12BF-4842-A1E2-285F515A175E}" sibTransId="{942E5066-3D7C-4D4C-8D26-6868FF1B0686}"/>
    <dgm:cxn modelId="{564457D9-FB3F-42A0-85B6-89EFAE99207C}" srcId="{C6F959F0-41F2-42D3-A061-4E3A6FD97B3D}" destId="{A0886E65-6CC6-49AB-B135-60C7DB547BA8}" srcOrd="2" destOrd="0" parTransId="{4E7C4984-0422-47CC-AE59-13FCD73326A8}" sibTransId="{3C7CA0E7-75C5-48A9-B782-7A748B1F52F7}"/>
    <dgm:cxn modelId="{C919E2F8-DBFB-4390-94D3-DFF8BF2F0FA9}" srcId="{C6F959F0-41F2-42D3-A061-4E3A6FD97B3D}" destId="{470FDB80-3D30-4F7D-99D1-4D74677E93DA}" srcOrd="0" destOrd="0" parTransId="{378837DF-43E3-415C-A756-A86E89F65CEF}" sibTransId="{A7D4473B-7A92-429B-8457-E5DAB359B408}"/>
    <dgm:cxn modelId="{96BD6BFB-CE9B-4ED6-9AA0-D4E4A93B3474}" type="presOf" srcId="{499AD600-F771-4EDC-9038-3FC1D8E0E53A}" destId="{79EC0224-9428-40B7-83A1-4A412B451058}" srcOrd="0" destOrd="0" presId="urn:microsoft.com/office/officeart/2005/8/layout/chevron2"/>
    <dgm:cxn modelId="{AA644779-B93B-4E7B-9C74-9068201B1431}" type="presParOf" srcId="{817500BE-BD10-4E92-8A38-1E863223D462}" destId="{CAA3100B-E9C5-4BEB-9EEE-D1A5B3119714}" srcOrd="0" destOrd="0" presId="urn:microsoft.com/office/officeart/2005/8/layout/chevron2"/>
    <dgm:cxn modelId="{582DF8DB-1538-49CF-BC62-AA4BDF60B42A}" type="presParOf" srcId="{CAA3100B-E9C5-4BEB-9EEE-D1A5B3119714}" destId="{B90F0CEA-8F17-4BAE-9DBA-E1520C0EC652}" srcOrd="0" destOrd="0" presId="urn:microsoft.com/office/officeart/2005/8/layout/chevron2"/>
    <dgm:cxn modelId="{323ADCCA-EFB5-45B0-B039-014CE6571F89}" type="presParOf" srcId="{CAA3100B-E9C5-4BEB-9EEE-D1A5B3119714}" destId="{0E365A29-E547-4954-8238-E053AEF73E57}" srcOrd="1" destOrd="0" presId="urn:microsoft.com/office/officeart/2005/8/layout/chevron2"/>
    <dgm:cxn modelId="{6572C04B-7B4F-4E0A-8A63-767A6F8EE6F2}" type="presParOf" srcId="{817500BE-BD10-4E92-8A38-1E863223D462}" destId="{92F93FBD-15D1-4896-88E7-50436CCF2245}" srcOrd="1" destOrd="0" presId="urn:microsoft.com/office/officeart/2005/8/layout/chevron2"/>
    <dgm:cxn modelId="{638182E3-F461-4CA8-BAD3-1D88C7BDD91D}" type="presParOf" srcId="{817500BE-BD10-4E92-8A38-1E863223D462}" destId="{E93B9AE4-0B92-42F1-B454-019484054508}" srcOrd="2" destOrd="0" presId="urn:microsoft.com/office/officeart/2005/8/layout/chevron2"/>
    <dgm:cxn modelId="{C503CE1D-8B68-4A7F-B5B9-CB937AF2A3FC}" type="presParOf" srcId="{E93B9AE4-0B92-42F1-B454-019484054508}" destId="{7CE570B2-AB88-47E5-9AD8-5CA4F39B44B5}" srcOrd="0" destOrd="0" presId="urn:microsoft.com/office/officeart/2005/8/layout/chevron2"/>
    <dgm:cxn modelId="{9B119837-EF27-4E61-8A74-AFFB3FDC4901}" type="presParOf" srcId="{E93B9AE4-0B92-42F1-B454-019484054508}" destId="{B70468AF-2F2E-4D24-914F-D5D8203CE269}" srcOrd="1" destOrd="0" presId="urn:microsoft.com/office/officeart/2005/8/layout/chevron2"/>
    <dgm:cxn modelId="{748D1B18-4B1A-4FA0-B8D1-D32B915812D3}" type="presParOf" srcId="{817500BE-BD10-4E92-8A38-1E863223D462}" destId="{D2EA077F-EC70-45B4-8B40-C97C0F6DFE37}" srcOrd="3" destOrd="0" presId="urn:microsoft.com/office/officeart/2005/8/layout/chevron2"/>
    <dgm:cxn modelId="{2C434F49-168C-4138-B500-5A0B9EAB4841}" type="presParOf" srcId="{817500BE-BD10-4E92-8A38-1E863223D462}" destId="{4CC5E5E2-F873-4373-9084-11E9E7384567}" srcOrd="4" destOrd="0" presId="urn:microsoft.com/office/officeart/2005/8/layout/chevron2"/>
    <dgm:cxn modelId="{09B2AC31-2CE1-40F2-A890-F3F7CF89A558}" type="presParOf" srcId="{4CC5E5E2-F873-4373-9084-11E9E7384567}" destId="{ED10DB3D-67F1-4191-B5F5-6D92DA64B678}" srcOrd="0" destOrd="0" presId="urn:microsoft.com/office/officeart/2005/8/layout/chevron2"/>
    <dgm:cxn modelId="{52B9A816-1675-48E8-86E4-5359B7AEE055}" type="presParOf" srcId="{4CC5E5E2-F873-4373-9084-11E9E7384567}" destId="{79EC0224-9428-40B7-83A1-4A412B45105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18E3BD-1537-4071-92D9-F784E01C7AAD}" type="doc">
      <dgm:prSet loTypeId="urn:microsoft.com/office/officeart/2005/8/layout/vList2" loCatId="list" qsTypeId="urn:microsoft.com/office/officeart/2005/8/quickstyle/3d1" qsCatId="3D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06F3C4EE-FF3B-48EE-BF0D-E108FD233F14}">
      <dgm:prSet phldrT="[Text]" phldr="0"/>
      <dgm:spPr/>
      <dgm:t>
        <a:bodyPr/>
        <a:lstStyle/>
        <a:p>
          <a:pPr algn="l"/>
          <a:r>
            <a:rPr lang="en-GB" dirty="0">
              <a:latin typeface="Arial"/>
              <a:cs typeface="Arial"/>
            </a:rPr>
            <a:t>Predicts 10 key personalities by analysing the user inputs and label them in percentage.</a:t>
          </a:r>
          <a:endParaRPr lang="en-GB" dirty="0"/>
        </a:p>
      </dgm:t>
    </dgm:pt>
    <dgm:pt modelId="{B5B06592-0D08-42DE-9606-FF959BE1C425}" type="parTrans" cxnId="{FFC47B31-1304-4834-B18A-5B9D5CA050A6}">
      <dgm:prSet/>
      <dgm:spPr/>
      <dgm:t>
        <a:bodyPr/>
        <a:lstStyle/>
        <a:p>
          <a:endParaRPr lang="en-GB"/>
        </a:p>
      </dgm:t>
    </dgm:pt>
    <dgm:pt modelId="{43CC70CC-DD3F-4936-A963-31A6D50570D2}" type="sibTrans" cxnId="{FFC47B31-1304-4834-B18A-5B9D5CA050A6}">
      <dgm:prSet/>
      <dgm:spPr/>
      <dgm:t>
        <a:bodyPr/>
        <a:lstStyle/>
        <a:p>
          <a:endParaRPr lang="en-GB"/>
        </a:p>
      </dgm:t>
    </dgm:pt>
    <dgm:pt modelId="{0F4DFEE7-32E4-4227-9BA4-CB5C0F25F90D}">
      <dgm:prSet phldr="0"/>
      <dgm:spPr/>
      <dgm:t>
        <a:bodyPr/>
        <a:lstStyle/>
        <a:p>
          <a:pPr algn="l" rtl="0"/>
          <a:r>
            <a:rPr lang="en-GB" dirty="0">
              <a:latin typeface="Arial"/>
              <a:cs typeface="Arial"/>
            </a:rPr>
            <a:t>Offers a user-interface that takes responses to 50 short statements from several traits and criteria according to Big five model.</a:t>
          </a:r>
          <a:endParaRPr lang="en-US" dirty="0"/>
        </a:p>
      </dgm:t>
    </dgm:pt>
    <dgm:pt modelId="{074DB64E-3D88-4098-8CFE-F1E8C4D4E041}" type="parTrans" cxnId="{4D8B17DA-F0DC-4271-B368-70B60996B50C}">
      <dgm:prSet/>
      <dgm:spPr/>
    </dgm:pt>
    <dgm:pt modelId="{EBC475DA-870D-4E31-A101-774C23C8110E}" type="sibTrans" cxnId="{4D8B17DA-F0DC-4271-B368-70B60996B50C}">
      <dgm:prSet/>
      <dgm:spPr/>
    </dgm:pt>
    <dgm:pt modelId="{84A5C138-334F-4241-BA12-16EC7DE20248}">
      <dgm:prSet phldr="0"/>
      <dgm:spPr/>
      <dgm:t>
        <a:bodyPr/>
        <a:lstStyle/>
        <a:p>
          <a:pPr algn="l" rtl="0"/>
          <a:r>
            <a:rPr lang="en-US" dirty="0">
              <a:latin typeface="Arial"/>
              <a:cs typeface="Arial"/>
            </a:rPr>
            <a:t>For each statement, user can choose one of the following 5 scales: Strongly Disagree, Disagree, Neutral, Agree, and Strongly Agree.</a:t>
          </a:r>
          <a:br>
            <a:rPr lang="en-US" dirty="0">
              <a:latin typeface="Arial"/>
              <a:cs typeface="Arial"/>
            </a:rPr>
          </a:br>
          <a:endParaRPr lang="en-US" dirty="0"/>
        </a:p>
      </dgm:t>
    </dgm:pt>
    <dgm:pt modelId="{33AF3EA2-6345-4AB2-ABAE-75102CE7C05E}" type="parTrans" cxnId="{4FE22A48-51AB-4323-8F96-2CF99393D73F}">
      <dgm:prSet/>
      <dgm:spPr/>
    </dgm:pt>
    <dgm:pt modelId="{4D37E404-FB76-48B1-94B8-36825055A2E2}" type="sibTrans" cxnId="{4FE22A48-51AB-4323-8F96-2CF99393D73F}">
      <dgm:prSet/>
      <dgm:spPr/>
    </dgm:pt>
    <dgm:pt modelId="{56C60A8C-DCDC-41CC-98A4-26A452D51892}">
      <dgm:prSet phldr="0"/>
      <dgm:spPr/>
      <dgm:t>
        <a:bodyPr/>
        <a:lstStyle/>
        <a:p>
          <a:pPr algn="l" rtl="0"/>
          <a:r>
            <a:rPr lang="en-GB" dirty="0">
              <a:latin typeface="Arial"/>
              <a:cs typeface="Arial"/>
            </a:rPr>
            <a:t>Puts the user into one of 5 personality groups and shows details of the groups to compare.</a:t>
          </a:r>
          <a:br>
            <a:rPr lang="en-GB" dirty="0">
              <a:latin typeface="Arial"/>
              <a:cs typeface="Arial"/>
            </a:rPr>
          </a:br>
          <a:endParaRPr lang="en-US" dirty="0"/>
        </a:p>
      </dgm:t>
    </dgm:pt>
    <dgm:pt modelId="{4B4E2AEC-FD88-4127-B361-223BDA240281}" type="parTrans" cxnId="{922732FD-006B-45BB-956B-355D6FE7DFFE}">
      <dgm:prSet/>
      <dgm:spPr/>
    </dgm:pt>
    <dgm:pt modelId="{67FED4BA-375C-434D-B679-6DE072C471E8}" type="sibTrans" cxnId="{922732FD-006B-45BB-956B-355D6FE7DFFE}">
      <dgm:prSet/>
      <dgm:spPr/>
    </dgm:pt>
    <dgm:pt modelId="{7C223A33-E0A5-4CE9-B9EF-86238CE3B8EF}" type="pres">
      <dgm:prSet presAssocID="{AA18E3BD-1537-4071-92D9-F784E01C7AAD}" presName="linear" presStyleCnt="0">
        <dgm:presLayoutVars>
          <dgm:animLvl val="lvl"/>
          <dgm:resizeHandles val="exact"/>
        </dgm:presLayoutVars>
      </dgm:prSet>
      <dgm:spPr/>
    </dgm:pt>
    <dgm:pt modelId="{D0B06E46-E696-4B92-A46E-C9D8744C02DB}" type="pres">
      <dgm:prSet presAssocID="{0F4DFEE7-32E4-4227-9BA4-CB5C0F25F90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8B6AFF2-75C6-4343-B0AB-85A7D4685269}" type="pres">
      <dgm:prSet presAssocID="{EBC475DA-870D-4E31-A101-774C23C8110E}" presName="spacer" presStyleCnt="0"/>
      <dgm:spPr/>
    </dgm:pt>
    <dgm:pt modelId="{BD8B0A51-D8A4-460C-AE63-1F681E92292A}" type="pres">
      <dgm:prSet presAssocID="{84A5C138-334F-4241-BA12-16EC7DE2024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2DEEF08-76CD-4445-B791-E50D90F25430}" type="pres">
      <dgm:prSet presAssocID="{4D37E404-FB76-48B1-94B8-36825055A2E2}" presName="spacer" presStyleCnt="0"/>
      <dgm:spPr/>
    </dgm:pt>
    <dgm:pt modelId="{984FFBFF-40EA-4B96-BD91-47A00DF2458A}" type="pres">
      <dgm:prSet presAssocID="{56C60A8C-DCDC-41CC-98A4-26A452D5189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6A7B271-AC77-4A50-B1F8-82560E228518}" type="pres">
      <dgm:prSet presAssocID="{67FED4BA-375C-434D-B679-6DE072C471E8}" presName="spacer" presStyleCnt="0"/>
      <dgm:spPr/>
    </dgm:pt>
    <dgm:pt modelId="{7864F191-1973-43FB-BC5F-85C2946AC6FA}" type="pres">
      <dgm:prSet presAssocID="{06F3C4EE-FF3B-48EE-BF0D-E108FD233F1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0330A02-C4A8-483D-8097-6D0983C005D8}" type="presOf" srcId="{56C60A8C-DCDC-41CC-98A4-26A452D51892}" destId="{984FFBFF-40EA-4B96-BD91-47A00DF2458A}" srcOrd="0" destOrd="0" presId="urn:microsoft.com/office/officeart/2005/8/layout/vList2"/>
    <dgm:cxn modelId="{FFC47B31-1304-4834-B18A-5B9D5CA050A6}" srcId="{AA18E3BD-1537-4071-92D9-F784E01C7AAD}" destId="{06F3C4EE-FF3B-48EE-BF0D-E108FD233F14}" srcOrd="3" destOrd="0" parTransId="{B5B06592-0D08-42DE-9606-FF959BE1C425}" sibTransId="{43CC70CC-DD3F-4936-A963-31A6D50570D2}"/>
    <dgm:cxn modelId="{94D53A5C-85C1-415B-AA89-56FCBC61A2B9}" type="presOf" srcId="{0F4DFEE7-32E4-4227-9BA4-CB5C0F25F90D}" destId="{D0B06E46-E696-4B92-A46E-C9D8744C02DB}" srcOrd="0" destOrd="0" presId="urn:microsoft.com/office/officeart/2005/8/layout/vList2"/>
    <dgm:cxn modelId="{2B39C765-B0A7-4949-B645-75FE3E3C3274}" type="presOf" srcId="{84A5C138-334F-4241-BA12-16EC7DE20248}" destId="{BD8B0A51-D8A4-460C-AE63-1F681E92292A}" srcOrd="0" destOrd="0" presId="urn:microsoft.com/office/officeart/2005/8/layout/vList2"/>
    <dgm:cxn modelId="{4FE22A48-51AB-4323-8F96-2CF99393D73F}" srcId="{AA18E3BD-1537-4071-92D9-F784E01C7AAD}" destId="{84A5C138-334F-4241-BA12-16EC7DE20248}" srcOrd="1" destOrd="0" parTransId="{33AF3EA2-6345-4AB2-ABAE-75102CE7C05E}" sibTransId="{4D37E404-FB76-48B1-94B8-36825055A2E2}"/>
    <dgm:cxn modelId="{EA6F7F9A-335C-465B-84C7-1C3369C87D9B}" type="presOf" srcId="{AA18E3BD-1537-4071-92D9-F784E01C7AAD}" destId="{7C223A33-E0A5-4CE9-B9EF-86238CE3B8EF}" srcOrd="0" destOrd="0" presId="urn:microsoft.com/office/officeart/2005/8/layout/vList2"/>
    <dgm:cxn modelId="{11552FC9-089F-4BCA-9CFF-EE906C43F6D1}" type="presOf" srcId="{06F3C4EE-FF3B-48EE-BF0D-E108FD233F14}" destId="{7864F191-1973-43FB-BC5F-85C2946AC6FA}" srcOrd="0" destOrd="0" presId="urn:microsoft.com/office/officeart/2005/8/layout/vList2"/>
    <dgm:cxn modelId="{4D8B17DA-F0DC-4271-B368-70B60996B50C}" srcId="{AA18E3BD-1537-4071-92D9-F784E01C7AAD}" destId="{0F4DFEE7-32E4-4227-9BA4-CB5C0F25F90D}" srcOrd="0" destOrd="0" parTransId="{074DB64E-3D88-4098-8CFE-F1E8C4D4E041}" sibTransId="{EBC475DA-870D-4E31-A101-774C23C8110E}"/>
    <dgm:cxn modelId="{922732FD-006B-45BB-956B-355D6FE7DFFE}" srcId="{AA18E3BD-1537-4071-92D9-F784E01C7AAD}" destId="{56C60A8C-DCDC-41CC-98A4-26A452D51892}" srcOrd="2" destOrd="0" parTransId="{4B4E2AEC-FD88-4127-B361-223BDA240281}" sibTransId="{67FED4BA-375C-434D-B679-6DE072C471E8}"/>
    <dgm:cxn modelId="{9F8934C3-F18D-4DCD-8C00-EDD330660596}" type="presParOf" srcId="{7C223A33-E0A5-4CE9-B9EF-86238CE3B8EF}" destId="{D0B06E46-E696-4B92-A46E-C9D8744C02DB}" srcOrd="0" destOrd="0" presId="urn:microsoft.com/office/officeart/2005/8/layout/vList2"/>
    <dgm:cxn modelId="{295929A7-54D4-457D-AD7C-D3EA29ECEF0C}" type="presParOf" srcId="{7C223A33-E0A5-4CE9-B9EF-86238CE3B8EF}" destId="{C8B6AFF2-75C6-4343-B0AB-85A7D4685269}" srcOrd="1" destOrd="0" presId="urn:microsoft.com/office/officeart/2005/8/layout/vList2"/>
    <dgm:cxn modelId="{EA172E6A-67E7-4303-B512-C8FF60233F93}" type="presParOf" srcId="{7C223A33-E0A5-4CE9-B9EF-86238CE3B8EF}" destId="{BD8B0A51-D8A4-460C-AE63-1F681E92292A}" srcOrd="2" destOrd="0" presId="urn:microsoft.com/office/officeart/2005/8/layout/vList2"/>
    <dgm:cxn modelId="{19A312C0-6A90-447C-B79F-A400CB419F64}" type="presParOf" srcId="{7C223A33-E0A5-4CE9-B9EF-86238CE3B8EF}" destId="{22DEEF08-76CD-4445-B791-E50D90F25430}" srcOrd="3" destOrd="0" presId="urn:microsoft.com/office/officeart/2005/8/layout/vList2"/>
    <dgm:cxn modelId="{16957F8E-D3A4-4314-BBCD-63A1502683BB}" type="presParOf" srcId="{7C223A33-E0A5-4CE9-B9EF-86238CE3B8EF}" destId="{984FFBFF-40EA-4B96-BD91-47A00DF2458A}" srcOrd="4" destOrd="0" presId="urn:microsoft.com/office/officeart/2005/8/layout/vList2"/>
    <dgm:cxn modelId="{55A970F6-42FE-4703-825B-6BA7227FB8B0}" type="presParOf" srcId="{7C223A33-E0A5-4CE9-B9EF-86238CE3B8EF}" destId="{B6A7B271-AC77-4A50-B1F8-82560E228518}" srcOrd="5" destOrd="0" presId="urn:microsoft.com/office/officeart/2005/8/layout/vList2"/>
    <dgm:cxn modelId="{85A5F6AD-727C-4539-82D7-CE30EDE9E1BB}" type="presParOf" srcId="{7C223A33-E0A5-4CE9-B9EF-86238CE3B8EF}" destId="{7864F191-1973-43FB-BC5F-85C2946AC6F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083D4-78C4-4EB2-BBE7-458E60A8A147}">
      <dsp:nvSpPr>
        <dsp:cNvPr id="0" name=""/>
        <dsp:cNvSpPr/>
      </dsp:nvSpPr>
      <dsp:spPr>
        <a:xfrm>
          <a:off x="0" y="732023"/>
          <a:ext cx="3091132" cy="7558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cap="all" dirty="0">
              <a:solidFill>
                <a:schemeClr val="tx2"/>
              </a:solidFill>
              <a:latin typeface="Calibri"/>
              <a:cs typeface="Calibri"/>
            </a:rPr>
            <a:t>MD MIZBAH UDDIN JUNAED REG.2018331115</a:t>
          </a:r>
          <a:endParaRPr lang="en-GB" sz="1900" b="1" kern="1200" cap="none" dirty="0">
            <a:solidFill>
              <a:schemeClr val="tx2"/>
            </a:solidFill>
            <a:latin typeface="Calibri"/>
            <a:cs typeface="Calibri"/>
          </a:endParaRPr>
        </a:p>
      </dsp:txBody>
      <dsp:txXfrm>
        <a:off x="36896" y="768919"/>
        <a:ext cx="3017340" cy="682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FBAD6-153D-4AC6-876A-71E952AB1DA2}">
      <dsp:nvSpPr>
        <dsp:cNvPr id="0" name=""/>
        <dsp:cNvSpPr/>
      </dsp:nvSpPr>
      <dsp:spPr>
        <a:xfrm>
          <a:off x="0" y="13155"/>
          <a:ext cx="3148641" cy="7558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cap="all" dirty="0">
              <a:solidFill>
                <a:schemeClr val="tx2"/>
              </a:solidFill>
              <a:latin typeface="Calibri"/>
              <a:cs typeface="Calibri"/>
            </a:rPr>
            <a:t>SHAHNUR MILON REG.2018331100</a:t>
          </a:r>
          <a:endParaRPr lang="en-GB" sz="1900" b="1" kern="1200" cap="none" dirty="0">
            <a:solidFill>
              <a:schemeClr val="tx2"/>
            </a:solidFill>
            <a:latin typeface="Calibri"/>
            <a:cs typeface="Calibri"/>
          </a:endParaRPr>
        </a:p>
      </dsp:txBody>
      <dsp:txXfrm>
        <a:off x="36896" y="50051"/>
        <a:ext cx="3074849" cy="6820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F0CEA-8F17-4BAE-9DBA-E1520C0EC652}">
      <dsp:nvSpPr>
        <dsp:cNvPr id="0" name=""/>
        <dsp:cNvSpPr/>
      </dsp:nvSpPr>
      <dsp:spPr>
        <a:xfrm rot="5400000">
          <a:off x="-257969" y="260560"/>
          <a:ext cx="1719798" cy="120385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>
              <a:latin typeface="Century Gothic" panose="020B0502020202020204"/>
            </a:rPr>
            <a:t>1</a:t>
          </a:r>
          <a:endParaRPr lang="en-GB" sz="3400" kern="1200" dirty="0"/>
        </a:p>
      </dsp:txBody>
      <dsp:txXfrm rot="-5400000">
        <a:off x="1" y="604519"/>
        <a:ext cx="1203858" cy="515940"/>
      </dsp:txXfrm>
    </dsp:sp>
    <dsp:sp modelId="{0E365A29-E547-4954-8238-E053AEF73E57}">
      <dsp:nvSpPr>
        <dsp:cNvPr id="0" name=""/>
        <dsp:cNvSpPr/>
      </dsp:nvSpPr>
      <dsp:spPr>
        <a:xfrm rot="5400000">
          <a:off x="5103824" y="-3897375"/>
          <a:ext cx="1117869" cy="89178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>
              <a:latin typeface="Arial"/>
              <a:cs typeface="Arial"/>
            </a:rPr>
            <a:t>Predict the personality of an individual using machine learning algorithms and give a summary of the overall character more precisely.</a:t>
          </a:r>
          <a:endParaRPr lang="en-GB" sz="2400" kern="1200" dirty="0"/>
        </a:p>
      </dsp:txBody>
      <dsp:txXfrm rot="-5400000">
        <a:off x="1203858" y="57161"/>
        <a:ext cx="8863231" cy="1008729"/>
      </dsp:txXfrm>
    </dsp:sp>
    <dsp:sp modelId="{7CE570B2-AB88-47E5-9AD8-5CA4F39B44B5}">
      <dsp:nvSpPr>
        <dsp:cNvPr id="0" name=""/>
        <dsp:cNvSpPr/>
      </dsp:nvSpPr>
      <dsp:spPr>
        <a:xfrm rot="5400000">
          <a:off x="-257969" y="1787587"/>
          <a:ext cx="1719798" cy="1203858"/>
        </a:xfrm>
        <a:prstGeom prst="chevron">
          <a:avLst/>
        </a:prstGeom>
        <a:solidFill>
          <a:schemeClr val="accent4">
            <a:hueOff val="1329380"/>
            <a:satOff val="481"/>
            <a:lumOff val="-3921"/>
            <a:alphaOff val="0"/>
          </a:schemeClr>
        </a:solidFill>
        <a:ln w="9525" cap="rnd" cmpd="sng" algn="ctr">
          <a:solidFill>
            <a:schemeClr val="accent4">
              <a:hueOff val="1329380"/>
              <a:satOff val="481"/>
              <a:lumOff val="-3921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>
              <a:latin typeface="Century Gothic" panose="020B0502020202020204"/>
            </a:rPr>
            <a:t>2</a:t>
          </a:r>
          <a:endParaRPr lang="en-GB" sz="3400" kern="1200" dirty="0"/>
        </a:p>
      </dsp:txBody>
      <dsp:txXfrm rot="-5400000">
        <a:off x="1" y="2131546"/>
        <a:ext cx="1203858" cy="515940"/>
      </dsp:txXfrm>
    </dsp:sp>
    <dsp:sp modelId="{B70468AF-2F2E-4D24-914F-D5D8203CE269}">
      <dsp:nvSpPr>
        <dsp:cNvPr id="0" name=""/>
        <dsp:cNvSpPr/>
      </dsp:nvSpPr>
      <dsp:spPr>
        <a:xfrm rot="5400000">
          <a:off x="5103824" y="-2370348"/>
          <a:ext cx="1117869" cy="89178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1329380"/>
              <a:satOff val="481"/>
              <a:lumOff val="-3921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>
              <a:latin typeface="Arial"/>
              <a:cs typeface="Arial"/>
            </a:rPr>
            <a:t>Human personality plays a major role in his personal, social and  professional life as well. Nowadays many orgs also started shortlisting the candidates based on personality.</a:t>
          </a:r>
          <a:endParaRPr lang="en-GB" sz="2400" kern="1200" dirty="0"/>
        </a:p>
      </dsp:txBody>
      <dsp:txXfrm rot="-5400000">
        <a:off x="1203858" y="1584188"/>
        <a:ext cx="8863231" cy="1008729"/>
      </dsp:txXfrm>
    </dsp:sp>
    <dsp:sp modelId="{ED10DB3D-67F1-4191-B5F5-6D92DA64B678}">
      <dsp:nvSpPr>
        <dsp:cNvPr id="0" name=""/>
        <dsp:cNvSpPr/>
      </dsp:nvSpPr>
      <dsp:spPr>
        <a:xfrm rot="5400000">
          <a:off x="-257969" y="3314613"/>
          <a:ext cx="1719798" cy="1203858"/>
        </a:xfrm>
        <a:prstGeom prst="chevron">
          <a:avLst/>
        </a:prstGeom>
        <a:solidFill>
          <a:schemeClr val="accent4">
            <a:hueOff val="2658761"/>
            <a:satOff val="962"/>
            <a:lumOff val="-7843"/>
            <a:alphaOff val="0"/>
          </a:schemeClr>
        </a:solidFill>
        <a:ln w="9525" cap="rnd" cmpd="sng" algn="ctr">
          <a:solidFill>
            <a:schemeClr val="accent4">
              <a:hueOff val="2658761"/>
              <a:satOff val="962"/>
              <a:lumOff val="-7843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>
              <a:latin typeface="Century Gothic" panose="020B0502020202020204"/>
            </a:rPr>
            <a:t>3</a:t>
          </a:r>
          <a:endParaRPr lang="en-GB" sz="3400" kern="1200" dirty="0"/>
        </a:p>
      </dsp:txBody>
      <dsp:txXfrm rot="-5400000">
        <a:off x="1" y="3658572"/>
        <a:ext cx="1203858" cy="515940"/>
      </dsp:txXfrm>
    </dsp:sp>
    <dsp:sp modelId="{79EC0224-9428-40B7-83A1-4A412B451058}">
      <dsp:nvSpPr>
        <dsp:cNvPr id="0" name=""/>
        <dsp:cNvSpPr/>
      </dsp:nvSpPr>
      <dsp:spPr>
        <a:xfrm rot="5400000">
          <a:off x="5103824" y="-843321"/>
          <a:ext cx="1117869" cy="89178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2658761"/>
              <a:satOff val="962"/>
              <a:lumOff val="-7843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>
              <a:latin typeface="Arial"/>
              <a:cs typeface="Arial"/>
            </a:rPr>
            <a:t>Besides, people prefer finding right candidates based on personality incase of friendship, marriage, business partnership etc.</a:t>
          </a:r>
          <a:endParaRPr lang="en-GB" sz="2400" kern="1200" dirty="0"/>
        </a:p>
      </dsp:txBody>
      <dsp:txXfrm rot="-5400000">
        <a:off x="1203858" y="3111215"/>
        <a:ext cx="8863231" cy="10087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B06E46-E696-4B92-A46E-C9D8744C02DB}">
      <dsp:nvSpPr>
        <dsp:cNvPr id="0" name=""/>
        <dsp:cNvSpPr/>
      </dsp:nvSpPr>
      <dsp:spPr>
        <a:xfrm>
          <a:off x="0" y="23269"/>
          <a:ext cx="9431547" cy="116795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latin typeface="Arial"/>
              <a:cs typeface="Arial"/>
            </a:rPr>
            <a:t>Offers a user-interface that takes responses to 50 short statements from several traits and criteria according to Big five model.</a:t>
          </a:r>
          <a:endParaRPr lang="en-US" sz="2200" kern="1200" dirty="0"/>
        </a:p>
      </dsp:txBody>
      <dsp:txXfrm>
        <a:off x="57015" y="80284"/>
        <a:ext cx="9317517" cy="1053922"/>
      </dsp:txXfrm>
    </dsp:sp>
    <dsp:sp modelId="{BD8B0A51-D8A4-460C-AE63-1F681E92292A}">
      <dsp:nvSpPr>
        <dsp:cNvPr id="0" name=""/>
        <dsp:cNvSpPr/>
      </dsp:nvSpPr>
      <dsp:spPr>
        <a:xfrm>
          <a:off x="0" y="1254581"/>
          <a:ext cx="9431547" cy="116795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/>
              <a:cs typeface="Arial"/>
            </a:rPr>
            <a:t>For each statement, user can choose one of the following 5 scales: Strongly Disagree, Disagree, Neutral, Agree, and Strongly Agree.</a:t>
          </a:r>
          <a:br>
            <a:rPr lang="en-US" sz="2200" kern="1200" dirty="0">
              <a:latin typeface="Arial"/>
              <a:cs typeface="Arial"/>
            </a:rPr>
          </a:br>
          <a:endParaRPr lang="en-US" sz="2200" kern="1200" dirty="0"/>
        </a:p>
      </dsp:txBody>
      <dsp:txXfrm>
        <a:off x="57015" y="1311596"/>
        <a:ext cx="9317517" cy="1053922"/>
      </dsp:txXfrm>
    </dsp:sp>
    <dsp:sp modelId="{984FFBFF-40EA-4B96-BD91-47A00DF2458A}">
      <dsp:nvSpPr>
        <dsp:cNvPr id="0" name=""/>
        <dsp:cNvSpPr/>
      </dsp:nvSpPr>
      <dsp:spPr>
        <a:xfrm>
          <a:off x="0" y="2485894"/>
          <a:ext cx="9431547" cy="116795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latin typeface="Arial"/>
              <a:cs typeface="Arial"/>
            </a:rPr>
            <a:t>Puts the user into one of 5 personality groups and shows details of the groups to compare.</a:t>
          </a:r>
          <a:br>
            <a:rPr lang="en-GB" sz="2200" kern="1200" dirty="0">
              <a:latin typeface="Arial"/>
              <a:cs typeface="Arial"/>
            </a:rPr>
          </a:br>
          <a:endParaRPr lang="en-US" sz="2200" kern="1200" dirty="0"/>
        </a:p>
      </dsp:txBody>
      <dsp:txXfrm>
        <a:off x="57015" y="2542909"/>
        <a:ext cx="9317517" cy="1053922"/>
      </dsp:txXfrm>
    </dsp:sp>
    <dsp:sp modelId="{7864F191-1973-43FB-BC5F-85C2946AC6FA}">
      <dsp:nvSpPr>
        <dsp:cNvPr id="0" name=""/>
        <dsp:cNvSpPr/>
      </dsp:nvSpPr>
      <dsp:spPr>
        <a:xfrm>
          <a:off x="0" y="3717207"/>
          <a:ext cx="9431547" cy="116795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latin typeface="Arial"/>
              <a:cs typeface="Arial"/>
            </a:rPr>
            <a:t>Predicts 10 key personalities by analysing the user inputs and label them in percentage.</a:t>
          </a:r>
          <a:endParaRPr lang="en-GB" sz="2200" kern="1200" dirty="0"/>
        </a:p>
      </dsp:txBody>
      <dsp:txXfrm>
        <a:off x="57015" y="3774222"/>
        <a:ext cx="9317517" cy="1053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8B8025-020F-4177-8923-A113458B02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3BF0D7-34D6-4F21-A89C-6E56A70DA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07670-ED36-4F0A-A281-2C1CAA6A7C67}" type="datetime1">
              <a:rPr lang="en-GB" smtClean="0"/>
              <a:t>14/03/2023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61BE4-40B3-4C17-94CC-EA9A790349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8A2F4-ED8E-403F-A4B6-34FEE7ADE2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7DE40-7AEB-4C7C-BC44-FA39FAEF5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9188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2D2D3-0165-4B5D-ADED-1331DF83D0BE}" type="datetime1">
              <a:rPr lang="en-GB" smtClean="0"/>
              <a:pPr/>
              <a:t>14/03/2023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6AA59-A65D-4FFD-9D6B-AAE6A5DDB6B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178258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6AA59-A65D-4FFD-9D6B-AAE6A5DDB6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28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6AA59-A65D-4FFD-9D6B-AAE6A5DDB6B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772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6AA59-A65D-4FFD-9D6B-AAE6A5DDB6B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015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6AA59-A65D-4FFD-9D6B-AAE6A5DDB6B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881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6AA59-A65D-4FFD-9D6B-AAE6A5DDB6B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994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6AA59-A65D-4FFD-9D6B-AAE6A5DDB6B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419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6AA59-A65D-4FFD-9D6B-AAE6A5DDB6B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59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41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78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21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9392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99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433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11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4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6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40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2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4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1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14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7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631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35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00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578" y="3713455"/>
            <a:ext cx="6974911" cy="2371042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GB" b="1" dirty="0">
              <a:solidFill>
                <a:schemeClr val="tx1"/>
              </a:solidFill>
              <a:latin typeface="Calibri"/>
              <a:ea typeface="+mj-lt"/>
              <a:cs typeface="+mj-lt"/>
            </a:endParaRPr>
          </a:p>
          <a:p>
            <a:pPr>
              <a:lnSpc>
                <a:spcPct val="150000"/>
              </a:lnSpc>
            </a:pPr>
            <a:endParaRPr lang="en-GB" b="1" dirty="0">
              <a:solidFill>
                <a:schemeClr val="tx1"/>
              </a:solidFill>
              <a:latin typeface="Calibri"/>
              <a:ea typeface="+mj-lt"/>
              <a:cs typeface="+mj-lt"/>
            </a:endParaRP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chemeClr val="tx1"/>
                </a:solidFill>
                <a:latin typeface="Calibri"/>
                <a:ea typeface="+mj-lt"/>
                <a:cs typeface="+mj-lt"/>
              </a:rPr>
              <a:t>CSE 350 : Project Work-III </a:t>
            </a:r>
            <a:endParaRPr lang="en-US" b="1" dirty="0">
              <a:solidFill>
                <a:schemeClr val="tx1"/>
              </a:solidFill>
              <a:latin typeface="Calibri"/>
              <a:ea typeface="+mj-lt"/>
              <a:cs typeface="+mj-lt"/>
            </a:endParaRP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chemeClr val="tx2"/>
                </a:solidFill>
                <a:latin typeface="Calibri"/>
                <a:ea typeface="+mj-lt"/>
                <a:cs typeface="+mj-lt"/>
              </a:rPr>
              <a:t>Md </a:t>
            </a:r>
            <a:r>
              <a:rPr lang="en-GB" b="1" dirty="0" err="1">
                <a:solidFill>
                  <a:schemeClr val="tx2"/>
                </a:solidFill>
                <a:latin typeface="Calibri"/>
                <a:ea typeface="+mj-lt"/>
                <a:cs typeface="+mj-lt"/>
              </a:rPr>
              <a:t>Mizbah</a:t>
            </a:r>
            <a:r>
              <a:rPr lang="en-GB" b="1" dirty="0">
                <a:solidFill>
                  <a:schemeClr val="tx2"/>
                </a:solidFill>
                <a:latin typeface="Calibri"/>
                <a:ea typeface="+mj-lt"/>
                <a:cs typeface="+mj-lt"/>
              </a:rPr>
              <a:t> Uddin </a:t>
            </a:r>
            <a:r>
              <a:rPr lang="en-GB" b="1" dirty="0" err="1">
                <a:solidFill>
                  <a:schemeClr val="tx2"/>
                </a:solidFill>
                <a:latin typeface="Calibri"/>
                <a:ea typeface="+mj-lt"/>
                <a:cs typeface="+mj-lt"/>
              </a:rPr>
              <a:t>Junaed</a:t>
            </a:r>
            <a:r>
              <a:rPr lang="en-GB" b="1" dirty="0">
                <a:solidFill>
                  <a:schemeClr val="tx2"/>
                </a:solidFill>
                <a:latin typeface="Calibri"/>
                <a:ea typeface="+mj-lt"/>
                <a:cs typeface="+mj-lt"/>
              </a:rPr>
              <a:t> | Reg. 2018331115</a:t>
            </a:r>
            <a:endParaRPr lang="en-GB" b="1">
              <a:solidFill>
                <a:schemeClr val="tx2"/>
              </a:solidFill>
              <a:latin typeface="Calibri"/>
              <a:cs typeface="Calibri"/>
            </a:endParaRPr>
          </a:p>
          <a:p>
            <a:r>
              <a:rPr lang="en-GB" b="1" dirty="0" err="1">
                <a:solidFill>
                  <a:schemeClr val="tx2"/>
                </a:solidFill>
                <a:latin typeface="Calibri"/>
                <a:ea typeface="+mj-lt"/>
                <a:cs typeface="+mj-lt"/>
              </a:rPr>
              <a:t>Shahnur</a:t>
            </a:r>
            <a:r>
              <a:rPr lang="en-GB" b="1" dirty="0">
                <a:solidFill>
                  <a:schemeClr val="tx2"/>
                </a:solidFill>
                <a:latin typeface="Calibri"/>
                <a:ea typeface="+mj-lt"/>
                <a:cs typeface="+mj-lt"/>
              </a:rPr>
              <a:t> Milon | Reg. 2018331100</a:t>
            </a:r>
            <a:endParaRPr lang="en-GB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0578" y="1059610"/>
            <a:ext cx="7334349" cy="114422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3600" b="1" dirty="0">
                <a:ea typeface="+mj-lt"/>
                <a:cs typeface="+mj-lt"/>
              </a:rPr>
              <a:t>Smart Personality Prediction</a:t>
            </a:r>
            <a:br>
              <a:rPr lang="en-GB" sz="3600" b="1" dirty="0">
                <a:ea typeface="+mj-lt"/>
                <a:cs typeface="+mj-lt"/>
              </a:rPr>
            </a:br>
            <a:r>
              <a:rPr lang="en-GB" sz="3600" b="1" dirty="0">
                <a:ea typeface="+mj-lt"/>
                <a:cs typeface="+mj-lt"/>
              </a:rPr>
              <a:t>System</a:t>
            </a:r>
            <a:endParaRPr lang="en-US" sz="36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A22BC2-8530-861F-6784-FB90905B2214}"/>
              </a:ext>
            </a:extLst>
          </p:cNvPr>
          <p:cNvCxnSpPr/>
          <p:nvPr/>
        </p:nvCxnSpPr>
        <p:spPr>
          <a:xfrm>
            <a:off x="1253706" y="4610818"/>
            <a:ext cx="4983192" cy="8626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010F596-8207-B93D-77EC-D5A9BA5064FB}"/>
              </a:ext>
            </a:extLst>
          </p:cNvPr>
          <p:cNvSpPr txBox="1"/>
          <p:nvPr/>
        </p:nvSpPr>
        <p:spPr>
          <a:xfrm>
            <a:off x="1135810" y="2487282"/>
            <a:ext cx="741871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latin typeface="Arial"/>
              </a:rPr>
              <a:t>A smart system for predicting human personality using machine learning algorithms. It analyses user </a:t>
            </a:r>
            <a:r>
              <a:rPr lang="en-GB" sz="2000" dirty="0" err="1">
                <a:latin typeface="Arial"/>
              </a:rPr>
              <a:t>responsed</a:t>
            </a:r>
            <a:r>
              <a:rPr lang="en-GB" sz="2000" dirty="0">
                <a:latin typeface="Arial"/>
              </a:rPr>
              <a:t> data and predict various personality traits and cluster. We took a dataset from </a:t>
            </a:r>
            <a:r>
              <a:rPr lang="en-GB" sz="2000" dirty="0" err="1">
                <a:latin typeface="Arial"/>
              </a:rPr>
              <a:t>kaggle</a:t>
            </a:r>
            <a:r>
              <a:rPr lang="en-GB" sz="2000" dirty="0">
                <a:latin typeface="Arial"/>
              </a:rPr>
              <a:t> and prepare a dataset of 300 users for training.</a:t>
            </a:r>
            <a:endParaRPr lang="en-GB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186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975" y="4691115"/>
            <a:ext cx="6974911" cy="68889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b="1" dirty="0" err="1">
                <a:solidFill>
                  <a:srgbClr val="7A1E1C"/>
                </a:solidFill>
                <a:latin typeface="Calibri"/>
                <a:ea typeface="+mj-lt"/>
                <a:cs typeface="+mj-lt"/>
              </a:rPr>
              <a:t>COurse</a:t>
            </a:r>
            <a:r>
              <a:rPr lang="en-GB" b="1" dirty="0">
                <a:solidFill>
                  <a:srgbClr val="7A1E1C"/>
                </a:solidFill>
                <a:latin typeface="Calibri"/>
                <a:ea typeface="+mj-lt"/>
                <a:cs typeface="+mj-lt"/>
              </a:rPr>
              <a:t> : CSE 350 (Project Work-III)</a:t>
            </a:r>
            <a:endParaRPr lang="en-US" b="1" dirty="0">
              <a:solidFill>
                <a:srgbClr val="7A1E1C"/>
              </a:solidFill>
              <a:latin typeface="Calibri"/>
              <a:ea typeface="+mj-lt"/>
              <a:cs typeface="+mj-lt"/>
            </a:endParaRPr>
          </a:p>
          <a:p>
            <a:pPr>
              <a:lnSpc>
                <a:spcPct val="150000"/>
              </a:lnSpc>
            </a:pPr>
            <a:endParaRPr lang="en-GB" b="1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9974" y="1102742"/>
            <a:ext cx="7334349" cy="114422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3600" b="1" dirty="0">
                <a:ea typeface="+mj-lt"/>
                <a:cs typeface="+mj-lt"/>
              </a:rPr>
              <a:t>Smart Personality Prediction</a:t>
            </a:r>
            <a:br>
              <a:rPr lang="en-GB" sz="3600" b="1" dirty="0">
                <a:ea typeface="+mj-lt"/>
                <a:cs typeface="+mj-lt"/>
              </a:rPr>
            </a:br>
            <a:r>
              <a:rPr lang="en-GB" sz="3600" b="1" dirty="0">
                <a:ea typeface="+mj-lt"/>
                <a:cs typeface="+mj-lt"/>
              </a:rPr>
              <a:t>System</a:t>
            </a:r>
            <a:endParaRPr lang="en-US" sz="36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0F596-8207-B93D-77EC-D5A9BA5064FB}"/>
              </a:ext>
            </a:extLst>
          </p:cNvPr>
          <p:cNvSpPr txBox="1"/>
          <p:nvPr/>
        </p:nvSpPr>
        <p:spPr>
          <a:xfrm>
            <a:off x="1265206" y="2487282"/>
            <a:ext cx="741871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latin typeface="Arial"/>
              </a:rPr>
              <a:t>A smart system for predicting human personality using machine learning algorithms. It analyses user responded data and predict various personality traits and cluster. We took a dataset from </a:t>
            </a:r>
            <a:r>
              <a:rPr lang="en-GB" sz="2000" dirty="0" err="1">
                <a:latin typeface="Arial"/>
              </a:rPr>
              <a:t>kaggle</a:t>
            </a:r>
            <a:r>
              <a:rPr lang="en-GB" sz="2000" dirty="0">
                <a:latin typeface="Arial"/>
              </a:rPr>
              <a:t> and prepare a dataset of 300 users for training.</a:t>
            </a:r>
            <a:endParaRPr lang="en-GB" sz="2000" dirty="0">
              <a:latin typeface="Arial"/>
              <a:cs typeface="Arial"/>
            </a:endParaRPr>
          </a:p>
        </p:txBody>
      </p:sp>
      <p:graphicFrame>
        <p:nvGraphicFramePr>
          <p:cNvPr id="16" name="Diagram 16">
            <a:extLst>
              <a:ext uri="{FF2B5EF4-FFF2-40B4-BE49-F238E27FC236}">
                <a16:creationId xmlns:a16="http://schemas.microsoft.com/office/drawing/2014/main" id="{BCBB51D0-A7B0-E949-DBC3-0AF8643488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9977836"/>
              </p:ext>
            </p:extLst>
          </p:nvPr>
        </p:nvGraphicFramePr>
        <p:xfrm>
          <a:off x="1337094" y="4691329"/>
          <a:ext cx="3091132" cy="2219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54" name="Diagram 16">
            <a:extLst>
              <a:ext uri="{FF2B5EF4-FFF2-40B4-BE49-F238E27FC236}">
                <a16:creationId xmlns:a16="http://schemas.microsoft.com/office/drawing/2014/main" id="{93F27BAB-000E-013A-959C-1D78448930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1104406"/>
              </p:ext>
            </p:extLst>
          </p:nvPr>
        </p:nvGraphicFramePr>
        <p:xfrm>
          <a:off x="4701395" y="5410196"/>
          <a:ext cx="3148642" cy="782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912209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502" y="355121"/>
            <a:ext cx="8825658" cy="741656"/>
          </a:xfrm>
        </p:spPr>
        <p:txBody>
          <a:bodyPr rtlCol="0"/>
          <a:lstStyle/>
          <a:p>
            <a:r>
              <a:rPr lang="en-GB" sz="3600" b="1" dirty="0">
                <a:solidFill>
                  <a:schemeClr val="bg2"/>
                </a:solidFill>
                <a:latin typeface="Arial"/>
                <a:cs typeface="Arial"/>
              </a:rPr>
              <a:t>Goals/Objectives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4F9FED2-47CE-7D4B-89C7-C4F735A44E86}"/>
              </a:ext>
            </a:extLst>
          </p:cNvPr>
          <p:cNvCxnSpPr/>
          <p:nvPr/>
        </p:nvCxnSpPr>
        <p:spPr>
          <a:xfrm>
            <a:off x="808007" y="1160253"/>
            <a:ext cx="11323607" cy="8626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418EF6-5D18-36B2-EAEB-74DCE2EF9B82}"/>
              </a:ext>
            </a:extLst>
          </p:cNvPr>
          <p:cNvSpPr txBox="1"/>
          <p:nvPr/>
        </p:nvSpPr>
        <p:spPr>
          <a:xfrm>
            <a:off x="809195" y="1906562"/>
            <a:ext cx="9849116" cy="40626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q"/>
            </a:pPr>
            <a:r>
              <a:rPr lang="en-GB" sz="24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Predict the personality of an individual using machine learning algorithms and give a summary of the overall character more precisely.</a:t>
            </a:r>
            <a:endParaRPr lang="en-GB" sz="2400">
              <a:solidFill>
                <a:schemeClr val="bg1"/>
              </a:solidFill>
              <a:latin typeface="Arial"/>
              <a:ea typeface="+mn-lt"/>
              <a:cs typeface="Calibri"/>
            </a:endParaRPr>
          </a:p>
          <a:p>
            <a:pPr marL="457200" indent="-457200">
              <a:buFont typeface="Wingdings"/>
              <a:buChar char="q"/>
            </a:pPr>
            <a:endParaRPr lang="en-GB" sz="2400" dirty="0">
              <a:solidFill>
                <a:schemeClr val="bg1"/>
              </a:solidFill>
              <a:latin typeface="Arial"/>
              <a:ea typeface="+mn-lt"/>
              <a:cs typeface="+mn-lt"/>
            </a:endParaRPr>
          </a:p>
          <a:p>
            <a:pPr marL="457200" indent="-457200">
              <a:buFont typeface="Wingdings"/>
              <a:buChar char="q"/>
            </a:pPr>
            <a:r>
              <a:rPr lang="en-GB" sz="24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Human personality plays a major role in his personal, social and  professional life as well. Nowadays many organizations have also started shortlisting the candidates based on their personality.</a:t>
            </a:r>
            <a:endParaRPr lang="en-GB" sz="2400">
              <a:solidFill>
                <a:schemeClr val="bg1"/>
              </a:solidFill>
              <a:latin typeface="Arial"/>
              <a:cs typeface="Calibri"/>
            </a:endParaRPr>
          </a:p>
          <a:p>
            <a:pPr marL="457200" indent="-457200">
              <a:buFont typeface="Wingdings"/>
              <a:buChar char="q"/>
            </a:pPr>
            <a:endParaRPr lang="en-GB" sz="2400" dirty="0">
              <a:solidFill>
                <a:schemeClr val="bg1"/>
              </a:solidFill>
              <a:latin typeface="Arial"/>
              <a:ea typeface="+mn-lt"/>
              <a:cs typeface="+mn-lt"/>
            </a:endParaRPr>
          </a:p>
          <a:p>
            <a:pPr marL="457200" indent="-457200">
              <a:buFont typeface="Wingdings"/>
              <a:buChar char="q"/>
            </a:pPr>
            <a:r>
              <a:rPr lang="en-GB" sz="24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Besides, people prefer finding right candidates based on personality </a:t>
            </a:r>
            <a:r>
              <a:rPr lang="en-GB" sz="24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incase</a:t>
            </a:r>
            <a:r>
              <a:rPr lang="en-GB" sz="24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of friendship, marriage, business partnership etc.</a:t>
            </a:r>
            <a:endParaRPr lang="en-GB" sz="2400" dirty="0">
              <a:solidFill>
                <a:schemeClr val="bg1"/>
              </a:solidFill>
              <a:latin typeface="Arial"/>
              <a:cs typeface="Calibri"/>
            </a:endParaRPr>
          </a:p>
          <a:p>
            <a:endParaRPr lang="en-GB" dirty="0">
              <a:solidFill>
                <a:schemeClr val="bg1"/>
              </a:solidFill>
              <a:latin typeface="Century Gothic" panose="020B0502020202020204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99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502" y="355121"/>
            <a:ext cx="8825658" cy="741656"/>
          </a:xfrm>
        </p:spPr>
        <p:txBody>
          <a:bodyPr rtlCol="0"/>
          <a:lstStyle/>
          <a:p>
            <a:r>
              <a:rPr lang="en-GB" sz="3600" b="1" dirty="0">
                <a:solidFill>
                  <a:schemeClr val="bg2"/>
                </a:solidFill>
                <a:latin typeface="Arial"/>
                <a:cs typeface="Arial"/>
              </a:rPr>
              <a:t>Goals/Objectives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4F9FED2-47CE-7D4B-89C7-C4F735A44E86}"/>
              </a:ext>
            </a:extLst>
          </p:cNvPr>
          <p:cNvCxnSpPr/>
          <p:nvPr/>
        </p:nvCxnSpPr>
        <p:spPr>
          <a:xfrm>
            <a:off x="808007" y="1160253"/>
            <a:ext cx="11323607" cy="8626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418EF6-5D18-36B2-EAEB-74DCE2EF9B82}"/>
              </a:ext>
            </a:extLst>
          </p:cNvPr>
          <p:cNvSpPr txBox="1"/>
          <p:nvPr/>
        </p:nvSpPr>
        <p:spPr>
          <a:xfrm>
            <a:off x="809195" y="1906562"/>
            <a:ext cx="98491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2400" dirty="0">
              <a:solidFill>
                <a:schemeClr val="bg1"/>
              </a:solidFill>
              <a:latin typeface="Arial"/>
              <a:ea typeface="+mn-lt"/>
              <a:cs typeface="+mn-lt"/>
            </a:endParaRPr>
          </a:p>
        </p:txBody>
      </p:sp>
      <p:graphicFrame>
        <p:nvGraphicFramePr>
          <p:cNvPr id="3" name="Diagram 4">
            <a:extLst>
              <a:ext uri="{FF2B5EF4-FFF2-40B4-BE49-F238E27FC236}">
                <a16:creationId xmlns:a16="http://schemas.microsoft.com/office/drawing/2014/main" id="{9DB4E54A-4A88-BBBB-CD7D-91D69387E4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4483131"/>
              </p:ext>
            </p:extLst>
          </p:nvPr>
        </p:nvGraphicFramePr>
        <p:xfrm>
          <a:off x="948906" y="1715219"/>
          <a:ext cx="10121660" cy="4779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338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502" y="355121"/>
            <a:ext cx="8825658" cy="741656"/>
          </a:xfrm>
        </p:spPr>
        <p:txBody>
          <a:bodyPr rtlCol="0"/>
          <a:lstStyle/>
          <a:p>
            <a:r>
              <a:rPr lang="en-GB" sz="3600" b="1" dirty="0">
                <a:solidFill>
                  <a:schemeClr val="bg2"/>
                </a:solidFill>
                <a:latin typeface="Arial"/>
                <a:cs typeface="Arial"/>
              </a:rPr>
              <a:t>Features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4F9FED2-47CE-7D4B-89C7-C4F735A44E86}"/>
              </a:ext>
            </a:extLst>
          </p:cNvPr>
          <p:cNvCxnSpPr/>
          <p:nvPr/>
        </p:nvCxnSpPr>
        <p:spPr>
          <a:xfrm>
            <a:off x="808007" y="1160253"/>
            <a:ext cx="11323607" cy="8626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418EF6-5D18-36B2-EAEB-74DCE2EF9B82}"/>
              </a:ext>
            </a:extLst>
          </p:cNvPr>
          <p:cNvSpPr txBox="1"/>
          <p:nvPr/>
        </p:nvSpPr>
        <p:spPr>
          <a:xfrm>
            <a:off x="809195" y="1719656"/>
            <a:ext cx="9921003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Offers a user interface that takes user responses to some primary data and 50 short statements from several traits other criteria according to Big 5 model.</a:t>
            </a:r>
            <a:endParaRPr lang="en-US" sz="2400">
              <a:solidFill>
                <a:schemeClr val="bg1"/>
              </a:solidFill>
              <a:latin typeface="Arial"/>
              <a:ea typeface="+mn-lt"/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GB" sz="2400" dirty="0">
              <a:solidFill>
                <a:schemeClr val="bg1"/>
              </a:solidFill>
              <a:latin typeface="Arial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For each statement, user can choose one of the following 5 scales: Strongly Disagree, Disagree, Neutral, Agree, and Strongly Agree.</a:t>
            </a:r>
            <a:br>
              <a:rPr lang="en-US" sz="2000" dirty="0">
                <a:latin typeface="Arial"/>
              </a:rPr>
            </a:br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Puts the user into one of the 5 personality groups using several ML algorithms. Shows details of the 5 groups.</a:t>
            </a:r>
            <a:br>
              <a:rPr lang="en-US" sz="2400" dirty="0">
                <a:solidFill>
                  <a:schemeClr val="bg1"/>
                </a:solidFill>
                <a:latin typeface="Arial"/>
              </a:rPr>
            </a:br>
            <a:endParaRPr lang="en-US" sz="2400">
              <a:solidFill>
                <a:schemeClr val="bg1"/>
              </a:solidFill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Predicts 10 key personalities by analysing the user input and label them in percentage.</a:t>
            </a:r>
          </a:p>
          <a:p>
            <a:pPr marL="342900" indent="-342900">
              <a:buFont typeface="Arial"/>
              <a:buChar char="•"/>
            </a:pPr>
            <a:endParaRPr lang="en-GB"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42900" indent="-342900" algn="l">
              <a:buFont typeface="Arial"/>
              <a:buChar char="•"/>
            </a:pPr>
            <a:endParaRPr lang="en-GB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795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502" y="355121"/>
            <a:ext cx="8825658" cy="741656"/>
          </a:xfrm>
        </p:spPr>
        <p:txBody>
          <a:bodyPr rtlCol="0"/>
          <a:lstStyle/>
          <a:p>
            <a:r>
              <a:rPr lang="en-GB" sz="3600" b="1" dirty="0">
                <a:solidFill>
                  <a:schemeClr val="bg2"/>
                </a:solidFill>
                <a:latin typeface="Arial"/>
                <a:cs typeface="Arial"/>
              </a:rPr>
              <a:t>Features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4F9FED2-47CE-7D4B-89C7-C4F735A44E86}"/>
              </a:ext>
            </a:extLst>
          </p:cNvPr>
          <p:cNvCxnSpPr/>
          <p:nvPr/>
        </p:nvCxnSpPr>
        <p:spPr>
          <a:xfrm>
            <a:off x="808007" y="1160253"/>
            <a:ext cx="11323607" cy="8626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418EF6-5D18-36B2-EAEB-74DCE2EF9B82}"/>
              </a:ext>
            </a:extLst>
          </p:cNvPr>
          <p:cNvSpPr txBox="1"/>
          <p:nvPr/>
        </p:nvSpPr>
        <p:spPr>
          <a:xfrm>
            <a:off x="938591" y="1489618"/>
            <a:ext cx="992100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endParaRPr lang="en-GB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13" name="Diagram 13">
            <a:extLst>
              <a:ext uri="{FF2B5EF4-FFF2-40B4-BE49-F238E27FC236}">
                <a16:creationId xmlns:a16="http://schemas.microsoft.com/office/drawing/2014/main" id="{9C023051-5B09-6311-99AE-7D6B3366C3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5257362"/>
              </p:ext>
            </p:extLst>
          </p:nvPr>
        </p:nvGraphicFramePr>
        <p:xfrm>
          <a:off x="977660" y="1585823"/>
          <a:ext cx="9431547" cy="4908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674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502" y="355121"/>
            <a:ext cx="8825658" cy="741656"/>
          </a:xfrm>
        </p:spPr>
        <p:txBody>
          <a:bodyPr rtlCol="0"/>
          <a:lstStyle/>
          <a:p>
            <a:r>
              <a:rPr lang="en-GB" sz="3600" b="1" dirty="0">
                <a:solidFill>
                  <a:schemeClr val="bg2"/>
                </a:solidFill>
                <a:latin typeface="Arial"/>
                <a:cs typeface="Arial"/>
              </a:rPr>
              <a:t>Project Description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4F9FED2-47CE-7D4B-89C7-C4F735A44E86}"/>
              </a:ext>
            </a:extLst>
          </p:cNvPr>
          <p:cNvCxnSpPr/>
          <p:nvPr/>
        </p:nvCxnSpPr>
        <p:spPr>
          <a:xfrm>
            <a:off x="808007" y="1160253"/>
            <a:ext cx="11323607" cy="8626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418EF6-5D18-36B2-EAEB-74DCE2EF9B82}"/>
              </a:ext>
            </a:extLst>
          </p:cNvPr>
          <p:cNvSpPr txBox="1"/>
          <p:nvPr/>
        </p:nvSpPr>
        <p:spPr>
          <a:xfrm>
            <a:off x="809195" y="1906562"/>
            <a:ext cx="9849116" cy="46371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A smart system for predicting the human personality using machine learning algorithms. The system analyse user </a:t>
            </a:r>
            <a:r>
              <a:rPr lang="en-GB" sz="24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responed</a:t>
            </a:r>
            <a:r>
              <a:rPr lang="en-GB" sz="24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data and predict various personality traits. We took a dataset from </a:t>
            </a:r>
            <a:r>
              <a:rPr lang="en-GB" sz="24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kaggle</a:t>
            </a:r>
            <a:r>
              <a:rPr lang="en-GB" sz="24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and prepare a dataset of 200 users for the project.</a:t>
            </a:r>
            <a:endParaRPr lang="en-GB" sz="2400" dirty="0">
              <a:solidFill>
                <a:schemeClr val="bg1"/>
              </a:solidFill>
              <a:latin typeface="Arial"/>
              <a:cs typeface="Calibri"/>
            </a:endParaRPr>
          </a:p>
          <a:p>
            <a:endParaRPr lang="en-GB" sz="2400" dirty="0">
              <a:solidFill>
                <a:schemeClr val="bg1"/>
              </a:solidFill>
              <a:latin typeface="Arial"/>
              <a:ea typeface="+mn-lt"/>
              <a:cs typeface="+mn-lt"/>
            </a:endParaRPr>
          </a:p>
          <a:p>
            <a:endParaRPr lang="en-GB" sz="2400" dirty="0">
              <a:solidFill>
                <a:schemeClr val="bg1"/>
              </a:solidFill>
              <a:latin typeface="Arial"/>
              <a:ea typeface="+mn-lt"/>
              <a:cs typeface="+mn-lt"/>
            </a:endParaRPr>
          </a:p>
          <a:p>
            <a:r>
              <a:rPr lang="en-GB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TEAM :</a:t>
            </a:r>
          </a:p>
          <a:p>
            <a:pPr>
              <a:spcBef>
                <a:spcPts val="1000"/>
              </a:spcBef>
            </a:pPr>
            <a:r>
              <a:rPr lang="en-GB" sz="2000" b="1" cap="all" dirty="0">
                <a:solidFill>
                  <a:schemeClr val="bg2"/>
                </a:solidFill>
                <a:ea typeface="+mn-lt"/>
                <a:cs typeface="+mn-lt"/>
              </a:rPr>
              <a:t>MD MIZBAH UDDIN JUNAED</a:t>
            </a:r>
            <a:endParaRPr lang="en-GB" sz="2000" dirty="0">
              <a:solidFill>
                <a:schemeClr val="bg2"/>
              </a:solidFill>
              <a:ea typeface="+mn-lt"/>
              <a:cs typeface="+mn-lt"/>
            </a:endParaRPr>
          </a:p>
          <a:p>
            <a:pPr>
              <a:spcBef>
                <a:spcPts val="1000"/>
              </a:spcBef>
            </a:pPr>
            <a:r>
              <a:rPr lang="en-GB" sz="2000" b="1" cap="all" dirty="0">
                <a:solidFill>
                  <a:schemeClr val="bg2"/>
                </a:solidFill>
                <a:ea typeface="+mn-lt"/>
                <a:cs typeface="+mn-lt"/>
              </a:rPr>
              <a:t>REG. 2018331115</a:t>
            </a:r>
            <a:endParaRPr lang="en-GB" sz="2000" dirty="0">
              <a:solidFill>
                <a:schemeClr val="bg2"/>
              </a:solidFill>
              <a:ea typeface="+mn-lt"/>
              <a:cs typeface="+mn-lt"/>
            </a:endParaRPr>
          </a:p>
          <a:p>
            <a:pPr>
              <a:spcBef>
                <a:spcPts val="1000"/>
              </a:spcBef>
            </a:pPr>
            <a:r>
              <a:rPr lang="en-GB" sz="2000" b="1" cap="all" dirty="0">
                <a:solidFill>
                  <a:schemeClr val="bg2"/>
                </a:solidFill>
                <a:ea typeface="+mn-lt"/>
                <a:cs typeface="+mn-lt"/>
              </a:rPr>
              <a:t>SHAHNUR MILON</a:t>
            </a:r>
            <a:endParaRPr lang="en-GB" sz="2000" dirty="0">
              <a:solidFill>
                <a:schemeClr val="bg2"/>
              </a:solidFill>
              <a:ea typeface="+mn-lt"/>
              <a:cs typeface="+mn-lt"/>
            </a:endParaRPr>
          </a:p>
          <a:p>
            <a:pPr>
              <a:spcBef>
                <a:spcPts val="1000"/>
              </a:spcBef>
            </a:pPr>
            <a:r>
              <a:rPr lang="en-GB" sz="2000" b="1" cap="all" dirty="0">
                <a:solidFill>
                  <a:schemeClr val="bg2"/>
                </a:solidFill>
                <a:ea typeface="+mn-lt"/>
                <a:cs typeface="+mn-lt"/>
              </a:rPr>
              <a:t>REG. 2018331100</a:t>
            </a:r>
            <a:endParaRPr lang="en-GB" sz="2000" dirty="0">
              <a:solidFill>
                <a:schemeClr val="bg2"/>
              </a:solidFill>
            </a:endParaRPr>
          </a:p>
          <a:p>
            <a:endParaRPr lang="en-GB" dirty="0">
              <a:solidFill>
                <a:schemeClr val="bg1"/>
              </a:solidFill>
              <a:latin typeface="Century Gothic" panose="020B0502020202020204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4481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</Words>
  <Application>Microsoft Office PowerPoint</Application>
  <PresentationFormat>Widescreen</PresentationFormat>
  <Paragraphs>1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</vt:lpstr>
      <vt:lpstr>Smart Personality Prediction System</vt:lpstr>
      <vt:lpstr>Smart Personality Prediction System</vt:lpstr>
      <vt:lpstr>Goals/Objectives</vt:lpstr>
      <vt:lpstr>Goals/Objectives</vt:lpstr>
      <vt:lpstr>Features</vt:lpstr>
      <vt:lpstr>Features</vt:lpstr>
      <vt:lpstr>Project Description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602</cp:revision>
  <dcterms:created xsi:type="dcterms:W3CDTF">2023-03-12T19:58:48Z</dcterms:created>
  <dcterms:modified xsi:type="dcterms:W3CDTF">2023-03-15T06:34:46Z</dcterms:modified>
</cp:coreProperties>
</file>