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0" r:id="rId2"/>
    <p:sldId id="303" r:id="rId3"/>
    <p:sldId id="261" r:id="rId4"/>
    <p:sldId id="262" r:id="rId5"/>
    <p:sldId id="305" r:id="rId6"/>
    <p:sldId id="306" r:id="rId7"/>
    <p:sldId id="310" r:id="rId8"/>
    <p:sldId id="307" r:id="rId9"/>
    <p:sldId id="268" r:id="rId10"/>
    <p:sldId id="274" r:id="rId11"/>
    <p:sldId id="269" r:id="rId12"/>
    <p:sldId id="273" r:id="rId13"/>
    <p:sldId id="272" r:id="rId14"/>
    <p:sldId id="271" r:id="rId15"/>
    <p:sldId id="317" r:id="rId16"/>
    <p:sldId id="318" r:id="rId17"/>
    <p:sldId id="319" r:id="rId18"/>
    <p:sldId id="320" r:id="rId19"/>
    <p:sldId id="321" r:id="rId20"/>
    <p:sldId id="297" r:id="rId21"/>
    <p:sldId id="314" r:id="rId22"/>
    <p:sldId id="313" r:id="rId23"/>
    <p:sldId id="281" r:id="rId24"/>
    <p:sldId id="282" r:id="rId25"/>
    <p:sldId id="302" r:id="rId26"/>
    <p:sldId id="283" r:id="rId27"/>
    <p:sldId id="284" r:id="rId28"/>
    <p:sldId id="285" r:id="rId29"/>
    <p:sldId id="286" r:id="rId30"/>
    <p:sldId id="287" r:id="rId31"/>
    <p:sldId id="288" r:id="rId32"/>
    <p:sldId id="289" r:id="rId33"/>
    <p:sldId id="290" r:id="rId34"/>
    <p:sldId id="291" r:id="rId35"/>
    <p:sldId id="312" r:id="rId36"/>
    <p:sldId id="293" r:id="rId37"/>
    <p:sldId id="294" r:id="rId38"/>
    <p:sldId id="295" r:id="rId39"/>
    <p:sldId id="296" r:id="rId40"/>
    <p:sldId id="311" r:id="rId41"/>
    <p:sldId id="315" r:id="rId42"/>
    <p:sldId id="316"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p:cViewPr varScale="1">
        <p:scale>
          <a:sx n="90" d="100"/>
          <a:sy n="90" d="100"/>
        </p:scale>
        <p:origin x="110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6A61A-CB9F-4F3C-8E7B-DA010A0DB27A}" type="datetimeFigureOut">
              <a:rPr lang="en-US" smtClean="0"/>
              <a:t>3/5/2024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843C03-B1DA-447D-90F2-B27B49D4BE49}" type="slidenum">
              <a:rPr lang="en-US" smtClean="0"/>
              <a:t>‹#›</a:t>
            </a:fld>
            <a:endParaRPr lang="en-US"/>
          </a:p>
        </p:txBody>
      </p:sp>
    </p:spTree>
    <p:extLst>
      <p:ext uri="{BB962C8B-B14F-4D97-AF65-F5344CB8AC3E}">
        <p14:creationId xmlns:p14="http://schemas.microsoft.com/office/powerpoint/2010/main" val="34599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D86FBF70-ABC9-F1AD-354D-AB625C1A7AF8}"/>
              </a:ext>
            </a:extLst>
          </p:cNvPr>
          <p:cNvSpPr>
            <a:spLocks noGrp="1"/>
          </p:cNvSpPr>
          <p:nvPr>
            <p:ph type="body" idx="1"/>
          </p:nvPr>
        </p:nvSpPr>
        <p:spPr bwMode="auto">
          <a:xfrm>
            <a:off x="-1610612736"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A84F8AE0-8B52-9342-5E75-76D76113EE1E}"/>
              </a:ext>
            </a:extLst>
          </p:cNvPr>
          <p:cNvSpPr>
            <a:spLocks noGrp="1"/>
          </p:cNvSpPr>
          <p:nvPr>
            <p:ph type="body" idx="1"/>
          </p:nvPr>
        </p:nvSpPr>
        <p:spPr bwMode="auto">
          <a:xfrm>
            <a:off x="-1610612736"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A84F8AE0-8B52-9342-5E75-76D76113EE1E}"/>
              </a:ext>
            </a:extLst>
          </p:cNvPr>
          <p:cNvSpPr>
            <a:spLocks noGrp="1"/>
          </p:cNvSpPr>
          <p:nvPr>
            <p:ph type="body" idx="1"/>
          </p:nvPr>
        </p:nvSpPr>
        <p:spPr bwMode="auto">
          <a:xfrm>
            <a:off x="-1610612736"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A84F8AE0-8B52-9342-5E75-76D76113EE1E}"/>
              </a:ext>
            </a:extLst>
          </p:cNvPr>
          <p:cNvSpPr>
            <a:spLocks noGrp="1"/>
          </p:cNvSpPr>
          <p:nvPr>
            <p:ph type="body" idx="1"/>
          </p:nvPr>
        </p:nvSpPr>
        <p:spPr bwMode="auto">
          <a:xfrm>
            <a:off x="-1610612736"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A84F8AE0-8B52-9342-5E75-76D76113EE1E}"/>
              </a:ext>
            </a:extLst>
          </p:cNvPr>
          <p:cNvSpPr>
            <a:spLocks noGrp="1"/>
          </p:cNvSpPr>
          <p:nvPr>
            <p:ph type="body" idx="1"/>
          </p:nvPr>
        </p:nvSpPr>
        <p:spPr bwMode="auto">
          <a:xfrm>
            <a:off x="-1610612736"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4304DA-5E23-449F-B53D-7DFD67DBC8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6900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4304DA-5E23-449F-B53D-7DFD67DBC8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2386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4304DA-5E23-449F-B53D-7DFD67DBC8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08936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4304DA-5E23-449F-B53D-7DFD67DBC8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265959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304DA-5E23-449F-B53D-7DFD67DBC8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62435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4304DA-5E23-449F-B53D-7DFD67DBC8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0901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4304DA-5E23-449F-B53D-7DFD67DBC841}"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54973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4304DA-5E23-449F-B53D-7DFD67DBC841}"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307355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304DA-5E23-449F-B53D-7DFD67DBC841}"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61636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304DA-5E23-449F-B53D-7DFD67DBC8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192571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304DA-5E23-449F-B53D-7DFD67DBC8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3981B-2A1A-4917-9F21-444816576205}" type="slidenum">
              <a:rPr lang="en-US" smtClean="0"/>
              <a:t>‹#›</a:t>
            </a:fld>
            <a:endParaRPr lang="en-US"/>
          </a:p>
        </p:txBody>
      </p:sp>
    </p:spTree>
    <p:extLst>
      <p:ext uri="{BB962C8B-B14F-4D97-AF65-F5344CB8AC3E}">
        <p14:creationId xmlns:p14="http://schemas.microsoft.com/office/powerpoint/2010/main" val="401070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304DA-5E23-449F-B53D-7DFD67DBC841}" type="datetimeFigureOut">
              <a:rPr lang="en-US" smtClean="0"/>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3981B-2A1A-4917-9F21-444816576205}" type="slidenum">
              <a:rPr lang="en-US" smtClean="0"/>
              <a:t>‹#›</a:t>
            </a:fld>
            <a:endParaRPr lang="en-US"/>
          </a:p>
        </p:txBody>
      </p:sp>
    </p:spTree>
    <p:extLst>
      <p:ext uri="{BB962C8B-B14F-4D97-AF65-F5344CB8AC3E}">
        <p14:creationId xmlns:p14="http://schemas.microsoft.com/office/powerpoint/2010/main" val="117414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2400" y="1752600"/>
            <a:ext cx="8362950" cy="4724400"/>
          </a:xfrm>
        </p:spPr>
        <p:txBody>
          <a:bodyPr>
            <a:normAutofit/>
          </a:bodyPr>
          <a:lstStyle/>
          <a:p>
            <a:pPr algn="just">
              <a:buFont typeface="Wingdings" pitchFamily="2" charset="2"/>
              <a:buChar char="Ø"/>
            </a:pPr>
            <a:r>
              <a:rPr lang="en-IN" sz="2200" dirty="0">
                <a:latin typeface="Times New Roman" pitchFamily="18" charset="0"/>
                <a:cs typeface="Times New Roman" pitchFamily="18" charset="0"/>
              </a:rPr>
              <a:t>Diabetes is  the common disease faced by the all types and all age group people. Due to this disease the body doesn’t produce a required amount of hormones. </a:t>
            </a:r>
          </a:p>
          <a:p>
            <a:pPr algn="just">
              <a:buFont typeface="Wingdings" pitchFamily="2" charset="2"/>
              <a:buChar char="Ø"/>
            </a:pPr>
            <a:endParaRPr lang="en-IN" sz="2200" dirty="0">
              <a:latin typeface="Times New Roman" pitchFamily="18" charset="0"/>
              <a:cs typeface="Times New Roman" pitchFamily="18" charset="0"/>
            </a:endParaRPr>
          </a:p>
          <a:p>
            <a:pPr algn="just">
              <a:buFont typeface="Wingdings" pitchFamily="2" charset="2"/>
              <a:buChar char="Ø"/>
            </a:pPr>
            <a:r>
              <a:rPr lang="en-IN" sz="2200" dirty="0">
                <a:latin typeface="Times New Roman" pitchFamily="18" charset="0"/>
                <a:cs typeface="Times New Roman" pitchFamily="18" charset="0"/>
              </a:rPr>
              <a:t>The cells in our body needs glucose for growth that hormone is sort of essential. If somebody has polygenic disease, very little or no hormone is secreted. during this state of affairs, plenty of glucose is accessible within the blood stream however the body is unable to use it primarily there square measure 2 styles of polygenic disease ,which are Type-1 and Type-2. </a:t>
            </a:r>
          </a:p>
          <a:p>
            <a:pPr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76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BEC-0CBB-09A8-5F0A-2118736C2D41}"/>
              </a:ext>
            </a:extLst>
          </p:cNvPr>
          <p:cNvSpPr>
            <a:spLocks noGrp="1"/>
          </p:cNvSpPr>
          <p:nvPr>
            <p:ph type="title"/>
          </p:nvPr>
        </p:nvSpPr>
        <p:spPr>
          <a:xfrm>
            <a:off x="457200" y="587374"/>
            <a:ext cx="8305800" cy="1089025"/>
          </a:xfrm>
        </p:spPr>
        <p:txBody>
          <a:bodyPr>
            <a:normAutofit/>
          </a:bodyPr>
          <a:lstStyle/>
          <a:p>
            <a:pPr algn="l"/>
            <a:r>
              <a:rPr lang="en-IN" sz="3200" b="1" u="sng" dirty="0">
                <a:latin typeface="Times New Roman" panose="02020603050405020304" pitchFamily="18" charset="0"/>
                <a:cs typeface="Times New Roman" panose="02020603050405020304" pitchFamily="18" charset="0"/>
              </a:rPr>
              <a:t>Research Objectives:</a:t>
            </a:r>
          </a:p>
        </p:txBody>
      </p:sp>
      <p:sp>
        <p:nvSpPr>
          <p:cNvPr id="3" name="Text Placeholder 2">
            <a:extLst>
              <a:ext uri="{FF2B5EF4-FFF2-40B4-BE49-F238E27FC236}">
                <a16:creationId xmlns:a16="http://schemas.microsoft.com/office/drawing/2014/main" id="{BC9E15C2-129F-59FE-2403-B35162510AED}"/>
              </a:ext>
            </a:extLst>
          </p:cNvPr>
          <p:cNvSpPr>
            <a:spLocks noGrp="1"/>
          </p:cNvSpPr>
          <p:nvPr>
            <p:ph idx="1"/>
          </p:nvPr>
        </p:nvSpPr>
        <p:spPr>
          <a:xfrm>
            <a:off x="457200" y="1981200"/>
            <a:ext cx="8229600" cy="4191000"/>
          </a:xfrm>
        </p:spPr>
        <p:txBody>
          <a:bodyPr>
            <a:normAutofit/>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To Train the machine learning methods for prediction of multi type diabetes  diseases.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To find the performance metrics of Algorithm.</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Recognizing the failures of earlier attempts to diagnose subtypes of diabetes mellitus using machine learning techniques.</a:t>
            </a:r>
            <a:endParaRPr lang="en-US" sz="2400" dirty="0">
              <a:latin typeface="Times New Roman" pitchFamily="18" charset="0"/>
              <a:cs typeface="Times New Roman" pitchFamily="18" charset="0"/>
            </a:endParaRPr>
          </a:p>
          <a:p>
            <a:pPr marL="342900" indent="-342900" algn="just">
              <a:buFont typeface="+mj-lt"/>
              <a:buAutoNum type="arabicPeriod"/>
            </a:pPr>
            <a:r>
              <a:rPr lang="en-IN" sz="2400" dirty="0">
                <a:latin typeface="Times New Roman" pitchFamily="18" charset="0"/>
                <a:cs typeface="Times New Roman" pitchFamily="18" charset="0"/>
              </a:rPr>
              <a:t>Creating a model or tool for sub-types of Diabetes Mellitus diagnosis that aids in detecting the disease early in individuals and may lower the risk of developing it.</a:t>
            </a:r>
            <a:endParaRPr lang="en-US" sz="2400" dirty="0">
              <a:latin typeface="Times New Roman" pitchFamily="18" charset="0"/>
              <a:cs typeface="Times New Roman"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342900" indent="-342900" algn="just">
              <a:buNone/>
            </a:pPr>
            <a:endParaRPr lang="en-IN" sz="2400" dirty="0">
              <a:latin typeface="Times New Roman" panose="02020603050405020304" pitchFamily="18" charset="0"/>
              <a:cs typeface="Times New Roman" panose="02020603050405020304" pitchFamily="18" charset="0"/>
            </a:endParaRPr>
          </a:p>
          <a:p>
            <a:pPr marL="514350" indent="-514350">
              <a:buNone/>
            </a:pPr>
            <a:endParaRPr lang="en-IN" dirty="0"/>
          </a:p>
        </p:txBody>
      </p:sp>
    </p:spTree>
    <p:extLst>
      <p:ext uri="{BB962C8B-B14F-4D97-AF65-F5344CB8AC3E}">
        <p14:creationId xmlns:p14="http://schemas.microsoft.com/office/powerpoint/2010/main" val="180102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48CF-EDE0-6D76-DA2F-969AAF5C59A5}"/>
              </a:ext>
            </a:extLst>
          </p:cNvPr>
          <p:cNvSpPr>
            <a:spLocks noGrp="1"/>
          </p:cNvSpPr>
          <p:nvPr>
            <p:ph type="title"/>
          </p:nvPr>
        </p:nvSpPr>
        <p:spPr>
          <a:xfrm>
            <a:off x="628650" y="365126"/>
            <a:ext cx="7886700" cy="857283"/>
          </a:xfrm>
        </p:spPr>
        <p:txBody>
          <a:bodyPr/>
          <a:lstStyle/>
          <a:p>
            <a:pPr algn="l"/>
            <a:r>
              <a:rPr lang="en-IN" b="1" u="sng" dirty="0">
                <a:latin typeface="Times New Roman" panose="02020603050405020304" pitchFamily="18" charset="0"/>
                <a:cs typeface="Times New Roman" panose="02020603050405020304" pitchFamily="18" charset="0"/>
              </a:rPr>
              <a:t>General Block Diagram</a:t>
            </a:r>
          </a:p>
        </p:txBody>
      </p:sp>
      <p:sp>
        <p:nvSpPr>
          <p:cNvPr id="5" name="Rectangle: Rounded Corners 4">
            <a:extLst>
              <a:ext uri="{FF2B5EF4-FFF2-40B4-BE49-F238E27FC236}">
                <a16:creationId xmlns:a16="http://schemas.microsoft.com/office/drawing/2014/main" id="{0CDFEF07-8DC4-1896-ACA4-EB87A290CC86}"/>
              </a:ext>
            </a:extLst>
          </p:cNvPr>
          <p:cNvSpPr/>
          <p:nvPr/>
        </p:nvSpPr>
        <p:spPr>
          <a:xfrm>
            <a:off x="440356" y="1694047"/>
            <a:ext cx="2237874" cy="1453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Importing Modules and Loading the dataset</a:t>
            </a:r>
          </a:p>
        </p:txBody>
      </p:sp>
      <p:sp>
        <p:nvSpPr>
          <p:cNvPr id="6" name="Rectangle: Rounded Corners 5">
            <a:extLst>
              <a:ext uri="{FF2B5EF4-FFF2-40B4-BE49-F238E27FC236}">
                <a16:creationId xmlns:a16="http://schemas.microsoft.com/office/drawing/2014/main" id="{D0367D50-6652-D360-8F4F-90CA48AB2F38}"/>
              </a:ext>
            </a:extLst>
          </p:cNvPr>
          <p:cNvSpPr/>
          <p:nvPr/>
        </p:nvSpPr>
        <p:spPr>
          <a:xfrm>
            <a:off x="3400124" y="1694047"/>
            <a:ext cx="2237874" cy="1453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Analyze and visualize the dataset</a:t>
            </a:r>
          </a:p>
        </p:txBody>
      </p:sp>
      <p:sp>
        <p:nvSpPr>
          <p:cNvPr id="7" name="Rectangle: Rounded Corners 6">
            <a:extLst>
              <a:ext uri="{FF2B5EF4-FFF2-40B4-BE49-F238E27FC236}">
                <a16:creationId xmlns:a16="http://schemas.microsoft.com/office/drawing/2014/main" id="{6F1D49FC-27B0-6E4E-2D38-BD85B7D2E4D3}"/>
              </a:ext>
            </a:extLst>
          </p:cNvPr>
          <p:cNvSpPr/>
          <p:nvPr/>
        </p:nvSpPr>
        <p:spPr>
          <a:xfrm>
            <a:off x="6403206" y="1694047"/>
            <a:ext cx="2237874" cy="1453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Model Training</a:t>
            </a:r>
          </a:p>
        </p:txBody>
      </p:sp>
      <p:sp>
        <p:nvSpPr>
          <p:cNvPr id="8" name="Rectangle: Rounded Corners 7">
            <a:extLst>
              <a:ext uri="{FF2B5EF4-FFF2-40B4-BE49-F238E27FC236}">
                <a16:creationId xmlns:a16="http://schemas.microsoft.com/office/drawing/2014/main" id="{514CEA10-9242-430E-468F-72243E639F88}"/>
              </a:ext>
            </a:extLst>
          </p:cNvPr>
          <p:cNvSpPr/>
          <p:nvPr/>
        </p:nvSpPr>
        <p:spPr>
          <a:xfrm>
            <a:off x="6446520" y="4735630"/>
            <a:ext cx="2151246" cy="1453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Model Evaluation</a:t>
            </a:r>
          </a:p>
        </p:txBody>
      </p:sp>
      <p:sp>
        <p:nvSpPr>
          <p:cNvPr id="9" name="Rectangle: Rounded Corners 8">
            <a:extLst>
              <a:ext uri="{FF2B5EF4-FFF2-40B4-BE49-F238E27FC236}">
                <a16:creationId xmlns:a16="http://schemas.microsoft.com/office/drawing/2014/main" id="{DBC79A4B-F95E-4B45-E85C-F48EFD7353CF}"/>
              </a:ext>
            </a:extLst>
          </p:cNvPr>
          <p:cNvSpPr/>
          <p:nvPr/>
        </p:nvSpPr>
        <p:spPr>
          <a:xfrm>
            <a:off x="3400124" y="4735630"/>
            <a:ext cx="2237874" cy="1453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Testing the Model</a:t>
            </a:r>
          </a:p>
        </p:txBody>
      </p:sp>
      <p:cxnSp>
        <p:nvCxnSpPr>
          <p:cNvPr id="13" name="Straight Connector 12">
            <a:extLst>
              <a:ext uri="{FF2B5EF4-FFF2-40B4-BE49-F238E27FC236}">
                <a16:creationId xmlns:a16="http://schemas.microsoft.com/office/drawing/2014/main" id="{0BD3CC49-2CE7-AC47-7B56-0EF9E65BF02B}"/>
              </a:ext>
            </a:extLst>
          </p:cNvPr>
          <p:cNvCxnSpPr>
            <a:stCxn id="6" idx="3"/>
            <a:endCxn id="7" idx="1"/>
          </p:cNvCxnSpPr>
          <p:nvPr/>
        </p:nvCxnSpPr>
        <p:spPr>
          <a:xfrm>
            <a:off x="5637998" y="2420754"/>
            <a:ext cx="765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2678230" y="2420755"/>
            <a:ext cx="721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a:off x="5637998" y="2420755"/>
            <a:ext cx="765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7522143" y="3147462"/>
            <a:ext cx="0" cy="1588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637998" y="5462338"/>
            <a:ext cx="808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9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EF5F-7D90-8BBD-C698-163F21CAD9DF}"/>
              </a:ext>
            </a:extLst>
          </p:cNvPr>
          <p:cNvSpPr>
            <a:spLocks noGrp="1"/>
          </p:cNvSpPr>
          <p:nvPr>
            <p:ph type="title"/>
          </p:nvPr>
        </p:nvSpPr>
        <p:spPr>
          <a:xfrm>
            <a:off x="628650" y="365126"/>
            <a:ext cx="7886700" cy="809157"/>
          </a:xfrm>
        </p:spPr>
        <p:txBody>
          <a:bodyPr>
            <a:normAutofit/>
          </a:bodyPr>
          <a:lstStyle/>
          <a:p>
            <a:pPr algn="l"/>
            <a:r>
              <a:rPr lang="en-IN" sz="3200" b="1" u="sng" dirty="0">
                <a:latin typeface="Times New Roman" panose="02020603050405020304" pitchFamily="18" charset="0"/>
                <a:cs typeface="Times New Roman" panose="02020603050405020304" pitchFamily="18" charset="0"/>
              </a:rPr>
              <a:t>Software and Modules </a:t>
            </a:r>
            <a:r>
              <a:rPr lang="en-IN"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5FB37CD-B454-2CE8-91DA-CC511016E6C8}"/>
              </a:ext>
            </a:extLst>
          </p:cNvPr>
          <p:cNvSpPr>
            <a:spLocks noGrp="1"/>
          </p:cNvSpPr>
          <p:nvPr>
            <p:ph idx="1"/>
          </p:nvPr>
        </p:nvSpPr>
        <p:spPr>
          <a:xfrm>
            <a:off x="628650" y="1347537"/>
            <a:ext cx="7886700" cy="4829426"/>
          </a:xfrm>
        </p:spPr>
        <p:txBody>
          <a:bodyPr>
            <a:normAutofit/>
          </a:bodyPr>
          <a:lstStyle/>
          <a:p>
            <a:pPr marL="0" indent="0">
              <a:buNone/>
            </a:pP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600" u="sng" dirty="0">
                <a:latin typeface="Times New Roman" panose="02020603050405020304" pitchFamily="18" charset="0"/>
                <a:cs typeface="Times New Roman" panose="02020603050405020304" pitchFamily="18" charset="0"/>
              </a:rPr>
              <a:t>Text Editor</a:t>
            </a:r>
            <a:r>
              <a:rPr lang="en-IN" sz="2600" dirty="0">
                <a:latin typeface="Times New Roman" panose="02020603050405020304" pitchFamily="18" charset="0"/>
                <a:cs typeface="Times New Roman" panose="02020603050405020304" pitchFamily="18" charset="0"/>
              </a:rPr>
              <a:t>: Google Colaboratory</a:t>
            </a:r>
          </a:p>
          <a:p>
            <a:pPr>
              <a:buFont typeface="Wingdings" panose="05000000000000000000" pitchFamily="2" charset="2"/>
              <a:buChar char="§"/>
            </a:pPr>
            <a:r>
              <a:rPr lang="en-IN" sz="2600" u="sng" dirty="0">
                <a:latin typeface="Times New Roman" panose="02020603050405020304" pitchFamily="18" charset="0"/>
                <a:cs typeface="Times New Roman" panose="02020603050405020304" pitchFamily="18" charset="0"/>
              </a:rPr>
              <a:t>Programming Language</a:t>
            </a:r>
            <a:r>
              <a:rPr lang="en-IN" sz="2600" dirty="0">
                <a:latin typeface="Times New Roman" panose="02020603050405020304" pitchFamily="18" charset="0"/>
                <a:cs typeface="Times New Roman" panose="02020603050405020304" pitchFamily="18" charset="0"/>
              </a:rPr>
              <a:t>: Python</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IN" sz="2600" u="sng" dirty="0">
                <a:latin typeface="Times New Roman" panose="02020603050405020304" pitchFamily="18" charset="0"/>
                <a:cs typeface="Times New Roman" panose="02020603050405020304" pitchFamily="18" charset="0"/>
              </a:rPr>
              <a:t>Modules</a:t>
            </a:r>
            <a:r>
              <a:rPr lang="en-IN" sz="26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NumPy</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Pandas</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Scikit-learn</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Matplotlib</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Seaborn</a:t>
            </a:r>
          </a:p>
          <a:p>
            <a:pPr marL="0" indent="0">
              <a:buNone/>
            </a:pPr>
            <a:endParaRPr lang="en-IN" dirty="0"/>
          </a:p>
        </p:txBody>
      </p:sp>
    </p:spTree>
    <p:extLst>
      <p:ext uri="{BB962C8B-B14F-4D97-AF65-F5344CB8AC3E}">
        <p14:creationId xmlns:p14="http://schemas.microsoft.com/office/powerpoint/2010/main" val="19289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84375"/>
          </a:xfrm>
        </p:spPr>
        <p:txBody>
          <a:bodyPr>
            <a:normAutofit/>
          </a:bodyPr>
          <a:lstStyle/>
          <a:p>
            <a:r>
              <a:rPr lang="en-US" sz="5400" dirty="0">
                <a:latin typeface="Times New Roman" pitchFamily="18" charset="0"/>
                <a:cs typeface="Times New Roman" pitchFamily="18" charset="0"/>
              </a:rPr>
              <a:t>METHODOLOGY</a:t>
            </a:r>
          </a:p>
        </p:txBody>
      </p:sp>
    </p:spTree>
    <p:extLst>
      <p:ext uri="{BB962C8B-B14F-4D97-AF65-F5344CB8AC3E}">
        <p14:creationId xmlns:p14="http://schemas.microsoft.com/office/powerpoint/2010/main" val="302361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7162800" cy="6400800"/>
          </a:xfrm>
          <a:prstGeom prst="rect">
            <a:avLst/>
          </a:prstGeom>
          <a:noFill/>
        </p:spPr>
      </p:pic>
    </p:spTree>
    <p:extLst>
      <p:ext uri="{BB962C8B-B14F-4D97-AF65-F5344CB8AC3E}">
        <p14:creationId xmlns:p14="http://schemas.microsoft.com/office/powerpoint/2010/main" val="116446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a:latin typeface="Times New Roman" pitchFamily="18" charset="0"/>
                <a:cs typeface="Times New Roman" pitchFamily="18" charset="0"/>
              </a:rPr>
              <a:t>Support Vector Machine</a:t>
            </a:r>
            <a:r>
              <a:rPr lang="en-US" sz="3200" b="1" dirty="0">
                <a:latin typeface="Times New Roman" pitchFamily="18" charset="0"/>
                <a:cs typeface="Times New Roman" pitchFamily="18" charset="0"/>
              </a:rPr>
              <a:t>:</a:t>
            </a:r>
            <a:endParaRPr lang="en-US" sz="3200" b="1" u="sng"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F781BA07-B242-168F-8F93-F93ED42EFCF0}"/>
              </a:ext>
            </a:extLst>
          </p:cNvPr>
          <p:cNvSpPr>
            <a:spLocks noGrp="1"/>
          </p:cNvSpPr>
          <p:nvPr>
            <p:ph idx="1"/>
          </p:nvPr>
        </p:nvSpPr>
        <p:spPr/>
        <p:txBody>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“Support Vector Machine” (SVM) is a supervised </a:t>
            </a:r>
            <a:r>
              <a:rPr lang="en-US" sz="2400" b="0" i="0" u="none" strike="noStrike" dirty="0">
                <a:effectLst/>
                <a:latin typeface="Times New Roman" panose="02020603050405020304" pitchFamily="18" charset="0"/>
                <a:cs typeface="Times New Roman" panose="02020603050405020304" pitchFamily="18" charset="0"/>
              </a:rPr>
              <a:t>machine learning algorithm</a:t>
            </a:r>
            <a:r>
              <a:rPr lang="en-US" sz="2400" b="0" i="0" dirty="0">
                <a:solidFill>
                  <a:srgbClr val="222222"/>
                </a:solidFill>
                <a:effectLst/>
                <a:latin typeface="Times New Roman" panose="02020603050405020304" pitchFamily="18" charset="0"/>
                <a:cs typeface="Times New Roman" panose="02020603050405020304" pitchFamily="18" charset="0"/>
              </a:rPr>
              <a:t> that can be used for both classification</a:t>
            </a:r>
          </a:p>
          <a:p>
            <a:pPr algn="just"/>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hey have two main advantages: higher speed and better performance with a limited number of samples (in the thousands).</a:t>
            </a:r>
          </a:p>
          <a:p>
            <a:pPr algn="just"/>
            <a:r>
              <a:rPr lang="en-US" sz="2400" dirty="0">
                <a:latin typeface="Times New Roman" panose="02020603050405020304" pitchFamily="18" charset="0"/>
                <a:cs typeface="Times New Roman" panose="02020603050405020304" pitchFamily="18" charset="0"/>
              </a:rPr>
              <a:t>Finds the linear hyper-plane that separates classes with the maximum margin.</a:t>
            </a:r>
            <a:endParaRPr lang="en-US" sz="2400" b="0" i="0" dirty="0">
              <a:effectLst/>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Lets understand SVM with different scenarios.</a:t>
            </a:r>
          </a:p>
          <a:p>
            <a:pPr algn="just"/>
            <a:endParaRPr lang="en-US" dirty="0"/>
          </a:p>
        </p:txBody>
      </p:sp>
    </p:spTree>
    <p:extLst>
      <p:ext uri="{BB962C8B-B14F-4D97-AF65-F5344CB8AC3E}">
        <p14:creationId xmlns:p14="http://schemas.microsoft.com/office/powerpoint/2010/main" val="35689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6E1D-37BF-A51C-1A7C-6384839B4322}"/>
              </a:ext>
            </a:extLst>
          </p:cNvPr>
          <p:cNvSpPr>
            <a:spLocks noGrp="1"/>
          </p:cNvSpPr>
          <p:nvPr>
            <p:ph type="title"/>
          </p:nvPr>
        </p:nvSpPr>
        <p:spPr/>
        <p:txBody>
          <a:bodyPr>
            <a:normAutofit/>
          </a:bodyPr>
          <a:lstStyle/>
          <a:p>
            <a:pPr algn="l"/>
            <a:r>
              <a:rPr lang="en-US" sz="3200" b="1" i="0" dirty="0">
                <a:solidFill>
                  <a:srgbClr val="222222"/>
                </a:solidFill>
                <a:effectLst/>
                <a:latin typeface="Times New Roman" panose="02020603050405020304" pitchFamily="18" charset="0"/>
                <a:cs typeface="Times New Roman" panose="02020603050405020304" pitchFamily="18" charset="0"/>
              </a:rPr>
              <a:t>Identifying the right hyper-plane:</a:t>
            </a: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CCC5DEC-D954-92C5-033C-45A3C404F881}"/>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Scenario-1:</a:t>
            </a:r>
          </a:p>
        </p:txBody>
      </p:sp>
      <p:pic>
        <p:nvPicPr>
          <p:cNvPr id="8" name="Content Placeholder 7">
            <a:extLst>
              <a:ext uri="{FF2B5EF4-FFF2-40B4-BE49-F238E27FC236}">
                <a16:creationId xmlns:a16="http://schemas.microsoft.com/office/drawing/2014/main" id="{9E6642BF-DF60-7130-BF98-D2CE83AEB7FD}"/>
              </a:ext>
            </a:extLst>
          </p:cNvPr>
          <p:cNvPicPr>
            <a:picLocks noGrp="1" noChangeAspect="1"/>
          </p:cNvPicPr>
          <p:nvPr>
            <p:ph sz="half" idx="2"/>
          </p:nvPr>
        </p:nvPicPr>
        <p:blipFill>
          <a:blip r:embed="rId2"/>
          <a:stretch>
            <a:fillRect/>
          </a:stretch>
        </p:blipFill>
        <p:spPr>
          <a:xfrm>
            <a:off x="630238" y="3002350"/>
            <a:ext cx="3868737" cy="2690038"/>
          </a:xfrm>
        </p:spPr>
      </p:pic>
      <p:sp>
        <p:nvSpPr>
          <p:cNvPr id="5" name="Text Placeholder 4">
            <a:extLst>
              <a:ext uri="{FF2B5EF4-FFF2-40B4-BE49-F238E27FC236}">
                <a16:creationId xmlns:a16="http://schemas.microsoft.com/office/drawing/2014/main" id="{9239E4A3-4614-D7C6-22BC-9953EAF95537}"/>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6" name="Content Placeholder 5">
            <a:extLst>
              <a:ext uri="{FF2B5EF4-FFF2-40B4-BE49-F238E27FC236}">
                <a16:creationId xmlns:a16="http://schemas.microsoft.com/office/drawing/2014/main" id="{BA1E09C7-4953-93AE-9D89-868A1EC3D22A}"/>
              </a:ext>
            </a:extLst>
          </p:cNvPr>
          <p:cNvSpPr>
            <a:spLocks noGrp="1"/>
          </p:cNvSpPr>
          <p:nvPr>
            <p:ph sz="quarter" idx="4"/>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Hyper-plane B</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Reason: </a:t>
            </a:r>
            <a:r>
              <a:rPr lang="en-US" sz="2400" b="0" i="0" dirty="0">
                <a:solidFill>
                  <a:srgbClr val="222222"/>
                </a:solidFill>
                <a:effectLst/>
                <a:latin typeface="Times New Roman" panose="02020603050405020304" pitchFamily="18" charset="0"/>
                <a:cs typeface="Times New Roman" panose="02020603050405020304" pitchFamily="18" charset="0"/>
              </a:rPr>
              <a:t>Select the hyper-plane which segregates the two classes better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729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7AF9-A53E-52E7-96FC-76C560F48BEA}"/>
              </a:ext>
            </a:extLst>
          </p:cNvPr>
          <p:cNvSpPr>
            <a:spLocks noGrp="1"/>
          </p:cNvSpPr>
          <p:nvPr>
            <p:ph type="title"/>
          </p:nvPr>
        </p:nvSpPr>
        <p:spPr/>
        <p:txBody>
          <a:bodyPr/>
          <a:lstStyle/>
          <a:p>
            <a:pPr algn="l"/>
            <a:r>
              <a:rPr kumimoji="0" lang="en-US" sz="3200" b="1" i="0" u="none" strike="noStrike" kern="1200" cap="none" spc="0" normalizeH="0" baseline="0" noProof="0" dirty="0">
                <a:ln>
                  <a:noFill/>
                </a:ln>
                <a:solidFill>
                  <a:srgbClr val="222222"/>
                </a:solidFill>
                <a:effectLst/>
                <a:uLnTx/>
                <a:uFillTx/>
                <a:latin typeface="Times New Roman" panose="02020603050405020304" pitchFamily="18" charset="0"/>
                <a:ea typeface="+mj-ea"/>
                <a:cs typeface="Times New Roman" panose="02020603050405020304" pitchFamily="18" charset="0"/>
              </a:rPr>
              <a:t>Identifying the right hyper-plane:</a:t>
            </a:r>
            <a:endParaRPr lang="en-US" dirty="0"/>
          </a:p>
        </p:txBody>
      </p:sp>
      <p:sp>
        <p:nvSpPr>
          <p:cNvPr id="3" name="Text Placeholder 2">
            <a:extLst>
              <a:ext uri="{FF2B5EF4-FFF2-40B4-BE49-F238E27FC236}">
                <a16:creationId xmlns:a16="http://schemas.microsoft.com/office/drawing/2014/main" id="{1FD1926D-D20C-77E6-8217-528A5A51F2F1}"/>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Scenario-2:</a:t>
            </a:r>
          </a:p>
        </p:txBody>
      </p:sp>
      <p:sp>
        <p:nvSpPr>
          <p:cNvPr id="5" name="Text Placeholder 4">
            <a:extLst>
              <a:ext uri="{FF2B5EF4-FFF2-40B4-BE49-F238E27FC236}">
                <a16:creationId xmlns:a16="http://schemas.microsoft.com/office/drawing/2014/main" id="{39D5B07F-4965-DCE7-8F56-E452E06E0739}"/>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6" name="Content Placeholder 5">
            <a:extLst>
              <a:ext uri="{FF2B5EF4-FFF2-40B4-BE49-F238E27FC236}">
                <a16:creationId xmlns:a16="http://schemas.microsoft.com/office/drawing/2014/main" id="{00A122E4-04E5-6002-A557-C67A1EB3B58D}"/>
              </a:ext>
            </a:extLst>
          </p:cNvPr>
          <p:cNvSpPr>
            <a:spLocks noGrp="1"/>
          </p:cNvSpPr>
          <p:nvPr>
            <p:ph sz="quarter" idx="4"/>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Hyper-plane C</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Reason: </a:t>
            </a:r>
            <a:r>
              <a:rPr lang="en-US" sz="2400" dirty="0">
                <a:solidFill>
                  <a:srgbClr val="222222"/>
                </a:solidFill>
                <a:latin typeface="Times New Roman" panose="02020603050405020304" pitchFamily="18" charset="0"/>
                <a:cs typeface="Times New Roman" panose="02020603050405020304" pitchFamily="18" charset="0"/>
              </a:rPr>
              <a:t>T</a:t>
            </a:r>
            <a:r>
              <a:rPr lang="en-US" sz="2400" b="0" i="0" dirty="0">
                <a:solidFill>
                  <a:srgbClr val="222222"/>
                </a:solidFill>
                <a:effectLst/>
                <a:latin typeface="Times New Roman" panose="02020603050405020304" pitchFamily="18" charset="0"/>
                <a:cs typeface="Times New Roman" panose="02020603050405020304" pitchFamily="18" charset="0"/>
              </a:rPr>
              <a:t>he margin for hyper-plane C is high as compared to both A and B</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CA84837-341D-93BD-EA5C-FC6D33F9925A}"/>
              </a:ext>
            </a:extLst>
          </p:cNvPr>
          <p:cNvPicPr>
            <a:picLocks noChangeAspect="1"/>
          </p:cNvPicPr>
          <p:nvPr/>
        </p:nvPicPr>
        <p:blipFill>
          <a:blip r:embed="rId2"/>
          <a:stretch>
            <a:fillRect/>
          </a:stretch>
        </p:blipFill>
        <p:spPr>
          <a:xfrm>
            <a:off x="228600" y="2584998"/>
            <a:ext cx="3887391" cy="3524742"/>
          </a:xfrm>
          <a:prstGeom prst="rect">
            <a:avLst/>
          </a:prstGeom>
        </p:spPr>
      </p:pic>
    </p:spTree>
    <p:extLst>
      <p:ext uri="{BB962C8B-B14F-4D97-AF65-F5344CB8AC3E}">
        <p14:creationId xmlns:p14="http://schemas.microsoft.com/office/powerpoint/2010/main" val="174139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6B4A-3F9F-CEA7-B914-6E4171B5F90A}"/>
              </a:ext>
            </a:extLst>
          </p:cNvPr>
          <p:cNvSpPr>
            <a:spLocks noGrp="1"/>
          </p:cNvSpPr>
          <p:nvPr>
            <p:ph type="title"/>
          </p:nvPr>
        </p:nvSpPr>
        <p:spPr/>
        <p:txBody>
          <a:bodyPr/>
          <a:lstStyle/>
          <a:p>
            <a:pPr algn="l"/>
            <a:r>
              <a:rPr kumimoji="0" lang="en-US" sz="3200" b="1" i="0" u="none" strike="noStrike" kern="1200" cap="none" spc="0" normalizeH="0" baseline="0" noProof="0" dirty="0">
                <a:ln>
                  <a:noFill/>
                </a:ln>
                <a:solidFill>
                  <a:srgbClr val="222222"/>
                </a:solidFill>
                <a:effectLst/>
                <a:uLnTx/>
                <a:uFillTx/>
                <a:latin typeface="Times New Roman" panose="02020603050405020304" pitchFamily="18" charset="0"/>
                <a:ea typeface="+mj-ea"/>
                <a:cs typeface="Times New Roman" panose="02020603050405020304" pitchFamily="18" charset="0"/>
              </a:rPr>
              <a:t>Identifying the right hyper-plane:</a:t>
            </a:r>
            <a:endParaRPr lang="en-US" dirty="0"/>
          </a:p>
        </p:txBody>
      </p:sp>
      <p:sp>
        <p:nvSpPr>
          <p:cNvPr id="3" name="Text Placeholder 2">
            <a:extLst>
              <a:ext uri="{FF2B5EF4-FFF2-40B4-BE49-F238E27FC236}">
                <a16:creationId xmlns:a16="http://schemas.microsoft.com/office/drawing/2014/main" id="{6086EB0F-D24A-F39A-B795-5C6B02717808}"/>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Scenario-3:</a:t>
            </a:r>
          </a:p>
        </p:txBody>
      </p:sp>
      <p:pic>
        <p:nvPicPr>
          <p:cNvPr id="8" name="Content Placeholder 7">
            <a:extLst>
              <a:ext uri="{FF2B5EF4-FFF2-40B4-BE49-F238E27FC236}">
                <a16:creationId xmlns:a16="http://schemas.microsoft.com/office/drawing/2014/main" id="{F8344290-6843-0BC5-9658-8D6FA76C9896}"/>
              </a:ext>
            </a:extLst>
          </p:cNvPr>
          <p:cNvPicPr>
            <a:picLocks noGrp="1" noChangeAspect="1"/>
          </p:cNvPicPr>
          <p:nvPr>
            <p:ph sz="half" idx="2"/>
          </p:nvPr>
        </p:nvPicPr>
        <p:blipFill>
          <a:blip r:embed="rId2"/>
          <a:stretch>
            <a:fillRect/>
          </a:stretch>
        </p:blipFill>
        <p:spPr>
          <a:xfrm>
            <a:off x="630238" y="3055357"/>
            <a:ext cx="3868737" cy="2584024"/>
          </a:xfrm>
        </p:spPr>
      </p:pic>
      <p:sp>
        <p:nvSpPr>
          <p:cNvPr id="5" name="Text Placeholder 4">
            <a:extLst>
              <a:ext uri="{FF2B5EF4-FFF2-40B4-BE49-F238E27FC236}">
                <a16:creationId xmlns:a16="http://schemas.microsoft.com/office/drawing/2014/main" id="{7BA8D82D-8284-63AC-33E1-F4B4D1AEFFB1}"/>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6" name="Content Placeholder 5">
            <a:extLst>
              <a:ext uri="{FF2B5EF4-FFF2-40B4-BE49-F238E27FC236}">
                <a16:creationId xmlns:a16="http://schemas.microsoft.com/office/drawing/2014/main" id="{A914F2CA-211D-FC06-59DD-83818C452A41}"/>
              </a:ext>
            </a:extLst>
          </p:cNvPr>
          <p:cNvSpPr>
            <a:spLocks noGrp="1"/>
          </p:cNvSpPr>
          <p:nvPr>
            <p:ph sz="quarter" idx="4"/>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Hyper-plane A</a:t>
            </a: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Reason: </a:t>
            </a:r>
            <a:r>
              <a:rPr lang="en-US" sz="2400" b="0" i="0" dirty="0">
                <a:solidFill>
                  <a:srgbClr val="222222"/>
                </a:solidFill>
                <a:effectLst/>
                <a:latin typeface="Times New Roman" panose="02020603050405020304" pitchFamily="18" charset="0"/>
                <a:cs typeface="Times New Roman" panose="02020603050405020304" pitchFamily="18" charset="0"/>
              </a:rPr>
              <a:t>SVM selects the hyper-plane which classifies the classes accurately prior to maximizing margin.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56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E0DB65-6342-D30F-58BE-119E1A1F36F6}"/>
              </a:ext>
            </a:extLst>
          </p:cNvPr>
          <p:cNvSpPr>
            <a:spLocks noGrp="1"/>
          </p:cNvSpPr>
          <p:nvPr>
            <p:ph type="body" idx="1"/>
          </p:nvPr>
        </p:nvSpPr>
        <p:spPr>
          <a:xfrm>
            <a:off x="629842" y="381001"/>
            <a:ext cx="3868340" cy="914400"/>
          </a:xfrm>
        </p:spPr>
        <p:txBody>
          <a:bodyPr/>
          <a:lstStyle/>
          <a:p>
            <a:r>
              <a:rPr lang="en-US" dirty="0"/>
              <a:t>Scenario-4</a:t>
            </a:r>
          </a:p>
        </p:txBody>
      </p:sp>
      <p:pic>
        <p:nvPicPr>
          <p:cNvPr id="8" name="Content Placeholder 7">
            <a:extLst>
              <a:ext uri="{FF2B5EF4-FFF2-40B4-BE49-F238E27FC236}">
                <a16:creationId xmlns:a16="http://schemas.microsoft.com/office/drawing/2014/main" id="{2C6FEA72-6627-B5C7-7ED2-992FCBCE8C89}"/>
              </a:ext>
            </a:extLst>
          </p:cNvPr>
          <p:cNvPicPr>
            <a:picLocks noGrp="1" noChangeAspect="1"/>
          </p:cNvPicPr>
          <p:nvPr>
            <p:ph sz="half" idx="2"/>
          </p:nvPr>
        </p:nvPicPr>
        <p:blipFill>
          <a:blip r:embed="rId2"/>
          <a:stretch>
            <a:fillRect/>
          </a:stretch>
        </p:blipFill>
        <p:spPr>
          <a:xfrm>
            <a:off x="627062" y="1524000"/>
            <a:ext cx="3868737" cy="3006642"/>
          </a:xfrm>
        </p:spPr>
      </p:pic>
      <p:sp>
        <p:nvSpPr>
          <p:cNvPr id="5" name="Text Placeholder 4">
            <a:extLst>
              <a:ext uri="{FF2B5EF4-FFF2-40B4-BE49-F238E27FC236}">
                <a16:creationId xmlns:a16="http://schemas.microsoft.com/office/drawing/2014/main" id="{CA756068-6FDC-A9F6-E091-CA7225C7B2C3}"/>
              </a:ext>
            </a:extLst>
          </p:cNvPr>
          <p:cNvSpPr>
            <a:spLocks noGrp="1"/>
          </p:cNvSpPr>
          <p:nvPr>
            <p:ph type="body" sz="quarter" idx="3"/>
          </p:nvPr>
        </p:nvSpPr>
        <p:spPr>
          <a:xfrm>
            <a:off x="4629150" y="381001"/>
            <a:ext cx="3887391" cy="914400"/>
          </a:xfrm>
        </p:spPr>
        <p:txBody>
          <a:bodyPr/>
          <a:lstStyle/>
          <a:p>
            <a:r>
              <a:rPr lang="en-US" dirty="0"/>
              <a:t>Result:</a:t>
            </a:r>
          </a:p>
        </p:txBody>
      </p:sp>
      <p:pic>
        <p:nvPicPr>
          <p:cNvPr id="10" name="Content Placeholder 9">
            <a:extLst>
              <a:ext uri="{FF2B5EF4-FFF2-40B4-BE49-F238E27FC236}">
                <a16:creationId xmlns:a16="http://schemas.microsoft.com/office/drawing/2014/main" id="{5E72CE8C-7B10-B24F-9BF5-66B55B7DE4FB}"/>
              </a:ext>
            </a:extLst>
          </p:cNvPr>
          <p:cNvPicPr>
            <a:picLocks noGrp="1" noChangeAspect="1"/>
          </p:cNvPicPr>
          <p:nvPr>
            <p:ph sz="quarter" idx="4"/>
          </p:nvPr>
        </p:nvPicPr>
        <p:blipFill>
          <a:blip r:embed="rId3"/>
          <a:stretch>
            <a:fillRect/>
          </a:stretch>
        </p:blipFill>
        <p:spPr>
          <a:xfrm>
            <a:off x="4628753" y="1745848"/>
            <a:ext cx="3887788" cy="2673752"/>
          </a:xfrm>
        </p:spPr>
      </p:pic>
      <p:sp>
        <p:nvSpPr>
          <p:cNvPr id="11" name="Rectangle: Rounded Corners 10">
            <a:extLst>
              <a:ext uri="{FF2B5EF4-FFF2-40B4-BE49-F238E27FC236}">
                <a16:creationId xmlns:a16="http://schemas.microsoft.com/office/drawing/2014/main" id="{FDD0DCC4-5638-2F5F-A02C-F49D219922EB}"/>
              </a:ext>
            </a:extLst>
          </p:cNvPr>
          <p:cNvSpPr/>
          <p:nvPr/>
        </p:nvSpPr>
        <p:spPr>
          <a:xfrm>
            <a:off x="2514600" y="5334000"/>
            <a:ext cx="4114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Formula : </a:t>
            </a:r>
            <a:r>
              <a:rPr lang="en-US" sz="2400" dirty="0">
                <a:highlight>
                  <a:srgbClr val="FF0000"/>
                </a:highlight>
                <a:latin typeface="Times New Roman" panose="02020603050405020304" pitchFamily="18" charset="0"/>
                <a:cs typeface="Times New Roman" panose="02020603050405020304" pitchFamily="18" charset="0"/>
              </a:rPr>
              <a:t>Z= X^2+Y^2</a:t>
            </a:r>
          </a:p>
        </p:txBody>
      </p:sp>
    </p:spTree>
    <p:extLst>
      <p:ext uri="{BB962C8B-B14F-4D97-AF65-F5344CB8AC3E}">
        <p14:creationId xmlns:p14="http://schemas.microsoft.com/office/powerpoint/2010/main" val="17690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a:latin typeface="Times New Roman" panose="02020603050405020304" pitchFamily="18" charset="0"/>
                <a:cs typeface="Times New Roman" panose="02020603050405020304" pitchFamily="18" charset="0"/>
              </a:rPr>
              <a:t>INTRODUCTION</a:t>
            </a:r>
            <a:endParaRPr lang="en-US" sz="3200" dirty="0"/>
          </a:p>
        </p:txBody>
      </p:sp>
      <p:sp>
        <p:nvSpPr>
          <p:cNvPr id="3" name="Content Placeholder 2"/>
          <p:cNvSpPr>
            <a:spLocks noGrp="1"/>
          </p:cNvSpPr>
          <p:nvPr>
            <p:ph idx="1"/>
          </p:nvPr>
        </p:nvSpPr>
        <p:spPr>
          <a:xfrm>
            <a:off x="457200" y="1752600"/>
            <a:ext cx="8229600" cy="4373563"/>
          </a:xfrm>
        </p:spPr>
        <p:txBody>
          <a:bodyPr>
            <a:normAutofit/>
          </a:bodyPr>
          <a:lstStyle/>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Type-1 polygenic disease happens once the body's immune system is attacked and therefore the beta cells (these cells manufacture insulin) of exocrine gland square measure destroyed. This ends up in hormone deficiency.</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The only treatment to Type-1 polygenic disease is hormone. On the opposite hand,Type-2 polygenic disease is caused by relative hormone deficiency. exocrine gland inType-2 polygenic disease still produces hormone however it should not be effective or may not manufacture spare quantity of hormone to manage blood glucose . Type-2 polygenic disease is that the commonest type of polygenic disease, which usually develops at age forty and older.</a:t>
            </a:r>
          </a:p>
          <a:p>
            <a:pPr>
              <a:buFont typeface="Wingdings" pitchFamily="2" charset="2"/>
              <a:buChar char="Ø"/>
            </a:pPr>
            <a:endParaRPr lang="en-US" dirty="0"/>
          </a:p>
        </p:txBody>
      </p:sp>
    </p:spTree>
    <p:extLst>
      <p:ext uri="{BB962C8B-B14F-4D97-AF65-F5344CB8AC3E}">
        <p14:creationId xmlns:p14="http://schemas.microsoft.com/office/powerpoint/2010/main" val="152960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r>
              <a:rPr lang="en-US" sz="5400" dirty="0">
                <a:latin typeface="Times New Roman" pitchFamily="18" charset="0"/>
                <a:cs typeface="Times New Roman" pitchFamily="18" charset="0"/>
              </a:rPr>
              <a:t>ANALYSIS</a:t>
            </a:r>
          </a:p>
        </p:txBody>
      </p:sp>
    </p:spTree>
    <p:extLst>
      <p:ext uri="{BB962C8B-B14F-4D97-AF65-F5344CB8AC3E}">
        <p14:creationId xmlns:p14="http://schemas.microsoft.com/office/powerpoint/2010/main" val="2281417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Features of Dataset-1</a:t>
            </a:r>
          </a:p>
        </p:txBody>
      </p:sp>
      <p:sp>
        <p:nvSpPr>
          <p:cNvPr id="3" name="Content Placeholder 2"/>
          <p:cNvSpPr>
            <a:spLocks noGrp="1"/>
          </p:cNvSpPr>
          <p:nvPr>
            <p:ph sz="half" idx="1"/>
          </p:nvPr>
        </p:nvSpPr>
        <p:spPr/>
        <p:txBody>
          <a:bodyPr>
            <a:normAutofit fontScale="92500" lnSpcReduction="10000"/>
          </a:bodyPr>
          <a:lstStyle/>
          <a:p>
            <a:r>
              <a:rPr lang="en-US" dirty="0"/>
              <a:t>Age</a:t>
            </a:r>
          </a:p>
          <a:p>
            <a:r>
              <a:rPr lang="en-US" dirty="0"/>
              <a:t>Sex</a:t>
            </a:r>
          </a:p>
          <a:p>
            <a:r>
              <a:rPr lang="en-US" dirty="0"/>
              <a:t>Height</a:t>
            </a:r>
          </a:p>
          <a:p>
            <a:r>
              <a:rPr lang="en-US" dirty="0"/>
              <a:t>Weight</a:t>
            </a:r>
          </a:p>
          <a:p>
            <a:r>
              <a:rPr lang="en-US" dirty="0"/>
              <a:t>BMI</a:t>
            </a:r>
          </a:p>
          <a:p>
            <a:r>
              <a:rPr lang="en-US" dirty="0"/>
              <a:t>Adequate Nutrition</a:t>
            </a:r>
          </a:p>
          <a:p>
            <a:r>
              <a:rPr lang="en-US" dirty="0"/>
              <a:t>Adequate Nutrition 1</a:t>
            </a:r>
          </a:p>
          <a:p>
            <a:r>
              <a:rPr lang="en-US" dirty="0"/>
              <a:t>Autoantibodies</a:t>
            </a:r>
          </a:p>
          <a:p>
            <a:r>
              <a:rPr lang="en-US" dirty="0"/>
              <a:t>Impaired Glucose Metabolism</a:t>
            </a:r>
          </a:p>
        </p:txBody>
      </p:sp>
      <p:sp>
        <p:nvSpPr>
          <p:cNvPr id="4" name="Content Placeholder 3"/>
          <p:cNvSpPr>
            <a:spLocks noGrp="1"/>
          </p:cNvSpPr>
          <p:nvPr>
            <p:ph sz="half" idx="2"/>
          </p:nvPr>
        </p:nvSpPr>
        <p:spPr/>
        <p:txBody>
          <a:bodyPr>
            <a:normAutofit fontScale="92500" lnSpcReduction="10000"/>
          </a:bodyPr>
          <a:lstStyle/>
          <a:p>
            <a:r>
              <a:rPr lang="en-US" dirty="0"/>
              <a:t>Insulin Taken</a:t>
            </a:r>
          </a:p>
          <a:p>
            <a:r>
              <a:rPr lang="en-US" dirty="0"/>
              <a:t>How taken </a:t>
            </a:r>
          </a:p>
          <a:p>
            <a:r>
              <a:rPr lang="en-US" dirty="0"/>
              <a:t>Family History of Type 1 Diabetes</a:t>
            </a:r>
          </a:p>
          <a:p>
            <a:r>
              <a:rPr lang="en-US" dirty="0"/>
              <a:t>Family History of Type 2 Diabetes</a:t>
            </a:r>
          </a:p>
          <a:p>
            <a:r>
              <a:rPr lang="en-US" dirty="0"/>
              <a:t>Hypoglycemia</a:t>
            </a:r>
          </a:p>
          <a:p>
            <a:r>
              <a:rPr lang="en-US" dirty="0"/>
              <a:t>Pancreatic Disease affect</a:t>
            </a:r>
          </a:p>
          <a:p>
            <a:pPr marL="0" indent="0">
              <a:buNone/>
            </a:pPr>
            <a:r>
              <a:rPr lang="en-US" dirty="0"/>
              <a:t> </a:t>
            </a:r>
          </a:p>
          <a:p>
            <a:endParaRPr lang="en-US" dirty="0"/>
          </a:p>
        </p:txBody>
      </p:sp>
    </p:spTree>
    <p:extLst>
      <p:ext uri="{BB962C8B-B14F-4D97-AF65-F5344CB8AC3E}">
        <p14:creationId xmlns:p14="http://schemas.microsoft.com/office/powerpoint/2010/main" val="40425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Features of Dataset-2</a:t>
            </a:r>
          </a:p>
        </p:txBody>
      </p:sp>
      <p:sp>
        <p:nvSpPr>
          <p:cNvPr id="3" name="Content Placeholder 2"/>
          <p:cNvSpPr>
            <a:spLocks noGrp="1"/>
          </p:cNvSpPr>
          <p:nvPr>
            <p:ph sz="half" idx="1"/>
          </p:nvPr>
        </p:nvSpPr>
        <p:spPr/>
        <p:txBody>
          <a:bodyPr>
            <a:normAutofit lnSpcReduction="10000"/>
          </a:bodyPr>
          <a:lstStyle/>
          <a:p>
            <a:r>
              <a:rPr lang="en-US" dirty="0"/>
              <a:t>Age</a:t>
            </a:r>
          </a:p>
          <a:p>
            <a:r>
              <a:rPr lang="en-US" dirty="0"/>
              <a:t>Gender</a:t>
            </a:r>
          </a:p>
          <a:p>
            <a:r>
              <a:rPr lang="en-US" dirty="0"/>
              <a:t>Family Diabetes</a:t>
            </a:r>
          </a:p>
          <a:p>
            <a:r>
              <a:rPr lang="en-US" dirty="0"/>
              <a:t>High BP</a:t>
            </a:r>
          </a:p>
          <a:p>
            <a:r>
              <a:rPr lang="en-US" dirty="0"/>
              <a:t>Physical Activeness</a:t>
            </a:r>
          </a:p>
          <a:p>
            <a:r>
              <a:rPr lang="en-US" dirty="0"/>
              <a:t>BMI</a:t>
            </a:r>
          </a:p>
          <a:p>
            <a:r>
              <a:rPr lang="en-US" dirty="0"/>
              <a:t>Smoking Habit</a:t>
            </a:r>
          </a:p>
          <a:p>
            <a:r>
              <a:rPr lang="en-US" dirty="0"/>
              <a:t>Alcohol Habit</a:t>
            </a:r>
          </a:p>
          <a:p>
            <a:r>
              <a:rPr lang="en-US" dirty="0"/>
              <a:t>Proper Sleep</a:t>
            </a:r>
          </a:p>
        </p:txBody>
      </p:sp>
      <p:sp>
        <p:nvSpPr>
          <p:cNvPr id="4" name="Content Placeholder 3"/>
          <p:cNvSpPr>
            <a:spLocks noGrp="1"/>
          </p:cNvSpPr>
          <p:nvPr>
            <p:ph sz="half" idx="2"/>
          </p:nvPr>
        </p:nvSpPr>
        <p:spPr/>
        <p:txBody>
          <a:bodyPr>
            <a:normAutofit lnSpcReduction="10000"/>
          </a:bodyPr>
          <a:lstStyle/>
          <a:p>
            <a:r>
              <a:rPr lang="en-US" dirty="0"/>
              <a:t>Sound Sleep</a:t>
            </a:r>
          </a:p>
          <a:p>
            <a:r>
              <a:rPr lang="en-US" dirty="0"/>
              <a:t>Regular Medicine</a:t>
            </a:r>
          </a:p>
          <a:p>
            <a:r>
              <a:rPr lang="en-US" dirty="0"/>
              <a:t>Junk Food</a:t>
            </a:r>
          </a:p>
          <a:p>
            <a:r>
              <a:rPr lang="en-US" dirty="0"/>
              <a:t>Stress</a:t>
            </a:r>
          </a:p>
          <a:p>
            <a:r>
              <a:rPr lang="en-US" dirty="0"/>
              <a:t>BP Level</a:t>
            </a:r>
          </a:p>
          <a:p>
            <a:r>
              <a:rPr lang="en-US" dirty="0"/>
              <a:t>Pregnancies</a:t>
            </a:r>
          </a:p>
          <a:p>
            <a:r>
              <a:rPr lang="en-US" dirty="0" err="1"/>
              <a:t>Pdiabetes</a:t>
            </a:r>
            <a:endParaRPr lang="en-US" dirty="0"/>
          </a:p>
          <a:p>
            <a:r>
              <a:rPr lang="en-US" dirty="0"/>
              <a:t>Urination Frequency</a:t>
            </a:r>
          </a:p>
          <a:p>
            <a:endParaRPr lang="en-US" dirty="0"/>
          </a:p>
        </p:txBody>
      </p:sp>
    </p:spTree>
    <p:extLst>
      <p:ext uri="{BB962C8B-B14F-4D97-AF65-F5344CB8AC3E}">
        <p14:creationId xmlns:p14="http://schemas.microsoft.com/office/powerpoint/2010/main" val="329991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Times New Roman" pitchFamily="18" charset="0"/>
                <a:cs typeface="Times New Roman" pitchFamily="18" charset="0"/>
              </a:rPr>
              <a:t>Step-1: Importing Modules and Loading the Dataset</a:t>
            </a: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638800"/>
            <a:ext cx="5257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77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Dataset-1 (Analyzing)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55319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095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Dataset-2 (Analyzing)</a:t>
            </a:r>
            <a:endParaRPr lang="en-US"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257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112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 (Analyzing)</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5715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97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 (Visualize)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40910"/>
            <a:ext cx="4114800" cy="359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42100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00200" y="54102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Dataset-1</a:t>
            </a:r>
          </a:p>
        </p:txBody>
      </p:sp>
      <p:sp>
        <p:nvSpPr>
          <p:cNvPr id="6" name="Rectangle 5"/>
          <p:cNvSpPr/>
          <p:nvPr/>
        </p:nvSpPr>
        <p:spPr>
          <a:xfrm>
            <a:off x="5867400" y="5385955"/>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Dataset-2</a:t>
            </a:r>
          </a:p>
        </p:txBody>
      </p:sp>
    </p:spTree>
    <p:extLst>
      <p:ext uri="{BB962C8B-B14F-4D97-AF65-F5344CB8AC3E}">
        <p14:creationId xmlns:p14="http://schemas.microsoft.com/office/powerpoint/2010/main" val="294304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(Replacing the values of Variables - Dataset-1 )</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2133600"/>
            <a:ext cx="83819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015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Step-2: Understanding the Data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(Replacing the values of Variables - Dataset-2 )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57350"/>
            <a:ext cx="868680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65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03DB-EE39-2BC1-8C96-70341B851FE1}"/>
              </a:ext>
            </a:extLst>
          </p:cNvPr>
          <p:cNvSpPr>
            <a:spLocks noGrp="1"/>
          </p:cNvSpPr>
          <p:nvPr>
            <p:ph type="title"/>
          </p:nvPr>
        </p:nvSpPr>
        <p:spPr>
          <a:xfrm>
            <a:off x="685800" y="533400"/>
            <a:ext cx="7698523" cy="1028408"/>
          </a:xfrm>
        </p:spPr>
        <p:txBody>
          <a:bodyPr>
            <a:normAutofit/>
          </a:bodyPr>
          <a:lstStyle/>
          <a:p>
            <a:pPr algn="l">
              <a:defRPr/>
            </a:pPr>
            <a:r>
              <a:rPr lang="en-IN" sz="3200" b="1" u="sng" dirty="0">
                <a:latin typeface="Times New Roman" pitchFamily="18" charset="0"/>
                <a:cs typeface="Times New Roman" pitchFamily="18" charset="0"/>
              </a:rPr>
              <a:t>Abstract:</a:t>
            </a:r>
          </a:p>
        </p:txBody>
      </p:sp>
      <p:sp>
        <p:nvSpPr>
          <p:cNvPr id="3075" name="Text Placeholder 2">
            <a:extLst>
              <a:ext uri="{FF2B5EF4-FFF2-40B4-BE49-F238E27FC236}">
                <a16:creationId xmlns:a16="http://schemas.microsoft.com/office/drawing/2014/main" id="{3D2DABE7-29B2-0CFB-DE31-21B8F226CC56}"/>
              </a:ext>
            </a:extLst>
          </p:cNvPr>
          <p:cNvSpPr>
            <a:spLocks noGrp="1"/>
          </p:cNvSpPr>
          <p:nvPr>
            <p:ph idx="1"/>
          </p:nvPr>
        </p:nvSpPr>
        <p:spPr>
          <a:xfrm>
            <a:off x="718879" y="1524000"/>
            <a:ext cx="7588585" cy="4495800"/>
          </a:xfrm>
        </p:spPr>
        <p:txBody>
          <a:bodyPr anchor="ctr">
            <a:noAutofit/>
          </a:bodyPr>
          <a:lstStyle/>
          <a:p>
            <a:pPr marL="0" indent="0" algn="just">
              <a:buNone/>
            </a:pPr>
            <a:r>
              <a:rPr lang="en-IN" altLang="en-US" sz="2000" dirty="0">
                <a:latin typeface="Times New Roman" panose="02020603050405020304" pitchFamily="18" charset="0"/>
                <a:cs typeface="Times New Roman" panose="02020603050405020304" pitchFamily="18" charset="0"/>
              </a:rPr>
              <a:t>Diabetes may be a one in all the leading explanation for visual defect, kidney failure, amputations, coronary failure and stroke. When we eat, our body turns food into sugars, or glucose. At that time, our exocrine gland is meant to unleash internal secretion. internal secretion is a "key” to open our cells, to permit the aldohexose to enter and permit us to utilize the aldohexose for energy. </a:t>
            </a:r>
          </a:p>
          <a:p>
            <a:pPr marL="0" indent="0" algn="just">
              <a:buNone/>
            </a:pPr>
            <a:endParaRPr lang="en-IN" altLang="en-US" sz="2000" dirty="0">
              <a:latin typeface="Times New Roman" panose="02020603050405020304" pitchFamily="18" charset="0"/>
              <a:cs typeface="Times New Roman" panose="02020603050405020304" pitchFamily="18" charset="0"/>
            </a:endParaRPr>
          </a:p>
          <a:p>
            <a:pPr marL="0" indent="0" algn="just">
              <a:buNone/>
            </a:pPr>
            <a:r>
              <a:rPr lang="en-IN" altLang="en-US" sz="2000" dirty="0">
                <a:latin typeface="Times New Roman" panose="02020603050405020304" pitchFamily="18" charset="0"/>
                <a:cs typeface="Times New Roman" panose="02020603050405020304" pitchFamily="18" charset="0"/>
              </a:rPr>
              <a:t>However with diabetes, this method does not work. many major things will get it wrong – inflicting the onset of diabetes. Type 1 and type 2 diabetes are the most common forms of the disease. This paper focuses on development in machine learning that have created important impacts within the detection diabetes. Using different algorithms, we will be generating a proper output.</a:t>
            </a:r>
          </a:p>
        </p:txBody>
      </p:sp>
    </p:spTree>
    <p:extLst>
      <p:ext uri="{BB962C8B-B14F-4D97-AF65-F5344CB8AC3E}">
        <p14:creationId xmlns:p14="http://schemas.microsoft.com/office/powerpoint/2010/main" val="2321777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latin typeface="Times New Roman" pitchFamily="18" charset="0"/>
                <a:cs typeface="Times New Roman" pitchFamily="18" charset="0"/>
              </a:rPr>
              <a:t>Step-3: Splitting the dataset-1 to Train and Test</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047" y="1600200"/>
            <a:ext cx="7563906"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653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prstClr val="black"/>
                </a:solidFill>
                <a:latin typeface="Times New Roman" pitchFamily="18" charset="0"/>
                <a:cs typeface="Times New Roman" pitchFamily="18" charset="0"/>
              </a:rPr>
              <a:t>Step-3: Splitting the dataset-2 to Train and Test</a:t>
            </a:r>
            <a:endParaRPr lang="en-US"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204" y="1676400"/>
            <a:ext cx="817359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53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latin typeface="Times New Roman" pitchFamily="18" charset="0"/>
                <a:cs typeface="Times New Roman" pitchFamily="18" charset="0"/>
              </a:rPr>
              <a:t>Step-4: Applying Algorithm and Displaying the accuracy</a:t>
            </a:r>
          </a:p>
        </p:txBody>
      </p:sp>
      <p:pic>
        <p:nvPicPr>
          <p:cNvPr id="1024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924800" cy="27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1447800"/>
            <a:ext cx="2743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Dataset-1</a:t>
            </a:r>
          </a:p>
        </p:txBody>
      </p:sp>
    </p:spTree>
    <p:extLst>
      <p:ext uri="{BB962C8B-B14F-4D97-AF65-F5344CB8AC3E}">
        <p14:creationId xmlns:p14="http://schemas.microsoft.com/office/powerpoint/2010/main" val="381290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pPr algn="l"/>
            <a:r>
              <a:rPr lang="en-US" sz="2800" dirty="0">
                <a:solidFill>
                  <a:prstClr val="black"/>
                </a:solidFill>
                <a:latin typeface="Times New Roman" pitchFamily="18" charset="0"/>
                <a:cs typeface="Times New Roman" pitchFamily="18" charset="0"/>
              </a:rPr>
              <a:t>Step-4: Applying Algorithm and Displaying the accuracy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533399"/>
          </a:xfrm>
        </p:spPr>
        <p:txBody>
          <a:bodyPr>
            <a:normAutofit/>
          </a:bodyPr>
          <a:lstStyle/>
          <a:p>
            <a:pPr marL="0" indent="0">
              <a:buNone/>
            </a:pPr>
            <a:r>
              <a:rPr lang="en-US" sz="2400" dirty="0">
                <a:latin typeface="Times New Roman" pitchFamily="18" charset="0"/>
                <a:cs typeface="Times New Roman" pitchFamily="18" charset="0"/>
              </a:rPr>
              <a:t>Dataset-2</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133600"/>
            <a:ext cx="7631113"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158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pPr algn="l"/>
            <a:r>
              <a:rPr lang="en-US" sz="2800" dirty="0">
                <a:solidFill>
                  <a:prstClr val="black"/>
                </a:solidFill>
                <a:latin typeface="Times New Roman" pitchFamily="18" charset="0"/>
                <a:cs typeface="Times New Roman" pitchFamily="18" charset="0"/>
              </a:rPr>
              <a:t>Step-4: Applying Algorithm and Displaying the accuracy</a:t>
            </a:r>
            <a:endParaRPr lang="en-US" dirty="0">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415" y="1981200"/>
            <a:ext cx="802116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57200" y="1371601"/>
            <a:ext cx="8229600" cy="533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latin typeface="Times New Roman" pitchFamily="18" charset="0"/>
                <a:cs typeface="Times New Roman" pitchFamily="18" charset="0"/>
              </a:rPr>
              <a:t>Dataset-2</a:t>
            </a:r>
          </a:p>
        </p:txBody>
      </p:sp>
    </p:spTree>
    <p:extLst>
      <p:ext uri="{BB962C8B-B14F-4D97-AF65-F5344CB8AC3E}">
        <p14:creationId xmlns:p14="http://schemas.microsoft.com/office/powerpoint/2010/main" val="412781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12975"/>
          </a:xfrm>
        </p:spPr>
        <p:txBody>
          <a:bodyPr>
            <a:normAutofit/>
          </a:bodyPr>
          <a:lstStyle/>
          <a:p>
            <a:r>
              <a:rPr lang="en-US" sz="5400" dirty="0">
                <a:latin typeface="Times New Roman" pitchFamily="18" charset="0"/>
                <a:cs typeface="Times New Roman" pitchFamily="18" charset="0"/>
              </a:rPr>
              <a:t>RESULTS</a:t>
            </a:r>
          </a:p>
        </p:txBody>
      </p:sp>
    </p:spTree>
    <p:extLst>
      <p:ext uri="{BB962C8B-B14F-4D97-AF65-F5344CB8AC3E}">
        <p14:creationId xmlns:p14="http://schemas.microsoft.com/office/powerpoint/2010/main" val="156406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Step-5: Prediction of Type-1 Diabetes</a:t>
            </a:r>
          </a:p>
        </p:txBody>
      </p:sp>
      <p:pic>
        <p:nvPicPr>
          <p:cNvPr id="122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864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Step-5: Prediction of Type-2 Diabetes</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7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Step-6: Conclusion (Type-1 or Type-2)</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848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985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latin typeface="Times New Roman" pitchFamily="18" charset="0"/>
                <a:cs typeface="Times New Roman" pitchFamily="18" charset="0"/>
              </a:rPr>
              <a:t>Applications</a:t>
            </a:r>
            <a:r>
              <a:rPr lang="en-US" b="1" dirty="0">
                <a:latin typeface="Times New Roman" pitchFamily="18" charset="0"/>
                <a:cs typeface="Times New Roman" pitchFamily="18" charset="0"/>
              </a:rPr>
              <a:t>:</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14600"/>
            <a:ext cx="8229600" cy="3611563"/>
          </a:xfrm>
        </p:spPr>
        <p:txBody>
          <a:bodyPr/>
          <a:lstStyle/>
          <a:p>
            <a:pPr lvl="0"/>
            <a:r>
              <a:rPr lang="en-IN" dirty="0">
                <a:latin typeface="Times New Roman" panose="02020603050405020304" pitchFamily="18" charset="0"/>
                <a:cs typeface="Times New Roman" panose="02020603050405020304" pitchFamily="18" charset="0"/>
              </a:rPr>
              <a:t>Early  prediction of diabetes.</a:t>
            </a:r>
          </a:p>
          <a:p>
            <a:r>
              <a:rPr lang="en-IN" dirty="0">
                <a:latin typeface="Times New Roman" panose="02020603050405020304" pitchFamily="18" charset="0"/>
                <a:cs typeface="Times New Roman" panose="02020603050405020304" pitchFamily="18" charset="0"/>
              </a:rPr>
              <a:t>Correctly identify Diabetes subtypes.</a:t>
            </a:r>
            <a:endParaRPr lang="en-US" dirty="0">
              <a:latin typeface="Times New Roman" pitchFamily="18" charset="0"/>
              <a:cs typeface="Times New Roman" pitchFamily="18" charset="0"/>
            </a:endParaRPr>
          </a:p>
          <a:p>
            <a:pPr marL="0" lvl="0" indent="0" algn="ct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3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133600"/>
            <a:ext cx="7696200"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3901559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a:latin typeface="Times New Roman" pitchFamily="18" charset="0"/>
                <a:cs typeface="Times New Roman" pitchFamily="18" charset="0"/>
              </a:rPr>
              <a:t>Conclusion and Future Scope</a:t>
            </a:r>
            <a:r>
              <a:rPr lang="en-US" sz="3200" b="1"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Hence, we are able to predict the type of diabetes. By applying SVM algorithm for the both type-1 data set and type-2 data set; the accuracy of the SVM are 100%, 85%.</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SVM classifier can be optimized by tuning other parameters thus it can be beneficial to improve results. SVM classifier can be employed into any medical research for better outcomes.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We will be trying different algorithms like KNN and ANN to improve the performance.</a:t>
            </a:r>
          </a:p>
        </p:txBody>
      </p:sp>
    </p:spTree>
    <p:extLst>
      <p:ext uri="{BB962C8B-B14F-4D97-AF65-F5344CB8AC3E}">
        <p14:creationId xmlns:p14="http://schemas.microsoft.com/office/powerpoint/2010/main" val="3678411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a:latin typeface="Times New Roman" pitchFamily="18" charset="0"/>
                <a:cs typeface="Times New Roman" pitchFamily="18" charset="0"/>
              </a:rPr>
              <a:t>References</a:t>
            </a:r>
            <a:r>
              <a:rPr lang="en-US" sz="3200" b="1" dirty="0">
                <a:latin typeface="Times New Roman" pitchFamily="18" charset="0"/>
                <a:cs typeface="Times New Roman" pitchFamily="18" charset="0"/>
              </a:rPr>
              <a:t>:</a:t>
            </a:r>
            <a:endParaRPr lang="en-US" sz="3200" dirty="0"/>
          </a:p>
        </p:txBody>
      </p:sp>
      <p:sp>
        <p:nvSpPr>
          <p:cNvPr id="3" name="Content Placeholder 2"/>
          <p:cNvSpPr>
            <a:spLocks noGrp="1"/>
          </p:cNvSpPr>
          <p:nvPr>
            <p:ph idx="1"/>
          </p:nvPr>
        </p:nvSpPr>
        <p:spPr/>
        <p:txBody>
          <a:bodyPr/>
          <a:lstStyle/>
          <a:p>
            <a:pPr marL="0" lvl="0" indent="0" algn="just">
              <a:buNone/>
            </a:pPr>
            <a:r>
              <a:rPr lang="en-IN" altLang="en-US" sz="1400" dirty="0">
                <a:solidFill>
                  <a:prstClr val="black"/>
                </a:solidFill>
              </a:rPr>
              <a:t>[1]</a:t>
            </a:r>
            <a:r>
              <a:rPr lang="en-IN" altLang="en-US" sz="1400" dirty="0" err="1">
                <a:solidFill>
                  <a:prstClr val="black"/>
                </a:solidFill>
              </a:rPr>
              <a:t>Abdulhadi</a:t>
            </a:r>
            <a:r>
              <a:rPr lang="en-IN" altLang="en-US" sz="1400" dirty="0">
                <a:solidFill>
                  <a:prstClr val="black"/>
                </a:solidFill>
              </a:rPr>
              <a:t>, N., &amp; Al-</a:t>
            </a:r>
            <a:r>
              <a:rPr lang="en-IN" altLang="en-US" sz="1400" dirty="0" err="1">
                <a:solidFill>
                  <a:prstClr val="black"/>
                </a:solidFill>
              </a:rPr>
              <a:t>Mousa</a:t>
            </a:r>
            <a:r>
              <a:rPr lang="en-IN" altLang="en-US" sz="1400" dirty="0">
                <a:solidFill>
                  <a:prstClr val="black"/>
                </a:solidFill>
              </a:rPr>
              <a:t>, A. </a:t>
            </a:r>
            <a:r>
              <a:rPr lang="en-IN" altLang="en-US" sz="1400" b="1" dirty="0">
                <a:solidFill>
                  <a:prstClr val="black"/>
                </a:solidFill>
              </a:rPr>
              <a:t>(2021, July). </a:t>
            </a:r>
            <a:r>
              <a:rPr lang="en-IN" altLang="en-US" sz="1400" dirty="0">
                <a:solidFill>
                  <a:prstClr val="black"/>
                </a:solidFill>
              </a:rPr>
              <a:t>Diabetes detection using machine learning classification methods. In </a:t>
            </a:r>
            <a:r>
              <a:rPr lang="en-IN" altLang="en-US" sz="1400" i="1" dirty="0">
                <a:solidFill>
                  <a:prstClr val="black"/>
                </a:solidFill>
              </a:rPr>
              <a:t>2021 International Conference on Information Technology (ICIT)</a:t>
            </a:r>
            <a:r>
              <a:rPr lang="en-IN" altLang="en-US" sz="1400" dirty="0">
                <a:solidFill>
                  <a:prstClr val="black"/>
                </a:solidFill>
              </a:rPr>
              <a:t> (pp. 350-354). IEEE.</a:t>
            </a:r>
          </a:p>
          <a:p>
            <a:pPr marL="0" lvl="0" indent="0" algn="just">
              <a:buNone/>
            </a:pPr>
            <a:endParaRPr lang="en-IN" altLang="en-US" sz="1400" dirty="0">
              <a:solidFill>
                <a:prstClr val="black"/>
              </a:solidFill>
            </a:endParaRPr>
          </a:p>
          <a:p>
            <a:pPr marL="0" lvl="0" indent="0">
              <a:buNone/>
            </a:pPr>
            <a:r>
              <a:rPr lang="en-IN" altLang="en-US" sz="1400" dirty="0">
                <a:solidFill>
                  <a:prstClr val="black"/>
                </a:solidFill>
              </a:rPr>
              <a:t>[2]Ahmad, H. F., </a:t>
            </a:r>
            <a:r>
              <a:rPr lang="en-IN" altLang="en-US" sz="1400" dirty="0" err="1">
                <a:solidFill>
                  <a:prstClr val="black"/>
                </a:solidFill>
              </a:rPr>
              <a:t>Mukhtar</a:t>
            </a:r>
            <a:r>
              <a:rPr lang="en-IN" altLang="en-US" sz="1400" dirty="0">
                <a:solidFill>
                  <a:prstClr val="black"/>
                </a:solidFill>
              </a:rPr>
              <a:t>, H., </a:t>
            </a:r>
            <a:r>
              <a:rPr lang="en-IN" altLang="en-US" sz="1400" dirty="0" err="1">
                <a:solidFill>
                  <a:prstClr val="black"/>
                </a:solidFill>
              </a:rPr>
              <a:t>Alaqail</a:t>
            </a:r>
            <a:r>
              <a:rPr lang="en-IN" altLang="en-US" sz="1400" dirty="0">
                <a:solidFill>
                  <a:prstClr val="black"/>
                </a:solidFill>
              </a:rPr>
              <a:t>, H., </a:t>
            </a:r>
            <a:r>
              <a:rPr lang="en-IN" altLang="en-US" sz="1400" dirty="0" err="1">
                <a:solidFill>
                  <a:prstClr val="black"/>
                </a:solidFill>
              </a:rPr>
              <a:t>Seliaman</a:t>
            </a:r>
            <a:r>
              <a:rPr lang="en-IN" altLang="en-US" sz="1400" dirty="0">
                <a:solidFill>
                  <a:prstClr val="black"/>
                </a:solidFill>
              </a:rPr>
              <a:t>, M., &amp; </a:t>
            </a:r>
            <a:r>
              <a:rPr lang="en-IN" altLang="en-US" sz="1400" dirty="0" err="1">
                <a:solidFill>
                  <a:prstClr val="black"/>
                </a:solidFill>
              </a:rPr>
              <a:t>Alhumam</a:t>
            </a:r>
            <a:r>
              <a:rPr lang="en-IN" altLang="en-US" sz="1400" dirty="0">
                <a:solidFill>
                  <a:prstClr val="black"/>
                </a:solidFill>
              </a:rPr>
              <a:t>, A. </a:t>
            </a:r>
            <a:r>
              <a:rPr lang="en-IN" altLang="en-US" sz="1400" b="1" dirty="0">
                <a:solidFill>
                  <a:prstClr val="black"/>
                </a:solidFill>
              </a:rPr>
              <a:t>(2021). </a:t>
            </a:r>
            <a:r>
              <a:rPr lang="en-IN" altLang="en-US" sz="1400" dirty="0">
                <a:solidFill>
                  <a:prstClr val="black"/>
                </a:solidFill>
              </a:rPr>
              <a:t>Investigating health-related features and their impact on the prediction of diabetes using machine learning. </a:t>
            </a:r>
            <a:r>
              <a:rPr lang="en-IN" altLang="en-US" sz="1400" i="1" dirty="0">
                <a:solidFill>
                  <a:prstClr val="black"/>
                </a:solidFill>
              </a:rPr>
              <a:t>Applied Sciences</a:t>
            </a:r>
            <a:r>
              <a:rPr lang="en-IN" altLang="en-US" sz="1400" dirty="0">
                <a:solidFill>
                  <a:prstClr val="black"/>
                </a:solidFill>
              </a:rPr>
              <a:t>, </a:t>
            </a:r>
            <a:r>
              <a:rPr lang="en-IN" altLang="en-US" sz="1400" i="1" dirty="0">
                <a:solidFill>
                  <a:prstClr val="black"/>
                </a:solidFill>
              </a:rPr>
              <a:t>11</a:t>
            </a:r>
            <a:r>
              <a:rPr lang="en-IN" altLang="en-US" sz="1400" dirty="0">
                <a:solidFill>
                  <a:prstClr val="black"/>
                </a:solidFill>
              </a:rPr>
              <a:t>(3), 1173..</a:t>
            </a:r>
          </a:p>
          <a:p>
            <a:pPr marL="0" lvl="0" indent="0">
              <a:buNone/>
            </a:pPr>
            <a:endParaRPr lang="en-IN" altLang="en-US" sz="1400" dirty="0">
              <a:solidFill>
                <a:prstClr val="black"/>
              </a:solidFill>
            </a:endParaRPr>
          </a:p>
          <a:p>
            <a:pPr marL="0" lvl="0" indent="0" algn="just">
              <a:buNone/>
            </a:pPr>
            <a:r>
              <a:rPr lang="en-IN" altLang="en-US" sz="1400" dirty="0">
                <a:solidFill>
                  <a:prstClr val="black"/>
                </a:solidFill>
              </a:rPr>
              <a:t>[3]</a:t>
            </a:r>
            <a:r>
              <a:rPr lang="en-IN" altLang="en-US" sz="1400" dirty="0" err="1">
                <a:solidFill>
                  <a:prstClr val="black"/>
                </a:solidFill>
              </a:rPr>
              <a:t>Yahyaoui</a:t>
            </a:r>
            <a:r>
              <a:rPr lang="en-IN" altLang="en-US" sz="1400" dirty="0">
                <a:solidFill>
                  <a:prstClr val="black"/>
                </a:solidFill>
              </a:rPr>
              <a:t>, A., </a:t>
            </a:r>
            <a:r>
              <a:rPr lang="en-IN" altLang="en-US" sz="1400" dirty="0" err="1">
                <a:solidFill>
                  <a:prstClr val="black"/>
                </a:solidFill>
              </a:rPr>
              <a:t>Jamil</a:t>
            </a:r>
            <a:r>
              <a:rPr lang="en-IN" altLang="en-US" sz="1400" dirty="0">
                <a:solidFill>
                  <a:prstClr val="black"/>
                </a:solidFill>
              </a:rPr>
              <a:t>, A., </a:t>
            </a:r>
            <a:r>
              <a:rPr lang="en-IN" altLang="en-US" sz="1400" dirty="0" err="1">
                <a:solidFill>
                  <a:prstClr val="black"/>
                </a:solidFill>
              </a:rPr>
              <a:t>Rasheed</a:t>
            </a:r>
            <a:r>
              <a:rPr lang="en-IN" altLang="en-US" sz="1400" dirty="0">
                <a:solidFill>
                  <a:prstClr val="black"/>
                </a:solidFill>
              </a:rPr>
              <a:t>, J., &amp; </a:t>
            </a:r>
            <a:r>
              <a:rPr lang="en-IN" altLang="en-US" sz="1400" dirty="0" err="1">
                <a:solidFill>
                  <a:prstClr val="black"/>
                </a:solidFill>
              </a:rPr>
              <a:t>Yesiltepe</a:t>
            </a:r>
            <a:r>
              <a:rPr lang="en-IN" altLang="en-US" sz="1400" dirty="0">
                <a:solidFill>
                  <a:prstClr val="black"/>
                </a:solidFill>
              </a:rPr>
              <a:t>, M. </a:t>
            </a:r>
            <a:r>
              <a:rPr lang="en-IN" altLang="en-US" sz="1400" b="1" dirty="0">
                <a:solidFill>
                  <a:prstClr val="black"/>
                </a:solidFill>
              </a:rPr>
              <a:t>(2019, November)</a:t>
            </a:r>
            <a:r>
              <a:rPr lang="en-IN" altLang="en-US" sz="1400" dirty="0">
                <a:solidFill>
                  <a:prstClr val="black"/>
                </a:solidFill>
              </a:rPr>
              <a:t>. A decision support system for diabetes prediction using machine learning and deep learning techniques. In </a:t>
            </a:r>
            <a:r>
              <a:rPr lang="en-IN" altLang="en-US" sz="1400" i="1" dirty="0">
                <a:solidFill>
                  <a:prstClr val="black"/>
                </a:solidFill>
              </a:rPr>
              <a:t>2019 1st International Informatics and Software Engineering Conference (UBMYK)</a:t>
            </a:r>
            <a:r>
              <a:rPr lang="en-IN" altLang="en-US" sz="1400" dirty="0">
                <a:solidFill>
                  <a:prstClr val="black"/>
                </a:solidFill>
              </a:rPr>
              <a:t> (pp. 1-4). IEEE.</a:t>
            </a:r>
          </a:p>
          <a:p>
            <a:pPr marL="0" lvl="0" indent="0" algn="just">
              <a:buNone/>
            </a:pPr>
            <a:endParaRPr lang="en-IN" altLang="en-US" sz="1400" dirty="0">
              <a:solidFill>
                <a:prstClr val="black"/>
              </a:solidFill>
            </a:endParaRPr>
          </a:p>
          <a:p>
            <a:pPr marL="0" lvl="0" indent="0" algn="just">
              <a:buNone/>
            </a:pPr>
            <a:r>
              <a:rPr lang="en-IN" altLang="en-US" sz="1400" dirty="0">
                <a:solidFill>
                  <a:prstClr val="black"/>
                </a:solidFill>
              </a:rPr>
              <a:t>[4]</a:t>
            </a:r>
            <a:r>
              <a:rPr lang="en-IN" altLang="en-US" sz="1400" dirty="0" err="1">
                <a:solidFill>
                  <a:prstClr val="black"/>
                </a:solidFill>
              </a:rPr>
              <a:t>Mujumdar</a:t>
            </a:r>
            <a:r>
              <a:rPr lang="en-IN" altLang="en-US" sz="1400" dirty="0">
                <a:solidFill>
                  <a:prstClr val="black"/>
                </a:solidFill>
              </a:rPr>
              <a:t>, A., &amp; </a:t>
            </a:r>
            <a:r>
              <a:rPr lang="en-IN" altLang="en-US" sz="1400" dirty="0" err="1">
                <a:solidFill>
                  <a:prstClr val="black"/>
                </a:solidFill>
              </a:rPr>
              <a:t>Vaidehi</a:t>
            </a:r>
            <a:r>
              <a:rPr lang="en-IN" altLang="en-US" sz="1400" dirty="0">
                <a:solidFill>
                  <a:prstClr val="black"/>
                </a:solidFill>
              </a:rPr>
              <a:t>, V. </a:t>
            </a:r>
            <a:r>
              <a:rPr lang="en-IN" altLang="en-US" sz="1400" b="1" dirty="0">
                <a:solidFill>
                  <a:prstClr val="black"/>
                </a:solidFill>
              </a:rPr>
              <a:t>(2019). </a:t>
            </a:r>
            <a:r>
              <a:rPr lang="en-IN" altLang="en-US" sz="1400" dirty="0">
                <a:solidFill>
                  <a:prstClr val="black"/>
                </a:solidFill>
              </a:rPr>
              <a:t>Diabetes prediction using machine learning algorithms. </a:t>
            </a:r>
            <a:r>
              <a:rPr lang="en-IN" altLang="en-US" sz="1400" i="1" dirty="0" err="1">
                <a:solidFill>
                  <a:prstClr val="black"/>
                </a:solidFill>
              </a:rPr>
              <a:t>Procedia</a:t>
            </a:r>
            <a:r>
              <a:rPr lang="en-IN" altLang="en-US" sz="1400" i="1" dirty="0">
                <a:solidFill>
                  <a:prstClr val="black"/>
                </a:solidFill>
              </a:rPr>
              <a:t> Computer Science</a:t>
            </a:r>
            <a:r>
              <a:rPr lang="en-IN" altLang="en-US" sz="1400" dirty="0">
                <a:solidFill>
                  <a:prstClr val="black"/>
                </a:solidFill>
              </a:rPr>
              <a:t>, </a:t>
            </a:r>
            <a:r>
              <a:rPr lang="en-IN" altLang="en-US" sz="1400" i="1" dirty="0">
                <a:solidFill>
                  <a:prstClr val="black"/>
                </a:solidFill>
              </a:rPr>
              <a:t>165</a:t>
            </a:r>
            <a:r>
              <a:rPr lang="en-IN" altLang="en-US" sz="1400" dirty="0">
                <a:solidFill>
                  <a:prstClr val="black"/>
                </a:solidFill>
              </a:rPr>
              <a:t>, 292-299.</a:t>
            </a:r>
          </a:p>
          <a:p>
            <a:pPr marL="0" lvl="0" indent="0" algn="just">
              <a:buNone/>
            </a:pPr>
            <a:endParaRPr lang="en-US" sz="1400" dirty="0">
              <a:latin typeface="Times New Roman" pitchFamily="18" charset="0"/>
              <a:cs typeface="Times New Roman" pitchFamily="18" charset="0"/>
            </a:endParaRPr>
          </a:p>
          <a:p>
            <a:pPr marL="0" lvl="0" indent="0">
              <a:buNone/>
            </a:pPr>
            <a:r>
              <a:rPr lang="en-IN" altLang="en-US" sz="1400" dirty="0">
                <a:solidFill>
                  <a:prstClr val="black"/>
                </a:solidFill>
              </a:rPr>
              <a:t>[5]</a:t>
            </a:r>
            <a:r>
              <a:rPr lang="en-IN" altLang="en-US" sz="1400" dirty="0" err="1">
                <a:solidFill>
                  <a:prstClr val="black"/>
                </a:solidFill>
              </a:rPr>
              <a:t>Saru</a:t>
            </a:r>
            <a:r>
              <a:rPr lang="en-IN" altLang="en-US" sz="1400" dirty="0">
                <a:solidFill>
                  <a:prstClr val="black"/>
                </a:solidFill>
              </a:rPr>
              <a:t>, S., &amp; </a:t>
            </a:r>
            <a:r>
              <a:rPr lang="en-IN" altLang="en-US" sz="1400" dirty="0" err="1">
                <a:solidFill>
                  <a:prstClr val="black"/>
                </a:solidFill>
              </a:rPr>
              <a:t>Subashree</a:t>
            </a:r>
            <a:r>
              <a:rPr lang="en-IN" altLang="en-US" sz="1400" dirty="0">
                <a:solidFill>
                  <a:prstClr val="black"/>
                </a:solidFill>
              </a:rPr>
              <a:t>, S. </a:t>
            </a:r>
            <a:r>
              <a:rPr lang="en-IN" altLang="en-US" sz="1400" b="1" dirty="0">
                <a:solidFill>
                  <a:prstClr val="black"/>
                </a:solidFill>
              </a:rPr>
              <a:t>(2019). </a:t>
            </a:r>
            <a:r>
              <a:rPr lang="en-IN" altLang="en-US" sz="1400" dirty="0">
                <a:solidFill>
                  <a:prstClr val="black"/>
                </a:solidFill>
              </a:rPr>
              <a:t>Analysis and prediction of diabetes using machine        learning. </a:t>
            </a:r>
            <a:r>
              <a:rPr lang="en-IN" altLang="en-US" sz="1400" i="1" dirty="0">
                <a:solidFill>
                  <a:prstClr val="black"/>
                </a:solidFill>
              </a:rPr>
              <a:t>International journal of emerging technology and innovative engineering</a:t>
            </a:r>
            <a:r>
              <a:rPr lang="en-IN" altLang="en-US" sz="1400" dirty="0">
                <a:solidFill>
                  <a:prstClr val="black"/>
                </a:solidFill>
              </a:rPr>
              <a:t>, </a:t>
            </a:r>
            <a:r>
              <a:rPr lang="en-IN" altLang="en-US" sz="1400" i="1" dirty="0">
                <a:solidFill>
                  <a:prstClr val="black"/>
                </a:solidFill>
              </a:rPr>
              <a:t>5</a:t>
            </a:r>
            <a:r>
              <a:rPr lang="en-IN" altLang="en-US" sz="1400" dirty="0">
                <a:solidFill>
                  <a:prstClr val="black"/>
                </a:solidFill>
              </a:rPr>
              <a:t>(4)</a:t>
            </a:r>
          </a:p>
          <a:p>
            <a:pPr marL="0" indent="0">
              <a:buNone/>
            </a:pPr>
            <a:endParaRPr lang="en-US" dirty="0"/>
          </a:p>
        </p:txBody>
      </p:sp>
    </p:spTree>
    <p:extLst>
      <p:ext uri="{BB962C8B-B14F-4D97-AF65-F5344CB8AC3E}">
        <p14:creationId xmlns:p14="http://schemas.microsoft.com/office/powerpoint/2010/main" val="2349305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solidFill>
                  <a:prstClr val="black"/>
                </a:solidFill>
                <a:latin typeface="Times New Roman" pitchFamily="18" charset="0"/>
                <a:cs typeface="Times New Roman" pitchFamily="18" charset="0"/>
              </a:rPr>
              <a:t>References</a:t>
            </a:r>
            <a:r>
              <a:rPr lang="en-US" sz="3200" b="1" dirty="0">
                <a:solidFill>
                  <a:prstClr val="black"/>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lstStyle/>
          <a:p>
            <a:pPr marL="0" lvl="0" indent="0">
              <a:buNone/>
            </a:pPr>
            <a:r>
              <a:rPr lang="en-IN" altLang="en-US" sz="1400" dirty="0">
                <a:solidFill>
                  <a:prstClr val="black"/>
                </a:solidFill>
              </a:rPr>
              <a:t>[6]</a:t>
            </a:r>
            <a:r>
              <a:rPr lang="en-IN" altLang="en-US" sz="1400" dirty="0" err="1">
                <a:solidFill>
                  <a:prstClr val="black"/>
                </a:solidFill>
              </a:rPr>
              <a:t>Alehegn</a:t>
            </a:r>
            <a:r>
              <a:rPr lang="en-IN" altLang="en-US" sz="1400" dirty="0">
                <a:solidFill>
                  <a:prstClr val="black"/>
                </a:solidFill>
              </a:rPr>
              <a:t>, M., Joshi, R., &amp; </a:t>
            </a:r>
            <a:r>
              <a:rPr lang="en-IN" altLang="en-US" sz="1400" dirty="0" err="1">
                <a:solidFill>
                  <a:prstClr val="black"/>
                </a:solidFill>
              </a:rPr>
              <a:t>Mulay</a:t>
            </a:r>
            <a:r>
              <a:rPr lang="en-IN" altLang="en-US" sz="1400" dirty="0">
                <a:solidFill>
                  <a:prstClr val="black"/>
                </a:solidFill>
              </a:rPr>
              <a:t>, P. </a:t>
            </a:r>
            <a:r>
              <a:rPr lang="en-IN" altLang="en-US" sz="1400" b="1" dirty="0">
                <a:solidFill>
                  <a:prstClr val="black"/>
                </a:solidFill>
              </a:rPr>
              <a:t>(2018). </a:t>
            </a:r>
            <a:r>
              <a:rPr lang="en-IN" altLang="en-US" sz="1400" dirty="0">
                <a:solidFill>
                  <a:prstClr val="black"/>
                </a:solidFill>
              </a:rPr>
              <a:t>Analysis and prediction of diabetes mellitus using machine learning algorithm. </a:t>
            </a:r>
            <a:r>
              <a:rPr lang="en-IN" altLang="en-US" sz="1400" i="1" dirty="0">
                <a:solidFill>
                  <a:prstClr val="black"/>
                </a:solidFill>
              </a:rPr>
              <a:t>International Journal of Pure and Applied Mathematics</a:t>
            </a:r>
            <a:r>
              <a:rPr lang="en-IN" altLang="en-US" sz="1400" dirty="0">
                <a:solidFill>
                  <a:prstClr val="black"/>
                </a:solidFill>
              </a:rPr>
              <a:t>, </a:t>
            </a:r>
            <a:r>
              <a:rPr lang="en-IN" altLang="en-US" sz="1400" i="1" dirty="0">
                <a:solidFill>
                  <a:prstClr val="black"/>
                </a:solidFill>
              </a:rPr>
              <a:t>118</a:t>
            </a:r>
            <a:r>
              <a:rPr lang="en-IN" altLang="en-US" sz="1400" dirty="0">
                <a:solidFill>
                  <a:prstClr val="black"/>
                </a:solidFill>
              </a:rPr>
              <a:t>(9), 871-878.</a:t>
            </a:r>
          </a:p>
          <a:p>
            <a:pPr marL="0" lvl="0" indent="0">
              <a:buNone/>
            </a:pPr>
            <a:endParaRPr lang="en-IN" altLang="en-US" sz="1400" dirty="0">
              <a:solidFill>
                <a:prstClr val="black"/>
              </a:solidFill>
            </a:endParaRPr>
          </a:p>
          <a:p>
            <a:pPr marL="0" lvl="0" indent="0" algn="just">
              <a:buNone/>
            </a:pPr>
            <a:r>
              <a:rPr lang="en-IN" altLang="en-US" sz="1400" dirty="0">
                <a:solidFill>
                  <a:prstClr val="black"/>
                </a:solidFill>
              </a:rPr>
              <a:t>[7]</a:t>
            </a:r>
            <a:r>
              <a:rPr lang="en-IN" altLang="en-US" sz="1400" dirty="0" err="1">
                <a:solidFill>
                  <a:prstClr val="black"/>
                </a:solidFill>
              </a:rPr>
              <a:t>Rubaiat</a:t>
            </a:r>
            <a:r>
              <a:rPr lang="en-IN" altLang="en-US" sz="1400" dirty="0">
                <a:solidFill>
                  <a:prstClr val="black"/>
                </a:solidFill>
              </a:rPr>
              <a:t>, S. Y., </a:t>
            </a:r>
            <a:r>
              <a:rPr lang="en-IN" altLang="en-US" sz="1400" dirty="0" err="1">
                <a:solidFill>
                  <a:prstClr val="black"/>
                </a:solidFill>
              </a:rPr>
              <a:t>Rahman</a:t>
            </a:r>
            <a:r>
              <a:rPr lang="en-IN" altLang="en-US" sz="1400" dirty="0">
                <a:solidFill>
                  <a:prstClr val="black"/>
                </a:solidFill>
              </a:rPr>
              <a:t>, M. M., &amp; </a:t>
            </a:r>
            <a:r>
              <a:rPr lang="en-IN" altLang="en-US" sz="1400" dirty="0" err="1">
                <a:solidFill>
                  <a:prstClr val="black"/>
                </a:solidFill>
              </a:rPr>
              <a:t>Hasan</a:t>
            </a:r>
            <a:r>
              <a:rPr lang="en-IN" altLang="en-US" sz="1400" dirty="0">
                <a:solidFill>
                  <a:prstClr val="black"/>
                </a:solidFill>
              </a:rPr>
              <a:t>, M. K. </a:t>
            </a:r>
            <a:r>
              <a:rPr lang="en-IN" altLang="en-US" sz="1400" b="1" dirty="0">
                <a:solidFill>
                  <a:prstClr val="black"/>
                </a:solidFill>
              </a:rPr>
              <a:t>(2018, December). </a:t>
            </a:r>
            <a:r>
              <a:rPr lang="en-IN" altLang="en-US" sz="1400" dirty="0">
                <a:solidFill>
                  <a:prstClr val="black"/>
                </a:solidFill>
              </a:rPr>
              <a:t>Important feature selection &amp; accuracy comparisons of different machine learning models for early diabetes detection. In </a:t>
            </a:r>
            <a:r>
              <a:rPr lang="en-IN" altLang="en-US" sz="1400" i="1" dirty="0">
                <a:solidFill>
                  <a:prstClr val="black"/>
                </a:solidFill>
              </a:rPr>
              <a:t>2018 International Conference on Innovation in Engineering and Technology (ICIET)</a:t>
            </a:r>
            <a:r>
              <a:rPr lang="en-IN" altLang="en-US" sz="1400" dirty="0">
                <a:solidFill>
                  <a:prstClr val="black"/>
                </a:solidFill>
              </a:rPr>
              <a:t> (pp. 1-6). IEEE.</a:t>
            </a:r>
          </a:p>
          <a:p>
            <a:pPr marL="0" lvl="0" indent="0">
              <a:buNone/>
            </a:pPr>
            <a:endParaRPr lang="en-IN" altLang="en-US" sz="1400" dirty="0">
              <a:solidFill>
                <a:prstClr val="black"/>
              </a:solidFill>
            </a:endParaRPr>
          </a:p>
          <a:p>
            <a:pPr marL="0" indent="0">
              <a:buNone/>
            </a:pPr>
            <a:r>
              <a:rPr lang="en-IN" altLang="en-US" sz="1400" dirty="0"/>
              <a:t>[8]</a:t>
            </a:r>
            <a:r>
              <a:rPr lang="en-IN" altLang="en-US" sz="1400" dirty="0" err="1"/>
              <a:t>Sarwar</a:t>
            </a:r>
            <a:r>
              <a:rPr lang="en-IN" altLang="en-US" sz="1400" dirty="0"/>
              <a:t>, M. A., Kamal, N., Hamid, W., &amp; Shah, M. A. (</a:t>
            </a:r>
            <a:r>
              <a:rPr lang="en-IN" altLang="en-US" sz="1400" b="1" dirty="0"/>
              <a:t>2018</a:t>
            </a:r>
            <a:r>
              <a:rPr lang="en-IN" altLang="en-US" sz="1400" dirty="0"/>
              <a:t>, September). Prediction of diabetes using machine learning algorithms in healthcare. In </a:t>
            </a:r>
            <a:r>
              <a:rPr lang="en-IN" altLang="en-US" sz="1400" b="1" i="1" dirty="0"/>
              <a:t>2018</a:t>
            </a:r>
            <a:r>
              <a:rPr lang="en-IN" altLang="en-US" sz="1400" i="1" dirty="0"/>
              <a:t> 24th international conference on automation and computing (ICAC)</a:t>
            </a:r>
            <a:r>
              <a:rPr lang="en-IN" altLang="en-US" sz="1400" dirty="0"/>
              <a:t> (pp. 1-6). IEEE.</a:t>
            </a:r>
          </a:p>
          <a:p>
            <a:pPr marL="0" lvl="0" indent="0">
              <a:buNone/>
            </a:pPr>
            <a:endParaRPr lang="en-IN" altLang="en-US" sz="1400" dirty="0">
              <a:solidFill>
                <a:prstClr val="black"/>
              </a:solidFill>
            </a:endParaRPr>
          </a:p>
          <a:p>
            <a:pPr marL="0" lvl="0" indent="0">
              <a:buNone/>
            </a:pPr>
            <a:endParaRPr lang="en-IN" altLang="en-US" sz="1400" dirty="0">
              <a:solidFill>
                <a:prstClr val="black"/>
              </a:solidFill>
            </a:endParaRPr>
          </a:p>
          <a:p>
            <a:pPr marL="0" indent="0">
              <a:buNone/>
            </a:pPr>
            <a:endParaRPr lang="en-US" dirty="0"/>
          </a:p>
        </p:txBody>
      </p:sp>
    </p:spTree>
    <p:extLst>
      <p:ext uri="{BB962C8B-B14F-4D97-AF65-F5344CB8AC3E}">
        <p14:creationId xmlns:p14="http://schemas.microsoft.com/office/powerpoint/2010/main" val="1525084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a:bodyPr>
          <a:lstStyle/>
          <a:p>
            <a:r>
              <a:rPr lang="en-US" sz="54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53785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CDA25A2-2330-2E9B-59F0-658406D282D9}"/>
              </a:ext>
            </a:extLst>
          </p:cNvPr>
          <p:cNvGraphicFramePr>
            <a:graphicFrameLocks noGrp="1"/>
          </p:cNvGraphicFramePr>
          <p:nvPr>
            <p:extLst>
              <p:ext uri="{D42A27DB-BD31-4B8C-83A1-F6EECF244321}">
                <p14:modId xmlns:p14="http://schemas.microsoft.com/office/powerpoint/2010/main" val="257189081"/>
              </p:ext>
            </p:extLst>
          </p:nvPr>
        </p:nvGraphicFramePr>
        <p:xfrm>
          <a:off x="152400" y="129769"/>
          <a:ext cx="8839199" cy="6622887"/>
        </p:xfrm>
        <a:graphic>
          <a:graphicData uri="http://schemas.openxmlformats.org/drawingml/2006/table">
            <a:tbl>
              <a:tblPr firstRow="1" bandRow="1">
                <a:tableStyleId>{2D5ABB26-0587-4C30-8999-92F81FD0307C}</a:tableStyleId>
              </a:tblPr>
              <a:tblGrid>
                <a:gridCol w="654749">
                  <a:extLst>
                    <a:ext uri="{9D8B030D-6E8A-4147-A177-3AD203B41FA5}">
                      <a16:colId xmlns:a16="http://schemas.microsoft.com/office/drawing/2014/main" val="20000"/>
                    </a:ext>
                  </a:extLst>
                </a:gridCol>
                <a:gridCol w="1657535">
                  <a:extLst>
                    <a:ext uri="{9D8B030D-6E8A-4147-A177-3AD203B41FA5}">
                      <a16:colId xmlns:a16="http://schemas.microsoft.com/office/drawing/2014/main" val="20001"/>
                    </a:ext>
                  </a:extLst>
                </a:gridCol>
                <a:gridCol w="1616286">
                  <a:extLst>
                    <a:ext uri="{9D8B030D-6E8A-4147-A177-3AD203B41FA5}">
                      <a16:colId xmlns:a16="http://schemas.microsoft.com/office/drawing/2014/main" val="20002"/>
                    </a:ext>
                  </a:extLst>
                </a:gridCol>
                <a:gridCol w="1391336">
                  <a:extLst>
                    <a:ext uri="{9D8B030D-6E8A-4147-A177-3AD203B41FA5}">
                      <a16:colId xmlns:a16="http://schemas.microsoft.com/office/drawing/2014/main" val="20003"/>
                    </a:ext>
                  </a:extLst>
                </a:gridCol>
                <a:gridCol w="1800522">
                  <a:extLst>
                    <a:ext uri="{9D8B030D-6E8A-4147-A177-3AD203B41FA5}">
                      <a16:colId xmlns:a16="http://schemas.microsoft.com/office/drawing/2014/main" val="20004"/>
                    </a:ext>
                  </a:extLst>
                </a:gridCol>
                <a:gridCol w="1718771">
                  <a:extLst>
                    <a:ext uri="{9D8B030D-6E8A-4147-A177-3AD203B41FA5}">
                      <a16:colId xmlns:a16="http://schemas.microsoft.com/office/drawing/2014/main" val="20005"/>
                    </a:ext>
                  </a:extLst>
                </a:gridCol>
              </a:tblGrid>
              <a:tr h="816785">
                <a:tc>
                  <a:txBody>
                    <a:bodyPr/>
                    <a:lstStyle/>
                    <a:p>
                      <a:pPr marL="85090">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ef</a:t>
                      </a:r>
                      <a:endParaRPr sz="1400" dirty="0">
                        <a:latin typeface="Times New Roman"/>
                        <a:cs typeface="Times New Roman"/>
                      </a:endParaRPr>
                    </a:p>
                    <a:p>
                      <a:pPr marL="85090">
                        <a:lnSpc>
                          <a:spcPct val="100000"/>
                        </a:lnSpc>
                      </a:pPr>
                      <a:r>
                        <a:rPr sz="1400" b="1" spc="-10" dirty="0">
                          <a:solidFill>
                            <a:srgbClr val="FFFFFF"/>
                          </a:solidFill>
                          <a:latin typeface="Times New Roman"/>
                          <a:cs typeface="Times New Roman"/>
                        </a:rPr>
                        <a:t>N</a:t>
                      </a:r>
                      <a:r>
                        <a:rPr sz="1400" b="1" dirty="0">
                          <a:solidFill>
                            <a:srgbClr val="FFFFFF"/>
                          </a:solidFill>
                          <a:latin typeface="Times New Roman"/>
                          <a:cs typeface="Times New Roman"/>
                        </a:rPr>
                        <a:t>o.</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F80BC"/>
                    </a:solidFill>
                  </a:tcPr>
                </a:tc>
                <a:tc>
                  <a:txBody>
                    <a:bodyPr/>
                    <a:lstStyle/>
                    <a:p>
                      <a:pPr marL="85090">
                        <a:lnSpc>
                          <a:spcPct val="100000"/>
                        </a:lnSpc>
                      </a:pPr>
                      <a:r>
                        <a:rPr sz="1400" b="1" spc="-25" dirty="0">
                          <a:solidFill>
                            <a:srgbClr val="FFFFFF"/>
                          </a:solidFill>
                          <a:latin typeface="Times New Roman"/>
                          <a:cs typeface="Times New Roman"/>
                        </a:rPr>
                        <a:t>T</a:t>
                      </a:r>
                      <a:r>
                        <a:rPr sz="1400" b="1" dirty="0">
                          <a:solidFill>
                            <a:srgbClr val="FFFFFF"/>
                          </a:solidFill>
                          <a:latin typeface="Times New Roman"/>
                          <a:cs typeface="Times New Roman"/>
                        </a:rPr>
                        <a:t>itle</a:t>
                      </a:r>
                      <a:r>
                        <a:rPr sz="1400" b="1" spc="-30" dirty="0">
                          <a:solidFill>
                            <a:srgbClr val="FFFFFF"/>
                          </a:solidFill>
                          <a:latin typeface="Times New Roman"/>
                          <a:cs typeface="Times New Roman"/>
                        </a:rPr>
                        <a:t> </a:t>
                      </a:r>
                      <a:r>
                        <a:rPr sz="1400" b="1" dirty="0">
                          <a:solidFill>
                            <a:srgbClr val="FFFFFF"/>
                          </a:solidFill>
                          <a:latin typeface="Times New Roman"/>
                          <a:cs typeface="Times New Roman"/>
                        </a:rPr>
                        <a:t>of</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dirty="0">
                          <a:solidFill>
                            <a:srgbClr val="FFFFFF"/>
                          </a:solidFill>
                          <a:latin typeface="Times New Roman"/>
                          <a:cs typeface="Times New Roman"/>
                        </a:rPr>
                        <a:t>a</a:t>
                      </a:r>
                      <a:r>
                        <a:rPr sz="1400" b="1" spc="-5" dirty="0">
                          <a:solidFill>
                            <a:srgbClr val="FFFFFF"/>
                          </a:solidFill>
                          <a:latin typeface="Times New Roman"/>
                          <a:cs typeface="Times New Roman"/>
                        </a:rPr>
                        <a:t>per</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090">
                        <a:lnSpc>
                          <a:spcPct val="100000"/>
                        </a:lnSpc>
                      </a:pPr>
                      <a:r>
                        <a:rPr sz="1400" b="1" spc="-10" dirty="0">
                          <a:solidFill>
                            <a:srgbClr val="FFFFFF"/>
                          </a:solidFill>
                          <a:latin typeface="Times New Roman"/>
                          <a:cs typeface="Times New Roman"/>
                        </a:rPr>
                        <a:t>A</a:t>
                      </a:r>
                      <a:r>
                        <a:rPr sz="1400" b="1" spc="-5" dirty="0">
                          <a:solidFill>
                            <a:srgbClr val="FFFFFF"/>
                          </a:solidFill>
                          <a:latin typeface="Times New Roman"/>
                          <a:cs typeface="Times New Roman"/>
                        </a:rPr>
                        <a:t>b</a:t>
                      </a:r>
                      <a:r>
                        <a:rPr sz="1400" b="1" dirty="0">
                          <a:solidFill>
                            <a:srgbClr val="FFFFFF"/>
                          </a:solidFill>
                          <a:latin typeface="Times New Roman"/>
                          <a:cs typeface="Times New Roman"/>
                        </a:rPr>
                        <a:t>str</a:t>
                      </a:r>
                      <a:r>
                        <a:rPr sz="1400" b="1" spc="5" dirty="0">
                          <a:solidFill>
                            <a:srgbClr val="FFFFFF"/>
                          </a:solidFill>
                          <a:latin typeface="Times New Roman"/>
                          <a:cs typeface="Times New Roman"/>
                        </a:rPr>
                        <a:t>a</a:t>
                      </a:r>
                      <a:r>
                        <a:rPr sz="1400" b="1" dirty="0">
                          <a:solidFill>
                            <a:srgbClr val="FFFFFF"/>
                          </a:solidFill>
                          <a:latin typeface="Times New Roman"/>
                          <a:cs typeface="Times New Roman"/>
                        </a:rPr>
                        <a:t>ct</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dirty="0">
                          <a:solidFill>
                            <a:srgbClr val="FFFFFF"/>
                          </a:solidFill>
                          <a:latin typeface="Times New Roman"/>
                          <a:cs typeface="Times New Roman"/>
                        </a:rPr>
                        <a:t>Outco</a:t>
                      </a:r>
                      <a:r>
                        <a:rPr sz="1400" b="1" spc="-20" dirty="0">
                          <a:solidFill>
                            <a:srgbClr val="FFFFFF"/>
                          </a:solidFill>
                          <a:latin typeface="Times New Roman"/>
                          <a:cs typeface="Times New Roman"/>
                        </a:rPr>
                        <a:t>m</a:t>
                      </a:r>
                      <a:r>
                        <a:rPr sz="1400" b="1" dirty="0">
                          <a:solidFill>
                            <a:srgbClr val="FFFFFF"/>
                          </a:solidFill>
                          <a:latin typeface="Times New Roman"/>
                          <a:cs typeface="Times New Roman"/>
                        </a:rPr>
                        <a:t>e</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M</a:t>
                      </a:r>
                      <a:r>
                        <a:rPr sz="1400" b="1" dirty="0">
                          <a:solidFill>
                            <a:srgbClr val="FFFFFF"/>
                          </a:solidFill>
                          <a:latin typeface="Times New Roman"/>
                          <a:cs typeface="Times New Roman"/>
                        </a:rPr>
                        <a:t>eth</a:t>
                      </a:r>
                      <a:r>
                        <a:rPr sz="1400" b="1" spc="5" dirty="0">
                          <a:solidFill>
                            <a:srgbClr val="FFFFFF"/>
                          </a:solidFill>
                          <a:latin typeface="Times New Roman"/>
                          <a:cs typeface="Times New Roman"/>
                        </a:rPr>
                        <a:t>o</a:t>
                      </a:r>
                      <a:r>
                        <a:rPr sz="1400" b="1" spc="-5" dirty="0">
                          <a:solidFill>
                            <a:srgbClr val="FFFFFF"/>
                          </a:solidFill>
                          <a:latin typeface="Times New Roman"/>
                          <a:cs typeface="Times New Roman"/>
                        </a:rPr>
                        <a:t>d</a:t>
                      </a:r>
                      <a:r>
                        <a:rPr sz="1400" b="1" dirty="0">
                          <a:solidFill>
                            <a:srgbClr val="FFFFFF"/>
                          </a:solidFill>
                          <a:latin typeface="Times New Roman"/>
                          <a:cs typeface="Times New Roman"/>
                        </a:rPr>
                        <a:t>ol</a:t>
                      </a:r>
                      <a:r>
                        <a:rPr sz="1400" b="1" spc="-10" dirty="0">
                          <a:solidFill>
                            <a:srgbClr val="FFFFFF"/>
                          </a:solidFill>
                          <a:latin typeface="Times New Roman"/>
                          <a:cs typeface="Times New Roman"/>
                        </a:rPr>
                        <a:t>o</a:t>
                      </a:r>
                      <a:r>
                        <a:rPr sz="1400" b="1" dirty="0">
                          <a:solidFill>
                            <a:srgbClr val="FFFFFF"/>
                          </a:solidFill>
                          <a:latin typeface="Times New Roman"/>
                          <a:cs typeface="Times New Roman"/>
                        </a:rPr>
                        <a:t>gy</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a</a:t>
                      </a:r>
                      <a:r>
                        <a:rPr sz="1400" b="1" spc="-25" dirty="0">
                          <a:solidFill>
                            <a:srgbClr val="FFFFFF"/>
                          </a:solidFill>
                          <a:latin typeface="Times New Roman"/>
                          <a:cs typeface="Times New Roman"/>
                        </a:rPr>
                        <a:t>r</a:t>
                      </a:r>
                      <a:r>
                        <a:rPr sz="1400" b="1" dirty="0">
                          <a:solidFill>
                            <a:srgbClr val="FFFFFF"/>
                          </a:solidFill>
                          <a:latin typeface="Times New Roman"/>
                          <a:cs typeface="Times New Roman"/>
                        </a:rPr>
                        <a:t>ch</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gap</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extLst>
                  <a:ext uri="{0D108BD9-81ED-4DB2-BD59-A6C34878D82A}">
                    <a16:rowId xmlns:a16="http://schemas.microsoft.com/office/drawing/2014/main" val="10000"/>
                  </a:ext>
                </a:extLst>
              </a:tr>
              <a:tr h="2819062">
                <a:tc>
                  <a:txBody>
                    <a:bodyPr/>
                    <a:lstStyle/>
                    <a:p>
                      <a:pPr marL="85090">
                        <a:lnSpc>
                          <a:spcPct val="100000"/>
                        </a:lnSpc>
                      </a:pPr>
                      <a:r>
                        <a:rPr lang="en-US" sz="1400" dirty="0">
                          <a:latin typeface="Times New Roman"/>
                          <a:cs typeface="Times New Roman"/>
                        </a:rPr>
                        <a:t>1</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099">
                      <a:solidFill>
                        <a:srgbClr val="FFFFFF"/>
                      </a:solidFill>
                      <a:prstDash val="solid"/>
                    </a:lnT>
                    <a:lnB w="12700">
                      <a:solidFill>
                        <a:srgbClr val="FFFFFF"/>
                      </a:solidFill>
                      <a:prstDash val="solid"/>
                    </a:lnB>
                    <a:solidFill>
                      <a:srgbClr val="D0D8E8"/>
                    </a:solidFill>
                  </a:tcPr>
                </a:tc>
                <a:tc>
                  <a:txBody>
                    <a:bodyPr/>
                    <a:lstStyle/>
                    <a:p>
                      <a:r>
                        <a:rPr lang="en-IN" sz="1400" dirty="0"/>
                        <a:t>Diabetes Detection Using Machine Learning Classification Methods , </a:t>
                      </a:r>
                      <a:r>
                        <a:rPr lang="en-IN" sz="1400" b="1" dirty="0"/>
                        <a:t>2021.</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The main objective of this research is to predict the possible presence of diabetes -specifically in females- at an early stage using different machine learning techniques.</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this model produced an accuracy of 82% based on the random forest classifier model.</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Random Forest Classifier is one of the simplest and most diverse algorithms used for both classification and regression tasks, it uses multiple individual decision trees to operate as a single one.. </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Less Accuracy </a:t>
                      </a:r>
                    </a:p>
                    <a:p>
                      <a:r>
                        <a:rPr lang="en-IN" sz="1400" dirty="0">
                          <a:latin typeface="Times New Roman"/>
                          <a:cs typeface="Times New Roman"/>
                        </a:rPr>
                        <a:t>Only 82%</a:t>
                      </a:r>
                      <a:r>
                        <a:rPr lang="en-IN" sz="1400" baseline="0" dirty="0">
                          <a:latin typeface="Times New Roman"/>
                          <a:cs typeface="Times New Roman"/>
                        </a:rPr>
                        <a:t> accuracy</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2863784">
                <a:tc>
                  <a:txBody>
                    <a:bodyPr/>
                    <a:lstStyle/>
                    <a:p>
                      <a:pPr marL="85090">
                        <a:lnSpc>
                          <a:spcPct val="100000"/>
                        </a:lnSpc>
                      </a:pPr>
                      <a:r>
                        <a:rPr lang="en-US" sz="1400" spc="5" dirty="0">
                          <a:latin typeface="Times New Roman"/>
                          <a:cs typeface="Times New Roman"/>
                        </a:rPr>
                        <a:t>2</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DF4"/>
                    </a:solidFill>
                  </a:tcPr>
                </a:tc>
                <a:tc>
                  <a:txBody>
                    <a:bodyPr/>
                    <a:lstStyle/>
                    <a:p>
                      <a:r>
                        <a:rPr lang="en-IN" sz="1400" dirty="0">
                          <a:latin typeface="Times New Roman"/>
                          <a:cs typeface="Times New Roman"/>
                        </a:rPr>
                        <a:t> </a:t>
                      </a:r>
                      <a:r>
                        <a:rPr lang="en-IN" sz="1400" dirty="0"/>
                        <a:t>Investigating Health-Related Features and Their Impact on the Prediction of Diabetes Using Machine Learning , </a:t>
                      </a:r>
                      <a:r>
                        <a:rPr lang="en-IN" sz="1400" b="1" dirty="0"/>
                        <a:t>2021.</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To investigate the prediction of diabetic patients and compare the role of HbA1c and FPG as input features. By using five different machine learning classifiers, and using feature elimination through feature permutation and hierarchical clustering</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latin typeface="Times New Roman"/>
                          <a:cs typeface="Times New Roman"/>
                        </a:rPr>
                        <a:t> </a:t>
                      </a:r>
                      <a:r>
                        <a:rPr lang="en-IN" sz="1400" dirty="0">
                          <a:latin typeface="+mn-lt"/>
                          <a:cs typeface="+mn-cs"/>
                        </a:rPr>
                        <a:t>I</a:t>
                      </a:r>
                      <a:r>
                        <a:rPr lang="en-IN" sz="1400" dirty="0"/>
                        <a:t>dentified several other features like hypertension, weight, and physical activity levels that had an indirect role in diabetic prediction. The LDL/HDL tests were also found to be correlated with diabetic conditions.</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latin typeface="Times New Roman"/>
                          <a:cs typeface="Times New Roman"/>
                        </a:rPr>
                        <a:t> </a:t>
                      </a:r>
                      <a:r>
                        <a:rPr lang="en-IN" sz="1400" dirty="0"/>
                        <a:t>Comparison of correlation before and after hierarchical clustering based on Spearman’s ranking</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small-scale data</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086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CDA25A2-2330-2E9B-59F0-658406D282D9}"/>
              </a:ext>
            </a:extLst>
          </p:cNvPr>
          <p:cNvGraphicFramePr>
            <a:graphicFrameLocks noGrp="1"/>
          </p:cNvGraphicFramePr>
          <p:nvPr>
            <p:extLst>
              <p:ext uri="{D42A27DB-BD31-4B8C-83A1-F6EECF244321}">
                <p14:modId xmlns:p14="http://schemas.microsoft.com/office/powerpoint/2010/main" val="2377101639"/>
              </p:ext>
            </p:extLst>
          </p:nvPr>
        </p:nvGraphicFramePr>
        <p:xfrm>
          <a:off x="152400" y="195926"/>
          <a:ext cx="8915399" cy="6571048"/>
        </p:xfrm>
        <a:graphic>
          <a:graphicData uri="http://schemas.openxmlformats.org/drawingml/2006/table">
            <a:tbl>
              <a:tblPr firstRow="1" bandRow="1">
                <a:tableStyleId>{2D5ABB26-0587-4C30-8999-92F81FD0307C}</a:tableStyleId>
              </a:tblPr>
              <a:tblGrid>
                <a:gridCol w="660393">
                  <a:extLst>
                    <a:ext uri="{9D8B030D-6E8A-4147-A177-3AD203B41FA5}">
                      <a16:colId xmlns:a16="http://schemas.microsoft.com/office/drawing/2014/main" val="20000"/>
                    </a:ext>
                  </a:extLst>
                </a:gridCol>
                <a:gridCol w="1671824">
                  <a:extLst>
                    <a:ext uri="{9D8B030D-6E8A-4147-A177-3AD203B41FA5}">
                      <a16:colId xmlns:a16="http://schemas.microsoft.com/office/drawing/2014/main" val="20001"/>
                    </a:ext>
                  </a:extLst>
                </a:gridCol>
                <a:gridCol w="1630220">
                  <a:extLst>
                    <a:ext uri="{9D8B030D-6E8A-4147-A177-3AD203B41FA5}">
                      <a16:colId xmlns:a16="http://schemas.microsoft.com/office/drawing/2014/main" val="20002"/>
                    </a:ext>
                  </a:extLst>
                </a:gridCol>
                <a:gridCol w="1403330">
                  <a:extLst>
                    <a:ext uri="{9D8B030D-6E8A-4147-A177-3AD203B41FA5}">
                      <a16:colId xmlns:a16="http://schemas.microsoft.com/office/drawing/2014/main" val="20003"/>
                    </a:ext>
                  </a:extLst>
                </a:gridCol>
                <a:gridCol w="1816044">
                  <a:extLst>
                    <a:ext uri="{9D8B030D-6E8A-4147-A177-3AD203B41FA5}">
                      <a16:colId xmlns:a16="http://schemas.microsoft.com/office/drawing/2014/main" val="20004"/>
                    </a:ext>
                  </a:extLst>
                </a:gridCol>
                <a:gridCol w="1733588">
                  <a:extLst>
                    <a:ext uri="{9D8B030D-6E8A-4147-A177-3AD203B41FA5}">
                      <a16:colId xmlns:a16="http://schemas.microsoft.com/office/drawing/2014/main" val="20005"/>
                    </a:ext>
                  </a:extLst>
                </a:gridCol>
              </a:tblGrid>
              <a:tr h="772091">
                <a:tc>
                  <a:txBody>
                    <a:bodyPr/>
                    <a:lstStyle/>
                    <a:p>
                      <a:pPr marL="85090">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ef</a:t>
                      </a:r>
                      <a:endParaRPr sz="1400" dirty="0">
                        <a:latin typeface="Times New Roman"/>
                        <a:cs typeface="Times New Roman"/>
                      </a:endParaRPr>
                    </a:p>
                    <a:p>
                      <a:pPr marL="85090">
                        <a:lnSpc>
                          <a:spcPct val="100000"/>
                        </a:lnSpc>
                      </a:pPr>
                      <a:r>
                        <a:rPr sz="1400" b="1" spc="-10" dirty="0">
                          <a:solidFill>
                            <a:srgbClr val="FFFFFF"/>
                          </a:solidFill>
                          <a:latin typeface="Times New Roman"/>
                          <a:cs typeface="Times New Roman"/>
                        </a:rPr>
                        <a:t>N</a:t>
                      </a:r>
                      <a:r>
                        <a:rPr sz="1400" b="1" dirty="0">
                          <a:solidFill>
                            <a:srgbClr val="FFFFFF"/>
                          </a:solidFill>
                          <a:latin typeface="Times New Roman"/>
                          <a:cs typeface="Times New Roman"/>
                        </a:rPr>
                        <a:t>o.</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F80BC"/>
                    </a:solidFill>
                  </a:tcPr>
                </a:tc>
                <a:tc>
                  <a:txBody>
                    <a:bodyPr/>
                    <a:lstStyle/>
                    <a:p>
                      <a:pPr marL="85090">
                        <a:lnSpc>
                          <a:spcPct val="100000"/>
                        </a:lnSpc>
                      </a:pPr>
                      <a:r>
                        <a:rPr sz="1400" b="1" spc="-25" dirty="0">
                          <a:solidFill>
                            <a:srgbClr val="FFFFFF"/>
                          </a:solidFill>
                          <a:latin typeface="Times New Roman"/>
                          <a:cs typeface="Times New Roman"/>
                        </a:rPr>
                        <a:t>T</a:t>
                      </a:r>
                      <a:r>
                        <a:rPr sz="1400" b="1" dirty="0">
                          <a:solidFill>
                            <a:srgbClr val="FFFFFF"/>
                          </a:solidFill>
                          <a:latin typeface="Times New Roman"/>
                          <a:cs typeface="Times New Roman"/>
                        </a:rPr>
                        <a:t>itle</a:t>
                      </a:r>
                      <a:r>
                        <a:rPr sz="1400" b="1" spc="-30" dirty="0">
                          <a:solidFill>
                            <a:srgbClr val="FFFFFF"/>
                          </a:solidFill>
                          <a:latin typeface="Times New Roman"/>
                          <a:cs typeface="Times New Roman"/>
                        </a:rPr>
                        <a:t> </a:t>
                      </a:r>
                      <a:r>
                        <a:rPr sz="1400" b="1" dirty="0">
                          <a:solidFill>
                            <a:srgbClr val="FFFFFF"/>
                          </a:solidFill>
                          <a:latin typeface="Times New Roman"/>
                          <a:cs typeface="Times New Roman"/>
                        </a:rPr>
                        <a:t>of</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dirty="0">
                          <a:solidFill>
                            <a:srgbClr val="FFFFFF"/>
                          </a:solidFill>
                          <a:latin typeface="Times New Roman"/>
                          <a:cs typeface="Times New Roman"/>
                        </a:rPr>
                        <a:t>a</a:t>
                      </a:r>
                      <a:r>
                        <a:rPr sz="1400" b="1" spc="-5" dirty="0">
                          <a:solidFill>
                            <a:srgbClr val="FFFFFF"/>
                          </a:solidFill>
                          <a:latin typeface="Times New Roman"/>
                          <a:cs typeface="Times New Roman"/>
                        </a:rPr>
                        <a:t>per</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090">
                        <a:lnSpc>
                          <a:spcPct val="100000"/>
                        </a:lnSpc>
                      </a:pPr>
                      <a:r>
                        <a:rPr sz="1400" b="1" spc="-10" dirty="0">
                          <a:solidFill>
                            <a:srgbClr val="FFFFFF"/>
                          </a:solidFill>
                          <a:latin typeface="Times New Roman"/>
                          <a:cs typeface="Times New Roman"/>
                        </a:rPr>
                        <a:t>A</a:t>
                      </a:r>
                      <a:r>
                        <a:rPr sz="1400" b="1" spc="-5" dirty="0">
                          <a:solidFill>
                            <a:srgbClr val="FFFFFF"/>
                          </a:solidFill>
                          <a:latin typeface="Times New Roman"/>
                          <a:cs typeface="Times New Roman"/>
                        </a:rPr>
                        <a:t>b</a:t>
                      </a:r>
                      <a:r>
                        <a:rPr sz="1400" b="1" dirty="0">
                          <a:solidFill>
                            <a:srgbClr val="FFFFFF"/>
                          </a:solidFill>
                          <a:latin typeface="Times New Roman"/>
                          <a:cs typeface="Times New Roman"/>
                        </a:rPr>
                        <a:t>str</a:t>
                      </a:r>
                      <a:r>
                        <a:rPr sz="1400" b="1" spc="5" dirty="0">
                          <a:solidFill>
                            <a:srgbClr val="FFFFFF"/>
                          </a:solidFill>
                          <a:latin typeface="Times New Roman"/>
                          <a:cs typeface="Times New Roman"/>
                        </a:rPr>
                        <a:t>a</a:t>
                      </a:r>
                      <a:r>
                        <a:rPr sz="1400" b="1" dirty="0">
                          <a:solidFill>
                            <a:srgbClr val="FFFFFF"/>
                          </a:solidFill>
                          <a:latin typeface="Times New Roman"/>
                          <a:cs typeface="Times New Roman"/>
                        </a:rPr>
                        <a:t>ct</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dirty="0">
                          <a:solidFill>
                            <a:srgbClr val="FFFFFF"/>
                          </a:solidFill>
                          <a:latin typeface="Times New Roman"/>
                          <a:cs typeface="Times New Roman"/>
                        </a:rPr>
                        <a:t>Outco</a:t>
                      </a:r>
                      <a:r>
                        <a:rPr sz="1400" b="1" spc="-20" dirty="0">
                          <a:solidFill>
                            <a:srgbClr val="FFFFFF"/>
                          </a:solidFill>
                          <a:latin typeface="Times New Roman"/>
                          <a:cs typeface="Times New Roman"/>
                        </a:rPr>
                        <a:t>m</a:t>
                      </a:r>
                      <a:r>
                        <a:rPr sz="1400" b="1" dirty="0">
                          <a:solidFill>
                            <a:srgbClr val="FFFFFF"/>
                          </a:solidFill>
                          <a:latin typeface="Times New Roman"/>
                          <a:cs typeface="Times New Roman"/>
                        </a:rPr>
                        <a:t>e</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M</a:t>
                      </a:r>
                      <a:r>
                        <a:rPr sz="1400" b="1" dirty="0">
                          <a:solidFill>
                            <a:srgbClr val="FFFFFF"/>
                          </a:solidFill>
                          <a:latin typeface="Times New Roman"/>
                          <a:cs typeface="Times New Roman"/>
                        </a:rPr>
                        <a:t>eth</a:t>
                      </a:r>
                      <a:r>
                        <a:rPr sz="1400" b="1" spc="5" dirty="0">
                          <a:solidFill>
                            <a:srgbClr val="FFFFFF"/>
                          </a:solidFill>
                          <a:latin typeface="Times New Roman"/>
                          <a:cs typeface="Times New Roman"/>
                        </a:rPr>
                        <a:t>o</a:t>
                      </a:r>
                      <a:r>
                        <a:rPr sz="1400" b="1" spc="-5" dirty="0">
                          <a:solidFill>
                            <a:srgbClr val="FFFFFF"/>
                          </a:solidFill>
                          <a:latin typeface="Times New Roman"/>
                          <a:cs typeface="Times New Roman"/>
                        </a:rPr>
                        <a:t>d</a:t>
                      </a:r>
                      <a:r>
                        <a:rPr sz="1400" b="1" dirty="0">
                          <a:solidFill>
                            <a:srgbClr val="FFFFFF"/>
                          </a:solidFill>
                          <a:latin typeface="Times New Roman"/>
                          <a:cs typeface="Times New Roman"/>
                        </a:rPr>
                        <a:t>ol</a:t>
                      </a:r>
                      <a:r>
                        <a:rPr sz="1400" b="1" spc="-10" dirty="0">
                          <a:solidFill>
                            <a:srgbClr val="FFFFFF"/>
                          </a:solidFill>
                          <a:latin typeface="Times New Roman"/>
                          <a:cs typeface="Times New Roman"/>
                        </a:rPr>
                        <a:t>o</a:t>
                      </a:r>
                      <a:r>
                        <a:rPr sz="1400" b="1" dirty="0">
                          <a:solidFill>
                            <a:srgbClr val="FFFFFF"/>
                          </a:solidFill>
                          <a:latin typeface="Times New Roman"/>
                          <a:cs typeface="Times New Roman"/>
                        </a:rPr>
                        <a:t>gy</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a</a:t>
                      </a:r>
                      <a:r>
                        <a:rPr sz="1400" b="1" spc="-25" dirty="0">
                          <a:solidFill>
                            <a:srgbClr val="FFFFFF"/>
                          </a:solidFill>
                          <a:latin typeface="Times New Roman"/>
                          <a:cs typeface="Times New Roman"/>
                        </a:rPr>
                        <a:t>r</a:t>
                      </a:r>
                      <a:r>
                        <a:rPr sz="1400" b="1" dirty="0">
                          <a:solidFill>
                            <a:srgbClr val="FFFFFF"/>
                          </a:solidFill>
                          <a:latin typeface="Times New Roman"/>
                          <a:cs typeface="Times New Roman"/>
                        </a:rPr>
                        <a:t>ch</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gap</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extLst>
                  <a:ext uri="{0D108BD9-81ED-4DB2-BD59-A6C34878D82A}">
                    <a16:rowId xmlns:a16="http://schemas.microsoft.com/office/drawing/2014/main" val="10000"/>
                  </a:ext>
                </a:extLst>
              </a:tr>
              <a:tr h="2664806">
                <a:tc>
                  <a:txBody>
                    <a:bodyPr/>
                    <a:lstStyle/>
                    <a:p>
                      <a:pPr marL="85090">
                        <a:lnSpc>
                          <a:spcPct val="100000"/>
                        </a:lnSpc>
                      </a:pPr>
                      <a:r>
                        <a:rPr lang="en-US" sz="1400" dirty="0">
                          <a:latin typeface="Times New Roman"/>
                          <a:cs typeface="Times New Roman"/>
                        </a:rPr>
                        <a:t>3</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099">
                      <a:solidFill>
                        <a:srgbClr val="FFFFFF"/>
                      </a:solidFill>
                      <a:prstDash val="solid"/>
                    </a:lnT>
                    <a:lnB w="12700">
                      <a:solidFill>
                        <a:srgbClr val="FFFFFF"/>
                      </a:solidFill>
                      <a:prstDash val="solid"/>
                    </a:lnB>
                    <a:solidFill>
                      <a:srgbClr val="D0D8E8"/>
                    </a:solidFill>
                  </a:tcPr>
                </a:tc>
                <a:tc>
                  <a:txBody>
                    <a:bodyPr/>
                    <a:lstStyle/>
                    <a:p>
                      <a:r>
                        <a:rPr lang="en-IN" sz="1400" dirty="0"/>
                        <a:t>A Decision Support System for Diabetes Prediction Using Machine Learning and Deep Learning Techniques,</a:t>
                      </a:r>
                      <a:r>
                        <a:rPr lang="en-IN" sz="1400" baseline="0" dirty="0"/>
                        <a:t> </a:t>
                      </a:r>
                      <a:r>
                        <a:rPr lang="en-IN" sz="1400" b="1" baseline="0" dirty="0"/>
                        <a:t>2019.</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 </a:t>
                      </a:r>
                      <a:r>
                        <a:rPr lang="en-IN" sz="1400" dirty="0"/>
                        <a:t>employed a fully Convolutional Neural Network (CNN) to predict and detect the diabetes patients</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The results showed that RF was more effective for classification of the diabetes in experiments which produced accuracy of</a:t>
                      </a:r>
                      <a:r>
                        <a:rPr lang="en-IN" sz="1400" baseline="0" dirty="0"/>
                        <a:t> </a:t>
                      </a:r>
                      <a:r>
                        <a:rPr lang="en-IN" sz="1400" dirty="0"/>
                        <a:t>83.67%. The prediction accuracy for SVM reached 65.38% while DL method produced 76.81% </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CNNs perform a series of operations on the input and transform it to produce the desired output. This output from previous layers can be taken as input to the next block. </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 No proper feature extraction and accuracy</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025277">
                <a:tc>
                  <a:txBody>
                    <a:bodyPr/>
                    <a:lstStyle/>
                    <a:p>
                      <a:pPr marL="85090">
                        <a:lnSpc>
                          <a:spcPct val="100000"/>
                        </a:lnSpc>
                      </a:pPr>
                      <a:r>
                        <a:rPr lang="en-US" sz="1400" spc="5" dirty="0">
                          <a:latin typeface="Times New Roman"/>
                          <a:cs typeface="Times New Roman"/>
                        </a:rPr>
                        <a:t>4</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DF4"/>
                    </a:solidFill>
                  </a:tcPr>
                </a:tc>
                <a:tc>
                  <a:txBody>
                    <a:bodyPr/>
                    <a:lstStyle/>
                    <a:p>
                      <a:r>
                        <a:rPr lang="en-IN" sz="1400" dirty="0"/>
                        <a:t>Diabetes Prediction using Machine Learning Algorithms, </a:t>
                      </a:r>
                      <a:r>
                        <a:rPr lang="en-IN" sz="1400" b="1" dirty="0"/>
                        <a:t>2019.</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latin typeface="+mn-lt"/>
                          <a:cs typeface="+mn-cs"/>
                        </a:rPr>
                        <a:t>Diabetes</a:t>
                      </a:r>
                      <a:r>
                        <a:rPr lang="en-IN" sz="1400" baseline="0" dirty="0">
                          <a:latin typeface="+mn-lt"/>
                          <a:cs typeface="+mn-cs"/>
                        </a:rPr>
                        <a:t> prediction model for better classification of diabetes with includes few external factors responsible for diabetes along with factors like glucose, BMI, age, Insulin, etc</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Logistic Regression gives highest accuracy of 96%. Application of pipeline gave </a:t>
                      </a:r>
                      <a:r>
                        <a:rPr lang="en-IN" sz="1400" dirty="0" err="1"/>
                        <a:t>AdaBoost</a:t>
                      </a:r>
                      <a:r>
                        <a:rPr lang="en-IN" sz="1400" dirty="0"/>
                        <a:t> classifier as best model with accuracy of 98.8%.</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algn="ctr"/>
                      <a:r>
                        <a:rPr lang="en-IN" sz="1400" dirty="0">
                          <a:latin typeface="Times New Roman"/>
                          <a:cs typeface="Times New Roman"/>
                        </a:rPr>
                        <a:t> </a:t>
                      </a:r>
                      <a:r>
                        <a:rPr lang="en-IN" sz="1400" dirty="0"/>
                        <a:t>various machine learning algorithms  like Support Vector Classifier, Random Forest Classifier, Decision Tree Classifier, Extra Tree Classifier, </a:t>
                      </a:r>
                      <a:r>
                        <a:rPr lang="en-IN" sz="1400" dirty="0" err="1"/>
                        <a:t>Ada</a:t>
                      </a:r>
                      <a:r>
                        <a:rPr lang="en-IN" sz="1400" dirty="0"/>
                        <a:t> Boost algorithm, </a:t>
                      </a:r>
                      <a:r>
                        <a:rPr lang="en-IN" sz="1400" dirty="0" err="1"/>
                        <a:t>Perceptron</a:t>
                      </a:r>
                      <a:r>
                        <a:rPr lang="en-IN" sz="1400" dirty="0"/>
                        <a:t>, Logistic Regression, K-Nearest Neighbour, Gaussian Naïve </a:t>
                      </a:r>
                      <a:r>
                        <a:rPr lang="en-IN" sz="1400" dirty="0" err="1"/>
                        <a:t>Bayes</a:t>
                      </a:r>
                      <a:r>
                        <a:rPr lang="en-IN" sz="1400" dirty="0"/>
                        <a:t>, Bagging algorithm, Gradient Boost Classifier are used.</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algn="ctr"/>
                      <a:r>
                        <a:rPr lang="en-US" sz="1400" dirty="0">
                          <a:latin typeface="Times New Roman"/>
                          <a:cs typeface="Times New Roman"/>
                        </a:rPr>
                        <a:t>The major limitation of Logistic Regression is the assumption of linearity between the dependent variable and the independent variables. It not only provides a measure of how appropriate a predictor(coefficient size)is, but also its direction of association (positive or negative)</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620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CDA25A2-2330-2E9B-59F0-658406D282D9}"/>
              </a:ext>
            </a:extLst>
          </p:cNvPr>
          <p:cNvGraphicFramePr>
            <a:graphicFrameLocks noGrp="1"/>
          </p:cNvGraphicFramePr>
          <p:nvPr>
            <p:extLst>
              <p:ext uri="{D42A27DB-BD31-4B8C-83A1-F6EECF244321}">
                <p14:modId xmlns:p14="http://schemas.microsoft.com/office/powerpoint/2010/main" val="2303616690"/>
              </p:ext>
            </p:extLst>
          </p:nvPr>
        </p:nvGraphicFramePr>
        <p:xfrm>
          <a:off x="152400" y="195926"/>
          <a:ext cx="8915399" cy="6462174"/>
        </p:xfrm>
        <a:graphic>
          <a:graphicData uri="http://schemas.openxmlformats.org/drawingml/2006/table">
            <a:tbl>
              <a:tblPr firstRow="1" bandRow="1">
                <a:tableStyleId>{2D5ABB26-0587-4C30-8999-92F81FD0307C}</a:tableStyleId>
              </a:tblPr>
              <a:tblGrid>
                <a:gridCol w="660393">
                  <a:extLst>
                    <a:ext uri="{9D8B030D-6E8A-4147-A177-3AD203B41FA5}">
                      <a16:colId xmlns:a16="http://schemas.microsoft.com/office/drawing/2014/main" val="20000"/>
                    </a:ext>
                  </a:extLst>
                </a:gridCol>
                <a:gridCol w="1671824">
                  <a:extLst>
                    <a:ext uri="{9D8B030D-6E8A-4147-A177-3AD203B41FA5}">
                      <a16:colId xmlns:a16="http://schemas.microsoft.com/office/drawing/2014/main" val="20001"/>
                    </a:ext>
                  </a:extLst>
                </a:gridCol>
                <a:gridCol w="1630220">
                  <a:extLst>
                    <a:ext uri="{9D8B030D-6E8A-4147-A177-3AD203B41FA5}">
                      <a16:colId xmlns:a16="http://schemas.microsoft.com/office/drawing/2014/main" val="20002"/>
                    </a:ext>
                  </a:extLst>
                </a:gridCol>
                <a:gridCol w="1403330">
                  <a:extLst>
                    <a:ext uri="{9D8B030D-6E8A-4147-A177-3AD203B41FA5}">
                      <a16:colId xmlns:a16="http://schemas.microsoft.com/office/drawing/2014/main" val="20003"/>
                    </a:ext>
                  </a:extLst>
                </a:gridCol>
                <a:gridCol w="1816044">
                  <a:extLst>
                    <a:ext uri="{9D8B030D-6E8A-4147-A177-3AD203B41FA5}">
                      <a16:colId xmlns:a16="http://schemas.microsoft.com/office/drawing/2014/main" val="20004"/>
                    </a:ext>
                  </a:extLst>
                </a:gridCol>
                <a:gridCol w="1733588">
                  <a:extLst>
                    <a:ext uri="{9D8B030D-6E8A-4147-A177-3AD203B41FA5}">
                      <a16:colId xmlns:a16="http://schemas.microsoft.com/office/drawing/2014/main" val="20005"/>
                    </a:ext>
                  </a:extLst>
                </a:gridCol>
              </a:tblGrid>
              <a:tr h="772091">
                <a:tc>
                  <a:txBody>
                    <a:bodyPr/>
                    <a:lstStyle/>
                    <a:p>
                      <a:pPr marL="85090">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ef</a:t>
                      </a:r>
                      <a:endParaRPr sz="1400" dirty="0">
                        <a:latin typeface="Times New Roman"/>
                        <a:cs typeface="Times New Roman"/>
                      </a:endParaRPr>
                    </a:p>
                    <a:p>
                      <a:pPr marL="85090">
                        <a:lnSpc>
                          <a:spcPct val="100000"/>
                        </a:lnSpc>
                      </a:pPr>
                      <a:r>
                        <a:rPr sz="1400" b="1" spc="-10" dirty="0">
                          <a:solidFill>
                            <a:srgbClr val="FFFFFF"/>
                          </a:solidFill>
                          <a:latin typeface="Times New Roman"/>
                          <a:cs typeface="Times New Roman"/>
                        </a:rPr>
                        <a:t>N</a:t>
                      </a:r>
                      <a:r>
                        <a:rPr sz="1400" b="1" dirty="0">
                          <a:solidFill>
                            <a:srgbClr val="FFFFFF"/>
                          </a:solidFill>
                          <a:latin typeface="Times New Roman"/>
                          <a:cs typeface="Times New Roman"/>
                        </a:rPr>
                        <a:t>o.</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F80BC"/>
                    </a:solidFill>
                  </a:tcPr>
                </a:tc>
                <a:tc>
                  <a:txBody>
                    <a:bodyPr/>
                    <a:lstStyle/>
                    <a:p>
                      <a:pPr marL="85090">
                        <a:lnSpc>
                          <a:spcPct val="100000"/>
                        </a:lnSpc>
                      </a:pPr>
                      <a:r>
                        <a:rPr sz="1400" b="1" spc="-25" dirty="0">
                          <a:solidFill>
                            <a:srgbClr val="FFFFFF"/>
                          </a:solidFill>
                          <a:latin typeface="Times New Roman"/>
                          <a:cs typeface="Times New Roman"/>
                        </a:rPr>
                        <a:t>T</a:t>
                      </a:r>
                      <a:r>
                        <a:rPr sz="1400" b="1" dirty="0">
                          <a:solidFill>
                            <a:srgbClr val="FFFFFF"/>
                          </a:solidFill>
                          <a:latin typeface="Times New Roman"/>
                          <a:cs typeface="Times New Roman"/>
                        </a:rPr>
                        <a:t>itle</a:t>
                      </a:r>
                      <a:r>
                        <a:rPr sz="1400" b="1" spc="-30" dirty="0">
                          <a:solidFill>
                            <a:srgbClr val="FFFFFF"/>
                          </a:solidFill>
                          <a:latin typeface="Times New Roman"/>
                          <a:cs typeface="Times New Roman"/>
                        </a:rPr>
                        <a:t> </a:t>
                      </a:r>
                      <a:r>
                        <a:rPr sz="1400" b="1" dirty="0">
                          <a:solidFill>
                            <a:srgbClr val="FFFFFF"/>
                          </a:solidFill>
                          <a:latin typeface="Times New Roman"/>
                          <a:cs typeface="Times New Roman"/>
                        </a:rPr>
                        <a:t>of</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dirty="0">
                          <a:solidFill>
                            <a:srgbClr val="FFFFFF"/>
                          </a:solidFill>
                          <a:latin typeface="Times New Roman"/>
                          <a:cs typeface="Times New Roman"/>
                        </a:rPr>
                        <a:t>a</a:t>
                      </a:r>
                      <a:r>
                        <a:rPr sz="1400" b="1" spc="-5" dirty="0">
                          <a:solidFill>
                            <a:srgbClr val="FFFFFF"/>
                          </a:solidFill>
                          <a:latin typeface="Times New Roman"/>
                          <a:cs typeface="Times New Roman"/>
                        </a:rPr>
                        <a:t>per</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090">
                        <a:lnSpc>
                          <a:spcPct val="100000"/>
                        </a:lnSpc>
                      </a:pPr>
                      <a:r>
                        <a:rPr sz="1400" b="1" spc="-10" dirty="0">
                          <a:solidFill>
                            <a:srgbClr val="FFFFFF"/>
                          </a:solidFill>
                          <a:latin typeface="Times New Roman"/>
                          <a:cs typeface="Times New Roman"/>
                        </a:rPr>
                        <a:t>A</a:t>
                      </a:r>
                      <a:r>
                        <a:rPr sz="1400" b="1" spc="-5" dirty="0">
                          <a:solidFill>
                            <a:srgbClr val="FFFFFF"/>
                          </a:solidFill>
                          <a:latin typeface="Times New Roman"/>
                          <a:cs typeface="Times New Roman"/>
                        </a:rPr>
                        <a:t>b</a:t>
                      </a:r>
                      <a:r>
                        <a:rPr sz="1400" b="1" dirty="0">
                          <a:solidFill>
                            <a:srgbClr val="FFFFFF"/>
                          </a:solidFill>
                          <a:latin typeface="Times New Roman"/>
                          <a:cs typeface="Times New Roman"/>
                        </a:rPr>
                        <a:t>str</a:t>
                      </a:r>
                      <a:r>
                        <a:rPr sz="1400" b="1" spc="5" dirty="0">
                          <a:solidFill>
                            <a:srgbClr val="FFFFFF"/>
                          </a:solidFill>
                          <a:latin typeface="Times New Roman"/>
                          <a:cs typeface="Times New Roman"/>
                        </a:rPr>
                        <a:t>a</a:t>
                      </a:r>
                      <a:r>
                        <a:rPr sz="1400" b="1" dirty="0">
                          <a:solidFill>
                            <a:srgbClr val="FFFFFF"/>
                          </a:solidFill>
                          <a:latin typeface="Times New Roman"/>
                          <a:cs typeface="Times New Roman"/>
                        </a:rPr>
                        <a:t>ct</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dirty="0">
                          <a:solidFill>
                            <a:srgbClr val="FFFFFF"/>
                          </a:solidFill>
                          <a:latin typeface="Times New Roman"/>
                          <a:cs typeface="Times New Roman"/>
                        </a:rPr>
                        <a:t>Outco</a:t>
                      </a:r>
                      <a:r>
                        <a:rPr sz="1400" b="1" spc="-20" dirty="0">
                          <a:solidFill>
                            <a:srgbClr val="FFFFFF"/>
                          </a:solidFill>
                          <a:latin typeface="Times New Roman"/>
                          <a:cs typeface="Times New Roman"/>
                        </a:rPr>
                        <a:t>m</a:t>
                      </a:r>
                      <a:r>
                        <a:rPr sz="1400" b="1" dirty="0">
                          <a:solidFill>
                            <a:srgbClr val="FFFFFF"/>
                          </a:solidFill>
                          <a:latin typeface="Times New Roman"/>
                          <a:cs typeface="Times New Roman"/>
                        </a:rPr>
                        <a:t>e</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M</a:t>
                      </a:r>
                      <a:r>
                        <a:rPr sz="1400" b="1" dirty="0">
                          <a:solidFill>
                            <a:srgbClr val="FFFFFF"/>
                          </a:solidFill>
                          <a:latin typeface="Times New Roman"/>
                          <a:cs typeface="Times New Roman"/>
                        </a:rPr>
                        <a:t>eth</a:t>
                      </a:r>
                      <a:r>
                        <a:rPr sz="1400" b="1" spc="5" dirty="0">
                          <a:solidFill>
                            <a:srgbClr val="FFFFFF"/>
                          </a:solidFill>
                          <a:latin typeface="Times New Roman"/>
                          <a:cs typeface="Times New Roman"/>
                        </a:rPr>
                        <a:t>o</a:t>
                      </a:r>
                      <a:r>
                        <a:rPr sz="1400" b="1" spc="-5" dirty="0">
                          <a:solidFill>
                            <a:srgbClr val="FFFFFF"/>
                          </a:solidFill>
                          <a:latin typeface="Times New Roman"/>
                          <a:cs typeface="Times New Roman"/>
                        </a:rPr>
                        <a:t>d</a:t>
                      </a:r>
                      <a:r>
                        <a:rPr sz="1400" b="1" dirty="0">
                          <a:solidFill>
                            <a:srgbClr val="FFFFFF"/>
                          </a:solidFill>
                          <a:latin typeface="Times New Roman"/>
                          <a:cs typeface="Times New Roman"/>
                        </a:rPr>
                        <a:t>ol</a:t>
                      </a:r>
                      <a:r>
                        <a:rPr sz="1400" b="1" spc="-10" dirty="0">
                          <a:solidFill>
                            <a:srgbClr val="FFFFFF"/>
                          </a:solidFill>
                          <a:latin typeface="Times New Roman"/>
                          <a:cs typeface="Times New Roman"/>
                        </a:rPr>
                        <a:t>o</a:t>
                      </a:r>
                      <a:r>
                        <a:rPr sz="1400" b="1" dirty="0">
                          <a:solidFill>
                            <a:srgbClr val="FFFFFF"/>
                          </a:solidFill>
                          <a:latin typeface="Times New Roman"/>
                          <a:cs typeface="Times New Roman"/>
                        </a:rPr>
                        <a:t>gy</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a</a:t>
                      </a:r>
                      <a:r>
                        <a:rPr sz="1400" b="1" spc="-25" dirty="0">
                          <a:solidFill>
                            <a:srgbClr val="FFFFFF"/>
                          </a:solidFill>
                          <a:latin typeface="Times New Roman"/>
                          <a:cs typeface="Times New Roman"/>
                        </a:rPr>
                        <a:t>r</a:t>
                      </a:r>
                      <a:r>
                        <a:rPr sz="1400" b="1" dirty="0">
                          <a:solidFill>
                            <a:srgbClr val="FFFFFF"/>
                          </a:solidFill>
                          <a:latin typeface="Times New Roman"/>
                          <a:cs typeface="Times New Roman"/>
                        </a:rPr>
                        <a:t>ch</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gap</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extLst>
                  <a:ext uri="{0D108BD9-81ED-4DB2-BD59-A6C34878D82A}">
                    <a16:rowId xmlns:a16="http://schemas.microsoft.com/office/drawing/2014/main" val="10000"/>
                  </a:ext>
                </a:extLst>
              </a:tr>
              <a:tr h="2664806">
                <a:tc>
                  <a:txBody>
                    <a:bodyPr/>
                    <a:lstStyle/>
                    <a:p>
                      <a:pPr marL="85090">
                        <a:lnSpc>
                          <a:spcPct val="100000"/>
                        </a:lnSpc>
                      </a:pPr>
                      <a:r>
                        <a:rPr lang="en-US" sz="1400" dirty="0">
                          <a:latin typeface="Times New Roman"/>
                          <a:cs typeface="Times New Roman"/>
                        </a:rPr>
                        <a:t>5</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099">
                      <a:solidFill>
                        <a:srgbClr val="FFFFFF"/>
                      </a:solidFill>
                      <a:prstDash val="solid"/>
                    </a:lnT>
                    <a:lnB w="12700">
                      <a:solidFill>
                        <a:srgbClr val="FFFFFF"/>
                      </a:solidFill>
                      <a:prstDash val="solid"/>
                    </a:lnB>
                    <a:solidFill>
                      <a:srgbClr val="D0D8E8"/>
                    </a:solidFill>
                  </a:tcPr>
                </a:tc>
                <a:tc>
                  <a:txBody>
                    <a:bodyPr/>
                    <a:lstStyle/>
                    <a:p>
                      <a:r>
                        <a:rPr lang="en-IN" sz="1400" dirty="0">
                          <a:latin typeface="Times New Roman"/>
                          <a:cs typeface="Times New Roman"/>
                        </a:rPr>
                        <a:t> </a:t>
                      </a:r>
                      <a:r>
                        <a:rPr lang="en-IN" sz="1400" dirty="0"/>
                        <a:t>ANALYSIS AND PREDICTION OF DIABETES USING MACHINELEARNING, </a:t>
                      </a:r>
                      <a:r>
                        <a:rPr lang="en-IN" sz="1400" b="1" dirty="0"/>
                        <a:t>2019.</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To determine new patterns and then to interpret these patterns to deliver significant and useful information for the users. </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 </a:t>
                      </a:r>
                      <a:r>
                        <a:rPr lang="en-IN" sz="1400" dirty="0"/>
                        <a:t>In this study the proposed method provides high accuracy with accuracy value of 90.36% and decision Stump provided less accuracy than other by providing 83.72% accuracy. </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 </a:t>
                      </a:r>
                      <a:r>
                        <a:rPr lang="en-IN" sz="1400" dirty="0"/>
                        <a:t>we have employed different classifiers like Decision Trees, KNN and Naïve </a:t>
                      </a:r>
                      <a:r>
                        <a:rPr lang="en-IN" sz="1400" dirty="0" err="1"/>
                        <a:t>Bayes</a:t>
                      </a:r>
                      <a:r>
                        <a:rPr lang="en-IN" sz="1400" dirty="0"/>
                        <a:t>.</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latin typeface="Times New Roman"/>
                          <a:cs typeface="Times New Roman"/>
                        </a:rPr>
                        <a:t> </a:t>
                      </a:r>
                      <a:r>
                        <a:rPr lang="en-IN" sz="1400" dirty="0"/>
                        <a:t>in this study only limited base classifier used</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025277">
                <a:tc>
                  <a:txBody>
                    <a:bodyPr/>
                    <a:lstStyle/>
                    <a:p>
                      <a:pPr marL="85090">
                        <a:lnSpc>
                          <a:spcPct val="100000"/>
                        </a:lnSpc>
                      </a:pPr>
                      <a:r>
                        <a:rPr lang="en-US" sz="1400" spc="5" dirty="0">
                          <a:latin typeface="Times New Roman"/>
                          <a:cs typeface="Times New Roman"/>
                        </a:rPr>
                        <a:t>6</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DF4"/>
                    </a:solidFill>
                  </a:tcPr>
                </a:tc>
                <a:tc>
                  <a:txBody>
                    <a:bodyPr/>
                    <a:lstStyle/>
                    <a:p>
                      <a:pPr algn="l"/>
                      <a:r>
                        <a:rPr lang="en-IN" sz="1400" dirty="0"/>
                        <a:t>Analysis and Prediction of Diabetes Mellitus using Machine Learning Algorithm , </a:t>
                      </a:r>
                      <a:r>
                        <a:rPr lang="en-IN" sz="1400" b="1" dirty="0"/>
                        <a:t>2018.</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To cluster and predict symptoms in medical data, various data mining techniques were used by different researchers in different time</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In this study the proposed method provide high accuracy with accuracy value of 90.36% and decision Stump provided less accuracy than other by providing 83.72% accuracy.</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In the proposed system most known predictive algorithms applied are SVM, Naïve Net,DecisionStump, and Proposed Ensemble method (PEM)</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r>
                        <a:rPr lang="en-IN" sz="1400" dirty="0"/>
                        <a:t>on this study also only a single data set used</a:t>
                      </a:r>
                    </a:p>
                    <a:p>
                      <a:endParaRPr lang="en-IN" sz="1400" dirty="0">
                        <a:latin typeface="Times New Roman"/>
                        <a:cs typeface="Times New Roman"/>
                      </a:endParaRPr>
                    </a:p>
                    <a:p>
                      <a:r>
                        <a:rPr lang="en-IN" sz="1400" dirty="0"/>
                        <a:t>in this study only limited base classifier used</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947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CDA25A2-2330-2E9B-59F0-658406D282D9}"/>
              </a:ext>
            </a:extLst>
          </p:cNvPr>
          <p:cNvGraphicFramePr>
            <a:graphicFrameLocks noGrp="1"/>
          </p:cNvGraphicFramePr>
          <p:nvPr>
            <p:extLst>
              <p:ext uri="{D42A27DB-BD31-4B8C-83A1-F6EECF244321}">
                <p14:modId xmlns:p14="http://schemas.microsoft.com/office/powerpoint/2010/main" val="2349365423"/>
              </p:ext>
            </p:extLst>
          </p:nvPr>
        </p:nvGraphicFramePr>
        <p:xfrm>
          <a:off x="152400" y="212"/>
          <a:ext cx="8839200" cy="6827520"/>
        </p:xfrm>
        <a:graphic>
          <a:graphicData uri="http://schemas.openxmlformats.org/drawingml/2006/table">
            <a:tbl>
              <a:tblPr firstRow="1" bandRow="1">
                <a:tableStyleId>{2D5ABB26-0587-4C30-8999-92F81FD0307C}</a:tableStyleId>
              </a:tblPr>
              <a:tblGrid>
                <a:gridCol w="654749">
                  <a:extLst>
                    <a:ext uri="{9D8B030D-6E8A-4147-A177-3AD203B41FA5}">
                      <a16:colId xmlns:a16="http://schemas.microsoft.com/office/drawing/2014/main" val="20000"/>
                    </a:ext>
                  </a:extLst>
                </a:gridCol>
                <a:gridCol w="1657535">
                  <a:extLst>
                    <a:ext uri="{9D8B030D-6E8A-4147-A177-3AD203B41FA5}">
                      <a16:colId xmlns:a16="http://schemas.microsoft.com/office/drawing/2014/main" val="20001"/>
                    </a:ext>
                  </a:extLst>
                </a:gridCol>
                <a:gridCol w="1616287">
                  <a:extLst>
                    <a:ext uri="{9D8B030D-6E8A-4147-A177-3AD203B41FA5}">
                      <a16:colId xmlns:a16="http://schemas.microsoft.com/office/drawing/2014/main" val="20002"/>
                    </a:ext>
                  </a:extLst>
                </a:gridCol>
                <a:gridCol w="1391336">
                  <a:extLst>
                    <a:ext uri="{9D8B030D-6E8A-4147-A177-3AD203B41FA5}">
                      <a16:colId xmlns:a16="http://schemas.microsoft.com/office/drawing/2014/main" val="20003"/>
                    </a:ext>
                  </a:extLst>
                </a:gridCol>
                <a:gridCol w="1800522">
                  <a:extLst>
                    <a:ext uri="{9D8B030D-6E8A-4147-A177-3AD203B41FA5}">
                      <a16:colId xmlns:a16="http://schemas.microsoft.com/office/drawing/2014/main" val="20004"/>
                    </a:ext>
                  </a:extLst>
                </a:gridCol>
                <a:gridCol w="1718771">
                  <a:extLst>
                    <a:ext uri="{9D8B030D-6E8A-4147-A177-3AD203B41FA5}">
                      <a16:colId xmlns:a16="http://schemas.microsoft.com/office/drawing/2014/main" val="20005"/>
                    </a:ext>
                  </a:extLst>
                </a:gridCol>
              </a:tblGrid>
              <a:tr h="419430">
                <a:tc>
                  <a:txBody>
                    <a:bodyPr/>
                    <a:lstStyle/>
                    <a:p>
                      <a:pPr marL="85090">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ef</a:t>
                      </a:r>
                      <a:endParaRPr sz="1400" dirty="0">
                        <a:latin typeface="Times New Roman"/>
                        <a:cs typeface="Times New Roman"/>
                      </a:endParaRPr>
                    </a:p>
                    <a:p>
                      <a:pPr marL="85090">
                        <a:lnSpc>
                          <a:spcPct val="100000"/>
                        </a:lnSpc>
                      </a:pPr>
                      <a:r>
                        <a:rPr sz="1400" b="1" spc="-10" dirty="0">
                          <a:solidFill>
                            <a:srgbClr val="FFFFFF"/>
                          </a:solidFill>
                          <a:latin typeface="Times New Roman"/>
                          <a:cs typeface="Times New Roman"/>
                        </a:rPr>
                        <a:t>N</a:t>
                      </a:r>
                      <a:r>
                        <a:rPr sz="1400" b="1" dirty="0">
                          <a:solidFill>
                            <a:srgbClr val="FFFFFF"/>
                          </a:solidFill>
                          <a:latin typeface="Times New Roman"/>
                          <a:cs typeface="Times New Roman"/>
                        </a:rPr>
                        <a:t>o.</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F80BC"/>
                    </a:solidFill>
                  </a:tcPr>
                </a:tc>
                <a:tc>
                  <a:txBody>
                    <a:bodyPr/>
                    <a:lstStyle/>
                    <a:p>
                      <a:pPr marL="85090">
                        <a:lnSpc>
                          <a:spcPct val="100000"/>
                        </a:lnSpc>
                      </a:pPr>
                      <a:r>
                        <a:rPr sz="1400" b="1" spc="-25" dirty="0">
                          <a:solidFill>
                            <a:srgbClr val="FFFFFF"/>
                          </a:solidFill>
                          <a:latin typeface="Times New Roman"/>
                          <a:cs typeface="Times New Roman"/>
                        </a:rPr>
                        <a:t>T</a:t>
                      </a:r>
                      <a:r>
                        <a:rPr sz="1400" b="1" dirty="0">
                          <a:solidFill>
                            <a:srgbClr val="FFFFFF"/>
                          </a:solidFill>
                          <a:latin typeface="Times New Roman"/>
                          <a:cs typeface="Times New Roman"/>
                        </a:rPr>
                        <a:t>itle</a:t>
                      </a:r>
                      <a:r>
                        <a:rPr sz="1400" b="1" spc="-30" dirty="0">
                          <a:solidFill>
                            <a:srgbClr val="FFFFFF"/>
                          </a:solidFill>
                          <a:latin typeface="Times New Roman"/>
                          <a:cs typeface="Times New Roman"/>
                        </a:rPr>
                        <a:t> </a:t>
                      </a:r>
                      <a:r>
                        <a:rPr sz="1400" b="1" dirty="0">
                          <a:solidFill>
                            <a:srgbClr val="FFFFFF"/>
                          </a:solidFill>
                          <a:latin typeface="Times New Roman"/>
                          <a:cs typeface="Times New Roman"/>
                        </a:rPr>
                        <a:t>of</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dirty="0">
                          <a:solidFill>
                            <a:srgbClr val="FFFFFF"/>
                          </a:solidFill>
                          <a:latin typeface="Times New Roman"/>
                          <a:cs typeface="Times New Roman"/>
                        </a:rPr>
                        <a:t>a</a:t>
                      </a:r>
                      <a:r>
                        <a:rPr sz="1400" b="1" spc="-5" dirty="0">
                          <a:solidFill>
                            <a:srgbClr val="FFFFFF"/>
                          </a:solidFill>
                          <a:latin typeface="Times New Roman"/>
                          <a:cs typeface="Times New Roman"/>
                        </a:rPr>
                        <a:t>per</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090">
                        <a:lnSpc>
                          <a:spcPct val="100000"/>
                        </a:lnSpc>
                      </a:pPr>
                      <a:r>
                        <a:rPr sz="1400" b="1" spc="-10" dirty="0">
                          <a:solidFill>
                            <a:srgbClr val="FFFFFF"/>
                          </a:solidFill>
                          <a:latin typeface="Times New Roman"/>
                          <a:cs typeface="Times New Roman"/>
                        </a:rPr>
                        <a:t>A</a:t>
                      </a:r>
                      <a:r>
                        <a:rPr sz="1400" b="1" spc="-5" dirty="0">
                          <a:solidFill>
                            <a:srgbClr val="FFFFFF"/>
                          </a:solidFill>
                          <a:latin typeface="Times New Roman"/>
                          <a:cs typeface="Times New Roman"/>
                        </a:rPr>
                        <a:t>b</a:t>
                      </a:r>
                      <a:r>
                        <a:rPr sz="1400" b="1" dirty="0">
                          <a:solidFill>
                            <a:srgbClr val="FFFFFF"/>
                          </a:solidFill>
                          <a:latin typeface="Times New Roman"/>
                          <a:cs typeface="Times New Roman"/>
                        </a:rPr>
                        <a:t>str</a:t>
                      </a:r>
                      <a:r>
                        <a:rPr sz="1400" b="1" spc="5" dirty="0">
                          <a:solidFill>
                            <a:srgbClr val="FFFFFF"/>
                          </a:solidFill>
                          <a:latin typeface="Times New Roman"/>
                          <a:cs typeface="Times New Roman"/>
                        </a:rPr>
                        <a:t>a</a:t>
                      </a:r>
                      <a:r>
                        <a:rPr sz="1400" b="1" dirty="0">
                          <a:solidFill>
                            <a:srgbClr val="FFFFFF"/>
                          </a:solidFill>
                          <a:latin typeface="Times New Roman"/>
                          <a:cs typeface="Times New Roman"/>
                        </a:rPr>
                        <a:t>ct</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dirty="0">
                          <a:solidFill>
                            <a:srgbClr val="FFFFFF"/>
                          </a:solidFill>
                          <a:latin typeface="Times New Roman"/>
                          <a:cs typeface="Times New Roman"/>
                        </a:rPr>
                        <a:t>Outco</a:t>
                      </a:r>
                      <a:r>
                        <a:rPr sz="1400" b="1" spc="-20" dirty="0">
                          <a:solidFill>
                            <a:srgbClr val="FFFFFF"/>
                          </a:solidFill>
                          <a:latin typeface="Times New Roman"/>
                          <a:cs typeface="Times New Roman"/>
                        </a:rPr>
                        <a:t>m</a:t>
                      </a:r>
                      <a:r>
                        <a:rPr sz="1400" b="1" dirty="0">
                          <a:solidFill>
                            <a:srgbClr val="FFFFFF"/>
                          </a:solidFill>
                          <a:latin typeface="Times New Roman"/>
                          <a:cs typeface="Times New Roman"/>
                        </a:rPr>
                        <a:t>e</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M</a:t>
                      </a:r>
                      <a:r>
                        <a:rPr sz="1400" b="1" dirty="0">
                          <a:solidFill>
                            <a:srgbClr val="FFFFFF"/>
                          </a:solidFill>
                          <a:latin typeface="Times New Roman"/>
                          <a:cs typeface="Times New Roman"/>
                        </a:rPr>
                        <a:t>eth</a:t>
                      </a:r>
                      <a:r>
                        <a:rPr sz="1400" b="1" spc="5" dirty="0">
                          <a:solidFill>
                            <a:srgbClr val="FFFFFF"/>
                          </a:solidFill>
                          <a:latin typeface="Times New Roman"/>
                          <a:cs typeface="Times New Roman"/>
                        </a:rPr>
                        <a:t>o</a:t>
                      </a:r>
                      <a:r>
                        <a:rPr sz="1400" b="1" spc="-5" dirty="0">
                          <a:solidFill>
                            <a:srgbClr val="FFFFFF"/>
                          </a:solidFill>
                          <a:latin typeface="Times New Roman"/>
                          <a:cs typeface="Times New Roman"/>
                        </a:rPr>
                        <a:t>d</a:t>
                      </a:r>
                      <a:r>
                        <a:rPr sz="1400" b="1" dirty="0">
                          <a:solidFill>
                            <a:srgbClr val="FFFFFF"/>
                          </a:solidFill>
                          <a:latin typeface="Times New Roman"/>
                          <a:cs typeface="Times New Roman"/>
                        </a:rPr>
                        <a:t>ol</a:t>
                      </a:r>
                      <a:r>
                        <a:rPr sz="1400" b="1" spc="-10" dirty="0">
                          <a:solidFill>
                            <a:srgbClr val="FFFFFF"/>
                          </a:solidFill>
                          <a:latin typeface="Times New Roman"/>
                          <a:cs typeface="Times New Roman"/>
                        </a:rPr>
                        <a:t>o</a:t>
                      </a:r>
                      <a:r>
                        <a:rPr sz="1400" b="1" dirty="0">
                          <a:solidFill>
                            <a:srgbClr val="FFFFFF"/>
                          </a:solidFill>
                          <a:latin typeface="Times New Roman"/>
                          <a:cs typeface="Times New Roman"/>
                        </a:rPr>
                        <a:t>gy</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tc>
                  <a:txBody>
                    <a:bodyPr/>
                    <a:lstStyle/>
                    <a:p>
                      <a:pPr marL="85725">
                        <a:lnSpc>
                          <a:spcPct val="100000"/>
                        </a:lnSpc>
                      </a:pPr>
                      <a:r>
                        <a:rPr sz="1400" b="1" spc="-1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a</a:t>
                      </a:r>
                      <a:r>
                        <a:rPr sz="1400" b="1" spc="-25" dirty="0">
                          <a:solidFill>
                            <a:srgbClr val="FFFFFF"/>
                          </a:solidFill>
                          <a:latin typeface="Times New Roman"/>
                          <a:cs typeface="Times New Roman"/>
                        </a:rPr>
                        <a:t>r</a:t>
                      </a:r>
                      <a:r>
                        <a:rPr sz="1400" b="1" dirty="0">
                          <a:solidFill>
                            <a:srgbClr val="FFFFFF"/>
                          </a:solidFill>
                          <a:latin typeface="Times New Roman"/>
                          <a:cs typeface="Times New Roman"/>
                        </a:rPr>
                        <a:t>ch</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gap</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cap="flat" cmpd="sng" algn="ctr">
                      <a:solidFill>
                        <a:srgbClr val="FFFFFF"/>
                      </a:solidFill>
                      <a:prstDash val="solid"/>
                      <a:round/>
                      <a:headEnd type="none" w="med" len="med"/>
                      <a:tailEnd type="none" w="med" len="med"/>
                    </a:lnB>
                    <a:solidFill>
                      <a:srgbClr val="4F80BC"/>
                    </a:solidFill>
                  </a:tcPr>
                </a:tc>
                <a:extLst>
                  <a:ext uri="{0D108BD9-81ED-4DB2-BD59-A6C34878D82A}">
                    <a16:rowId xmlns:a16="http://schemas.microsoft.com/office/drawing/2014/main" val="10000"/>
                  </a:ext>
                </a:extLst>
              </a:tr>
              <a:tr h="2611831">
                <a:tc>
                  <a:txBody>
                    <a:bodyPr/>
                    <a:lstStyle/>
                    <a:p>
                      <a:pPr marL="85090">
                        <a:lnSpc>
                          <a:spcPct val="100000"/>
                        </a:lnSpc>
                      </a:pPr>
                      <a:r>
                        <a:rPr lang="en-US" sz="1400" dirty="0">
                          <a:latin typeface="Times New Roman"/>
                          <a:cs typeface="Times New Roman"/>
                        </a:rPr>
                        <a:t>7</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099">
                      <a:solidFill>
                        <a:srgbClr val="FFFFFF"/>
                      </a:solidFill>
                      <a:prstDash val="solid"/>
                    </a:lnT>
                    <a:lnB w="12700">
                      <a:solidFill>
                        <a:srgbClr val="FFFFFF"/>
                      </a:solidFill>
                      <a:prstDash val="solid"/>
                    </a:lnB>
                    <a:solidFill>
                      <a:srgbClr val="D0D8E8"/>
                    </a:solidFill>
                  </a:tcPr>
                </a:tc>
                <a:tc>
                  <a:txBody>
                    <a:bodyPr/>
                    <a:lstStyle/>
                    <a:p>
                      <a:r>
                        <a:rPr lang="en-IN" sz="1400" dirty="0"/>
                        <a:t>Important Feature Selection &amp; Accuracy Comparisons of Different Machine Learning Models for Early Diabetes Detection</a:t>
                      </a:r>
                      <a:r>
                        <a:rPr lang="en-IN" sz="1400" b="1" dirty="0"/>
                        <a:t>, 2018.</a:t>
                      </a:r>
                      <a:endParaRPr sz="1400" b="1"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introduce an approach to automatically predict type 2 diabetes mellitus (T2DM) applying a neural network. The objective of this paper is to find which type of model that works best for predicting diabetes</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Result of  input these features to the MLP neural network classifier which achieved an accuracy of 85.15%.</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A multilayer </a:t>
                      </a:r>
                      <a:r>
                        <a:rPr lang="en-IN" sz="1400" dirty="0" err="1"/>
                        <a:t>perceptron</a:t>
                      </a:r>
                      <a:r>
                        <a:rPr lang="en-IN" sz="1400" dirty="0"/>
                        <a:t> (MLP) is a class of  feed-forward artificial neural network. We use this algorithm because MLPs are used in research for their ability to solve problems sarcastically, which often allows approximate solutions for extremely complex issues like fitness approximation.</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tc>
                  <a:txBody>
                    <a:bodyPr/>
                    <a:lstStyle/>
                    <a:p>
                      <a:r>
                        <a:rPr lang="en-IN" sz="1400" dirty="0"/>
                        <a:t>The quantity of the data-set is</a:t>
                      </a:r>
                      <a:r>
                        <a:rPr lang="en-IN" sz="1400" baseline="0" dirty="0"/>
                        <a:t> not</a:t>
                      </a:r>
                      <a:r>
                        <a:rPr lang="en-IN" sz="1400" dirty="0"/>
                        <a:t> large enough to train appropriately and prediction</a:t>
                      </a:r>
                      <a:r>
                        <a:rPr lang="en-IN" sz="1400" baseline="0" dirty="0"/>
                        <a:t> with lower</a:t>
                      </a:r>
                      <a:r>
                        <a:rPr lang="en-IN" sz="1400" dirty="0"/>
                        <a:t> efficiency</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415471">
                <a:tc>
                  <a:txBody>
                    <a:bodyPr/>
                    <a:lstStyle/>
                    <a:p>
                      <a:pPr marL="85090">
                        <a:lnSpc>
                          <a:spcPct val="100000"/>
                        </a:lnSpc>
                      </a:pPr>
                      <a:r>
                        <a:rPr lang="en-US" sz="1400" spc="5" dirty="0">
                          <a:latin typeface="Times New Roman"/>
                          <a:cs typeface="Times New Roman"/>
                        </a:rPr>
                        <a:t>8</a:t>
                      </a:r>
                      <a:endParaRPr sz="14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DF4"/>
                    </a:solidFill>
                  </a:tcPr>
                </a:tc>
                <a:tc>
                  <a:txBody>
                    <a:bodyPr/>
                    <a:lstStyle/>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Prediction</a:t>
                      </a:r>
                    </a:p>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of Diabetes </a:t>
                      </a:r>
                    </a:p>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Using Machine </a:t>
                      </a:r>
                    </a:p>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Learning </a:t>
                      </a:r>
                    </a:p>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Algorithms in Healthcare , </a:t>
                      </a:r>
                      <a:r>
                        <a:rPr lang="en-IN" sz="1400" b="1" dirty="0"/>
                        <a:t>2018.</a:t>
                      </a:r>
                      <a:endParaRPr kumimoji="0" lang="en-US" sz="1400" b="1" i="0" u="none" strike="noStrike" cap="none" normalizeH="0" baseline="0" dirty="0">
                        <a:ln>
                          <a:noFill/>
                        </a:ln>
                        <a:solidFill>
                          <a:schemeClr val="tx1"/>
                        </a:solidFill>
                        <a:effectLst/>
                        <a:latin typeface="Calibri" pitchFamily="34" charset="0"/>
                        <a:cs typeface="Calibri" pitchFamily="34" charset="0"/>
                      </a:endParaRPr>
                    </a:p>
                  </a:txBody>
                  <a:tcPr marL="0" marR="0" marT="0" marB="0" horzOverflow="overflow">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Comparison of the different machine learning techniques used. </a:t>
                      </a:r>
                    </a:p>
                    <a:p>
                      <a:pPr marL="84138" marR="0" lvl="0" indent="0" algn="just" defTabSz="914400" rtl="0" eaLnBrk="1" fontAlgn="base" latinLnBrk="0" hangingPunct="1">
                        <a:lnSpc>
                          <a:spcPct val="100000"/>
                        </a:lnSpc>
                        <a:spcBef>
                          <a:spcPct val="0"/>
                        </a:spcBef>
                        <a:spcAft>
                          <a:spcPct val="0"/>
                        </a:spcAft>
                        <a:buClrTx/>
                        <a:buSzTx/>
                        <a:buFontTx/>
                        <a:buNone/>
                        <a:tabLst/>
                      </a:pPr>
                      <a:r>
                        <a:rPr lang="en-IN" sz="1400" dirty="0"/>
                        <a:t>This study reveals which algorithm is best suited for prediction of diabetes. Helps</a:t>
                      </a:r>
                      <a:r>
                        <a:rPr lang="en-IN" sz="1400" baseline="0" dirty="0"/>
                        <a:t> </a:t>
                      </a:r>
                      <a:r>
                        <a:rPr lang="en-IN" sz="1400" dirty="0"/>
                        <a:t>doctors in early prediction of diabetes using machine learning techniques</a:t>
                      </a:r>
                      <a:endParaRPr kumimoji="0" lang="en-US" sz="1400" b="0" i="0" u="none" strike="noStrike" cap="none" normalizeH="0" baseline="0" dirty="0">
                        <a:ln>
                          <a:noFill/>
                        </a:ln>
                        <a:solidFill>
                          <a:schemeClr val="tx1"/>
                        </a:solidFill>
                        <a:effectLst/>
                        <a:latin typeface="Calibri" pitchFamily="34" charset="0"/>
                        <a:cs typeface="Calibri" pitchFamily="34" charset="0"/>
                      </a:endParaRPr>
                    </a:p>
                  </a:txBody>
                  <a:tcPr marL="0" marR="0" marT="0" marB="0" horzOverflow="overflow">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marL="84138" marR="0" lvl="0" indent="0" algn="l" defTabSz="914400" rtl="0" eaLnBrk="1" fontAlgn="base" latinLnBrk="0" hangingPunct="1">
                        <a:lnSpc>
                          <a:spcPct val="100000"/>
                        </a:lnSpc>
                        <a:spcBef>
                          <a:spcPct val="0"/>
                        </a:spcBef>
                        <a:spcAft>
                          <a:spcPct val="0"/>
                        </a:spcAft>
                        <a:buClrTx/>
                        <a:buSzTx/>
                        <a:buFontTx/>
                        <a:buNone/>
                        <a:tabLst/>
                      </a:pPr>
                      <a:r>
                        <a:rPr lang="en-IN" sz="1400" dirty="0"/>
                        <a:t>In</a:t>
                      </a:r>
                      <a:r>
                        <a:rPr lang="en-IN" sz="1400" baseline="0" dirty="0"/>
                        <a:t> this </a:t>
                      </a:r>
                      <a:r>
                        <a:rPr lang="en-IN" sz="1400" dirty="0"/>
                        <a:t>experiment, it can be seen that SVM and KNN gives highest accuracy for predicting diabetes. </a:t>
                      </a:r>
                    </a:p>
                    <a:p>
                      <a:pPr marL="84138" marR="0" lvl="0" indent="0" algn="l" defTabSz="914400" rtl="0" eaLnBrk="1" fontAlgn="base" latinLnBrk="0" hangingPunct="1">
                        <a:lnSpc>
                          <a:spcPct val="100000"/>
                        </a:lnSpc>
                        <a:spcBef>
                          <a:spcPct val="0"/>
                        </a:spcBef>
                        <a:spcAft>
                          <a:spcPct val="0"/>
                        </a:spcAft>
                        <a:buClrTx/>
                        <a:buSzTx/>
                        <a:buFontTx/>
                        <a:buNone/>
                        <a:tabLst/>
                      </a:pPr>
                      <a:r>
                        <a:rPr lang="en-IN" sz="1400" dirty="0"/>
                        <a:t>Both these algorithms provide 77% accuracy which is highest as compared to other algorithms used in this paper.</a:t>
                      </a:r>
                      <a:endParaRPr kumimoji="0" lang="en-US" sz="1400" b="0" i="0" u="none" strike="noStrike" cap="none" normalizeH="0" baseline="0" dirty="0">
                        <a:ln>
                          <a:noFill/>
                        </a:ln>
                        <a:solidFill>
                          <a:schemeClr val="tx1"/>
                        </a:solidFill>
                        <a:effectLst/>
                        <a:latin typeface="Calibri" pitchFamily="34" charset="0"/>
                        <a:cs typeface="Calibri" pitchFamily="34" charset="0"/>
                      </a:endParaRPr>
                    </a:p>
                  </a:txBody>
                  <a:tcPr marL="0" marR="0" marT="0" marB="0" horzOverflow="overflow">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marL="85725" marR="0" lvl="0" indent="0" algn="l" defTabSz="914400" rtl="0" eaLnBrk="1" fontAlgn="base" latinLnBrk="0" hangingPunct="1">
                        <a:lnSpc>
                          <a:spcPct val="100000"/>
                        </a:lnSpc>
                        <a:spcBef>
                          <a:spcPct val="0"/>
                        </a:spcBef>
                        <a:spcAft>
                          <a:spcPct val="0"/>
                        </a:spcAft>
                        <a:buClrTx/>
                        <a:buSzTx/>
                        <a:buFontTx/>
                        <a:buNone/>
                        <a:tabLst/>
                      </a:pPr>
                      <a:r>
                        <a:rPr lang="en-IN" sz="1400" dirty="0"/>
                        <a:t>six machine learning algorithms are used to predict diabetes disease. These six algorithms are K Nearest Neighbours (KNN), Naive Bayes (NB), Support Vector Machine (SVM), Decision Tree (DT), Logistic Regression (LR) and Random Forest (RF).</a:t>
                      </a:r>
                      <a:endParaRPr kumimoji="0" lang="en-US" sz="1400" b="0" i="0" u="none" strike="noStrike" cap="none" normalizeH="0" baseline="0" dirty="0">
                        <a:ln>
                          <a:noFill/>
                        </a:ln>
                        <a:solidFill>
                          <a:schemeClr val="tx1"/>
                        </a:solidFill>
                        <a:effectLst/>
                        <a:latin typeface="Calibri" pitchFamily="34" charset="0"/>
                        <a:cs typeface="Calibri" pitchFamily="34" charset="0"/>
                      </a:endParaRPr>
                    </a:p>
                  </a:txBody>
                  <a:tcPr marL="0" marR="0" marT="0" marB="0" horzOverflow="overflow">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tc>
                  <a:txBody>
                    <a:bodyPr/>
                    <a:lstStyle/>
                    <a:p>
                      <a:pPr marL="85725" marR="0" lvl="0" indent="0" algn="l" defTabSz="914400" rtl="0" eaLnBrk="1" fontAlgn="base" latinLnBrk="0" hangingPunct="1">
                        <a:lnSpc>
                          <a:spcPct val="100000"/>
                        </a:lnSpc>
                        <a:spcBef>
                          <a:spcPct val="0"/>
                        </a:spcBef>
                        <a:spcAft>
                          <a:spcPct val="0"/>
                        </a:spcAft>
                        <a:buClrTx/>
                        <a:buSzTx/>
                        <a:buFontTx/>
                        <a:buNone/>
                        <a:tabLst/>
                      </a:pPr>
                      <a:r>
                        <a:rPr lang="en-IN" sz="1400" dirty="0"/>
                        <a:t>Some limitations of this study are the size of dataset and missing attribute values.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DF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218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7F4D-0B3A-0F4E-089D-2070D0504C20}"/>
              </a:ext>
            </a:extLst>
          </p:cNvPr>
          <p:cNvSpPr>
            <a:spLocks noGrp="1"/>
          </p:cNvSpPr>
          <p:nvPr>
            <p:ph type="title"/>
          </p:nvPr>
        </p:nvSpPr>
        <p:spPr>
          <a:xfrm>
            <a:off x="628650" y="838200"/>
            <a:ext cx="7886700" cy="1142999"/>
          </a:xfrm>
        </p:spPr>
        <p:txBody>
          <a:bodyPr>
            <a:normAutofit/>
          </a:bodyPr>
          <a:lstStyle/>
          <a:p>
            <a:pPr algn="l"/>
            <a:r>
              <a:rPr lang="en-US" sz="3200" b="1" u="sng" spc="-30" dirty="0">
                <a:latin typeface="Times New Roman"/>
                <a:cs typeface="Times New Roman"/>
              </a:rPr>
              <a:t>Outcome</a:t>
            </a:r>
            <a:r>
              <a:rPr lang="en-US" sz="3200" b="1" u="sng" dirty="0">
                <a:latin typeface="Times New Roman"/>
                <a:cs typeface="Times New Roman"/>
              </a:rPr>
              <a:t> </a:t>
            </a:r>
            <a:r>
              <a:rPr lang="en-US" sz="3200" b="1" u="sng" spc="-20" dirty="0">
                <a:latin typeface="Times New Roman"/>
                <a:cs typeface="Times New Roman"/>
              </a:rPr>
              <a:t>of</a:t>
            </a:r>
            <a:r>
              <a:rPr lang="en-US" sz="3200" b="1" u="sng" dirty="0">
                <a:latin typeface="Times New Roman"/>
                <a:cs typeface="Times New Roman"/>
              </a:rPr>
              <a:t> </a:t>
            </a:r>
            <a:r>
              <a:rPr lang="en-US" sz="3200" b="1" u="sng" spc="-20" dirty="0">
                <a:latin typeface="Times New Roman"/>
                <a:cs typeface="Times New Roman"/>
              </a:rPr>
              <a:t>Literat</a:t>
            </a:r>
            <a:r>
              <a:rPr lang="en-US" sz="3200" b="1" u="sng" spc="-15" dirty="0">
                <a:latin typeface="Times New Roman"/>
                <a:cs typeface="Times New Roman"/>
              </a:rPr>
              <a:t>ure </a:t>
            </a:r>
            <a:r>
              <a:rPr lang="en-US" sz="3200" b="1" u="sng" spc="-25" dirty="0">
                <a:latin typeface="Times New Roman"/>
                <a:cs typeface="Times New Roman"/>
              </a:rPr>
              <a:t>Sur</a:t>
            </a:r>
            <a:r>
              <a:rPr lang="en-US" sz="3200" b="1" u="sng" dirty="0">
                <a:latin typeface="Times New Roman"/>
                <a:cs typeface="Times New Roman"/>
              </a:rPr>
              <a:t>v</a:t>
            </a:r>
            <a:r>
              <a:rPr lang="en-US" sz="3200" b="1" u="sng" spc="-20" dirty="0">
                <a:latin typeface="Times New Roman"/>
                <a:cs typeface="Times New Roman"/>
              </a:rPr>
              <a:t>ey:</a:t>
            </a:r>
            <a:endParaRPr lang="en-US" sz="3200" b="1" u="sng" dirty="0"/>
          </a:p>
        </p:txBody>
      </p:sp>
      <p:sp>
        <p:nvSpPr>
          <p:cNvPr id="3" name="Content Placeholder 2">
            <a:extLst>
              <a:ext uri="{FF2B5EF4-FFF2-40B4-BE49-F238E27FC236}">
                <a16:creationId xmlns:a16="http://schemas.microsoft.com/office/drawing/2014/main" id="{8AF9F630-1774-E1D7-D51B-31A58D2A3377}"/>
              </a:ext>
            </a:extLst>
          </p:cNvPr>
          <p:cNvSpPr>
            <a:spLocks noGrp="1"/>
          </p:cNvSpPr>
          <p:nvPr>
            <p:ph idx="1"/>
          </p:nvPr>
        </p:nvSpPr>
        <p:spPr>
          <a:xfrm>
            <a:off x="628650" y="2362199"/>
            <a:ext cx="7886700" cy="3814763"/>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Based on previous works from last 4 years, we have identified :</a:t>
            </a:r>
          </a:p>
          <a:p>
            <a:pPr marL="0" indent="0" algn="just">
              <a:buNone/>
            </a:pPr>
            <a:endParaRPr lang="en-IN" sz="2000" dirty="0">
              <a:latin typeface="Times New Roman" panose="02020603050405020304" pitchFamily="18" charset="0"/>
              <a:cs typeface="Times New Roman" panose="02020603050405020304" pitchFamily="18" charset="0"/>
            </a:endParaRPr>
          </a:p>
          <a:p>
            <a:pPr marL="457200" lvl="1" indent="-457200" algn="just">
              <a:buFont typeface="+mj-lt"/>
              <a:buAutoNum type="arabicParenR"/>
            </a:pPr>
            <a:r>
              <a:rPr lang="en-IN" sz="2000" dirty="0">
                <a:latin typeface="Times New Roman" panose="02020603050405020304" pitchFamily="18" charset="0"/>
                <a:cs typeface="Times New Roman" panose="02020603050405020304" pitchFamily="18" charset="0"/>
              </a:rPr>
              <a:t>Diabetes complications caused by several types</a:t>
            </a:r>
            <a:endParaRPr lang="en-US" sz="2000" dirty="0">
              <a:latin typeface="Times New Roman" pitchFamily="18" charset="0"/>
              <a:cs typeface="Times New Roman" pitchFamily="18" charset="0"/>
            </a:endParaRPr>
          </a:p>
          <a:p>
            <a:pPr marL="457200" lvl="1" indent="-457200" algn="just">
              <a:buFont typeface="+mj-lt"/>
              <a:buAutoNum type="arabicParenR"/>
            </a:pPr>
            <a:r>
              <a:rPr lang="en-IN" sz="2000" dirty="0">
                <a:latin typeface="Times New Roman" pitchFamily="18" charset="0"/>
                <a:cs typeface="Times New Roman" pitchFamily="18" charset="0"/>
              </a:rPr>
              <a:t>Type 1 and Type 2 identification using administrative data</a:t>
            </a:r>
            <a:endParaRPr lang="en-US" sz="2000" dirty="0">
              <a:latin typeface="Times New Roman" pitchFamily="18" charset="0"/>
              <a:cs typeface="Times New Roman" pitchFamily="18" charset="0"/>
            </a:endParaRPr>
          </a:p>
          <a:p>
            <a:pPr marL="457200" lvl="1" indent="-457200" algn="just">
              <a:buFont typeface="+mj-lt"/>
              <a:buAutoNum type="arabicParenR"/>
            </a:pPr>
            <a:r>
              <a:rPr lang="en-IN" sz="2000" dirty="0">
                <a:latin typeface="Times New Roman" pitchFamily="18" charset="0"/>
                <a:cs typeface="Times New Roman" pitchFamily="18" charset="0"/>
              </a:rPr>
              <a:t>Diabetes and its subtypes' misclassification are uncertain.</a:t>
            </a:r>
            <a:endParaRPr lang="en-US" sz="2000" dirty="0">
              <a:latin typeface="Times New Roman" pitchFamily="18" charset="0"/>
              <a:cs typeface="Times New Roman" pitchFamily="18" charset="0"/>
            </a:endParaRPr>
          </a:p>
          <a:p>
            <a:pPr marL="0" indent="0" algn="just">
              <a:buNone/>
            </a:pPr>
            <a:endParaRPr lang="en-US" sz="2000" dirty="0"/>
          </a:p>
        </p:txBody>
      </p:sp>
    </p:spTree>
    <p:extLst>
      <p:ext uri="{BB962C8B-B14F-4D97-AF65-F5344CB8AC3E}">
        <p14:creationId xmlns:p14="http://schemas.microsoft.com/office/powerpoint/2010/main" val="181303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TotalTime>
  <Words>2359</Words>
  <Application>Microsoft Office PowerPoint</Application>
  <PresentationFormat>On-screen Show (4:3)</PresentationFormat>
  <Paragraphs>238</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Office Theme</vt:lpstr>
      <vt:lpstr>INTRODUCTION:</vt:lpstr>
      <vt:lpstr>INTRODUCTION</vt:lpstr>
      <vt:lpstr>Abstract:</vt:lpstr>
      <vt:lpstr>PowerPoint Presentation</vt:lpstr>
      <vt:lpstr>PowerPoint Presentation</vt:lpstr>
      <vt:lpstr>PowerPoint Presentation</vt:lpstr>
      <vt:lpstr>PowerPoint Presentation</vt:lpstr>
      <vt:lpstr>PowerPoint Presentation</vt:lpstr>
      <vt:lpstr>Outcome of Literature Survey:</vt:lpstr>
      <vt:lpstr>Research Objectives:</vt:lpstr>
      <vt:lpstr>General Block Diagram</vt:lpstr>
      <vt:lpstr>Software and Modules :</vt:lpstr>
      <vt:lpstr>METHODOLOGY</vt:lpstr>
      <vt:lpstr>PowerPoint Presentation</vt:lpstr>
      <vt:lpstr>Support Vector Machine:</vt:lpstr>
      <vt:lpstr>Identifying the right hyper-plane:</vt:lpstr>
      <vt:lpstr>Identifying the right hyper-plane:</vt:lpstr>
      <vt:lpstr>Identifying the right hyper-plane:</vt:lpstr>
      <vt:lpstr>PowerPoint Presentation</vt:lpstr>
      <vt:lpstr>ANALYSIS</vt:lpstr>
      <vt:lpstr>Features of Dataset-1</vt:lpstr>
      <vt:lpstr>Features of Dataset-2</vt:lpstr>
      <vt:lpstr>Step-1: Importing Modules and Loading the Dataset</vt:lpstr>
      <vt:lpstr>Step-2: Understanding the Dataset-1 (Analyzing)</vt:lpstr>
      <vt:lpstr>Step-2: Understanding the Dataset-2 (Analyzing)</vt:lpstr>
      <vt:lpstr>Step-2: Understanding the Data (Analyzing)</vt:lpstr>
      <vt:lpstr>Step-2: Understanding the Data (Visualize)</vt:lpstr>
      <vt:lpstr>Step-2: Understanding the Data  (Replacing the values of Variables - Dataset-1 )</vt:lpstr>
      <vt:lpstr>Step-2: Understanding the Data  (Replacing the values of Variables - Dataset-2 )</vt:lpstr>
      <vt:lpstr>Step-3: Splitting the dataset-1 to Train and Test</vt:lpstr>
      <vt:lpstr>Step-3: Splitting the dataset-2 to Train and Test</vt:lpstr>
      <vt:lpstr>Step-4: Applying Algorithm and Displaying the accuracy</vt:lpstr>
      <vt:lpstr>Step-4: Applying Algorithm and Displaying the accuracy</vt:lpstr>
      <vt:lpstr>Step-4: Applying Algorithm and Displaying the accuracy</vt:lpstr>
      <vt:lpstr>RESULTS</vt:lpstr>
      <vt:lpstr>Step-5: Prediction of Type-1 Diabetes</vt:lpstr>
      <vt:lpstr>Step-5: Prediction of Type-2 Diabetes</vt:lpstr>
      <vt:lpstr>Step-6: Conclusion (Type-1 or Type-2)</vt:lpstr>
      <vt:lpstr>Applications:</vt:lpstr>
      <vt:lpstr>Conclusion and Future Scope: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MULTI-TYPE DIABETES USING MACHINE LEARNING METHODS</dc:title>
  <dc:creator>Welcome</dc:creator>
  <cp:lastModifiedBy>Junaid Shaik</cp:lastModifiedBy>
  <cp:revision>47</cp:revision>
  <dcterms:created xsi:type="dcterms:W3CDTF">2022-10-29T09:16:19Z</dcterms:created>
  <dcterms:modified xsi:type="dcterms:W3CDTF">2024-03-05T17:55:58Z</dcterms:modified>
</cp:coreProperties>
</file>