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6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06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4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4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712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95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80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30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14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772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91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6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AEA0-2EEB-460E-B318-44DA29B705DC}" type="datetimeFigureOut">
              <a:rPr lang="en-PK" smtClean="0"/>
              <a:t>30/06/2022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3184-1F3E-4DF1-BCA2-D5420E089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6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78A32-0C99-4032-BD1E-F231D160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766" y="437479"/>
            <a:ext cx="8676222" cy="1391321"/>
          </a:xfrm>
        </p:spPr>
        <p:txBody>
          <a:bodyPr>
            <a:noAutofit/>
          </a:bodyPr>
          <a:lstStyle/>
          <a:p>
            <a:r>
              <a:rPr lang="en-US" sz="2800" b="1" dirty="0"/>
              <a:t>Project Presentation</a:t>
            </a:r>
            <a:br>
              <a:rPr lang="en-US" sz="2800" b="1" dirty="0"/>
            </a:br>
            <a:r>
              <a:rPr lang="en-US" sz="2800" b="1" dirty="0"/>
              <a:t>for</a:t>
            </a:r>
            <a:br>
              <a:rPr lang="en-US" sz="2800" b="1" dirty="0"/>
            </a:br>
            <a:r>
              <a:rPr lang="en-US" sz="2800" b="1" dirty="0"/>
              <a:t>Tools and techniques in data science</a:t>
            </a:r>
            <a:endParaRPr lang="en-PK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6BDBA-58D1-495C-86EE-751AD035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2338" y="2796989"/>
            <a:ext cx="7487323" cy="24312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/>
              <a:t>Presented by:</a:t>
            </a:r>
          </a:p>
          <a:p>
            <a:r>
              <a:rPr lang="en-US" sz="2800" dirty="0"/>
              <a:t>Muhammad Junaid Asif</a:t>
            </a:r>
          </a:p>
          <a:p>
            <a:r>
              <a:rPr lang="en-US" sz="2800" dirty="0"/>
              <a:t>L1S22MSDS0012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Presented To:</a:t>
            </a:r>
          </a:p>
          <a:p>
            <a:r>
              <a:rPr lang="en-US" sz="2800" dirty="0"/>
              <a:t>Saad </a:t>
            </a:r>
            <a:r>
              <a:rPr lang="en-US" sz="2800" dirty="0" err="1" smtClean="0"/>
              <a:t>Azhar</a:t>
            </a:r>
            <a:r>
              <a:rPr lang="en-US" sz="2800" dirty="0" smtClean="0"/>
              <a:t> </a:t>
            </a:r>
            <a:r>
              <a:rPr lang="en-US" sz="2800" dirty="0"/>
              <a:t>Saeed</a:t>
            </a:r>
            <a:endParaRPr lang="en-PK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3916E61-9E70-4804-8EE7-784CEA552E59}"/>
              </a:ext>
            </a:extLst>
          </p:cNvPr>
          <p:cNvSpPr txBox="1">
            <a:spLocks/>
          </p:cNvSpPr>
          <p:nvPr/>
        </p:nvSpPr>
        <p:spPr>
          <a:xfrm>
            <a:off x="1764766" y="5624456"/>
            <a:ext cx="8566852" cy="33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01-07-2022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4369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10669072" cy="53428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200" b="1" cap="none" dirty="0" smtClean="0"/>
              <a:t>3</a:t>
            </a:r>
            <a:r>
              <a:rPr lang="en-US" sz="2200" b="1" cap="none" dirty="0"/>
              <a:t>.</a:t>
            </a:r>
            <a:r>
              <a:rPr lang="en-US" sz="2200" b="1" cap="none" dirty="0"/>
              <a:t>	</a:t>
            </a:r>
            <a:r>
              <a:rPr lang="en-US" sz="2200" b="1" cap="none" dirty="0"/>
              <a:t>O</a:t>
            </a:r>
            <a:r>
              <a:rPr lang="en-US" sz="2200" b="1" cap="none" dirty="0" smtClean="0"/>
              <a:t>verall </a:t>
            </a:r>
            <a:r>
              <a:rPr lang="en-US" sz="2200" b="1" cap="none" dirty="0"/>
              <a:t>Shape of Data </a:t>
            </a:r>
            <a:r>
              <a:rPr lang="en-US" sz="2200" b="1" cap="none" dirty="0" smtClean="0"/>
              <a:t>Set</a:t>
            </a: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354285"/>
            <a:ext cx="10172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10669072" cy="53428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b="1" cap="none" dirty="0" smtClean="0"/>
              <a:t>4. 	Overall Data Value Count of Each Class</a:t>
            </a:r>
            <a:endParaRPr lang="en-US" sz="1800" b="1" cap="none" dirty="0"/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1102"/>
          <a:stretch/>
        </p:blipFill>
        <p:spPr>
          <a:xfrm>
            <a:off x="1491199" y="2160494"/>
            <a:ext cx="5025511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18" y="2160494"/>
            <a:ext cx="6780255" cy="46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4"/>
          <a:stretch/>
        </p:blipFill>
        <p:spPr>
          <a:xfrm>
            <a:off x="487464" y="1595540"/>
            <a:ext cx="10883507" cy="45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33245" r="-1657" b="33593"/>
          <a:stretch/>
        </p:blipFill>
        <p:spPr>
          <a:xfrm>
            <a:off x="487464" y="1595540"/>
            <a:ext cx="10883507" cy="46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65945" r="-710" b="-300"/>
          <a:stretch/>
        </p:blipFill>
        <p:spPr>
          <a:xfrm>
            <a:off x="476518" y="1635617"/>
            <a:ext cx="11217499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70" y="1013582"/>
            <a:ext cx="6661820" cy="5741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8997" y="1253266"/>
            <a:ext cx="3322749" cy="3373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On the basis of Hue Map and Box Plot, following of the attributes removed due to high correlation: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Area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Perimeter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Solidity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Convex Area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Extent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 smtClean="0"/>
              <a:t>Shape Factor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10669072" cy="53428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b="1" cap="none" dirty="0" smtClean="0"/>
              <a:t>4. 	Min-Max Normalization</a:t>
            </a:r>
            <a:endParaRPr lang="en-US" sz="1800" b="1" cap="none" dirty="0"/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2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78A32-0C99-4032-BD1E-F231D160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47077"/>
          </a:xfrm>
        </p:spPr>
        <p:txBody>
          <a:bodyPr/>
          <a:lstStyle/>
          <a:p>
            <a:r>
              <a:rPr lang="en-US" dirty="0"/>
              <a:t>Project presentation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6BDBA-58D1-495C-86EE-751AD035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1764254"/>
            <a:ext cx="8676222" cy="3506993"/>
          </a:xfrm>
        </p:spPr>
        <p:txBody>
          <a:bodyPr>
            <a:normAutofit/>
          </a:bodyPr>
          <a:lstStyle/>
          <a:p>
            <a:r>
              <a:rPr lang="en-US" sz="1600" dirty="0"/>
              <a:t>On the topic</a:t>
            </a:r>
          </a:p>
          <a:p>
            <a:r>
              <a:rPr lang="en-US" sz="3600" b="1" u="sng" dirty="0"/>
              <a:t>Rice grain classification and quality analysis based on k-</a:t>
            </a:r>
            <a:r>
              <a:rPr lang="en-US" sz="3600" b="1" u="sng" dirty="0" err="1"/>
              <a:t>nn</a:t>
            </a:r>
            <a:r>
              <a:rPr lang="en-US" sz="3600" b="1" u="sng" dirty="0"/>
              <a:t> and decision tree</a:t>
            </a:r>
          </a:p>
          <a:p>
            <a:endParaRPr lang="en-US" sz="2800" dirty="0"/>
          </a:p>
          <a:p>
            <a:r>
              <a:rPr lang="en-US" sz="1600" dirty="0"/>
              <a:t>For partial fulfillment of the project assigned for course</a:t>
            </a:r>
          </a:p>
          <a:p>
            <a:r>
              <a:rPr lang="en-US" sz="2800" dirty="0"/>
              <a:t>Tools and techniques in data science</a:t>
            </a:r>
          </a:p>
          <a:p>
            <a:endParaRPr lang="en-PK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03916E61-9E70-4804-8EE7-784CEA552E59}"/>
              </a:ext>
            </a:extLst>
          </p:cNvPr>
          <p:cNvSpPr txBox="1">
            <a:spLocks/>
          </p:cNvSpPr>
          <p:nvPr/>
        </p:nvSpPr>
        <p:spPr>
          <a:xfrm>
            <a:off x="1764766" y="5624456"/>
            <a:ext cx="8566852" cy="333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01-07-2022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1208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PK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1. Abstract</a:t>
            </a:r>
          </a:p>
          <a:p>
            <a:r>
              <a:rPr lang="en-US" dirty="0"/>
              <a:t>2. About Data Set</a:t>
            </a:r>
          </a:p>
          <a:p>
            <a:r>
              <a:rPr lang="en-US" dirty="0"/>
              <a:t>3</a:t>
            </a:r>
            <a:r>
              <a:rPr lang="en-US" dirty="0" smtClean="0"/>
              <a:t>. Project demonstration</a:t>
            </a:r>
          </a:p>
          <a:p>
            <a:r>
              <a:rPr lang="en-US" dirty="0" smtClean="0"/>
              <a:t>4.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466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346038"/>
            <a:ext cx="10585360" cy="907228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A</a:t>
            </a:r>
            <a:r>
              <a:rPr lang="en-US" sz="3600" b="1" u="sng" dirty="0"/>
              <a:t>bstract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463639" y="1253266"/>
            <a:ext cx="11256136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Outlines the development of system for classification and quality analysis of different kind of rice grains. 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Six different type of rice including Jasmine, Basmati, </a:t>
            </a:r>
            <a:r>
              <a:rPr lang="en-US" sz="2000" cap="none" dirty="0" err="1"/>
              <a:t>Saila</a:t>
            </a:r>
            <a:r>
              <a:rPr lang="en-US" sz="2000" cap="none" dirty="0"/>
              <a:t>, Arborio and Super colonel.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Data set was compiled by taking 2000 images of each type of rice.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Impurities involved in rice grain was eliminated by data cleaning process.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Correlation of different attributes was find by using HUE Map and BOX PLOT.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After pre-processing the complete data, K-NN and decision tree algorithms will be used for classification and quality analysis of different kind of rice grains. 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Accuracy of both techniques will be determined and compared. </a:t>
            </a:r>
            <a:endParaRPr lang="en-PK" sz="2000" cap="none" dirty="0"/>
          </a:p>
        </p:txBody>
      </p:sp>
    </p:spTree>
    <p:extLst>
      <p:ext uri="{BB962C8B-B14F-4D97-AF65-F5344CB8AC3E}">
        <p14:creationId xmlns:p14="http://schemas.microsoft.com/office/powerpoint/2010/main" val="15033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About data set – Main Classes 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cap="none" dirty="0"/>
              <a:t>Basmati Type Rice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cap="none" dirty="0" err="1"/>
              <a:t>Saila</a:t>
            </a:r>
            <a:r>
              <a:rPr lang="en-US" sz="2400" cap="none" dirty="0"/>
              <a:t> Type Rice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cap="none" dirty="0"/>
              <a:t>Super Colonel Type Rice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cap="none" dirty="0"/>
              <a:t>Jasmine Type Rice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cap="none" dirty="0"/>
              <a:t>Arborio Type</a:t>
            </a:r>
            <a:endParaRPr lang="en-PK" sz="2400" cap="none" dirty="0"/>
          </a:p>
        </p:txBody>
      </p:sp>
    </p:spTree>
    <p:extLst>
      <p:ext uri="{BB962C8B-B14F-4D97-AF65-F5344CB8AC3E}">
        <p14:creationId xmlns:p14="http://schemas.microsoft.com/office/powerpoint/2010/main" val="199630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About data set – Attributes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9905998" cy="391936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Area of Rice Grain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Major Axis Length of Rice Grain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Minor Axis Length of Rice Grain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Eccentricity of Rice Grain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Convex Area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Extent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Aspect Ratio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Perimeter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Roundness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Shape Factor 1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Shape Factor 2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Shape Factor 3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Shape Factor 4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000" cap="none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859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About data set – Attributes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10669072" cy="491983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u="sng" cap="none" dirty="0" smtClean="0"/>
              <a:t>Area:</a:t>
            </a:r>
            <a:r>
              <a:rPr lang="en-US" sz="2200" b="1" cap="none" dirty="0" smtClean="0"/>
              <a:t> </a:t>
            </a:r>
            <a:r>
              <a:rPr lang="en-US" sz="2200" b="1" cap="none" dirty="0" smtClean="0">
                <a:effectLst/>
              </a:rPr>
              <a:t> </a:t>
            </a:r>
            <a:r>
              <a:rPr lang="en-US" sz="2200" cap="none" dirty="0" smtClean="0">
                <a:effectLst/>
              </a:rPr>
              <a:t>The number of pixels within the boundaries of the rice grain.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u="sng" cap="none" dirty="0" smtClean="0">
                <a:effectLst/>
              </a:rPr>
              <a:t>Major Axis length:</a:t>
            </a:r>
            <a:r>
              <a:rPr lang="en-US" sz="2200" cap="none" dirty="0" smtClean="0">
                <a:effectLst/>
              </a:rPr>
              <a:t> The longest line that can be drawn on the rice grain.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u="sng" cap="none" dirty="0" smtClean="0">
                <a:effectLst/>
              </a:rPr>
              <a:t>Minor Axis length:</a:t>
            </a:r>
            <a:r>
              <a:rPr lang="en-US" sz="2200" cap="none" dirty="0" smtClean="0">
                <a:effectLst/>
              </a:rPr>
              <a:t> </a:t>
            </a:r>
            <a:r>
              <a:rPr lang="en-US" sz="2200" cap="none" dirty="0">
                <a:effectLst/>
              </a:rPr>
              <a:t>T</a:t>
            </a:r>
            <a:r>
              <a:rPr lang="en-US" sz="2200" cap="none" dirty="0" smtClean="0">
                <a:effectLst/>
              </a:rPr>
              <a:t>he shortest line that can be drawn on the rice grain.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u="sng" cap="none" dirty="0" smtClean="0">
                <a:effectLst/>
              </a:rPr>
              <a:t>Perimeter:</a:t>
            </a:r>
            <a:r>
              <a:rPr lang="en-US" sz="2200" cap="none" dirty="0" smtClean="0">
                <a:effectLst/>
              </a:rPr>
              <a:t> The circumference by calculating the distance between pixels around the boundaries of the rice grain.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u="sng" cap="none" dirty="0" smtClean="0">
                <a:effectLst/>
              </a:rPr>
              <a:t>Eccentricity:</a:t>
            </a:r>
            <a:r>
              <a:rPr lang="en-US" sz="2200" cap="none" dirty="0" smtClean="0">
                <a:effectLst/>
              </a:rPr>
              <a:t> It measures how round the ellipse.</a:t>
            </a: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177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85" y="0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091485" y="907228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43885" y="1059628"/>
            <a:ext cx="10669072" cy="53428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sz="2200" b="1" cap="none" dirty="0" smtClean="0"/>
              <a:t>Importing Data Set from Excel File</a:t>
            </a:r>
          </a:p>
          <a:p>
            <a:pPr>
              <a:lnSpc>
                <a:spcPct val="200000"/>
              </a:lnSpc>
            </a:pPr>
            <a:r>
              <a:rPr lang="en-US" sz="1800" cap="none" dirty="0" err="1">
                <a:effectLst/>
              </a:rPr>
              <a:t>data_set</a:t>
            </a:r>
            <a:r>
              <a:rPr lang="en-US" sz="1800" cap="none" dirty="0">
                <a:effectLst/>
              </a:rPr>
              <a:t> = </a:t>
            </a:r>
            <a:r>
              <a:rPr lang="en-US" sz="1800" cap="none" dirty="0" err="1">
                <a:effectLst/>
              </a:rPr>
              <a:t>pd.read_excel</a:t>
            </a:r>
            <a:r>
              <a:rPr lang="en-US" sz="1800" cap="none" dirty="0">
                <a:effectLst/>
              </a:rPr>
              <a:t> (</a:t>
            </a:r>
            <a:r>
              <a:rPr lang="en-US" sz="1800" cap="none" dirty="0" err="1">
                <a:effectLst/>
              </a:rPr>
              <a:t>r'C</a:t>
            </a:r>
            <a:r>
              <a:rPr lang="en-US" sz="1800" cap="none" dirty="0">
                <a:effectLst/>
              </a:rPr>
              <a:t>:\</a:t>
            </a:r>
            <a:r>
              <a:rPr lang="en-US" sz="1800" cap="none" dirty="0" smtClean="0">
                <a:effectLst/>
              </a:rPr>
              <a:t>Users\JUNAID\Desktop\TTDS </a:t>
            </a:r>
            <a:r>
              <a:rPr lang="en-US" sz="1800" cap="none" dirty="0">
                <a:effectLst/>
              </a:rPr>
              <a:t>Project\junaid1.xlsx')</a:t>
            </a:r>
          </a:p>
          <a:p>
            <a:pPr>
              <a:lnSpc>
                <a:spcPct val="200000"/>
              </a:lnSpc>
            </a:pPr>
            <a:r>
              <a:rPr lang="en-US" sz="1800" cap="none" dirty="0">
                <a:effectLst/>
              </a:rPr>
              <a:t>print ("Successfully Imported Data\n", </a:t>
            </a:r>
            <a:r>
              <a:rPr lang="en-US" sz="1800" cap="none" dirty="0" err="1">
                <a:effectLst/>
              </a:rPr>
              <a:t>data_set</a:t>
            </a:r>
            <a:r>
              <a:rPr lang="en-US" sz="1800" cap="none" dirty="0" smtClean="0">
                <a:effectLst/>
              </a:rPr>
              <a:t>)</a:t>
            </a:r>
          </a:p>
          <a:p>
            <a:pPr>
              <a:lnSpc>
                <a:spcPct val="200000"/>
              </a:lnSpc>
            </a:pPr>
            <a:endParaRPr lang="en-US" sz="1000" cap="none" dirty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2200" b="1" cap="none" dirty="0" smtClean="0"/>
              <a:t>2.	Counting </a:t>
            </a:r>
            <a:r>
              <a:rPr lang="en-US" sz="2200" b="1" cap="none" dirty="0"/>
              <a:t>indices of each attribute</a:t>
            </a:r>
          </a:p>
          <a:p>
            <a:pPr>
              <a:lnSpc>
                <a:spcPct val="200000"/>
              </a:lnSpc>
            </a:pPr>
            <a:r>
              <a:rPr lang="en-US" sz="1800" cap="none" dirty="0" err="1">
                <a:effectLst/>
              </a:rPr>
              <a:t>data_set.count</a:t>
            </a:r>
            <a:r>
              <a:rPr lang="en-US" sz="1800" cap="none" dirty="0" smtClean="0">
                <a:effectLst/>
              </a:rPr>
              <a:t>()</a:t>
            </a:r>
          </a:p>
          <a:p>
            <a:pPr>
              <a:lnSpc>
                <a:spcPct val="200000"/>
              </a:lnSpc>
            </a:pPr>
            <a:endParaRPr lang="en-US" sz="1000" cap="none" dirty="0" smtClean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2200" b="1" cap="none" dirty="0"/>
              <a:t>3.</a:t>
            </a:r>
            <a:r>
              <a:rPr lang="en-US" sz="2200" b="1" cap="none" dirty="0"/>
              <a:t>	</a:t>
            </a:r>
            <a:r>
              <a:rPr lang="en-US" sz="2200" b="1" cap="none" dirty="0"/>
              <a:t>Checking overall Shape of Data Set</a:t>
            </a:r>
            <a:endParaRPr lang="en-US" sz="2200" b="1" cap="none" dirty="0"/>
          </a:p>
          <a:p>
            <a:pPr>
              <a:lnSpc>
                <a:spcPct val="200000"/>
              </a:lnSpc>
            </a:pPr>
            <a:r>
              <a:rPr lang="en-US" sz="1800" cap="none" dirty="0" err="1">
                <a:effectLst/>
              </a:rPr>
              <a:t>data_set.shape</a:t>
            </a: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02C2-A615-4C3C-99F8-29388E6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038"/>
            <a:ext cx="9905998" cy="90722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Project Demonstration</a:t>
            </a:r>
            <a:endParaRPr lang="en-PK" sz="36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061F73-0701-4EE2-8366-CF38571AB9DB}"/>
              </a:ext>
            </a:extLst>
          </p:cNvPr>
          <p:cNvSpPr txBox="1">
            <a:spLocks/>
          </p:cNvSpPr>
          <p:nvPr/>
        </p:nvSpPr>
        <p:spPr>
          <a:xfrm>
            <a:off x="1143001" y="1253266"/>
            <a:ext cx="9905998" cy="507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lnSpc>
                <a:spcPct val="200000"/>
              </a:lnSpc>
              <a:buAutoNum type="arabicPeriod"/>
            </a:pPr>
            <a:endParaRPr lang="en-PK" sz="1800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E17FDC-9344-409B-B8D8-1C3ADCED1D1C}"/>
              </a:ext>
            </a:extLst>
          </p:cNvPr>
          <p:cNvSpPr txBox="1">
            <a:spLocks/>
          </p:cNvSpPr>
          <p:nvPr/>
        </p:nvSpPr>
        <p:spPr>
          <a:xfrm>
            <a:off x="1295401" y="1405666"/>
            <a:ext cx="10669072" cy="534286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200" b="1" cap="none" dirty="0" smtClean="0"/>
              <a:t>2.	Counting </a:t>
            </a:r>
            <a:r>
              <a:rPr lang="en-US" sz="2200" b="1" cap="none" dirty="0"/>
              <a:t>indices of each attribute</a:t>
            </a:r>
          </a:p>
          <a:p>
            <a:pPr>
              <a:lnSpc>
                <a:spcPct val="200000"/>
              </a:lnSpc>
            </a:pPr>
            <a:r>
              <a:rPr lang="en-US" sz="1800" cap="none" dirty="0" err="1">
                <a:effectLst/>
              </a:rPr>
              <a:t>data_set.count</a:t>
            </a:r>
            <a:r>
              <a:rPr lang="en-US" sz="1800" cap="none" dirty="0" smtClean="0">
                <a:effectLst/>
              </a:rPr>
              <a:t>()</a:t>
            </a:r>
          </a:p>
          <a:p>
            <a:pPr>
              <a:lnSpc>
                <a:spcPct val="200000"/>
              </a:lnSpc>
            </a:pPr>
            <a:endParaRPr lang="en-US" sz="1000" cap="none" dirty="0" smtClean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2200" b="1" cap="none" dirty="0"/>
              <a:t>3.</a:t>
            </a:r>
            <a:r>
              <a:rPr lang="en-US" sz="2200" b="1" cap="none" dirty="0"/>
              <a:t>	</a:t>
            </a:r>
            <a:r>
              <a:rPr lang="en-US" sz="2200" b="1" cap="none" dirty="0"/>
              <a:t>Checking overall Shape of Data Set</a:t>
            </a:r>
            <a:endParaRPr lang="en-US" sz="2200" b="1" cap="none" dirty="0"/>
          </a:p>
          <a:p>
            <a:pPr>
              <a:lnSpc>
                <a:spcPct val="200000"/>
              </a:lnSpc>
            </a:pPr>
            <a:r>
              <a:rPr lang="en-US" sz="1800" cap="none" dirty="0" err="1">
                <a:effectLst/>
              </a:rPr>
              <a:t>data_set.shape</a:t>
            </a: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>
              <a:effectLst/>
            </a:endParaRPr>
          </a:p>
          <a:p>
            <a:pPr>
              <a:lnSpc>
                <a:spcPct val="200000"/>
              </a:lnSpc>
            </a:pPr>
            <a:endParaRPr lang="en-US" sz="1800" cap="none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725181"/>
            <a:ext cx="10448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401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Presentation for Tools and techniques in data science</vt:lpstr>
      <vt:lpstr>Project presentation</vt:lpstr>
      <vt:lpstr>Table of contents</vt:lpstr>
      <vt:lpstr>Abstract</vt:lpstr>
      <vt:lpstr>About data set – Main Classes </vt:lpstr>
      <vt:lpstr>About data set – Attributes</vt:lpstr>
      <vt:lpstr>About data set – Attributes</vt:lpstr>
      <vt:lpstr>Project Demonstration</vt:lpstr>
      <vt:lpstr>Project Demonstration</vt:lpstr>
      <vt:lpstr>Project Demonstration</vt:lpstr>
      <vt:lpstr>Project Demonstration</vt:lpstr>
      <vt:lpstr>Project Demonstration</vt:lpstr>
      <vt:lpstr>Project Demonstration</vt:lpstr>
      <vt:lpstr>Project Demonstration</vt:lpstr>
      <vt:lpstr>Project Demonstration</vt:lpstr>
      <vt:lpstr>Project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Tools and techniques in data science</dc:title>
  <dc:creator>L1S22MSDS0012</dc:creator>
  <cp:lastModifiedBy>Microsoft account</cp:lastModifiedBy>
  <cp:revision>15</cp:revision>
  <dcterms:created xsi:type="dcterms:W3CDTF">2022-06-30T12:58:47Z</dcterms:created>
  <dcterms:modified xsi:type="dcterms:W3CDTF">2022-06-30T20:56:10Z</dcterms:modified>
</cp:coreProperties>
</file>