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2"/>
  </p:notesMasterIdLst>
  <p:handoutMasterIdLst>
    <p:handoutMasterId r:id="rId13"/>
  </p:handoutMasterIdLst>
  <p:sldIdLst>
    <p:sldId id="295" r:id="rId2"/>
    <p:sldId id="290" r:id="rId3"/>
    <p:sldId id="297" r:id="rId4"/>
    <p:sldId id="298" r:id="rId5"/>
    <p:sldId id="299" r:id="rId6"/>
    <p:sldId id="300" r:id="rId7"/>
    <p:sldId id="301" r:id="rId8"/>
    <p:sldId id="302" r:id="rId9"/>
    <p:sldId id="30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551" autoAdjust="0"/>
  </p:normalViewPr>
  <p:slideViewPr>
    <p:cSldViewPr snapToGrid="0" snapToObjects="1">
      <p:cViewPr varScale="1">
        <p:scale>
          <a:sx n="105" d="100"/>
          <a:sy n="105" d="100"/>
        </p:scale>
        <p:origin x="774" y="108"/>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5/29/2023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5/29/2023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08512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2CB9073-1A97-EF48-93BC-E626B884D79B}"/>
              </a:ext>
            </a:extLst>
          </p:cNvPr>
          <p:cNvSpPr>
            <a:spLocks noGrp="1"/>
          </p:cNvSpPr>
          <p:nvPr>
            <p:ph type="pic" sz="quarter" idx="14"/>
          </p:nvPr>
        </p:nvSpPr>
        <p:spPr>
          <a:xfrm>
            <a:off x="-9249" y="-4352"/>
            <a:ext cx="12201250" cy="6862352"/>
          </a:xfrm>
          <a:custGeom>
            <a:avLst/>
            <a:gdLst>
              <a:gd name="connsiteX0" fmla="*/ 0 w 12201250"/>
              <a:gd name="connsiteY0" fmla="*/ 0 h 6862352"/>
              <a:gd name="connsiteX1" fmla="*/ 11376796 w 12201250"/>
              <a:gd name="connsiteY1" fmla="*/ 0 h 6862352"/>
              <a:gd name="connsiteX2" fmla="*/ 12201249 w 12201250"/>
              <a:gd name="connsiteY2" fmla="*/ 824452 h 6862352"/>
              <a:gd name="connsiteX3" fmla="*/ 12201249 w 12201250"/>
              <a:gd name="connsiteY3" fmla="*/ 0 h 6862352"/>
              <a:gd name="connsiteX4" fmla="*/ 12201250 w 12201250"/>
              <a:gd name="connsiteY4" fmla="*/ 0 h 6862352"/>
              <a:gd name="connsiteX5" fmla="*/ 12201250 w 12201250"/>
              <a:gd name="connsiteY5" fmla="*/ 6862352 h 6862352"/>
              <a:gd name="connsiteX6" fmla="*/ 839512 w 12201250"/>
              <a:gd name="connsiteY6" fmla="*/ 6862352 h 6862352"/>
              <a:gd name="connsiteX7" fmla="*/ 9249 w 12201250"/>
              <a:gd name="connsiteY7" fmla="*/ 6032090 h 6862352"/>
              <a:gd name="connsiteX8" fmla="*/ 9249 w 12201250"/>
              <a:gd name="connsiteY8" fmla="*/ 6862352 h 6862352"/>
              <a:gd name="connsiteX9" fmla="*/ 0 w 12201250"/>
              <a:gd name="connsiteY9" fmla="*/ 6862352 h 686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250" h="6862352">
                <a:moveTo>
                  <a:pt x="0" y="0"/>
                </a:moveTo>
                <a:lnTo>
                  <a:pt x="11376796" y="0"/>
                </a:lnTo>
                <a:lnTo>
                  <a:pt x="12201249" y="824452"/>
                </a:lnTo>
                <a:lnTo>
                  <a:pt x="12201249" y="0"/>
                </a:lnTo>
                <a:lnTo>
                  <a:pt x="12201250" y="0"/>
                </a:lnTo>
                <a:lnTo>
                  <a:pt x="12201250" y="6862352"/>
                </a:lnTo>
                <a:lnTo>
                  <a:pt x="839512" y="6862352"/>
                </a:lnTo>
                <a:lnTo>
                  <a:pt x="9249" y="6032090"/>
                </a:lnTo>
                <a:lnTo>
                  <a:pt x="9249" y="6862352"/>
                </a:lnTo>
                <a:lnTo>
                  <a:pt x="0" y="6862352"/>
                </a:lnTo>
                <a:close/>
              </a:path>
            </a:pathLst>
          </a:custGeom>
          <a:solidFill>
            <a:schemeClr val="tx1"/>
          </a:solidFill>
        </p:spPr>
        <p:txBody>
          <a:bodyPr wrap="square">
            <a:noAutofit/>
          </a:bodyPr>
          <a:lstStyle/>
          <a:p>
            <a:r>
              <a:rPr lang="en-US"/>
              <a:t>Click icon to add picture</a:t>
            </a:r>
            <a:endParaRPr lang="en-US" dirty="0"/>
          </a:p>
        </p:txBody>
      </p:sp>
      <p:sp>
        <p:nvSpPr>
          <p:cNvPr id="12" name="Text Placeholder 2">
            <a:extLst>
              <a:ext uri="{FF2B5EF4-FFF2-40B4-BE49-F238E27FC236}">
                <a16:creationId xmlns:a16="http://schemas.microsoft.com/office/drawing/2014/main" id="{63A7554C-2E3E-454F-9E07-C38195D4CF32}"/>
              </a:ext>
            </a:extLst>
          </p:cNvPr>
          <p:cNvSpPr>
            <a:spLocks noGrp="1"/>
          </p:cNvSpPr>
          <p:nvPr>
            <p:ph type="body" idx="13" hasCustomPrompt="1"/>
          </p:nvPr>
        </p:nvSpPr>
        <p:spPr>
          <a:xfrm>
            <a:off x="838200" y="4561873"/>
            <a:ext cx="10515600" cy="703135"/>
          </a:xfrm>
        </p:spPr>
        <p:txBody>
          <a:bodyPr lIns="91440" rIns="91440" anchor="ctr">
            <a:normAutofit/>
          </a:bodyPr>
          <a:lstStyle>
            <a:lvl1pPr marL="0" indent="0" algn="l">
              <a:lnSpc>
                <a:spcPct val="150000"/>
              </a:lnSpc>
              <a:buNone/>
              <a:defRPr sz="2400" b="1" i="0" cap="all" spc="600" baseline="0">
                <a:solidFill>
                  <a:schemeClr val="bg1"/>
                </a:solidFill>
                <a:latin typeface="MingLiU" panose="02020509000000000000" pitchFamily="49" charset="-120"/>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dirty="0">
                <a:latin typeface="Meiryo UI" panose="020B0604030504040204" pitchFamily="50" charset="-128"/>
                <a:ea typeface="Meiryo UI" panose="020B0604030504040204" pitchFamily="50" charset="-128"/>
              </a:rPr>
              <a:t>Subtitle</a:t>
            </a:r>
            <a:endParaRPr lang="ja-JP" altLang="en-US" dirty="0">
              <a:latin typeface="Meiryo UI" panose="020B0604030504040204" pitchFamily="50" charset="-128"/>
              <a:ea typeface="Meiryo UI" panose="020B0604030504040204" pitchFamily="50" charset="-128"/>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838200" y="2373294"/>
            <a:ext cx="7709488" cy="1927810"/>
          </a:xfrm>
        </p:spPr>
        <p:txBody>
          <a:bodyPr lIns="91440" rIns="91440">
            <a:noAutofit/>
          </a:bodyPr>
          <a:lstStyle>
            <a:lvl1pPr algn="l">
              <a:defRPr sz="13800" b="1" i="0" spc="150" baseline="0">
                <a:solidFill>
                  <a:schemeClr val="bg1"/>
                </a:solidFill>
                <a:latin typeface="MingLiU" panose="02020509000000000000" pitchFamily="49" charset="-120"/>
                <a:ea typeface="MingLiU" panose="02020509000000000000" pitchFamily="49" charset="-120"/>
              </a:defRPr>
            </a:lvl1pPr>
          </a:lstStyle>
          <a:p>
            <a:r>
              <a:rPr lang="en-US" dirty="0"/>
              <a:t>Title</a:t>
            </a:r>
          </a:p>
        </p:txBody>
      </p:sp>
      <p:sp>
        <p:nvSpPr>
          <p:cNvPr id="22" name="Right Triangle 21">
            <a:extLst>
              <a:ext uri="{FF2B5EF4-FFF2-40B4-BE49-F238E27FC236}">
                <a16:creationId xmlns:a16="http://schemas.microsoft.com/office/drawing/2014/main" id="{EF81B901-913B-5741-A4AC-B5819DACFCDF}"/>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ight Triangle 22">
            <a:extLst>
              <a:ext uri="{FF2B5EF4-FFF2-40B4-BE49-F238E27FC236}">
                <a16:creationId xmlns:a16="http://schemas.microsoft.com/office/drawing/2014/main" id="{8FDD99BC-FCD1-D541-9FE6-03E39F2856C6}"/>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Oval 22">
            <a:extLst>
              <a:ext uri="{FF2B5EF4-FFF2-40B4-BE49-F238E27FC236}">
                <a16:creationId xmlns:a16="http://schemas.microsoft.com/office/drawing/2014/main" id="{CA93CC85-EFC8-994A-9ADB-8DEE2579AAF9}"/>
              </a:ext>
            </a:extLst>
          </p:cNvPr>
          <p:cNvSpPr/>
          <p:nvPr userDrawn="1"/>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743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242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5188DA-8D2D-EE45-B63B-68389D618B8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a:stretch/>
        </p:blipFill>
        <p:spPr>
          <a:xfrm>
            <a:off x="12700" y="-4352"/>
            <a:ext cx="6618160" cy="6862352"/>
          </a:xfrm>
          <a:prstGeom prst="rect">
            <a:avLst/>
          </a:prstGeom>
        </p:spPr>
      </p:pic>
      <p:sp>
        <p:nvSpPr>
          <p:cNvPr id="6" name="Right Triangle 5">
            <a:extLst>
              <a:ext uri="{FF2B5EF4-FFF2-40B4-BE49-F238E27FC236}">
                <a16:creationId xmlns:a16="http://schemas.microsoft.com/office/drawing/2014/main" id="{49DD1090-E08C-414F-B909-F960029978CC}"/>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830269" y="168721"/>
            <a:ext cx="4858575"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20" name="Oval 22">
            <a:extLst>
              <a:ext uri="{FF2B5EF4-FFF2-40B4-BE49-F238E27FC236}">
                <a16:creationId xmlns:a16="http://schemas.microsoft.com/office/drawing/2014/main" id="{E86DEBE5-E80B-624F-85DC-B53B9841EF52}"/>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Triangle 23">
            <a:extLst>
              <a:ext uri="{FF2B5EF4-FFF2-40B4-BE49-F238E27FC236}">
                <a16:creationId xmlns:a16="http://schemas.microsoft.com/office/drawing/2014/main" id="{2498330F-989F-C743-B682-3B45105A64F9}"/>
              </a:ext>
            </a:extLst>
          </p:cNvPr>
          <p:cNvSpPr/>
          <p:nvPr userDrawn="1"/>
        </p:nvSpPr>
        <p:spPr>
          <a:xfrm rot="10800000">
            <a:off x="5800596" y="-435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5" name="Picture Placeholder 10">
            <a:extLst>
              <a:ext uri="{FF2B5EF4-FFF2-40B4-BE49-F238E27FC236}">
                <a16:creationId xmlns:a16="http://schemas.microsoft.com/office/drawing/2014/main" id="{4BFA0C42-6D2A-FE45-B00F-C3FE723B69B9}"/>
              </a:ext>
            </a:extLst>
          </p:cNvPr>
          <p:cNvSpPr>
            <a:spLocks noGrp="1"/>
          </p:cNvSpPr>
          <p:nvPr>
            <p:ph type="pic" sz="quarter" idx="14"/>
          </p:nvPr>
        </p:nvSpPr>
        <p:spPr>
          <a:xfrm>
            <a:off x="6638925" y="-4352"/>
            <a:ext cx="5553075" cy="6862352"/>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DD7A153A-DE47-5845-9FBA-5E84842262CB}"/>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70FEE8-FCFE-D34B-AC0A-D33499171CF5}"/>
              </a:ext>
            </a:extLst>
          </p:cNvPr>
          <p:cNvCxnSpPr>
            <a:cxnSpLocks/>
          </p:cNvCxnSpPr>
          <p:nvPr userDrawn="1"/>
        </p:nvCxnSpPr>
        <p:spPr>
          <a:xfrm>
            <a:off x="5235260"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88E3020-67F3-4319-8D6D-AF959AE4492B}"/>
              </a:ext>
            </a:extLst>
          </p:cNvPr>
          <p:cNvSpPr>
            <a:spLocks noGrp="1"/>
          </p:cNvSpPr>
          <p:nvPr>
            <p:ph type="dt" sz="half" idx="15"/>
          </p:nvPr>
        </p:nvSpPr>
        <p:spPr/>
        <p:txBody>
          <a:bodyPr/>
          <a:lstStyle/>
          <a:p>
            <a:fld id="{81B73CA7-3CCD-504D-B97A-835A2330CDB2}" type="datetimeFigureOut">
              <a:rPr lang="en-US" smtClean="0"/>
              <a:pPr/>
              <a:t>5/29/2023</a:t>
            </a:fld>
            <a:endParaRPr lang="en-US" dirty="0"/>
          </a:p>
        </p:txBody>
      </p:sp>
      <p:sp>
        <p:nvSpPr>
          <p:cNvPr id="7" name="Footer Placeholder 6">
            <a:extLst>
              <a:ext uri="{FF2B5EF4-FFF2-40B4-BE49-F238E27FC236}">
                <a16:creationId xmlns:a16="http://schemas.microsoft.com/office/drawing/2014/main" id="{C8332DD3-414D-426E-BB83-A7CE934174B6}"/>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5DBA4D0A-04F7-406D-970F-851D89A87A95}"/>
              </a:ext>
            </a:extLst>
          </p:cNvPr>
          <p:cNvSpPr>
            <a:spLocks noGrp="1"/>
          </p:cNvSpPr>
          <p:nvPr>
            <p:ph type="sldNum" sz="quarter" idx="17"/>
          </p:nvPr>
        </p:nvSpPr>
        <p:spPr/>
        <p:txBody>
          <a:bodyPr/>
          <a:lstStyle/>
          <a:p>
            <a:fld id="{5831BA38-18F3-0A4D-A45F-13B53FF2DACC}" type="slidenum">
              <a:rPr lang="en-US" smtClean="0"/>
              <a:pPr/>
              <a:t>‹#›</a:t>
            </a:fld>
            <a:endParaRPr lang="en-US" dirty="0"/>
          </a:p>
        </p:txBody>
      </p:sp>
      <p:sp>
        <p:nvSpPr>
          <p:cNvPr id="11" name="Content Placeholder 10">
            <a:extLst>
              <a:ext uri="{FF2B5EF4-FFF2-40B4-BE49-F238E27FC236}">
                <a16:creationId xmlns:a16="http://schemas.microsoft.com/office/drawing/2014/main" id="{D68424A6-569A-4335-9863-0351A5FABE88}"/>
              </a:ext>
            </a:extLst>
          </p:cNvPr>
          <p:cNvSpPr>
            <a:spLocks noGrp="1"/>
          </p:cNvSpPr>
          <p:nvPr>
            <p:ph sz="quarter" idx="18"/>
          </p:nvPr>
        </p:nvSpPr>
        <p:spPr>
          <a:xfrm>
            <a:off x="830263" y="1266825"/>
            <a:ext cx="48585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095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796E039-748A-D54A-ACAE-7A9C63FCAEB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43" name="Group 42">
            <a:extLst>
              <a:ext uri="{FF2B5EF4-FFF2-40B4-BE49-F238E27FC236}">
                <a16:creationId xmlns:a16="http://schemas.microsoft.com/office/drawing/2014/main" id="{84FD6E85-A2E7-B84D-9400-6F8D1C6FF159}"/>
              </a:ext>
            </a:extLst>
          </p:cNvPr>
          <p:cNvGrpSpPr/>
          <p:nvPr userDrawn="1"/>
        </p:nvGrpSpPr>
        <p:grpSpPr>
          <a:xfrm>
            <a:off x="0" y="-10162"/>
            <a:ext cx="12192000" cy="6868162"/>
            <a:chOff x="0" y="-10162"/>
            <a:chExt cx="12192000" cy="6868162"/>
          </a:xfrm>
        </p:grpSpPr>
        <p:sp>
          <p:nvSpPr>
            <p:cNvPr id="10" name="Right Triangle 9">
              <a:extLst>
                <a:ext uri="{FF2B5EF4-FFF2-40B4-BE49-F238E27FC236}">
                  <a16:creationId xmlns:a16="http://schemas.microsoft.com/office/drawing/2014/main" id="{6912A38B-FDC5-1E4F-B0ED-145140947339}"/>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Right Triangle 27">
              <a:extLst>
                <a:ext uri="{FF2B5EF4-FFF2-40B4-BE49-F238E27FC236}">
                  <a16:creationId xmlns:a16="http://schemas.microsoft.com/office/drawing/2014/main" id="{B5B0DCFE-7295-8740-9EC5-E9A681F21F94}"/>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0" name="Text Placeholder 2">
            <a:extLst>
              <a:ext uri="{FF2B5EF4-FFF2-40B4-BE49-F238E27FC236}">
                <a16:creationId xmlns:a16="http://schemas.microsoft.com/office/drawing/2014/main" id="{52918AA3-DC2E-CC41-95A6-C5757DE618D4}"/>
              </a:ext>
            </a:extLst>
          </p:cNvPr>
          <p:cNvSpPr>
            <a:spLocks noGrp="1"/>
          </p:cNvSpPr>
          <p:nvPr>
            <p:ph type="body" idx="1"/>
          </p:nvPr>
        </p:nvSpPr>
        <p:spPr>
          <a:xfrm>
            <a:off x="838201"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BBF9C69D-A733-884F-BC4B-A4E97A9315C4}"/>
              </a:ext>
            </a:extLst>
          </p:cNvPr>
          <p:cNvSpPr>
            <a:spLocks noGrp="1"/>
          </p:cNvSpPr>
          <p:nvPr>
            <p:ph type="body" idx="11"/>
          </p:nvPr>
        </p:nvSpPr>
        <p:spPr>
          <a:xfrm>
            <a:off x="6932749"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Oval 22">
            <a:extLst>
              <a:ext uri="{FF2B5EF4-FFF2-40B4-BE49-F238E27FC236}">
                <a16:creationId xmlns:a16="http://schemas.microsoft.com/office/drawing/2014/main" id="{2077B7CC-D16D-C84E-AF69-2D082EDC5C8E}"/>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9A65B340-D917-634F-AE17-87F536B21002}"/>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EA4411-3DF4-5E42-A781-3F59BBBD00F9}"/>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3EFD6CC-AFA8-4227-B3F1-27845AE5BE28}"/>
              </a:ext>
            </a:extLst>
          </p:cNvPr>
          <p:cNvSpPr>
            <a:spLocks noGrp="1"/>
          </p:cNvSpPr>
          <p:nvPr>
            <p:ph type="dt" sz="half" idx="12"/>
          </p:nvPr>
        </p:nvSpPr>
        <p:spPr/>
        <p:txBody>
          <a:bodyPr/>
          <a:lstStyle/>
          <a:p>
            <a:fld id="{81B73CA7-3CCD-504D-B97A-835A2330CDB2}" type="datetimeFigureOut">
              <a:rPr lang="en-US" smtClean="0"/>
              <a:pPr/>
              <a:t>5/29/2023</a:t>
            </a:fld>
            <a:endParaRPr lang="en-US" dirty="0"/>
          </a:p>
        </p:txBody>
      </p:sp>
      <p:sp>
        <p:nvSpPr>
          <p:cNvPr id="3" name="Footer Placeholder 2">
            <a:extLst>
              <a:ext uri="{FF2B5EF4-FFF2-40B4-BE49-F238E27FC236}">
                <a16:creationId xmlns:a16="http://schemas.microsoft.com/office/drawing/2014/main" id="{E5000E12-D3DD-4E44-BAEC-A48DBC4D50B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92587F0E-3488-4890-9BD2-AF49A732987B}"/>
              </a:ext>
            </a:extLst>
          </p:cNvPr>
          <p:cNvSpPr>
            <a:spLocks noGrp="1"/>
          </p:cNvSpPr>
          <p:nvPr>
            <p:ph type="sldNum" sz="quarter" idx="14"/>
          </p:nvPr>
        </p:nvSpPr>
        <p:spPr/>
        <p:txBody>
          <a:bodyPr/>
          <a:lstStyle/>
          <a:p>
            <a:fld id="{5831BA38-18F3-0A4D-A45F-13B53FF2DACC}" type="slidenum">
              <a:rPr lang="en-US" smtClean="0"/>
              <a:pPr/>
              <a:t>‹#›</a:t>
            </a:fld>
            <a:endParaRPr lang="en-US" dirty="0"/>
          </a:p>
        </p:txBody>
      </p:sp>
      <p:sp>
        <p:nvSpPr>
          <p:cNvPr id="6" name="Content Placeholder 5">
            <a:extLst>
              <a:ext uri="{FF2B5EF4-FFF2-40B4-BE49-F238E27FC236}">
                <a16:creationId xmlns:a16="http://schemas.microsoft.com/office/drawing/2014/main" id="{EC26D3AA-2705-4636-BFEE-C89371FC519B}"/>
              </a:ext>
            </a:extLst>
          </p:cNvPr>
          <p:cNvSpPr>
            <a:spLocks noGrp="1"/>
          </p:cNvSpPr>
          <p:nvPr>
            <p:ph sz="quarter" idx="15"/>
          </p:nvPr>
        </p:nvSpPr>
        <p:spPr>
          <a:xfrm>
            <a:off x="830263"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
        <p:nvSpPr>
          <p:cNvPr id="23" name="Content Placeholder 5">
            <a:extLst>
              <a:ext uri="{FF2B5EF4-FFF2-40B4-BE49-F238E27FC236}">
                <a16:creationId xmlns:a16="http://schemas.microsoft.com/office/drawing/2014/main" id="{F758E678-4B0C-4E7A-94BE-1006B5814E93}"/>
              </a:ext>
            </a:extLst>
          </p:cNvPr>
          <p:cNvSpPr>
            <a:spLocks noGrp="1"/>
          </p:cNvSpPr>
          <p:nvPr>
            <p:ph sz="quarter" idx="16"/>
          </p:nvPr>
        </p:nvSpPr>
        <p:spPr>
          <a:xfrm>
            <a:off x="6932748"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5163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2A19413-A8E7-ED4F-88DE-08A12997A0F3}"/>
              </a:ext>
            </a:extLst>
          </p:cNvPr>
          <p:cNvSpPr>
            <a:spLocks noGrp="1"/>
          </p:cNvSpPr>
          <p:nvPr>
            <p:ph type="pic" sz="quarter" idx="15"/>
          </p:nvPr>
        </p:nvSpPr>
        <p:spPr>
          <a:xfrm>
            <a:off x="0" y="-4763"/>
            <a:ext cx="12179300" cy="6862763"/>
          </a:xfrm>
          <a:solidFill>
            <a:schemeClr val="accent1"/>
          </a:solidFill>
        </p:spPr>
        <p:txBody>
          <a:bodyPr/>
          <a:lstStyle/>
          <a:p>
            <a:r>
              <a:rPr lang="en-US"/>
              <a:t>Click icon to add picture</a:t>
            </a: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5312215" y="2432458"/>
            <a:ext cx="6044503"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BA933BB6-76EF-4E91-AEF1-BE67D60ED86C}"/>
              </a:ext>
            </a:extLst>
          </p:cNvPr>
          <p:cNvSpPr>
            <a:spLocks noGrp="1"/>
          </p:cNvSpPr>
          <p:nvPr>
            <p:ph sz="quarter" idx="16"/>
          </p:nvPr>
        </p:nvSpPr>
        <p:spPr>
          <a:xfrm>
            <a:off x="5311775" y="3530600"/>
            <a:ext cx="6044943" cy="282575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22201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5/29/2023</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pic>
        <p:nvPicPr>
          <p:cNvPr id="5" name="Picture 4">
            <a:extLst>
              <a:ext uri="{FF2B5EF4-FFF2-40B4-BE49-F238E27FC236}">
                <a16:creationId xmlns:a16="http://schemas.microsoft.com/office/drawing/2014/main" id="{05A03656-1F6D-D044-B015-1B4DAD3A56BE}"/>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Tree>
    <p:extLst>
      <p:ext uri="{BB962C8B-B14F-4D97-AF65-F5344CB8AC3E}">
        <p14:creationId xmlns:p14="http://schemas.microsoft.com/office/powerpoint/2010/main" val="411025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48F80-1562-4C4E-887A-B3EB2024C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045F5A-B343-9140-888A-F4A0F3DAE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2865FBC-5324-6640-AB2B-F303AA276FA5}"/>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bg1"/>
                </a:solidFill>
              </a:defRPr>
            </a:lvl1pPr>
          </a:lstStyle>
          <a:p>
            <a:fld id="{81B73CA7-3CCD-504D-B97A-835A2330CDB2}" type="datetimeFigureOut">
              <a:rPr lang="en-US" smtClean="0"/>
              <a:pPr/>
              <a:t>5/29/2023</a:t>
            </a:fld>
            <a:endParaRPr lang="en-US" dirty="0"/>
          </a:p>
        </p:txBody>
      </p:sp>
      <p:sp>
        <p:nvSpPr>
          <p:cNvPr id="5" name="Footer Placeholder 4">
            <a:extLst>
              <a:ext uri="{FF2B5EF4-FFF2-40B4-BE49-F238E27FC236}">
                <a16:creationId xmlns:a16="http://schemas.microsoft.com/office/drawing/2014/main" id="{567050E5-FDBF-7C4A-8BB3-B44C2CEBA89A}"/>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7DC1BFAD-CCAB-D24E-B7A6-4B9D514D05A3}"/>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800">
                <a:solidFill>
                  <a:schemeClr val="bg1"/>
                </a:solidFill>
              </a:defRPr>
            </a:lvl1p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2651620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1" r:id="rId3"/>
    <p:sldLayoutId id="2147483710" r:id="rId4"/>
    <p:sldLayoutId id="2147483714" r:id="rId5"/>
    <p:sldLayoutId id="2147483715" r:id="rId6"/>
  </p:sldLayoutIdLst>
  <p:txStyles>
    <p:titleStyle>
      <a:lvl1pPr algn="l" defTabSz="914400" rtl="0" eaLnBrk="1" latinLnBrk="0" hangingPunct="1">
        <a:lnSpc>
          <a:spcPct val="90000"/>
        </a:lnSpc>
        <a:spcBef>
          <a:spcPct val="0"/>
        </a:spcBef>
        <a:buNone/>
        <a:defRPr sz="2400" b="1" kern="1200" spc="150" baseline="0">
          <a:solidFill>
            <a:schemeClr val="bg1"/>
          </a:solidFill>
          <a:latin typeface="+mj-lt"/>
          <a:ea typeface="MingLiU" panose="02020509000000000000" pitchFamily="49" charset="-120"/>
          <a:cs typeface="+mj-cs"/>
        </a:defRPr>
      </a:lvl1pPr>
    </p:titleStyle>
    <p:bodyStyle>
      <a:lvl1pPr marL="2286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1pPr>
      <a:lvl2pPr marL="6858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2pPr>
      <a:lvl3pPr marL="11430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3pPr>
      <a:lvl4pPr marL="16002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4pPr>
      <a:lvl5pPr marL="20574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tif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FB64E80-675E-6A4A-AF41-D8DE47B3CFE5}"/>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alphaModFix amt="62000"/>
            <a:extLst>
              <a:ext uri="{BEBA8EAE-BF5A-486C-A8C5-ECC9F3942E4B}">
                <a14:imgProps xmlns:a14="http://schemas.microsoft.com/office/drawing/2010/main">
                  <a14:imgLayer r:embed="rId4">
                    <a14:imgEffect>
                      <a14:brightnessContrast bright="-60000"/>
                    </a14:imgEffect>
                  </a14:imgLayer>
                </a14:imgProps>
              </a:ext>
              <a:ext uri="{28A0092B-C50C-407E-A947-70E740481C1C}">
                <a14:useLocalDpi xmlns:a14="http://schemas.microsoft.com/office/drawing/2010/main"/>
              </a:ext>
            </a:extLst>
          </a:blip>
          <a:srcRect/>
          <a:stretch>
            <a:fillRect/>
          </a:stretch>
        </p:blipFill>
        <p:spPr>
          <a:xfrm>
            <a:off x="-9249" y="-4352"/>
            <a:ext cx="12201250" cy="6862352"/>
          </a:xfrm>
        </p:spPr>
      </p:pic>
      <p:pic>
        <p:nvPicPr>
          <p:cNvPr id="13" name="Picture Placeholder 8">
            <a:extLst>
              <a:ext uri="{FF2B5EF4-FFF2-40B4-BE49-F238E27FC236}">
                <a16:creationId xmlns:a16="http://schemas.microsoft.com/office/drawing/2014/main" id="{4D6F1B91-622D-D14D-A2EE-5B2A56BAC075}"/>
              </a:ext>
              <a:ext uri="{C183D7F6-B498-43B3-948B-1728B52AA6E4}">
                <adec:decorative xmlns:adec="http://schemas.microsoft.com/office/drawing/2017/decorative" val="1"/>
              </a:ext>
            </a:extLst>
          </p:cNvPr>
          <p:cNvPicPr>
            <a:picLocks noChangeAspect="1"/>
          </p:cNvPicPr>
          <p:nvPr/>
        </p:nvPicPr>
        <p:blipFill rotWithShape="1">
          <a:blip r:embed="rId5" cstate="screen">
            <a:alphaModFix amt="10000"/>
            <a:extLst>
              <a:ext uri="{28A0092B-C50C-407E-A947-70E740481C1C}">
                <a14:useLocalDpi xmlns:a14="http://schemas.microsoft.com/office/drawing/2010/main"/>
              </a:ext>
            </a:extLst>
          </a:blip>
          <a:srcRect/>
          <a:stretch/>
        </p:blipFill>
        <p:spPr>
          <a:xfrm>
            <a:off x="30129" y="17649"/>
            <a:ext cx="12201250" cy="6862352"/>
          </a:xfrm>
          <a:custGeom>
            <a:avLst/>
            <a:gdLst>
              <a:gd name="connsiteX0" fmla="*/ 0 w 12201250"/>
              <a:gd name="connsiteY0" fmla="*/ 0 h 6862352"/>
              <a:gd name="connsiteX1" fmla="*/ 11376796 w 12201250"/>
              <a:gd name="connsiteY1" fmla="*/ 0 h 6862352"/>
              <a:gd name="connsiteX2" fmla="*/ 12201249 w 12201250"/>
              <a:gd name="connsiteY2" fmla="*/ 824452 h 6862352"/>
              <a:gd name="connsiteX3" fmla="*/ 12201249 w 12201250"/>
              <a:gd name="connsiteY3" fmla="*/ 0 h 6862352"/>
              <a:gd name="connsiteX4" fmla="*/ 12201250 w 12201250"/>
              <a:gd name="connsiteY4" fmla="*/ 0 h 6862352"/>
              <a:gd name="connsiteX5" fmla="*/ 12201250 w 12201250"/>
              <a:gd name="connsiteY5" fmla="*/ 6862352 h 6862352"/>
              <a:gd name="connsiteX6" fmla="*/ 839512 w 12201250"/>
              <a:gd name="connsiteY6" fmla="*/ 6862352 h 6862352"/>
              <a:gd name="connsiteX7" fmla="*/ 9249 w 12201250"/>
              <a:gd name="connsiteY7" fmla="*/ 6032090 h 6862352"/>
              <a:gd name="connsiteX8" fmla="*/ 9249 w 12201250"/>
              <a:gd name="connsiteY8" fmla="*/ 6862352 h 6862352"/>
              <a:gd name="connsiteX9" fmla="*/ 0 w 12201250"/>
              <a:gd name="connsiteY9" fmla="*/ 6862352 h 686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250" h="6862352">
                <a:moveTo>
                  <a:pt x="0" y="0"/>
                </a:moveTo>
                <a:lnTo>
                  <a:pt x="11376796" y="0"/>
                </a:lnTo>
                <a:lnTo>
                  <a:pt x="12201249" y="824452"/>
                </a:lnTo>
                <a:lnTo>
                  <a:pt x="12201249" y="0"/>
                </a:lnTo>
                <a:lnTo>
                  <a:pt x="12201250" y="0"/>
                </a:lnTo>
                <a:lnTo>
                  <a:pt x="12201250" y="6862352"/>
                </a:lnTo>
                <a:lnTo>
                  <a:pt x="839512" y="6862352"/>
                </a:lnTo>
                <a:lnTo>
                  <a:pt x="9249" y="6032090"/>
                </a:lnTo>
                <a:lnTo>
                  <a:pt x="9249" y="6862352"/>
                </a:lnTo>
                <a:lnTo>
                  <a:pt x="0" y="6862352"/>
                </a:lnTo>
                <a:close/>
              </a:path>
            </a:pathLst>
          </a:custGeom>
          <a:noFill/>
        </p:spPr>
      </p:pic>
      <p:sp>
        <p:nvSpPr>
          <p:cNvPr id="23" name="Text Placeholder 22">
            <a:extLst>
              <a:ext uri="{FF2B5EF4-FFF2-40B4-BE49-F238E27FC236}">
                <a16:creationId xmlns:a16="http://schemas.microsoft.com/office/drawing/2014/main" id="{2B499F37-632F-694F-948A-C7A79D753D0C}"/>
              </a:ext>
            </a:extLst>
          </p:cNvPr>
          <p:cNvSpPr>
            <a:spLocks noGrp="1"/>
          </p:cNvSpPr>
          <p:nvPr>
            <p:ph type="body" idx="13"/>
          </p:nvPr>
        </p:nvSpPr>
        <p:spPr>
          <a:xfrm>
            <a:off x="1106129" y="5401053"/>
            <a:ext cx="5309420" cy="1088630"/>
          </a:xfrm>
        </p:spPr>
        <p:txBody>
          <a:bodyPr>
            <a:normAutofit/>
          </a:bodyPr>
          <a:lstStyle/>
          <a:p>
            <a:endParaRPr lang="ja-JP" altLang="en-US" sz="1600" dirty="0">
              <a:solidFill>
                <a:schemeClr val="bg2">
                  <a:lumMod val="75000"/>
                </a:schemeClr>
              </a:solidFill>
            </a:endParaRPr>
          </a:p>
        </p:txBody>
      </p:sp>
      <p:sp>
        <p:nvSpPr>
          <p:cNvPr id="22" name="Title 21">
            <a:extLst>
              <a:ext uri="{FF2B5EF4-FFF2-40B4-BE49-F238E27FC236}">
                <a16:creationId xmlns:a16="http://schemas.microsoft.com/office/drawing/2014/main" id="{DE2D9A8A-5247-6D44-AA02-758207AE1A11}"/>
              </a:ext>
            </a:extLst>
          </p:cNvPr>
          <p:cNvSpPr>
            <a:spLocks noGrp="1"/>
          </p:cNvSpPr>
          <p:nvPr>
            <p:ph type="title"/>
          </p:nvPr>
        </p:nvSpPr>
        <p:spPr>
          <a:xfrm>
            <a:off x="530942" y="1415061"/>
            <a:ext cx="8016746" cy="2886043"/>
          </a:xfrm>
        </p:spPr>
        <p:txBody>
          <a:bodyPr/>
          <a:lstStyle/>
          <a:p>
            <a:pPr algn="ctr"/>
            <a:r>
              <a:rPr lang="en-US" sz="3600" dirty="0">
                <a:solidFill>
                  <a:schemeClr val="bg2">
                    <a:lumMod val="75000"/>
                  </a:schemeClr>
                </a:solidFill>
              </a:rPr>
              <a:t>Dynamics of Neuronal Firing Correlation: Modulation of “Effective Connectivity</a:t>
            </a:r>
            <a:r>
              <a:rPr lang="en-US" sz="4000" dirty="0">
                <a:solidFill>
                  <a:schemeClr val="bg2">
                    <a:lumMod val="75000"/>
                  </a:schemeClr>
                </a:solidFill>
              </a:rPr>
              <a:t>” </a:t>
            </a:r>
          </a:p>
        </p:txBody>
      </p:sp>
      <p:cxnSp>
        <p:nvCxnSpPr>
          <p:cNvPr id="24" name="Straight Connector 23">
            <a:extLst>
              <a:ext uri="{FF2B5EF4-FFF2-40B4-BE49-F238E27FC236}">
                <a16:creationId xmlns:a16="http://schemas.microsoft.com/office/drawing/2014/main" id="{B9B1A04B-6BC3-D643-85AB-06635BAA9D6C}"/>
              </a:ext>
              <a:ext uri="{C183D7F6-B498-43B3-948B-1728B52AA6E4}">
                <adec:decorative xmlns:adec="http://schemas.microsoft.com/office/drawing/2017/decorative" val="1"/>
              </a:ext>
            </a:extLst>
          </p:cNvPr>
          <p:cNvCxnSpPr>
            <a:cxnSpLocks/>
          </p:cNvCxnSpPr>
          <p:nvPr/>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A6FEDB-5D57-B342-8D7B-927F5879847D}"/>
              </a:ext>
              <a:ext uri="{C183D7F6-B498-43B3-948B-1728B52AA6E4}">
                <adec:decorative xmlns:adec="http://schemas.microsoft.com/office/drawing/2017/decorative" val="1"/>
              </a:ext>
            </a:extLst>
          </p:cNvPr>
          <p:cNvCxnSpPr>
            <a:cxnSpLocks/>
          </p:cNvCxnSpPr>
          <p:nvPr/>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Oval 22">
            <a:extLst>
              <a:ext uri="{FF2B5EF4-FFF2-40B4-BE49-F238E27FC236}">
                <a16:creationId xmlns:a16="http://schemas.microsoft.com/office/drawing/2014/main" id="{07285DAF-4CC1-E142-B7FA-4D3950873771}"/>
              </a:ext>
              <a:ext uri="{C183D7F6-B498-43B3-948B-1728B52AA6E4}">
                <adec:decorative xmlns:adec="http://schemas.microsoft.com/office/drawing/2017/decorative" val="1"/>
              </a:ext>
            </a:extLst>
          </p:cNvPr>
          <p:cNvSpPr/>
          <p:nvPr/>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870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2F41D6-EF39-BAE0-271B-04BC655607DC}"/>
              </a:ext>
            </a:extLst>
          </p:cNvPr>
          <p:cNvSpPr txBox="1"/>
          <p:nvPr/>
        </p:nvSpPr>
        <p:spPr>
          <a:xfrm>
            <a:off x="4188542" y="2316540"/>
            <a:ext cx="6115664" cy="1569660"/>
          </a:xfrm>
          <a:prstGeom prst="rect">
            <a:avLst/>
          </a:prstGeom>
          <a:noFill/>
        </p:spPr>
        <p:txBody>
          <a:bodyPr wrap="square" rtlCol="0">
            <a:spAutoFit/>
          </a:bodyPr>
          <a:lstStyle/>
          <a:p>
            <a:r>
              <a:rPr lang="en-US" sz="9600" dirty="0">
                <a:solidFill>
                  <a:schemeClr val="accent1">
                    <a:lumMod val="75000"/>
                  </a:schemeClr>
                </a:solidFill>
              </a:rPr>
              <a:t>Thanks</a:t>
            </a:r>
            <a:endParaRPr lang="en-PK" sz="9600" dirty="0">
              <a:solidFill>
                <a:schemeClr val="accent1">
                  <a:lumMod val="75000"/>
                </a:schemeClr>
              </a:solidFill>
            </a:endParaRPr>
          </a:p>
        </p:txBody>
      </p:sp>
    </p:spTree>
    <p:extLst>
      <p:ext uri="{BB962C8B-B14F-4D97-AF65-F5344CB8AC3E}">
        <p14:creationId xmlns:p14="http://schemas.microsoft.com/office/powerpoint/2010/main" val="34136365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0269" y="1091381"/>
            <a:ext cx="10532275" cy="5265173"/>
          </a:xfrm>
        </p:spPr>
        <p:txBody>
          <a:bodyPr>
            <a:noAutofit/>
          </a:bodyPr>
          <a:lstStyle/>
          <a:p>
            <a:pPr marL="0" indent="0">
              <a:buNone/>
            </a:pPr>
            <a:r>
              <a:rPr lang="en-US" sz="1600" b="1" dirty="0">
                <a:latin typeface="Arial Black" panose="020B0A04020102020204" pitchFamily="34" charset="0"/>
                <a:cs typeface="Arial" panose="020B0604020202020204" pitchFamily="34" charset="0"/>
              </a:rPr>
              <a:t>When examining the relation between activities of</a:t>
            </a:r>
            <a:r>
              <a:rPr lang="en-US" sz="1600" dirty="0">
                <a:latin typeface="Arial Black" panose="020B0A04020102020204" pitchFamily="34" charset="0"/>
                <a:cs typeface="Arial" panose="020B0604020202020204" pitchFamily="34" charset="0"/>
              </a:rPr>
              <a:t> two </a:t>
            </a:r>
            <a:r>
              <a:rPr lang="en-US" sz="1400" dirty="0">
                <a:latin typeface="Arial Black" panose="020B0A04020102020204" pitchFamily="34" charset="0"/>
                <a:cs typeface="Arial" panose="020B0604020202020204" pitchFamily="34" charset="0"/>
              </a:rPr>
              <a:t>neurons in a multi-neuron recording, a most useful tool has been the cross-correlation of the two spike </a:t>
            </a:r>
            <a:r>
              <a:rPr lang="en-US" sz="1400" dirty="0">
                <a:solidFill>
                  <a:schemeClr val="accent1">
                    <a:lumMod val="60000"/>
                    <a:lumOff val="40000"/>
                  </a:schemeClr>
                </a:solidFill>
                <a:latin typeface="Arial Black" panose="020B0A04020102020204" pitchFamily="34" charset="0"/>
                <a:cs typeface="Arial" panose="020B0604020202020204" pitchFamily="34" charset="0"/>
              </a:rPr>
              <a:t>trains (29; for reviews, see Refs. 12 and 20). </a:t>
            </a:r>
            <a:r>
              <a:rPr lang="en-US" sz="1400" dirty="0">
                <a:latin typeface="Arial Black" panose="020B0A04020102020204" pitchFamily="34" charset="0"/>
                <a:cs typeface="Arial" panose="020B0604020202020204" pitchFamily="34" charset="0"/>
              </a:rPr>
              <a:t>This calculation measures the probability of firing of the “target” neuron at various times relative to the firing of the “reference” neuron, in which the probability is determined by averaging over many occurrences of the two spikes. Many of the concepts and measurements used with spike trains have been developed and calibrated with the use of pulse trains from simulated neuronal circuits. In that case, the measurements for a given circuit can be predicted: this is the “forward problem.” We are fully aware that there is no unique solution to the </a:t>
            </a:r>
            <a:r>
              <a:rPr lang="en-US" sz="1400" dirty="0">
                <a:solidFill>
                  <a:schemeClr val="accent1">
                    <a:lumMod val="60000"/>
                    <a:lumOff val="40000"/>
                  </a:schemeClr>
                </a:solidFill>
                <a:latin typeface="Arial Black" panose="020B0A04020102020204" pitchFamily="34" charset="0"/>
                <a:cs typeface="Arial" panose="020B0604020202020204" pitchFamily="34" charset="0"/>
              </a:rPr>
              <a:t>“inverse problem,” i.e., </a:t>
            </a:r>
            <a:r>
              <a:rPr lang="en-US" sz="1400" dirty="0">
                <a:latin typeface="Arial Black" panose="020B0A04020102020204" pitchFamily="34" charset="0"/>
                <a:cs typeface="Arial" panose="020B0604020202020204" pitchFamily="34" charset="0"/>
              </a:rPr>
              <a:t>it is impossible to determine uniquely the underlying circuit by spike-train analysis (or any other method that avoids exhaustive enumeration of all states of all elements). Our goal is to define the minimum, simple neuronal model that would replicate the experimentally observed features of measurements made on simultaneously recorded spike trains. Thus, when we make the jump from observed, coincident spike events to a statement of “</a:t>
            </a:r>
            <a:r>
              <a:rPr lang="en-US" sz="1400" dirty="0">
                <a:solidFill>
                  <a:schemeClr val="accent1">
                    <a:lumMod val="60000"/>
                    <a:lumOff val="40000"/>
                  </a:schemeClr>
                </a:solidFill>
                <a:latin typeface="Arial Black" panose="020B0A04020102020204" pitchFamily="34" charset="0"/>
                <a:cs typeface="Arial" panose="020B0604020202020204" pitchFamily="34" charset="0"/>
              </a:rPr>
              <a:t>connectivity</a:t>
            </a:r>
            <a:r>
              <a:rPr lang="en-US" sz="1400" dirty="0">
                <a:latin typeface="Arial Black" panose="020B0A04020102020204" pitchFamily="34" charset="0"/>
                <a:cs typeface="Arial" panose="020B0604020202020204" pitchFamily="34" charset="0"/>
              </a:rPr>
              <a:t>” between two neurons, this should be taken w an abbreviated description of an equivalent class of neuronal circuits.</a:t>
            </a:r>
            <a:endParaRPr lang="ja-JP" altLang="en-US" sz="1400" dirty="0">
              <a:latin typeface="Arial Black" panose="020B0A04020102020204" pitchFamily="34" charset="0"/>
              <a:cs typeface="Arial" panose="020B0604020202020204" pitchFamily="34" charset="0"/>
            </a:endParaRPr>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9" y="168721"/>
            <a:ext cx="10523531" cy="583800"/>
          </a:xfrm>
        </p:spPr>
        <p:txBody>
          <a:bodyPr>
            <a:normAutofit/>
          </a:bodyPr>
          <a:lstStyle/>
          <a:p>
            <a:r>
              <a:rPr lang="en-US" sz="3200" b="0" dirty="0"/>
              <a:t>Introduction</a:t>
            </a:r>
          </a:p>
        </p:txBody>
      </p:sp>
    </p:spTree>
    <p:extLst>
      <p:ext uri="{BB962C8B-B14F-4D97-AF65-F5344CB8AC3E}">
        <p14:creationId xmlns:p14="http://schemas.microsoft.com/office/powerpoint/2010/main" val="203793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2CA2-18F4-CF35-8D8B-11290D748C96}"/>
              </a:ext>
            </a:extLst>
          </p:cNvPr>
          <p:cNvSpPr>
            <a:spLocks noGrp="1"/>
          </p:cNvSpPr>
          <p:nvPr>
            <p:ph type="title"/>
          </p:nvPr>
        </p:nvSpPr>
        <p:spPr/>
        <p:txBody>
          <a:bodyPr/>
          <a:lstStyle/>
          <a:p>
            <a:r>
              <a:rPr lang="en-US" b="0" dirty="0"/>
              <a:t>CRITICAL REVIEW OF PREVIOUS APPROACHES TO DYNAMIC CORRELATION:</a:t>
            </a:r>
            <a:endParaRPr lang="en-PK" b="0" dirty="0"/>
          </a:p>
        </p:txBody>
      </p:sp>
      <p:sp>
        <p:nvSpPr>
          <p:cNvPr id="3" name="Content Placeholder 2">
            <a:extLst>
              <a:ext uri="{FF2B5EF4-FFF2-40B4-BE49-F238E27FC236}">
                <a16:creationId xmlns:a16="http://schemas.microsoft.com/office/drawing/2014/main" id="{9ADF7538-8C16-DE72-3FE0-91AB6228B0F6}"/>
              </a:ext>
            </a:extLst>
          </p:cNvPr>
          <p:cNvSpPr>
            <a:spLocks noGrp="1"/>
          </p:cNvSpPr>
          <p:nvPr>
            <p:ph sz="quarter" idx="10"/>
          </p:nvPr>
        </p:nvSpPr>
        <p:spPr/>
        <p:txBody>
          <a:bodyPr>
            <a:normAutofit lnSpcReduction="10000"/>
          </a:bodyPr>
          <a:lstStyle/>
          <a:p>
            <a:pPr marL="0" indent="0">
              <a:buNone/>
            </a:pPr>
            <a:r>
              <a:rPr lang="en-US" sz="1800" dirty="0"/>
              <a:t>Most electrophysiological measurements on the nervous system involve some kind of time averaging. The reason for this is the apparent stochastic nature of the observed activity. Presumably, the stochastic behavior of the neurons consists partly of statistical fluctuations </a:t>
            </a:r>
            <a:r>
              <a:rPr lang="en-US" sz="1800" dirty="0">
                <a:solidFill>
                  <a:schemeClr val="accent1">
                    <a:lumMod val="60000"/>
                    <a:lumOff val="40000"/>
                  </a:schemeClr>
                </a:solidFill>
              </a:rPr>
              <a:t>(“noise”), </a:t>
            </a:r>
            <a:r>
              <a:rPr lang="en-US" sz="1800" dirty="0"/>
              <a:t>but may also include genuine </a:t>
            </a:r>
            <a:r>
              <a:rPr lang="en-US" sz="1800" dirty="0">
                <a:solidFill>
                  <a:schemeClr val="accent1">
                    <a:lumMod val="60000"/>
                    <a:lumOff val="40000"/>
                  </a:schemeClr>
                </a:solidFill>
              </a:rPr>
              <a:t>(rapid) </a:t>
            </a:r>
            <a:r>
              <a:rPr lang="en-US" sz="1800" dirty="0"/>
              <a:t>modulations of activity and/or connectivity. The latter would imply that correlation of firing is a time-varying function; obviously, the usual cross-correlogram would collapse such time variations and present the average values. What is really wanted, but presently unattained, is a new class of measurement that would be essentially instantaneous so as to deal with the modulations of activity, but yet that would be able to discard the </a:t>
            </a:r>
            <a:r>
              <a:rPr lang="en-US" sz="1800" dirty="0">
                <a:solidFill>
                  <a:schemeClr val="accent1">
                    <a:lumMod val="60000"/>
                    <a:lumOff val="40000"/>
                  </a:schemeClr>
                </a:solidFill>
              </a:rPr>
              <a:t>statistica</a:t>
            </a:r>
            <a:r>
              <a:rPr lang="en-US" sz="1800" dirty="0"/>
              <a:t>l </a:t>
            </a:r>
            <a:r>
              <a:rPr lang="en-US" sz="1800" dirty="0">
                <a:solidFill>
                  <a:schemeClr val="accent1">
                    <a:lumMod val="60000"/>
                    <a:lumOff val="40000"/>
                  </a:schemeClr>
                </a:solidFill>
              </a:rPr>
              <a:t>fluctuations</a:t>
            </a:r>
            <a:endParaRPr lang="en-PK" sz="1800" dirty="0">
              <a:solidFill>
                <a:schemeClr val="accent1">
                  <a:lumMod val="60000"/>
                  <a:lumOff val="40000"/>
                </a:schemeClr>
              </a:solidFill>
            </a:endParaRPr>
          </a:p>
        </p:txBody>
      </p:sp>
    </p:spTree>
    <p:extLst>
      <p:ext uri="{BB962C8B-B14F-4D97-AF65-F5344CB8AC3E}">
        <p14:creationId xmlns:p14="http://schemas.microsoft.com/office/powerpoint/2010/main" val="352364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46A2E6-85E8-4962-50FA-75B38A80654F}"/>
              </a:ext>
            </a:extLst>
          </p:cNvPr>
          <p:cNvSpPr txBox="1"/>
          <p:nvPr/>
        </p:nvSpPr>
        <p:spPr>
          <a:xfrm>
            <a:off x="560438" y="693172"/>
            <a:ext cx="11444749" cy="4985980"/>
          </a:xfrm>
          <a:prstGeom prst="rect">
            <a:avLst/>
          </a:prstGeom>
          <a:noFill/>
        </p:spPr>
        <p:txBody>
          <a:bodyPr wrap="square">
            <a:spAutoFit/>
          </a:bodyPr>
          <a:lstStyle/>
          <a:p>
            <a:r>
              <a:rPr lang="en-US" sz="2000" dirty="0">
                <a:solidFill>
                  <a:schemeClr val="bg1">
                    <a:lumMod val="75000"/>
                  </a:schemeClr>
                </a:solidFill>
              </a:rPr>
              <a:t>A partial solution to the above dilemma can be developed from the idea of the </a:t>
            </a:r>
            <a:r>
              <a:rPr lang="en-US" sz="2000" dirty="0" err="1">
                <a:solidFill>
                  <a:schemeClr val="accent1">
                    <a:lumMod val="60000"/>
                    <a:lumOff val="40000"/>
                  </a:schemeClr>
                </a:solidFill>
              </a:rPr>
              <a:t>perktimu</a:t>
            </a:r>
            <a:r>
              <a:rPr lang="en-US" sz="2000" dirty="0">
                <a:solidFill>
                  <a:schemeClr val="bg1">
                    <a:lumMod val="75000"/>
                  </a:schemeClr>
                </a:solidFill>
              </a:rPr>
              <a:t> time </a:t>
            </a:r>
            <a:r>
              <a:rPr lang="en-US" sz="2000" dirty="0">
                <a:solidFill>
                  <a:schemeClr val="accent1">
                    <a:lumMod val="60000"/>
                    <a:lumOff val="40000"/>
                  </a:schemeClr>
                </a:solidFill>
              </a:rPr>
              <a:t>(PST) </a:t>
            </a:r>
            <a:r>
              <a:rPr lang="en-US" sz="2000" dirty="0">
                <a:solidFill>
                  <a:schemeClr val="bg1">
                    <a:lumMod val="75000"/>
                  </a:schemeClr>
                </a:solidFill>
              </a:rPr>
              <a:t>histogram: let us consider a time-dependent measure of correlation, averaged over many repetitions of the same stimulus and time-locked to the instant of stimulus presentation. This would allow detection of any time structure in the correlation that is related to the instant of stimulus presentation, and yet, being a special form of average, would cope with the statistical fluctuations. Obviously, any modulations </a:t>
            </a:r>
            <a:r>
              <a:rPr lang="en-US" sz="2000" dirty="0">
                <a:solidFill>
                  <a:schemeClr val="accent1">
                    <a:lumMod val="60000"/>
                    <a:lumOff val="40000"/>
                  </a:schemeClr>
                </a:solidFill>
              </a:rPr>
              <a:t>(or long-term changes)</a:t>
            </a:r>
            <a:r>
              <a:rPr lang="en-US" sz="2000" dirty="0">
                <a:solidFill>
                  <a:schemeClr val="bg1">
                    <a:lumMod val="75000"/>
                  </a:schemeClr>
                </a:solidFill>
              </a:rPr>
              <a:t> that are not time-locked to the stimulus would not be detected by such an approach. An early version of the required calculation was named The basic idea is to create a two-dimensional scatter diagram of the firings of the two neurons relative to each stimulus onset. Technically, this diagram is related to the time-dependent cross-correlation function of the two spike trains. Each dot in the scatter diagram represents a (delayed) coincidence of the two spike trains during one stimulus period, as indicated in Fig. l A, together with the underlying spike trains and their contributions to what will ultimately become PST histograms. As this process is carried out for many repetitions of the same stimulus</a:t>
            </a:r>
            <a:r>
              <a:rPr lang="en-US" dirty="0">
                <a:solidFill>
                  <a:schemeClr val="bg1">
                    <a:lumMod val="75000"/>
                  </a:schemeClr>
                </a:solidFill>
              </a:rPr>
              <a:t>.</a:t>
            </a:r>
            <a:r>
              <a:rPr lang="en-US" dirty="0"/>
              <a:t> </a:t>
            </a:r>
            <a:r>
              <a:rPr lang="en-US" dirty="0">
                <a:solidFill>
                  <a:schemeClr val="bg1">
                    <a:lumMod val="75000"/>
                  </a:schemeClr>
                </a:solidFill>
              </a:rPr>
              <a:t>me stimulus, we build up dot densities in the scatter diagram and along the PST axes (Fig. 1B shows a scatter diagram for data from a neuronal simulator circuit.</a:t>
            </a:r>
            <a:endParaRPr lang="en-PK" dirty="0">
              <a:solidFill>
                <a:schemeClr val="bg1">
                  <a:lumMod val="75000"/>
                </a:schemeClr>
              </a:solidFill>
            </a:endParaRPr>
          </a:p>
        </p:txBody>
      </p:sp>
    </p:spTree>
    <p:extLst>
      <p:ext uri="{BB962C8B-B14F-4D97-AF65-F5344CB8AC3E}">
        <p14:creationId xmlns:p14="http://schemas.microsoft.com/office/powerpoint/2010/main" val="426451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5BD0A-15ED-060A-6F3A-B56BAA061652}"/>
              </a:ext>
            </a:extLst>
          </p:cNvPr>
          <p:cNvSpPr txBox="1"/>
          <p:nvPr/>
        </p:nvSpPr>
        <p:spPr>
          <a:xfrm>
            <a:off x="398206" y="383458"/>
            <a:ext cx="11547988" cy="5324535"/>
          </a:xfrm>
          <a:prstGeom prst="rect">
            <a:avLst/>
          </a:prstGeom>
          <a:noFill/>
        </p:spPr>
        <p:txBody>
          <a:bodyPr wrap="square">
            <a:spAutoFit/>
          </a:bodyPr>
          <a:lstStyle/>
          <a:p>
            <a:r>
              <a:rPr lang="en-US" sz="2000" dirty="0">
                <a:solidFill>
                  <a:schemeClr val="bg1">
                    <a:lumMod val="75000"/>
                  </a:schemeClr>
                </a:solidFill>
              </a:rPr>
              <a:t>Many of the concepts have been developed and calibrated with the use of pulse trains from simulated neuronal circuits. In that case, the measurements for a given circuit can be predicted: this is the </a:t>
            </a:r>
            <a:r>
              <a:rPr lang="en-US" sz="2000" dirty="0">
                <a:solidFill>
                  <a:schemeClr val="accent1">
                    <a:lumMod val="60000"/>
                    <a:lumOff val="40000"/>
                  </a:schemeClr>
                </a:solidFill>
              </a:rPr>
              <a:t>“forward problem.” </a:t>
            </a:r>
            <a:r>
              <a:rPr lang="en-US" sz="2000" dirty="0">
                <a:solidFill>
                  <a:schemeClr val="bg1">
                    <a:lumMod val="75000"/>
                  </a:schemeClr>
                </a:solidFill>
              </a:rPr>
              <a:t>We are fully aware that there is no unique solution to the “inverse problem,” i.e., it is impossible to determine uniquely the underlying circuit by spike-train analysis (or any other method that avoids exhaustive enumeration of all states of all elements). Our goal is to define the minimum, simple neuronal model that would replicate the experimentally observed features of measurements made on simultaneously recorded spike trains. Thus, when we make the jump from observed, coincident spike events to a statement </a:t>
            </a:r>
            <a:r>
              <a:rPr lang="en-US" sz="2000" dirty="0">
                <a:solidFill>
                  <a:schemeClr val="accent1">
                    <a:lumMod val="60000"/>
                    <a:lumOff val="40000"/>
                  </a:schemeClr>
                </a:solidFill>
              </a:rPr>
              <a:t>of “</a:t>
            </a:r>
            <a:r>
              <a:rPr lang="en-US" sz="2000" dirty="0" err="1">
                <a:solidFill>
                  <a:schemeClr val="accent1">
                    <a:lumMod val="60000"/>
                    <a:lumOff val="40000"/>
                  </a:schemeClr>
                </a:solidFill>
              </a:rPr>
              <a:t>efl</a:t>
            </a:r>
            <a:r>
              <a:rPr lang="en-US" sz="2000" dirty="0">
                <a:solidFill>
                  <a:schemeClr val="accent1">
                    <a:lumMod val="60000"/>
                    <a:lumOff val="40000"/>
                  </a:schemeClr>
                </a:solidFill>
              </a:rPr>
              <a:t>$ ? </a:t>
            </a:r>
            <a:r>
              <a:rPr lang="en-US" sz="2000" dirty="0" err="1">
                <a:solidFill>
                  <a:schemeClr val="accent1">
                    <a:lumMod val="60000"/>
                    <a:lumOff val="40000"/>
                  </a:schemeClr>
                </a:solidFill>
              </a:rPr>
              <a:t>ctivc</a:t>
            </a:r>
            <a:r>
              <a:rPr lang="en-US" sz="2000" dirty="0">
                <a:solidFill>
                  <a:schemeClr val="accent1">
                    <a:lumMod val="60000"/>
                    <a:lumOff val="40000"/>
                  </a:schemeClr>
                </a:solidFill>
              </a:rPr>
              <a:t> </a:t>
            </a:r>
            <a:r>
              <a:rPr lang="en-US" sz="2000" dirty="0">
                <a:solidFill>
                  <a:schemeClr val="bg1">
                    <a:lumMod val="75000"/>
                  </a:schemeClr>
                </a:solidFill>
              </a:rPr>
              <a:t>connectivity” between two neurons, this should be taken w an abbreviated description of an equivalent class of neuronal . system is stationary at all time scales. This is, of course, rarely the case for real neurons. Variations may occur at three rough time scales: short </a:t>
            </a:r>
            <a:r>
              <a:rPr lang="en-US" sz="2000" dirty="0">
                <a:solidFill>
                  <a:schemeClr val="accent1">
                    <a:lumMod val="60000"/>
                    <a:lumOff val="40000"/>
                  </a:schemeClr>
                </a:solidFill>
              </a:rPr>
              <a:t>(&lt; 1 s), </a:t>
            </a:r>
            <a:r>
              <a:rPr lang="en-US" sz="2000" dirty="0">
                <a:solidFill>
                  <a:schemeClr val="bg1">
                    <a:lumMod val="75000"/>
                  </a:schemeClr>
                </a:solidFill>
              </a:rPr>
              <a:t>medium </a:t>
            </a:r>
            <a:r>
              <a:rPr lang="en-US" sz="2000" dirty="0">
                <a:solidFill>
                  <a:schemeClr val="accent1">
                    <a:lumMod val="60000"/>
                    <a:lumOff val="40000"/>
                  </a:schemeClr>
                </a:solidFill>
              </a:rPr>
              <a:t>(between 1 and 1,000 s), </a:t>
            </a:r>
            <a:r>
              <a:rPr lang="en-US" sz="2000" dirty="0">
                <a:solidFill>
                  <a:schemeClr val="bg1">
                    <a:lumMod val="75000"/>
                  </a:schemeClr>
                </a:solidFill>
              </a:rPr>
              <a:t>and longer. The variations on short and medium time scales may be tightly related to stimulus conditions; the long-term variations may be related to phenomena like learning. Tools more complex than ordinary cross-correlation, which integrates over time, are appropriate to deal with each of these </a:t>
            </a:r>
            <a:r>
              <a:rPr lang="en-US" sz="2000" dirty="0" err="1">
                <a:solidFill>
                  <a:schemeClr val="accent1">
                    <a:lumMod val="60000"/>
                    <a:lumOff val="40000"/>
                  </a:schemeClr>
                </a:solidFill>
              </a:rPr>
              <a:t>nonstationarity</a:t>
            </a:r>
            <a:r>
              <a:rPr lang="en-US" sz="2000" dirty="0">
                <a:solidFill>
                  <a:schemeClr val="bg1">
                    <a:lumMod val="75000"/>
                  </a:schemeClr>
                </a:solidFill>
              </a:rPr>
              <a:t> time scales. For example, the gravitational clustering algorithm </a:t>
            </a:r>
            <a:r>
              <a:rPr lang="en-US" sz="2000" dirty="0">
                <a:solidFill>
                  <a:schemeClr val="accent1">
                    <a:lumMod val="60000"/>
                    <a:lumOff val="40000"/>
                  </a:schemeClr>
                </a:solidFill>
              </a:rPr>
              <a:t>(3, 13)</a:t>
            </a:r>
            <a:endParaRPr lang="en-PK" sz="2000" dirty="0">
              <a:solidFill>
                <a:schemeClr val="accent1">
                  <a:lumMod val="60000"/>
                  <a:lumOff val="40000"/>
                </a:schemeClr>
              </a:solidFill>
            </a:endParaRPr>
          </a:p>
        </p:txBody>
      </p:sp>
    </p:spTree>
    <p:extLst>
      <p:ext uri="{BB962C8B-B14F-4D97-AF65-F5344CB8AC3E}">
        <p14:creationId xmlns:p14="http://schemas.microsoft.com/office/powerpoint/2010/main" val="70915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5B0A-F048-B1E1-6039-646C77D068AD}"/>
              </a:ext>
            </a:extLst>
          </p:cNvPr>
          <p:cNvSpPr>
            <a:spLocks noGrp="1"/>
          </p:cNvSpPr>
          <p:nvPr>
            <p:ph type="title"/>
          </p:nvPr>
        </p:nvSpPr>
        <p:spPr/>
        <p:txBody>
          <a:bodyPr/>
          <a:lstStyle/>
          <a:p>
            <a:r>
              <a:rPr lang="en-US" dirty="0"/>
              <a:t>PST HISTOGRAMS For ease of explanation:</a:t>
            </a:r>
            <a:endParaRPr lang="en-PK" dirty="0"/>
          </a:p>
        </p:txBody>
      </p:sp>
      <p:sp>
        <p:nvSpPr>
          <p:cNvPr id="3" name="Content Placeholder 2">
            <a:extLst>
              <a:ext uri="{FF2B5EF4-FFF2-40B4-BE49-F238E27FC236}">
                <a16:creationId xmlns:a16="http://schemas.microsoft.com/office/drawing/2014/main" id="{CF3B0114-4190-D794-C26F-C1F1BB607EFB}"/>
              </a:ext>
            </a:extLst>
          </p:cNvPr>
          <p:cNvSpPr>
            <a:spLocks noGrp="1"/>
          </p:cNvSpPr>
          <p:nvPr>
            <p:ph sz="quarter" idx="10"/>
          </p:nvPr>
        </p:nvSpPr>
        <p:spPr/>
        <p:txBody>
          <a:bodyPr>
            <a:normAutofit fontScale="92500" lnSpcReduction="10000"/>
          </a:bodyPr>
          <a:lstStyle/>
          <a:p>
            <a:pPr marL="0" indent="0">
              <a:buNone/>
            </a:pPr>
            <a:r>
              <a:rPr lang="en-US" sz="1600" dirty="0"/>
              <a:t>Most electrophysiological measurements on the nervous system involve some kind of time averaging. The reason for this is the apparent stochastic nature of the observed activity. Presumably, the stochastic behavior of the neurons consists partly of statistical fluctuations </a:t>
            </a:r>
            <a:r>
              <a:rPr lang="en-US" sz="1600" dirty="0">
                <a:solidFill>
                  <a:schemeClr val="accent1">
                    <a:lumMod val="75000"/>
                  </a:schemeClr>
                </a:solidFill>
              </a:rPr>
              <a:t>(“noise”), </a:t>
            </a:r>
            <a:r>
              <a:rPr lang="en-US" sz="1600" dirty="0"/>
              <a:t>but may also include genuine (rapid) modulations of activity and/or connectivity. The latter would imply that correlation of firing is a time-varying function; obviously, the usual cross-correlogram would collapse such time variations and present the average values. What is really wanted, but presently unattained, is a new class of measurement that would be essentially instantaneous so as to deal with the modulations of activity, but yet that would be able to discard the </a:t>
            </a:r>
            <a:r>
              <a:rPr lang="en-US" sz="1600" dirty="0">
                <a:solidFill>
                  <a:schemeClr val="accent1">
                    <a:lumMod val="75000"/>
                  </a:schemeClr>
                </a:solidFill>
              </a:rPr>
              <a:t>statistical fluctuations</a:t>
            </a:r>
            <a:r>
              <a:rPr lang="en-US" sz="1600" dirty="0"/>
              <a:t>.</a:t>
            </a:r>
            <a:r>
              <a:rPr lang="en-US" sz="2000" dirty="0"/>
              <a:t> at the stimulus and consequent single-neuron rate modulations are periodic. It is trivial to lift this restriction once the arguments and calculations are understood. We assume that all spike trains are </a:t>
            </a:r>
            <a:r>
              <a:rPr lang="en-US" sz="2000" dirty="0">
                <a:solidFill>
                  <a:schemeClr val="accent1">
                    <a:lumMod val="75000"/>
                  </a:schemeClr>
                </a:solidFill>
              </a:rPr>
              <a:t>“periodically stationary,” </a:t>
            </a:r>
            <a:endParaRPr lang="en-PK" sz="1600" dirty="0">
              <a:solidFill>
                <a:schemeClr val="accent1">
                  <a:lumMod val="75000"/>
                </a:schemeClr>
              </a:solidFill>
            </a:endParaRPr>
          </a:p>
        </p:txBody>
      </p:sp>
    </p:spTree>
    <p:extLst>
      <p:ext uri="{BB962C8B-B14F-4D97-AF65-F5344CB8AC3E}">
        <p14:creationId xmlns:p14="http://schemas.microsoft.com/office/powerpoint/2010/main" val="17056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AB2174-CD71-A039-A04A-744DA307BAAE}"/>
              </a:ext>
            </a:extLst>
          </p:cNvPr>
          <p:cNvSpPr txBox="1"/>
          <p:nvPr/>
        </p:nvSpPr>
        <p:spPr>
          <a:xfrm>
            <a:off x="294968" y="176981"/>
            <a:ext cx="11897032" cy="5601533"/>
          </a:xfrm>
          <a:prstGeom prst="rect">
            <a:avLst/>
          </a:prstGeom>
          <a:noFill/>
        </p:spPr>
        <p:txBody>
          <a:bodyPr wrap="square">
            <a:spAutoFit/>
          </a:bodyPr>
          <a:lstStyle/>
          <a:p>
            <a:r>
              <a:rPr lang="en-US" sz="2000" dirty="0">
                <a:solidFill>
                  <a:schemeClr val="bg1">
                    <a:lumMod val="75000"/>
                  </a:schemeClr>
                </a:solidFill>
              </a:rPr>
              <a:t>The stimulus and consequent single-neuron rate modulations are periodic. It is trivial to lift this restriction once the arguments and calculations are understood. We assume that all spike trains are “periodically stationary,” i.e., that individual trials are statistically indistinguishable. This excludes long-term trends. Finally, we assume </a:t>
            </a:r>
            <a:r>
              <a:rPr lang="en-US" sz="2000" dirty="0">
                <a:solidFill>
                  <a:schemeClr val="accent1">
                    <a:lumMod val="75000"/>
                  </a:schemeClr>
                </a:solidFill>
              </a:rPr>
              <a:t>that </a:t>
            </a:r>
            <a:r>
              <a:rPr lang="en-US" sz="2000" dirty="0" err="1">
                <a:solidFill>
                  <a:schemeClr val="accent1">
                    <a:lumMod val="75000"/>
                  </a:schemeClr>
                </a:solidFill>
              </a:rPr>
              <a:t>binwidth</a:t>
            </a:r>
            <a:r>
              <a:rPr lang="en-US" sz="2000" dirty="0">
                <a:solidFill>
                  <a:schemeClr val="accent1">
                    <a:lumMod val="75000"/>
                  </a:schemeClr>
                </a:solidFill>
              </a:rPr>
              <a:t> is </a:t>
            </a:r>
            <a:r>
              <a:rPr lang="en-US" sz="2000" dirty="0">
                <a:solidFill>
                  <a:schemeClr val="bg1">
                    <a:lumMod val="75000"/>
                  </a:schemeClr>
                </a:solidFill>
              </a:rPr>
              <a:t>chosen such that in each trial we collect at most one spike per bin. We call these numbers of spikes per bin per sweep </a:t>
            </a:r>
            <a:r>
              <a:rPr lang="en-US" sz="2000" dirty="0" err="1">
                <a:solidFill>
                  <a:schemeClr val="accent1">
                    <a:lumMod val="75000"/>
                  </a:schemeClr>
                </a:solidFill>
              </a:rPr>
              <a:t>nik</a:t>
            </a:r>
            <a:r>
              <a:rPr lang="en-US" sz="2000" dirty="0">
                <a:solidFill>
                  <a:schemeClr val="accent1">
                    <a:lumMod val="75000"/>
                  </a:schemeClr>
                </a:solidFill>
              </a:rPr>
              <a:t>)(u), </a:t>
            </a:r>
            <a:r>
              <a:rPr lang="en-US" sz="2000" dirty="0">
                <a:solidFill>
                  <a:schemeClr val="bg1">
                    <a:lumMod val="75000"/>
                  </a:schemeClr>
                </a:solidFill>
              </a:rPr>
              <a:t>where u is discrete time (bin number) relative to the kth, i.e., most recent occurrence of the stimulus marker, and </a:t>
            </a:r>
            <a:r>
              <a:rPr lang="en-US" sz="2000" dirty="0" err="1">
                <a:solidFill>
                  <a:schemeClr val="bg1">
                    <a:lumMod val="75000"/>
                  </a:schemeClr>
                </a:solidFill>
              </a:rPr>
              <a:t>i</a:t>
            </a:r>
            <a:r>
              <a:rPr lang="en-US" sz="2000" dirty="0">
                <a:solidFill>
                  <a:schemeClr val="bg1">
                    <a:lumMod val="75000"/>
                  </a:schemeClr>
                </a:solidFill>
              </a:rPr>
              <a:t> indicates the neuron. Our restriction on </a:t>
            </a:r>
            <a:r>
              <a:rPr lang="en-US" sz="2000" dirty="0" err="1">
                <a:solidFill>
                  <a:schemeClr val="accent1">
                    <a:lumMod val="75000"/>
                  </a:schemeClr>
                </a:solidFill>
              </a:rPr>
              <a:t>binwidth</a:t>
            </a:r>
            <a:r>
              <a:rPr lang="en-US" sz="2000" dirty="0">
                <a:solidFill>
                  <a:schemeClr val="bg1">
                    <a:lumMod val="75000"/>
                  </a:schemeClr>
                </a:solidFill>
              </a:rPr>
              <a:t> means that n can only take values of zero or one; these define the fundamental events with which we will be working. Note that at this stage we make no assumptions whatsoever about the way in which direct stimulus. To illustrate the various possibilities for comparison of “raw” and predicted joint-PST histograms (JPSTH), we will make use of spike trains produced by a neuronal simulator program. The design of this simple simulator has been described (2), the current version allows for stimulus modulation of both individual firing rates and of the strength of </a:t>
            </a:r>
            <a:r>
              <a:rPr lang="en-US" sz="2000" dirty="0" err="1">
                <a:solidFill>
                  <a:schemeClr val="accent1">
                    <a:lumMod val="75000"/>
                  </a:schemeClr>
                </a:solidFill>
              </a:rPr>
              <a:t>intemeuronal</a:t>
            </a:r>
            <a:r>
              <a:rPr lang="en-US" sz="2000" dirty="0">
                <a:solidFill>
                  <a:schemeClr val="bg1">
                    <a:lumMod val="75000"/>
                  </a:schemeClr>
                </a:solidFill>
              </a:rPr>
              <a:t> connectivity. Let us for the moment continue to work with the data whose “raw” JPSTH is shown in Fig. 1F and repeated in Fig. 3C. The simulated circuit consisted of two neurons, both spontaneously active (some 4 spikes/s), both excited by a </a:t>
            </a:r>
            <a:r>
              <a:rPr lang="en-US" sz="2000" dirty="0">
                <a:solidFill>
                  <a:schemeClr val="accent1">
                    <a:lumMod val="75000"/>
                  </a:schemeClr>
                </a:solidFill>
              </a:rPr>
              <a:t>stimulus (</a:t>
            </a:r>
            <a:r>
              <a:rPr lang="en-US" sz="2000" dirty="0" err="1">
                <a:solidFill>
                  <a:schemeClr val="accent1">
                    <a:lumMod val="75000"/>
                  </a:schemeClr>
                </a:solidFill>
              </a:rPr>
              <a:t>sc</a:t>
            </a:r>
            <a:r>
              <a:rPr lang="en-US" sz="2000" dirty="0">
                <a:solidFill>
                  <a:schemeClr val="accent1">
                    <a:lumMod val="75000"/>
                  </a:schemeClr>
                </a:solidFill>
              </a:rPr>
              <a:t>).</a:t>
            </a:r>
          </a:p>
          <a:p>
            <a:endParaRPr lang="en-PK" dirty="0">
              <a:solidFill>
                <a:schemeClr val="bg1">
                  <a:lumMod val="75000"/>
                </a:schemeClr>
              </a:solidFill>
            </a:endParaRPr>
          </a:p>
        </p:txBody>
      </p:sp>
    </p:spTree>
    <p:extLst>
      <p:ext uri="{BB962C8B-B14F-4D97-AF65-F5344CB8AC3E}">
        <p14:creationId xmlns:p14="http://schemas.microsoft.com/office/powerpoint/2010/main" val="13650122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7332-75BF-F7F4-E2AA-DCF178720F36}"/>
              </a:ext>
            </a:extLst>
          </p:cNvPr>
          <p:cNvSpPr>
            <a:spLocks noGrp="1"/>
          </p:cNvSpPr>
          <p:nvPr>
            <p:ph type="title"/>
          </p:nvPr>
        </p:nvSpPr>
        <p:spPr/>
        <p:txBody>
          <a:bodyPr/>
          <a:lstStyle/>
          <a:p>
            <a:r>
              <a:rPr lang="en-US" dirty="0"/>
              <a:t>Summary And Conclusion:</a:t>
            </a:r>
            <a:endParaRPr lang="en-PK" dirty="0"/>
          </a:p>
        </p:txBody>
      </p:sp>
      <p:sp>
        <p:nvSpPr>
          <p:cNvPr id="3" name="Content Placeholder 2">
            <a:extLst>
              <a:ext uri="{FF2B5EF4-FFF2-40B4-BE49-F238E27FC236}">
                <a16:creationId xmlns:a16="http://schemas.microsoft.com/office/drawing/2014/main" id="{4910AE81-5D17-65B8-CFB6-58B6E5625B35}"/>
              </a:ext>
            </a:extLst>
          </p:cNvPr>
          <p:cNvSpPr>
            <a:spLocks noGrp="1"/>
          </p:cNvSpPr>
          <p:nvPr>
            <p:ph sz="quarter" idx="10"/>
          </p:nvPr>
        </p:nvSpPr>
        <p:spPr>
          <a:xfrm>
            <a:off x="830262" y="1266825"/>
            <a:ext cx="10983195" cy="5422454"/>
          </a:xfrm>
        </p:spPr>
        <p:txBody>
          <a:bodyPr>
            <a:normAutofit/>
          </a:bodyPr>
          <a:lstStyle/>
          <a:p>
            <a:pPr marL="342900" indent="-342900">
              <a:buFont typeface="+mj-lt"/>
              <a:buAutoNum type="arabicPeriod"/>
            </a:pPr>
            <a:r>
              <a:rPr lang="en-US" dirty="0"/>
              <a:t> We reexamine the possibilities for analyzing and interpreting the time course of correlation in spike trains simultaneously </a:t>
            </a:r>
          </a:p>
          <a:p>
            <a:pPr marL="342900" indent="-342900">
              <a:buFont typeface="+mj-lt"/>
              <a:buAutoNum type="arabicPeriod"/>
            </a:pPr>
            <a:r>
              <a:rPr lang="en-US" dirty="0"/>
              <a:t>And separably recorded from two neurons. </a:t>
            </a:r>
          </a:p>
          <a:p>
            <a:pPr marL="342900" indent="-342900">
              <a:buFont typeface="+mj-lt"/>
              <a:buAutoNum type="arabicPeriod"/>
            </a:pPr>
            <a:r>
              <a:rPr lang="en-US" dirty="0"/>
              <a:t>We develop procedures to quantify and properly.</a:t>
            </a:r>
          </a:p>
          <a:p>
            <a:pPr marL="342900" indent="-342900">
              <a:buFont typeface="+mj-lt"/>
              <a:buAutoNum type="arabicPeriod"/>
            </a:pPr>
            <a:r>
              <a:rPr lang="en-US" dirty="0"/>
              <a:t>Separation of the “raw” correlation into components caused by direct stimulus modulations of the single-neuron firing rates and those caused by various types of interaction between the two neurons. </a:t>
            </a:r>
          </a:p>
          <a:p>
            <a:pPr marL="342900" indent="-342900">
              <a:buFont typeface="+mj-lt"/>
              <a:buAutoNum type="arabicPeriod"/>
            </a:pPr>
            <a:r>
              <a:rPr lang="en-US" dirty="0"/>
              <a:t>A newly developed significance test </a:t>
            </a:r>
            <a:r>
              <a:rPr lang="en-US" dirty="0">
                <a:solidFill>
                  <a:schemeClr val="accent1">
                    <a:lumMod val="75000"/>
                  </a:schemeClr>
                </a:solidFill>
              </a:rPr>
              <a:t>(“surprise”) </a:t>
            </a:r>
            <a:r>
              <a:rPr lang="en-US" dirty="0"/>
              <a:t>is applied to evaluate such inferences.</a:t>
            </a:r>
          </a:p>
          <a:p>
            <a:pPr marL="342900" indent="-342900">
              <a:buFont typeface="+mj-lt"/>
              <a:buAutoNum type="arabicPeriod"/>
            </a:pPr>
            <a:r>
              <a:rPr lang="en-US" dirty="0"/>
              <a:t>Application of the new procedures to simulated spike trains allowed the recovery of the known circuitry. In particular, it proved possible to recover </a:t>
            </a:r>
            <a:r>
              <a:rPr lang="en-US" dirty="0">
                <a:solidFill>
                  <a:schemeClr val="accent1">
                    <a:lumMod val="75000"/>
                  </a:schemeClr>
                </a:solidFill>
              </a:rPr>
              <a:t>fast </a:t>
            </a:r>
            <a:r>
              <a:rPr lang="en-US" dirty="0"/>
              <a:t>stimulus-locked modulations of </a:t>
            </a:r>
            <a:r>
              <a:rPr lang="en-US" dirty="0">
                <a:solidFill>
                  <a:schemeClr val="accent1">
                    <a:lumMod val="75000"/>
                  </a:schemeClr>
                </a:solidFill>
              </a:rPr>
              <a:t>“effective connectivity,” </a:t>
            </a:r>
          </a:p>
          <a:p>
            <a:pPr marL="0" indent="0">
              <a:buNone/>
            </a:pPr>
            <a:endParaRPr lang="en-US" dirty="0"/>
          </a:p>
          <a:p>
            <a:pPr marL="342900" indent="-342900">
              <a:buFont typeface="+mj-lt"/>
              <a:buAutoNum type="arabicPeriod"/>
            </a:pPr>
            <a:endParaRPr lang="en-PK" dirty="0"/>
          </a:p>
        </p:txBody>
      </p:sp>
    </p:spTree>
    <p:extLst>
      <p:ext uri="{BB962C8B-B14F-4D97-AF65-F5344CB8AC3E}">
        <p14:creationId xmlns:p14="http://schemas.microsoft.com/office/powerpoint/2010/main" val="2420657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8C7D8-9F42-B098-5E54-E55BA606AFA0}"/>
              </a:ext>
            </a:extLst>
          </p:cNvPr>
          <p:cNvSpPr txBox="1"/>
          <p:nvPr/>
        </p:nvSpPr>
        <p:spPr>
          <a:xfrm>
            <a:off x="619432" y="648929"/>
            <a:ext cx="11208774" cy="5355312"/>
          </a:xfrm>
          <a:prstGeom prst="rect">
            <a:avLst/>
          </a:prstGeom>
          <a:noFill/>
        </p:spPr>
        <p:txBody>
          <a:bodyPr wrap="square">
            <a:spAutoFit/>
          </a:bodyPr>
          <a:lstStyle/>
          <a:p>
            <a:pPr marL="342900" indent="-342900">
              <a:buFont typeface="+mj-lt"/>
              <a:buAutoNum type="arabicPeriod"/>
            </a:pPr>
            <a:r>
              <a:rPr lang="en-US" dirty="0">
                <a:solidFill>
                  <a:schemeClr val="bg1">
                    <a:lumMod val="75000"/>
                  </a:schemeClr>
                </a:solidFill>
              </a:rPr>
              <a:t>We reexamine the possibilities for analyzing and interpreting the time course of correlation in spike trains simultaneously and separably recorded from two neurons. 2. We develop procedures to quantify and properly normalize the classical joint peristimulus time scatter diagram. </a:t>
            </a:r>
          </a:p>
          <a:p>
            <a:pPr marL="342900" indent="-342900">
              <a:buFont typeface="+mj-lt"/>
              <a:buAutoNum type="arabicPeriod"/>
            </a:pPr>
            <a:r>
              <a:rPr lang="en-US" dirty="0">
                <a:solidFill>
                  <a:schemeClr val="bg1">
                    <a:lumMod val="75000"/>
                  </a:schemeClr>
                </a:solidFill>
              </a:rPr>
              <a:t>These allow separation of the “raw” correlation into components caused by direct stimulus modulations of the single-neuron firing rates and those caused by various types of interaction between the two neurons.</a:t>
            </a:r>
          </a:p>
          <a:p>
            <a:pPr marL="342900" indent="-342900">
              <a:buFont typeface="+mj-lt"/>
              <a:buAutoNum type="arabicPeriod"/>
            </a:pPr>
            <a:r>
              <a:rPr lang="en-US" dirty="0">
                <a:solidFill>
                  <a:schemeClr val="bg1">
                    <a:lumMod val="75000"/>
                  </a:schemeClr>
                </a:solidFill>
              </a:rPr>
              <a:t> 3. A newly developed significance test (“surprise”) is applied to evaluate such inferences. 4. Application of the new procedures to simulated spike trains allowed the recovery of the known circuitry. In particular, it proved possible to recover fast stimulus-locked modulations of </a:t>
            </a:r>
            <a:r>
              <a:rPr lang="en-US" dirty="0">
                <a:solidFill>
                  <a:schemeClr val="accent1">
                    <a:lumMod val="75000"/>
                  </a:schemeClr>
                </a:solidFill>
              </a:rPr>
              <a:t>“effective connectivity,” </a:t>
            </a:r>
          </a:p>
          <a:p>
            <a:pPr marL="342900" indent="-342900">
              <a:buFont typeface="+mj-lt"/>
              <a:buAutoNum type="arabicPeriod"/>
            </a:pPr>
            <a:r>
              <a:rPr lang="en-US" dirty="0">
                <a:solidFill>
                  <a:schemeClr val="bg1">
                    <a:lumMod val="75000"/>
                  </a:schemeClr>
                </a:solidFill>
              </a:rPr>
              <a:t>even if they were masked by strong direct stimulus modulations of individual firing rates. These procedures thus present a clearly superior alternative to the commonly used “shift predictor.” </a:t>
            </a:r>
          </a:p>
          <a:p>
            <a:pPr marL="342900" indent="-342900">
              <a:buFont typeface="+mj-lt"/>
              <a:buAutoNum type="arabicPeriod"/>
            </a:pPr>
            <a:r>
              <a:rPr lang="en-US" dirty="0">
                <a:solidFill>
                  <a:schemeClr val="accent1">
                    <a:lumMod val="75000"/>
                  </a:schemeClr>
                </a:solidFill>
              </a:rPr>
              <a:t>Adopting a model-based approach</a:t>
            </a:r>
            <a:r>
              <a:rPr lang="en-US" dirty="0">
                <a:solidFill>
                  <a:schemeClr val="bg1">
                    <a:lumMod val="75000"/>
                  </a:schemeClr>
                </a:solidFill>
              </a:rPr>
              <a:t>, we generalize the classical measures for quantifying a direct  connection (“efficacy” and “contribution”) to include possible  time variations.</a:t>
            </a:r>
          </a:p>
          <a:p>
            <a:pPr marL="342900" indent="-342900">
              <a:buFont typeface="+mj-lt"/>
              <a:buAutoNum type="arabicPeriod"/>
            </a:pPr>
            <a:r>
              <a:rPr lang="en-US" dirty="0">
                <a:solidFill>
                  <a:schemeClr val="bg1">
                    <a:lumMod val="75000"/>
                  </a:schemeClr>
                </a:solidFill>
              </a:rPr>
              <a:t> Application of the new procedures to real spike trains from several different preparations showed that fast‘ stimulus-locked modulations of </a:t>
            </a:r>
            <a:r>
              <a:rPr lang="en-US" dirty="0">
                <a:solidFill>
                  <a:schemeClr val="accent1">
                    <a:lumMod val="75000"/>
                  </a:schemeClr>
                </a:solidFill>
              </a:rPr>
              <a:t>“effective connectivity</a:t>
            </a:r>
            <a:r>
              <a:rPr lang="en-US" dirty="0">
                <a:solidFill>
                  <a:schemeClr val="bg1">
                    <a:lumMod val="75000"/>
                  </a:schemeClr>
                </a:solidFill>
              </a:rPr>
              <a:t>” also occur for real neurons.</a:t>
            </a:r>
            <a:endParaRPr lang="en-PK" dirty="0">
              <a:solidFill>
                <a:schemeClr val="bg1">
                  <a:lumMod val="75000"/>
                </a:schemeClr>
              </a:solidFill>
            </a:endParaRPr>
          </a:p>
        </p:txBody>
      </p:sp>
    </p:spTree>
    <p:extLst>
      <p:ext uri="{BB962C8B-B14F-4D97-AF65-F5344CB8AC3E}">
        <p14:creationId xmlns:p14="http://schemas.microsoft.com/office/powerpoint/2010/main" val="3689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Bold Tech">
  <a:themeElements>
    <a:clrScheme name="16x9">
      <a:dk1>
        <a:srgbClr val="000000"/>
      </a:dk1>
      <a:lt1>
        <a:srgbClr val="FFFFFF"/>
      </a:lt1>
      <a:dk2>
        <a:srgbClr val="121312"/>
      </a:dk2>
      <a:lt2>
        <a:srgbClr val="FFFFFF"/>
      </a:lt2>
      <a:accent1>
        <a:srgbClr val="EE4036"/>
      </a:accent1>
      <a:accent2>
        <a:srgbClr val="121312"/>
      </a:accent2>
      <a:accent3>
        <a:srgbClr val="A5A5A5"/>
      </a:accent3>
      <a:accent4>
        <a:srgbClr val="252625"/>
      </a:accent4>
      <a:accent5>
        <a:srgbClr val="F1F5F5"/>
      </a:accent5>
      <a:accent6>
        <a:srgbClr val="FAFFFF"/>
      </a:accent6>
      <a:hlink>
        <a:srgbClr val="EE4036"/>
      </a:hlink>
      <a:folHlink>
        <a:srgbClr val="EE4036"/>
      </a:folHlink>
    </a:clrScheme>
    <a:fontScheme name="Custom 44">
      <a:majorFont>
        <a:latin typeface="MingLiU"/>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26422304-17E9-4530-8D08-4F277CB64269}" vid="{BCE6A17A-B98D-492A-82B2-0A1B358761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Asian design presentation</Template>
  <TotalTime>78</TotalTime>
  <Words>1717</Words>
  <Application>Microsoft Office PowerPoint</Application>
  <PresentationFormat>Widescreen</PresentationFormat>
  <Paragraphs>25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Meiryo UI</vt:lpstr>
      <vt:lpstr>MingLiU</vt:lpstr>
      <vt:lpstr>Arial</vt:lpstr>
      <vt:lpstr>Arial Black</vt:lpstr>
      <vt:lpstr>Calibri</vt:lpstr>
      <vt:lpstr>Bold Tech</vt:lpstr>
      <vt:lpstr>Dynamics of Neuronal Firing Correlation: Modulation of “Effective Connectivity” </vt:lpstr>
      <vt:lpstr>Introduction</vt:lpstr>
      <vt:lpstr>CRITICAL REVIEW OF PREVIOUS APPROACHES TO DYNAMIC CORRELATION:</vt:lpstr>
      <vt:lpstr>PowerPoint Presentation</vt:lpstr>
      <vt:lpstr>PowerPoint Presentation</vt:lpstr>
      <vt:lpstr>PST HISTOGRAMS For ease of explanation:</vt:lpstr>
      <vt:lpstr>PowerPoint Presentation</vt:lpstr>
      <vt:lpstr>Summary And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of Neuronal Firing Correlation: Modulation of “Effective Connectivity” </dc:title>
  <dc:creator>Junaid Saeed</dc:creator>
  <cp:lastModifiedBy>Junaid Saeed</cp:lastModifiedBy>
  <cp:revision>4</cp:revision>
  <dcterms:created xsi:type="dcterms:W3CDTF">2022-12-12T09:32:10Z</dcterms:created>
  <dcterms:modified xsi:type="dcterms:W3CDTF">2023-05-29T14:41:04Z</dcterms:modified>
</cp:coreProperties>
</file>