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</p:sldIdLst>
  <p:sldSz cx="11430000" cy="6007100"/>
  <p:notesSz cx="11430000" cy="6007100"/>
  <p:embeddedFontLst>
    <p:embeddedFont>
      <p:font typeface="ARHOBL+Adonis Web" panose="020B0604020202020204" charset="0"/>
      <p:regular r:id="rId21"/>
    </p:embeddedFont>
    <p:embeddedFont>
      <p:font typeface="AUWOMI+Adonis Web" panose="020B0604020202020204" charset="0"/>
      <p:regular r:id="rId22"/>
    </p:embeddedFont>
    <p:embeddedFont>
      <p:font typeface="AVVUAV+Adonis Web" panose="020B0604020202020204" charset="0"/>
      <p:regular r:id="rId23"/>
    </p:embeddedFont>
    <p:embeddedFont>
      <p:font typeface="CBGKGP+Adonis Web" panose="020B0604020202020204" charset="0"/>
      <p:regular r:id="rId24"/>
    </p:embeddedFont>
    <p:embeddedFont>
      <p:font typeface="CIERWE+Adonis Web" panose="020B0604020202020204" charset="0"/>
      <p:regular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HQFDUQ+Adonis Web" panose="020B0604020202020204" charset="0"/>
      <p:regular r:id="rId30"/>
    </p:embeddedFont>
    <p:embeddedFont>
      <p:font typeface="JFAJAI+Adonis Web" panose="020B0604020202020204" charset="0"/>
      <p:regular r:id="rId31"/>
    </p:embeddedFont>
    <p:embeddedFont>
      <p:font typeface="KBMUUA+Source Sans Pro" panose="020B0604020202020204" charset="0"/>
      <p:regular r:id="rId32"/>
    </p:embeddedFont>
    <p:embeddedFont>
      <p:font typeface="MSWTNI+Adonis Web" panose="020B0604020202020204" charset="0"/>
      <p:regular r:id="rId33"/>
    </p:embeddedFont>
    <p:embeddedFont>
      <p:font typeface="OFUJEM+Adonis Web" panose="020B0604020202020204" charset="0"/>
      <p:regular r:id="rId34"/>
    </p:embeddedFont>
    <p:embeddedFont>
      <p:font typeface="QKPJSK+Adonis Web" panose="020B0604020202020204" charset="0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imSun" panose="02010600030101010101" pitchFamily="2" charset="-122"/>
      <p:regular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  <p:embeddedFont>
      <p:font typeface="UMBMPU+Adonis Web" panose="020B0604020202020204" charset="0"/>
      <p:regular r:id="rId45"/>
    </p:embeddedFont>
    <p:embeddedFont>
      <p:font typeface="VIJGUR+Adonis Web" panose="020B0604020202020204" charset="0"/>
      <p:regular r:id="rId46"/>
    </p:embeddedFont>
    <p:embeddedFont>
      <p:font typeface="VQCBQE+Adonis Web" panose="020B0604020202020204" charset="0"/>
      <p:regular r:id="rId47"/>
    </p:embeddedFont>
    <p:embeddedFont>
      <p:font typeface="VUAAUS+Adonis Web" panose="020B0604020202020204" charset="0"/>
      <p:regular r:id="rId48"/>
    </p:embeddedFont>
    <p:embeddedFont>
      <p:font typeface="VWFOBH+Adonis Web" panose="020B0604020202020204" charset="0"/>
      <p:regular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" y="1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668" y="702754"/>
            <a:ext cx="8097256" cy="2226105"/>
          </a:xfrm>
        </p:spPr>
        <p:txBody>
          <a:bodyPr bIns="0" anchor="b">
            <a:normAutofit/>
          </a:bodyPr>
          <a:lstStyle>
            <a:lvl1pPr algn="l">
              <a:defRPr sz="5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669" y="3093073"/>
            <a:ext cx="8097255" cy="85632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577" b="0" cap="all" baseline="0">
                <a:solidFill>
                  <a:schemeClr val="tx1"/>
                </a:solidFill>
              </a:defRPr>
            </a:lvl1pPr>
            <a:lvl2pPr marL="400461" indent="0" algn="ctr">
              <a:buNone/>
              <a:defRPr sz="1577"/>
            </a:lvl2pPr>
            <a:lvl3pPr marL="800923" indent="0" algn="ctr">
              <a:buNone/>
              <a:defRPr sz="1577"/>
            </a:lvl3pPr>
            <a:lvl4pPr marL="1201384" indent="0" algn="ctr">
              <a:buNone/>
              <a:defRPr sz="1401"/>
            </a:lvl4pPr>
            <a:lvl5pPr marL="1601846" indent="0" algn="ctr">
              <a:buNone/>
              <a:defRPr sz="1401"/>
            </a:lvl5pPr>
            <a:lvl6pPr marL="2002307" indent="0" algn="ctr">
              <a:buNone/>
              <a:defRPr sz="1401"/>
            </a:lvl6pPr>
            <a:lvl7pPr marL="2402769" indent="0" algn="ctr">
              <a:buNone/>
              <a:defRPr sz="1401"/>
            </a:lvl7pPr>
            <a:lvl8pPr marL="2803230" indent="0" algn="ctr">
              <a:buNone/>
              <a:defRPr sz="1401"/>
            </a:lvl8pPr>
            <a:lvl9pPr marL="3203692" indent="0" algn="ctr">
              <a:buNone/>
              <a:defRPr sz="14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5469" y="288449"/>
            <a:ext cx="4663045" cy="270837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7811" y="699841"/>
            <a:ext cx="760330" cy="441097"/>
          </a:xfrm>
        </p:spPr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66669" y="3090741"/>
            <a:ext cx="80972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7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363027" y="1617912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9167" y="699841"/>
            <a:ext cx="1514758" cy="408171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380" y="699841"/>
            <a:ext cx="7339528" cy="40817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49167" y="699841"/>
            <a:ext cx="0" cy="408171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7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63027" y="1617912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349" y="1538240"/>
            <a:ext cx="8102957" cy="1653704"/>
          </a:xfrm>
        </p:spPr>
        <p:txBody>
          <a:bodyPr anchor="b">
            <a:normAutofit/>
          </a:bodyPr>
          <a:lstStyle>
            <a:lvl1pPr algn="l">
              <a:defRPr sz="31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349" y="3333945"/>
            <a:ext cx="8091043" cy="887251"/>
          </a:xfrm>
        </p:spPr>
        <p:txBody>
          <a:bodyPr tIns="91440">
            <a:normAutofit/>
          </a:bodyPr>
          <a:lstStyle>
            <a:lvl1pPr marL="0" indent="0" algn="l">
              <a:buNone/>
              <a:defRPr sz="1577">
                <a:solidFill>
                  <a:schemeClr val="tx1"/>
                </a:solidFill>
              </a:defRPr>
            </a:lvl1pPr>
            <a:lvl2pPr marL="40046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2pPr>
            <a:lvl3pPr marL="800923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3pPr>
            <a:lvl4pPr marL="120138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230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7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323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369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63349" y="3332885"/>
            <a:ext cx="8091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4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41" y="705023"/>
            <a:ext cx="9005283" cy="9278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6873" y="1761380"/>
            <a:ext cx="4354830" cy="30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910" y="1767043"/>
            <a:ext cx="4354830" cy="301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363027" y="1617912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3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742" y="704388"/>
            <a:ext cx="9007182" cy="9252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742" y="1768976"/>
            <a:ext cx="4354830" cy="7024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27" b="0" cap="all" baseline="0">
                <a:solidFill>
                  <a:schemeClr val="accent1"/>
                </a:solidFill>
              </a:defRPr>
            </a:lvl1pPr>
            <a:lvl2pPr marL="400461" indent="0">
              <a:buNone/>
              <a:defRPr sz="1752" b="1"/>
            </a:lvl2pPr>
            <a:lvl3pPr marL="800923" indent="0">
              <a:buNone/>
              <a:defRPr sz="1577" b="1"/>
            </a:lvl3pPr>
            <a:lvl4pPr marL="1201384" indent="0">
              <a:buNone/>
              <a:defRPr sz="1401" b="1"/>
            </a:lvl4pPr>
            <a:lvl5pPr marL="1601846" indent="0">
              <a:buNone/>
              <a:defRPr sz="1401" b="1"/>
            </a:lvl5pPr>
            <a:lvl6pPr marL="2002307" indent="0">
              <a:buNone/>
              <a:defRPr sz="1401" b="1"/>
            </a:lvl6pPr>
            <a:lvl7pPr marL="2402769" indent="0">
              <a:buNone/>
              <a:defRPr sz="1401" b="1"/>
            </a:lvl7pPr>
            <a:lvl8pPr marL="2803230" indent="0">
              <a:buNone/>
              <a:defRPr sz="1401" b="1"/>
            </a:lvl8pPr>
            <a:lvl9pPr marL="3203692" indent="0">
              <a:buNone/>
              <a:defRPr sz="14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6742" y="2473851"/>
            <a:ext cx="4354830" cy="2316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589" y="1772001"/>
            <a:ext cx="4354830" cy="7027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27" b="0" cap="all" baseline="0">
                <a:solidFill>
                  <a:schemeClr val="accent1"/>
                </a:solidFill>
              </a:defRPr>
            </a:lvl1pPr>
            <a:lvl2pPr marL="400461" indent="0">
              <a:buNone/>
              <a:defRPr sz="1752" b="1"/>
            </a:lvl2pPr>
            <a:lvl3pPr marL="800923" indent="0">
              <a:buNone/>
              <a:defRPr sz="1577" b="1"/>
            </a:lvl3pPr>
            <a:lvl4pPr marL="1201384" indent="0">
              <a:buNone/>
              <a:defRPr sz="1401" b="1"/>
            </a:lvl4pPr>
            <a:lvl5pPr marL="1601846" indent="0">
              <a:buNone/>
              <a:defRPr sz="1401" b="1"/>
            </a:lvl5pPr>
            <a:lvl6pPr marL="2002307" indent="0">
              <a:buNone/>
              <a:defRPr sz="1401" b="1"/>
            </a:lvl6pPr>
            <a:lvl7pPr marL="2402769" indent="0">
              <a:buNone/>
              <a:defRPr sz="1401" b="1"/>
            </a:lvl7pPr>
            <a:lvl8pPr marL="2803230" indent="0">
              <a:buNone/>
              <a:defRPr sz="1401" b="1"/>
            </a:lvl8pPr>
            <a:lvl9pPr marL="3203692" indent="0">
              <a:buNone/>
              <a:defRPr sz="14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589" y="2471417"/>
            <a:ext cx="4354830" cy="2310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363027" y="1617912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3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63027" y="1617912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80" y="699842"/>
            <a:ext cx="3068530" cy="1968308"/>
          </a:xfrm>
        </p:spPr>
        <p:txBody>
          <a:bodyPr anchor="b">
            <a:normAutofit/>
          </a:bodyPr>
          <a:lstStyle>
            <a:lvl1pPr algn="l">
              <a:defRPr sz="2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482" y="699842"/>
            <a:ext cx="5636691" cy="40807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79" y="2807773"/>
            <a:ext cx="3070325" cy="1969240"/>
          </a:xfrm>
        </p:spPr>
        <p:txBody>
          <a:bodyPr/>
          <a:lstStyle>
            <a:lvl1pPr marL="0" indent="0" algn="l">
              <a:buNone/>
              <a:defRPr sz="1401"/>
            </a:lvl1pPr>
            <a:lvl2pPr marL="400461" indent="0">
              <a:buNone/>
              <a:defRPr sz="1226"/>
            </a:lvl2pPr>
            <a:lvl3pPr marL="800923" indent="0">
              <a:buNone/>
              <a:defRPr sz="1051"/>
            </a:lvl3pPr>
            <a:lvl4pPr marL="1201384" indent="0">
              <a:buNone/>
              <a:defRPr sz="876"/>
            </a:lvl4pPr>
            <a:lvl5pPr marL="1601846" indent="0">
              <a:buNone/>
              <a:defRPr sz="876"/>
            </a:lvl5pPr>
            <a:lvl6pPr marL="2002307" indent="0">
              <a:buNone/>
              <a:defRPr sz="876"/>
            </a:lvl6pPr>
            <a:lvl7pPr marL="2402769" indent="0">
              <a:buNone/>
              <a:defRPr sz="876"/>
            </a:lvl7pPr>
            <a:lvl8pPr marL="2803230" indent="0">
              <a:buNone/>
              <a:defRPr sz="876"/>
            </a:lvl8pPr>
            <a:lvl9pPr marL="3203692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57762" y="2807773"/>
            <a:ext cx="30651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010051" y="422346"/>
            <a:ext cx="3819875" cy="451023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05" y="989370"/>
            <a:ext cx="5186558" cy="1603456"/>
          </a:xfrm>
        </p:spPr>
        <p:txBody>
          <a:bodyPr anchor="b">
            <a:normAutofit/>
          </a:bodyPr>
          <a:lstStyle>
            <a:lvl1pPr>
              <a:defRPr sz="2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6615" y="983264"/>
            <a:ext cx="2616723" cy="338661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803"/>
            </a:lvl1pPr>
            <a:lvl2pPr marL="400461" indent="0">
              <a:buNone/>
              <a:defRPr sz="2453"/>
            </a:lvl2pPr>
            <a:lvl3pPr marL="800923" indent="0">
              <a:buNone/>
              <a:defRPr sz="2102"/>
            </a:lvl3pPr>
            <a:lvl4pPr marL="1201384" indent="0">
              <a:buNone/>
              <a:defRPr sz="1752"/>
            </a:lvl4pPr>
            <a:lvl5pPr marL="1601846" indent="0">
              <a:buNone/>
              <a:defRPr sz="1752"/>
            </a:lvl5pPr>
            <a:lvl6pPr marL="2002307" indent="0">
              <a:buNone/>
              <a:defRPr sz="1752"/>
            </a:lvl6pPr>
            <a:lvl7pPr marL="2402769" indent="0">
              <a:buNone/>
              <a:defRPr sz="1752"/>
            </a:lvl7pPr>
            <a:lvl8pPr marL="2803230" indent="0">
              <a:buNone/>
              <a:defRPr sz="1752"/>
            </a:lvl8pPr>
            <a:lvl9pPr marL="3203692" indent="0">
              <a:buNone/>
              <a:defRPr sz="17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9683" y="2755656"/>
            <a:ext cx="5179129" cy="1755130"/>
          </a:xfrm>
        </p:spPr>
        <p:txBody>
          <a:bodyPr>
            <a:normAutofit/>
          </a:bodyPr>
          <a:lstStyle>
            <a:lvl1pPr marL="0" indent="0" algn="l">
              <a:buNone/>
              <a:defRPr sz="1577"/>
            </a:lvl1pPr>
            <a:lvl2pPr marL="400461" indent="0">
              <a:buNone/>
              <a:defRPr sz="1226"/>
            </a:lvl2pPr>
            <a:lvl3pPr marL="800923" indent="0">
              <a:buNone/>
              <a:defRPr sz="1051"/>
            </a:lvl3pPr>
            <a:lvl4pPr marL="1201384" indent="0">
              <a:buNone/>
              <a:defRPr sz="876"/>
            </a:lvl4pPr>
            <a:lvl5pPr marL="1601846" indent="0">
              <a:buNone/>
              <a:defRPr sz="876"/>
            </a:lvl5pPr>
            <a:lvl6pPr marL="2002307" indent="0">
              <a:buNone/>
              <a:defRPr sz="876"/>
            </a:lvl6pPr>
            <a:lvl7pPr marL="2402769" indent="0">
              <a:buNone/>
              <a:defRPr sz="876"/>
            </a:lvl7pPr>
            <a:lvl8pPr marL="2803230" indent="0">
              <a:buNone/>
              <a:defRPr sz="876"/>
            </a:lvl8pPr>
            <a:lvl9pPr marL="3203692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56921" y="4791189"/>
            <a:ext cx="5181892" cy="28040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56921" y="279105"/>
            <a:ext cx="5194691" cy="281112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56921" y="2753565"/>
            <a:ext cx="51818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9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68912"/>
            <a:ext cx="11430000" cy="35965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5366343"/>
            <a:ext cx="11430000" cy="6507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856" y="704700"/>
            <a:ext cx="9003070" cy="919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856" y="1765633"/>
            <a:ext cx="9003070" cy="30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2005" y="289380"/>
            <a:ext cx="3281920" cy="27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0855" y="288449"/>
            <a:ext cx="5567659" cy="27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57" y="699841"/>
            <a:ext cx="760330" cy="44109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453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368036"/>
            <a:ext cx="11430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2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800923" rtl="0" eaLnBrk="1" latinLnBrk="0" hangingPunct="1">
        <a:lnSpc>
          <a:spcPct val="90000"/>
        </a:lnSpc>
        <a:spcBef>
          <a:spcPct val="0"/>
        </a:spcBef>
        <a:buNone/>
        <a:defRPr sz="2803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00231" indent="-200231" algn="l" defTabSz="800923" rtl="0" eaLnBrk="1" latinLnBrk="0" hangingPunct="1">
        <a:lnSpc>
          <a:spcPct val="120000"/>
        </a:lnSpc>
        <a:spcBef>
          <a:spcPts val="87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5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00692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7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1154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01615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2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02077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02538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03000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03461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03923" indent="-200231" algn="l" defTabSz="800923" rtl="0" eaLnBrk="1" latinLnBrk="0" hangingPunct="1">
        <a:lnSpc>
          <a:spcPct val="120000"/>
        </a:lnSpc>
        <a:spcBef>
          <a:spcPts val="4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461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923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1384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1846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2307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2769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3230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3692" algn="l" defTabSz="800923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eb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eb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0">
              <a:schemeClr val="accent6">
                <a:lumMod val="40000"/>
                <a:lumOff val="60000"/>
              </a:schemeClr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gear, metalware&#10;&#10;Description automatically generated">
            <a:extLst>
              <a:ext uri="{FF2B5EF4-FFF2-40B4-BE49-F238E27FC236}">
                <a16:creationId xmlns:a16="http://schemas.microsoft.com/office/drawing/2014/main" id="{845721B0-EB7E-5305-81EB-888AE304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48" y="1051990"/>
            <a:ext cx="4181849" cy="35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76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60960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719890"/>
            <a:ext cx="4384377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51" dirty="0">
                <a:solidFill>
                  <a:srgbClr val="000000"/>
                </a:solidFill>
                <a:latin typeface="VUAAUS+Adonis Web"/>
                <a:cs typeface="VUAAUS+Adonis Web"/>
              </a:rPr>
              <a:t>How</a:t>
            </a:r>
            <a:r>
              <a:rPr sz="3600" b="1" spc="-86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VUAAUS+Adonis Web"/>
                <a:cs typeface="VUAAUS+Adonis Web"/>
              </a:rPr>
              <a:t>Instagram</a:t>
            </a:r>
            <a:r>
              <a:rPr sz="3600" b="1" spc="-116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3600" b="1" spc="-91" dirty="0">
                <a:solidFill>
                  <a:srgbClr val="000000"/>
                </a:solidFill>
                <a:latin typeface="VUAAUS+Adonis Web"/>
                <a:cs typeface="VUAAUS+Adonis Web"/>
              </a:rPr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566" y="1650984"/>
            <a:ext cx="2703305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-31" dirty="0">
                <a:solidFill>
                  <a:srgbClr val="000000"/>
                </a:solidFill>
                <a:latin typeface="VUAAUS+Adonis Web"/>
                <a:cs typeface="VUAAUS+Adonis Web"/>
              </a:rPr>
              <a:t>Followers</a:t>
            </a:r>
            <a:r>
              <a:rPr sz="2150" b="1" spc="-23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2150" b="1" dirty="0">
                <a:solidFill>
                  <a:srgbClr val="000000"/>
                </a:solidFill>
                <a:latin typeface="VUAAUS+Adonis Web"/>
                <a:cs typeface="VUAAUS+Adonis Web"/>
              </a:rPr>
              <a:t>&amp;</a:t>
            </a:r>
            <a:r>
              <a:rPr sz="2150" b="1" spc="-20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2150" b="1" spc="-30" dirty="0">
                <a:solidFill>
                  <a:srgbClr val="000000"/>
                </a:solidFill>
                <a:latin typeface="VUAAUS+Adonis Web"/>
                <a:cs typeface="VUAAUS+Adonis Web"/>
              </a:rPr>
              <a:t>Following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0166" y="1650984"/>
            <a:ext cx="1819564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-18" dirty="0">
                <a:solidFill>
                  <a:srgbClr val="000000"/>
                </a:solidFill>
                <a:latin typeface="VUAAUS+Adonis Web"/>
                <a:cs typeface="VUAAUS+Adonis Web"/>
              </a:rPr>
              <a:t>The</a:t>
            </a:r>
            <a:r>
              <a:rPr sz="2150" b="1" spc="-49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2150" b="1" spc="-25" dirty="0">
                <a:solidFill>
                  <a:srgbClr val="000000"/>
                </a:solidFill>
                <a:latin typeface="VUAAUS+Adonis Web"/>
                <a:cs typeface="VUAAUS+Adonis Web"/>
              </a:rPr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1766" y="1650984"/>
            <a:ext cx="1820587" cy="720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-37" dirty="0">
                <a:solidFill>
                  <a:srgbClr val="000000"/>
                </a:solidFill>
                <a:latin typeface="VUAAUS+Adonis Web"/>
                <a:cs typeface="VUAAUS+Adonis Web"/>
              </a:rPr>
              <a:t>Engagement</a:t>
            </a:r>
            <a:r>
              <a:rPr sz="2150" b="1" spc="-20" dirty="0">
                <a:solidFill>
                  <a:srgbClr val="000000"/>
                </a:solidFill>
                <a:latin typeface="VUAAUS+Adonis Web"/>
                <a:cs typeface="VUAAUS+Adonis Web"/>
              </a:rPr>
              <a:t> </a:t>
            </a:r>
            <a:r>
              <a:rPr sz="2150" b="1" dirty="0">
                <a:solidFill>
                  <a:srgbClr val="000000"/>
                </a:solidFill>
                <a:latin typeface="VUAAUS+Adonis Web"/>
                <a:cs typeface="VUAAUS+Adonis Web"/>
              </a:rPr>
              <a:t>&amp;</a:t>
            </a:r>
          </a:p>
          <a:p>
            <a:pPr marL="0" marR="0">
              <a:lnSpc>
                <a:spcPts val="2673"/>
              </a:lnSpc>
              <a:spcBef>
                <a:spcPts val="26"/>
              </a:spcBef>
              <a:spcAft>
                <a:spcPts val="0"/>
              </a:spcAft>
            </a:pPr>
            <a:r>
              <a:rPr sz="2150" b="1" spc="-21" dirty="0">
                <a:solidFill>
                  <a:srgbClr val="000000"/>
                </a:solidFill>
                <a:latin typeface="VUAAUS+Adonis Web"/>
                <a:cs typeface="VUAAUS+Adonis Web"/>
              </a:rPr>
              <a:t>Interaction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8566" y="2230113"/>
            <a:ext cx="2611930" cy="256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can</a:t>
            </a:r>
            <a:r>
              <a:rPr sz="1450" spc="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see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posts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updates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7" dirty="0">
                <a:solidFill>
                  <a:srgbClr val="272525"/>
                </a:solidFill>
                <a:latin typeface="Source Sans Pro"/>
                <a:cs typeface="Source Sans Pro"/>
              </a:rPr>
              <a:t>feed,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get followed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</a:p>
          <a:p>
            <a:pPr marL="0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who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are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interested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content.</a:t>
            </a:r>
            <a:r>
              <a:rPr sz="1450" spc="-1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This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creates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network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are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linked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together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through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shared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interests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30166" y="2230113"/>
            <a:ext cx="2064351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uses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complex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30166" y="2553963"/>
            <a:ext cx="2604025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algorithm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determine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what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display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users'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7" dirty="0">
                <a:solidFill>
                  <a:srgbClr val="272525"/>
                </a:solidFill>
                <a:latin typeface="Source Sans Pro"/>
                <a:cs typeface="Source Sans Pro"/>
              </a:rPr>
              <a:t>feeds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explore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pages.</a:t>
            </a:r>
            <a:r>
              <a:rPr sz="1450" spc="-8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It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considers</a:t>
            </a:r>
          </a:p>
          <a:p>
            <a:pPr marL="0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many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factors,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including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recency,</a:t>
            </a:r>
          </a:p>
          <a:p>
            <a:pPr marL="0" marR="0">
              <a:lnSpc>
                <a:spcPts val="1802"/>
              </a:lnSpc>
              <a:spcBef>
                <a:spcPts val="872"/>
              </a:spcBef>
              <a:spcAft>
                <a:spcPts val="0"/>
              </a:spcAft>
            </a:pP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engagement,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relevance.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71766" y="2573013"/>
            <a:ext cx="2705810" cy="256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rewards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engage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others</a:t>
            </a:r>
            <a:r>
              <a:rPr sz="1450" spc="-5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create</a:t>
            </a:r>
          </a:p>
          <a:p>
            <a:pPr marL="0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interesting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usef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ul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content.</a:t>
            </a:r>
            <a:r>
              <a:rPr sz="1450" spc="-1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commenting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other's</a:t>
            </a: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posts,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interacting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followers</a:t>
            </a:r>
            <a:r>
              <a:rPr sz="1450" spc="-5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direct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messages,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using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hashtags,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can</a:t>
            </a:r>
            <a:r>
              <a:rPr sz="1450" spc="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improve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reach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grow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following.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8F4C-269E-F8FD-811D-B0756D3F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71" y="4343491"/>
            <a:ext cx="3028950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312F6E-D277-8CAA-B825-DBCD89AED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72" y="-4418"/>
            <a:ext cx="2933588" cy="1448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68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500815"/>
            <a:ext cx="8012668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6" dirty="0">
                <a:solidFill>
                  <a:srgbClr val="000000"/>
                </a:solidFill>
                <a:latin typeface="AUWOMI+Adonis Web"/>
                <a:cs typeface="AUWOMI+Adonis Web"/>
              </a:rPr>
              <a:t>Stories,</a:t>
            </a:r>
            <a:r>
              <a:rPr sz="3600" b="1" spc="-87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3600" b="1" spc="-68" dirty="0">
                <a:solidFill>
                  <a:srgbClr val="000000"/>
                </a:solidFill>
                <a:latin typeface="AUWOMI+Adonis Web"/>
                <a:cs typeface="AUWOMI+Adonis Web"/>
              </a:rPr>
              <a:t>Explore</a:t>
            </a:r>
            <a:r>
              <a:rPr sz="3600" b="1" spc="-56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3600" b="1" spc="-63" dirty="0">
                <a:solidFill>
                  <a:srgbClr val="000000"/>
                </a:solidFill>
                <a:latin typeface="AUWOMI+Adonis Web"/>
                <a:cs typeface="AUWOMI+Adonis Web"/>
              </a:rPr>
              <a:t>Page,</a:t>
            </a:r>
            <a:r>
              <a:rPr sz="3600" b="1" spc="-88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3600" b="1" spc="-81" dirty="0">
                <a:solidFill>
                  <a:srgbClr val="000000"/>
                </a:solidFill>
                <a:latin typeface="AUWOMI+Adonis Web"/>
                <a:cs typeface="AUWOMI+Adonis Web"/>
              </a:rPr>
              <a:t>and</a:t>
            </a:r>
            <a:r>
              <a:rPr sz="3600" b="1" spc="-99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AUWOMI+Adonis Web"/>
                <a:cs typeface="AUWOMI+Adonis Web"/>
              </a:rPr>
              <a:t>Instagram</a:t>
            </a:r>
            <a:r>
              <a:rPr sz="3600" b="1" spc="-116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AUWOMI+Adonis Web"/>
                <a:cs typeface="AUWOMI+Adonis Web"/>
              </a:rPr>
              <a:t>Live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3963" y="3741110"/>
            <a:ext cx="861294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000000"/>
                </a:solidFill>
                <a:latin typeface="AUWOMI+Adonis Web"/>
                <a:cs typeface="AUWOMI+Adonis Web"/>
              </a:rPr>
              <a:t>Stories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80247" y="3741110"/>
            <a:ext cx="1423751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1" dirty="0">
                <a:solidFill>
                  <a:srgbClr val="000000"/>
                </a:solidFill>
                <a:latin typeface="AUWOMI+Adonis Web"/>
                <a:cs typeface="AUWOMI+Adonis Web"/>
              </a:rPr>
              <a:t>Explore</a:t>
            </a:r>
            <a:r>
              <a:rPr sz="1800" b="1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1800" b="1" spc="-23" dirty="0">
                <a:solidFill>
                  <a:srgbClr val="000000"/>
                </a:solidFill>
                <a:latin typeface="AUWOMI+Adonis Web"/>
                <a:cs typeface="AUWOMI+Adonis Web"/>
              </a:rPr>
              <a:t>Page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4146" y="3741110"/>
            <a:ext cx="1586093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000000"/>
                </a:solidFill>
                <a:latin typeface="AUWOMI+Adonis Web"/>
                <a:cs typeface="AUWOMI+Adonis Web"/>
              </a:rPr>
              <a:t>Instagram</a:t>
            </a:r>
            <a:r>
              <a:rPr sz="1800" b="1" spc="-30" dirty="0">
                <a:solidFill>
                  <a:srgbClr val="000000"/>
                </a:solidFill>
                <a:latin typeface="AUWOMI+Adonis Web"/>
                <a:cs typeface="AUWOMI+Adonis Web"/>
              </a:rPr>
              <a:t> </a:t>
            </a:r>
            <a:r>
              <a:rPr sz="1800" b="1" spc="-20" dirty="0">
                <a:solidFill>
                  <a:srgbClr val="000000"/>
                </a:solidFill>
                <a:latin typeface="AUWOMI+Adonis Web"/>
                <a:cs typeface="AUWOMI+Adonis Web"/>
              </a:rPr>
              <a:t>Live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11039" y="4268463"/>
            <a:ext cx="2835752" cy="92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98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Stories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are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photos</a:t>
            </a:r>
            <a:r>
              <a:rPr sz="1450" spc="-6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videos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</a:p>
          <a:p>
            <a:pPr marL="4330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disappear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af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ter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24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hours.</a:t>
            </a:r>
            <a:r>
              <a:rPr sz="1450" spc="-8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can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add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stickers,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filters,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text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8523" y="4268463"/>
            <a:ext cx="2789261" cy="92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34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Explore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page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section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features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based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</a:p>
          <a:p>
            <a:pPr marL="135135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user's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interests,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activity,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5316" y="4268463"/>
            <a:ext cx="2364775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Live</a:t>
            </a:r>
            <a:r>
              <a:rPr sz="1450" spc="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allows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 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</a:p>
          <a:p>
            <a:pPr marL="3810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broadcast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live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videos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50173" y="4925688"/>
            <a:ext cx="2735755" cy="12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followers</a:t>
            </a:r>
            <a:r>
              <a:rPr sz="1450" spc="-5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engage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them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</a:p>
          <a:p>
            <a:pPr marL="62656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real-time.</a:t>
            </a:r>
            <a:r>
              <a:rPr sz="1450" spc="-8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This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eature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great</a:t>
            </a:r>
            <a:r>
              <a:rPr sz="1450" spc="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</a:p>
          <a:p>
            <a:pPr marL="63103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Q&amp;A</a:t>
            </a:r>
            <a:r>
              <a:rPr sz="1450" spc="-7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sessions,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behind-the-scenes</a:t>
            </a:r>
          </a:p>
          <a:p>
            <a:pPr marL="200471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content,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product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launches.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566" y="5259063"/>
            <a:ext cx="5824042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Stories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them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engaging</a:t>
            </a:r>
            <a:r>
              <a:rPr sz="1450" spc="12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they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ollow.</a:t>
            </a:r>
            <a:r>
              <a:rPr sz="1450" spc="-8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It's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great</a:t>
            </a:r>
            <a:r>
              <a:rPr sz="1450" spc="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way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8935" y="5582913"/>
            <a:ext cx="1306299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interactive.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37446" y="5582913"/>
            <a:ext cx="2870432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ind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</a:p>
          <a:p>
            <a:pPr marL="1123503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ollow.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1024690"/>
            <a:ext cx="4538027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7" dirty="0">
                <a:solidFill>
                  <a:srgbClr val="000000"/>
                </a:solidFill>
                <a:latin typeface="CIERWE+Adonis Web"/>
                <a:cs typeface="CIERWE+Adonis Web"/>
              </a:rPr>
              <a:t>Instagram</a:t>
            </a:r>
            <a:r>
              <a:rPr sz="3600" b="1" spc="-116" dirty="0">
                <a:solidFill>
                  <a:srgbClr val="000000"/>
                </a:solidFill>
                <a:latin typeface="CIERWE+Adonis Web"/>
                <a:cs typeface="CIERWE+Adonis Web"/>
              </a:rPr>
              <a:t> </a:t>
            </a:r>
            <a:r>
              <a:rPr sz="3600" b="1" spc="-56" dirty="0">
                <a:solidFill>
                  <a:srgbClr val="000000"/>
                </a:solidFill>
                <a:latin typeface="CIERWE+Adonis Web"/>
                <a:cs typeface="CIERWE+Adonis Web"/>
              </a:rPr>
              <a:t>for</a:t>
            </a:r>
            <a:r>
              <a:rPr sz="3600" b="1" spc="-137" dirty="0">
                <a:solidFill>
                  <a:srgbClr val="000000"/>
                </a:solidFill>
                <a:latin typeface="CIERWE+Adonis Web"/>
                <a:cs typeface="CIERWE+Adonis Web"/>
              </a:rPr>
              <a:t> </a:t>
            </a:r>
            <a:r>
              <a:rPr sz="3600" b="1" spc="-61" dirty="0">
                <a:solidFill>
                  <a:srgbClr val="000000"/>
                </a:solidFill>
                <a:latin typeface="CIERWE+Adonis Web"/>
                <a:cs typeface="CIERWE+Adonis Web"/>
              </a:rPr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292" y="1933303"/>
            <a:ext cx="1784828" cy="28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5" dirty="0">
                <a:solidFill>
                  <a:srgbClr val="272525"/>
                </a:solidFill>
                <a:latin typeface="CIERWE+Adonis Web"/>
                <a:cs typeface="CIERWE+Adonis Web"/>
              </a:rPr>
              <a:t>Business</a:t>
            </a:r>
            <a:r>
              <a:rPr sz="1800" b="1" dirty="0">
                <a:solidFill>
                  <a:srgbClr val="272525"/>
                </a:solidFill>
                <a:latin typeface="CIERWE+Adonis Web"/>
                <a:cs typeface="CIERWE+Adonis Web"/>
              </a:rPr>
              <a:t> </a:t>
            </a:r>
            <a:r>
              <a:rPr sz="1800" b="1" spc="-27" dirty="0">
                <a:solidFill>
                  <a:srgbClr val="272525"/>
                </a:solidFill>
                <a:latin typeface="CIERWE+Adonis Web"/>
                <a:cs typeface="CIERWE+Adonis Web"/>
              </a:rPr>
              <a:t>Profile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7773" y="1959935"/>
            <a:ext cx="1562263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272525"/>
                </a:solidFill>
                <a:latin typeface="CIERWE+Adonis Web"/>
                <a:cs typeface="CIERWE+Adonis Web"/>
              </a:rPr>
              <a:t>Promote</a:t>
            </a:r>
            <a:r>
              <a:rPr sz="1800" b="1" spc="12" dirty="0">
                <a:solidFill>
                  <a:srgbClr val="272525"/>
                </a:solidFill>
                <a:latin typeface="CIERWE+Adonis Web"/>
                <a:cs typeface="CIERWE+Adonis Web"/>
              </a:rPr>
              <a:t> </a:t>
            </a:r>
            <a:r>
              <a:rPr sz="1800" b="1" spc="-38" dirty="0">
                <a:solidFill>
                  <a:srgbClr val="272525"/>
                </a:solidFill>
                <a:latin typeface="CIERWE+Adonis Web"/>
                <a:cs typeface="CIERWE+Adonis Web"/>
              </a:rPr>
              <a:t>Posts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0256" y="2487288"/>
            <a:ext cx="3906401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Create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business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profile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it</a:t>
            </a:r>
            <a:r>
              <a:rPr sz="1450" spc="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easier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ind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engage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brand.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7773" y="2487288"/>
            <a:ext cx="3378457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Promote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posts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reach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audiences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increase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engagement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existing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ones.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0256" y="3645860"/>
            <a:ext cx="1691324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0" dirty="0">
                <a:solidFill>
                  <a:srgbClr val="272525"/>
                </a:solidFill>
                <a:latin typeface="CIERWE+Adonis Web"/>
                <a:cs typeface="CIERWE+Adonis Web"/>
              </a:rPr>
              <a:t>Social</a:t>
            </a:r>
            <a:r>
              <a:rPr sz="1800" b="1" spc="15" dirty="0">
                <a:solidFill>
                  <a:srgbClr val="272525"/>
                </a:solidFill>
                <a:latin typeface="CIERWE+Adonis Web"/>
                <a:cs typeface="CIERWE+Adonis Web"/>
              </a:rPr>
              <a:t> </a:t>
            </a:r>
            <a:r>
              <a:rPr sz="1800" b="1" spc="-27" dirty="0">
                <a:solidFill>
                  <a:srgbClr val="272525"/>
                </a:solidFill>
                <a:latin typeface="CIERWE+Adonis Web"/>
                <a:cs typeface="CIERWE+Adonis Web"/>
              </a:rPr>
              <a:t>Listening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773" y="3645860"/>
            <a:ext cx="1064128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8" dirty="0">
                <a:solidFill>
                  <a:srgbClr val="272525"/>
                </a:solidFill>
                <a:latin typeface="CIERWE+Adonis Web"/>
                <a:cs typeface="CIERWE+Adonis Web"/>
              </a:rPr>
              <a:t>Analytics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80256" y="4173213"/>
            <a:ext cx="3789029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monitor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brand's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mentions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engage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customers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real-time.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7773" y="4173213"/>
            <a:ext cx="3761343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Analytics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0" dirty="0">
                <a:solidFill>
                  <a:srgbClr val="272525"/>
                </a:solidFill>
                <a:latin typeface="Source Sans Pro"/>
                <a:cs typeface="Source Sans Pro"/>
              </a:rPr>
              <a:t>gain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insights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into</a:t>
            </a:r>
            <a:r>
              <a:rPr sz="1450" spc="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audience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effectiveness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content.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30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121" y="501322"/>
            <a:ext cx="4070582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82" dirty="0">
                <a:solidFill>
                  <a:srgbClr val="000000"/>
                </a:solidFill>
                <a:latin typeface="VIJGUR+Adonis Web"/>
                <a:cs typeface="VIJGUR+Adonis Web"/>
              </a:rPr>
              <a:t>Privacy</a:t>
            </a:r>
            <a:r>
              <a:rPr sz="3600" b="1" spc="-46" dirty="0">
                <a:solidFill>
                  <a:srgbClr val="000000"/>
                </a:solidFill>
                <a:latin typeface="VIJGUR+Adonis Web"/>
                <a:cs typeface="VIJGUR+Adonis Web"/>
              </a:rPr>
              <a:t> </a:t>
            </a:r>
            <a:r>
              <a:rPr sz="3600" b="1" spc="-81" dirty="0">
                <a:solidFill>
                  <a:srgbClr val="000000"/>
                </a:solidFill>
                <a:latin typeface="VIJGUR+Adonis Web"/>
                <a:cs typeface="VIJGUR+Adonis Web"/>
              </a:rPr>
              <a:t>and</a:t>
            </a:r>
            <a:r>
              <a:rPr sz="3600" b="1" spc="-99" dirty="0">
                <a:solidFill>
                  <a:srgbClr val="000000"/>
                </a:solidFill>
                <a:latin typeface="VIJGUR+Adonis Web"/>
                <a:cs typeface="VIJGUR+Adonis Web"/>
              </a:rPr>
              <a:t> </a:t>
            </a:r>
            <a:r>
              <a:rPr sz="3600" b="1" spc="-74" dirty="0">
                <a:solidFill>
                  <a:srgbClr val="000000"/>
                </a:solidFill>
                <a:latin typeface="VIJGUR+Adonis Web"/>
                <a:cs typeface="VIJGUR+Adonis Web"/>
              </a:rPr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3" y="1365741"/>
            <a:ext cx="2648601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VIJGUR+Adonis Web"/>
                <a:cs typeface="VIJGUR+Adonis Web"/>
              </a:rPr>
              <a:t>1</a:t>
            </a:r>
            <a:r>
              <a:rPr sz="2150" b="1" spc="1939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38" dirty="0">
                <a:solidFill>
                  <a:srgbClr val="272525"/>
                </a:solidFill>
                <a:latin typeface="VIJGUR+Adonis Web"/>
                <a:cs typeface="VIJGUR+Adonis Web"/>
              </a:rPr>
              <a:t>Protect</a:t>
            </a:r>
            <a:r>
              <a:rPr sz="1800" b="1" spc="-27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70" dirty="0">
                <a:solidFill>
                  <a:srgbClr val="272525"/>
                </a:solidFill>
                <a:latin typeface="VIJGUR+Adonis Web"/>
                <a:cs typeface="VIJGUR+Adonis Web"/>
              </a:rPr>
              <a:t>Your</a:t>
            </a:r>
            <a:r>
              <a:rPr sz="1800" b="1" spc="49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41" dirty="0">
                <a:solidFill>
                  <a:srgbClr val="272525"/>
                </a:solidFill>
                <a:latin typeface="VIJGUR+Adonis Web"/>
                <a:cs typeface="VIJGUR+Adonis Web"/>
              </a:rPr>
              <a:t>Account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9610" y="1365741"/>
            <a:ext cx="2643279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VIJGUR+Adonis Web"/>
                <a:cs typeface="VIJGUR+Adonis Web"/>
              </a:rPr>
              <a:t>2</a:t>
            </a:r>
            <a:r>
              <a:rPr sz="2150" b="1" spc="1939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25" dirty="0">
                <a:solidFill>
                  <a:srgbClr val="272525"/>
                </a:solidFill>
                <a:latin typeface="VIJGUR+Adonis Web"/>
                <a:cs typeface="VIJGUR+Adonis Web"/>
              </a:rPr>
              <a:t>Report</a:t>
            </a:r>
            <a:r>
              <a:rPr sz="1800" b="1" spc="-40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30" dirty="0">
                <a:solidFill>
                  <a:srgbClr val="272525"/>
                </a:solidFill>
                <a:latin typeface="VIJGUR+Adonis Web"/>
                <a:cs typeface="VIJGUR+Adonis Web"/>
              </a:rPr>
              <a:t>Inappropriate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54995" y="1665168"/>
            <a:ext cx="938239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1" dirty="0">
                <a:solidFill>
                  <a:srgbClr val="272525"/>
                </a:solidFill>
                <a:latin typeface="VIJGUR+Adonis Web"/>
                <a:cs typeface="VIJGUR+Adonis Web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5159" y="1906770"/>
            <a:ext cx="1273130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two-factor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54995" y="2192520"/>
            <a:ext cx="1538369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If</a:t>
            </a:r>
            <a:r>
              <a:rPr sz="1450" spc="8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come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across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5159" y="2230620"/>
            <a:ext cx="2101392" cy="1914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authentication,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limit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third-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party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access,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customize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privacy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settings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protect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from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malicious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activity.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54995" y="2516370"/>
            <a:ext cx="2188848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inappropriate</a:t>
            </a: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report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it</a:t>
            </a:r>
            <a:r>
              <a:rPr sz="1450" spc="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platform's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support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team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so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they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can</a:t>
            </a:r>
            <a:r>
              <a:rPr sz="1450" spc="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take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appropriate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action.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9773" y="4442316"/>
            <a:ext cx="3936629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VIJGUR+Adonis Web"/>
                <a:cs typeface="VIJGUR+Adonis Web"/>
              </a:rPr>
              <a:t>3</a:t>
            </a:r>
            <a:r>
              <a:rPr sz="2150" b="1" spc="1939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VIJGUR+Adonis Web"/>
                <a:cs typeface="VIJGUR+Adonis Web"/>
              </a:rPr>
              <a:t>Keep</a:t>
            </a:r>
            <a:r>
              <a:rPr sz="1800" b="1" spc="-37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25" dirty="0">
                <a:solidFill>
                  <a:srgbClr val="272525"/>
                </a:solidFill>
                <a:latin typeface="VIJGUR+Adonis Web"/>
                <a:cs typeface="VIJGUR+Adonis Web"/>
              </a:rPr>
              <a:t>Personal</a:t>
            </a:r>
            <a:r>
              <a:rPr sz="1800" b="1" spc="20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31" dirty="0">
                <a:solidFill>
                  <a:srgbClr val="272525"/>
                </a:solidFill>
                <a:latin typeface="VIJGUR+Adonis Web"/>
                <a:cs typeface="VIJGUR+Adonis Web"/>
              </a:rPr>
              <a:t>Information</a:t>
            </a:r>
            <a:r>
              <a:rPr sz="1800" b="1" spc="-18" dirty="0">
                <a:solidFill>
                  <a:srgbClr val="272525"/>
                </a:solidFill>
                <a:latin typeface="VIJGUR+Adonis Web"/>
                <a:cs typeface="VIJGUR+Adonis Web"/>
              </a:rPr>
              <a:t> </a:t>
            </a:r>
            <a:r>
              <a:rPr sz="1800" b="1" spc="-28" dirty="0">
                <a:solidFill>
                  <a:srgbClr val="272525"/>
                </a:solidFill>
                <a:latin typeface="VIJGUR+Adonis Web"/>
                <a:cs typeface="VIJGUR+Adonis Web"/>
              </a:rPr>
              <a:t>Private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5159" y="4983345"/>
            <a:ext cx="5208598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Avoid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sharing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sensitive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personal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information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could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be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used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against</a:t>
            </a:r>
            <a:r>
              <a:rPr sz="1450" spc="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hackers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malicious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actors.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9B497D-750D-F7B9-5D73-6025DB81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9" y="0"/>
            <a:ext cx="4288971" cy="372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42167C-3DA8-E386-D1F9-2CB253CE9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9" y="3730859"/>
            <a:ext cx="4288970" cy="2342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6422" y="-106562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400" y="366591"/>
            <a:ext cx="6081002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9" dirty="0">
                <a:solidFill>
                  <a:srgbClr val="000000"/>
                </a:solidFill>
                <a:latin typeface="MSWTNI+Adonis Web"/>
                <a:cs typeface="MSWTNI+Adonis Web"/>
              </a:rPr>
              <a:t>Advantages</a:t>
            </a:r>
            <a:r>
              <a:rPr sz="3600" b="1" spc="-56" dirty="0">
                <a:solidFill>
                  <a:srgbClr val="000000"/>
                </a:solidFill>
                <a:latin typeface="MSWTNI+Adonis Web"/>
                <a:cs typeface="MSWTNI+Adonis Web"/>
              </a:rPr>
              <a:t> </a:t>
            </a:r>
            <a:r>
              <a:rPr sz="3600" b="1" spc="-47" dirty="0">
                <a:solidFill>
                  <a:srgbClr val="000000"/>
                </a:solidFill>
                <a:latin typeface="MSWTNI+Adonis Web"/>
                <a:cs typeface="MSWTNI+Adonis Web"/>
              </a:rPr>
              <a:t>of</a:t>
            </a:r>
            <a:r>
              <a:rPr sz="3600" b="1" spc="-101" dirty="0">
                <a:solidFill>
                  <a:srgbClr val="000000"/>
                </a:solidFill>
                <a:latin typeface="MSWTNI+Adonis Web"/>
                <a:cs typeface="MSWTNI+Adonis Web"/>
              </a:rPr>
              <a:t> </a:t>
            </a:r>
            <a:r>
              <a:rPr sz="3600" b="1" spc="-69" dirty="0">
                <a:solidFill>
                  <a:srgbClr val="000000"/>
                </a:solidFill>
                <a:latin typeface="MSWTNI+Adonis Web"/>
                <a:cs typeface="MSWTNI+Adonis Web"/>
              </a:rPr>
              <a:t>Using</a:t>
            </a:r>
            <a:r>
              <a:rPr sz="3600" b="1" spc="-56" dirty="0">
                <a:solidFill>
                  <a:srgbClr val="000000"/>
                </a:solidFill>
                <a:latin typeface="MSWTNI+Adonis Web"/>
                <a:cs typeface="MSWTNI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MSWTNI+Adonis Web"/>
                <a:cs typeface="MSWTNI+Adonis Web"/>
              </a:rPr>
              <a:t>Instagram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1705" y="1874449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MSWTNI+Adonis Web"/>
                <a:cs typeface="MSWTNI+Adonis Web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6716" y="1874449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MSWTNI+Adonis Web"/>
                <a:cs typeface="MSWTNI+Adonis Web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1726" y="1874449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MSWTNI+Adonis Web"/>
                <a:cs typeface="MSWTNI+Adonis Web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167" y="2753809"/>
            <a:ext cx="1838909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0" dirty="0">
                <a:solidFill>
                  <a:srgbClr val="272525"/>
                </a:solidFill>
                <a:latin typeface="MSWTNI+Adonis Web"/>
                <a:cs typeface="MSWTNI+Adonis Web"/>
              </a:rPr>
              <a:t>Brand</a:t>
            </a:r>
            <a:r>
              <a:rPr sz="1800" b="1" spc="-33" dirty="0">
                <a:solidFill>
                  <a:srgbClr val="272525"/>
                </a:solidFill>
                <a:latin typeface="MSWTNI+Adonis Web"/>
                <a:cs typeface="MSWTNI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MSWTNI+Adonis Web"/>
                <a:cs typeface="MSWTNI+Adonis Web"/>
              </a:rPr>
              <a:t>Awareness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52014" y="2753136"/>
            <a:ext cx="1369403" cy="28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7" dirty="0">
                <a:solidFill>
                  <a:srgbClr val="272525"/>
                </a:solidFill>
                <a:latin typeface="MSWTNI+Adonis Web"/>
                <a:cs typeface="MSWTNI+Adonis Web"/>
              </a:rPr>
              <a:t>Engagement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63465" y="2753136"/>
            <a:ext cx="1944357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8" dirty="0">
                <a:solidFill>
                  <a:srgbClr val="272525"/>
                </a:solidFill>
                <a:latin typeface="MSWTNI+Adonis Web"/>
                <a:cs typeface="MSWTNI+Adonis Web"/>
              </a:rPr>
              <a:t>Visual</a:t>
            </a:r>
            <a:r>
              <a:rPr sz="1800" b="1" spc="14" dirty="0">
                <a:solidFill>
                  <a:srgbClr val="272525"/>
                </a:solidFill>
                <a:latin typeface="MSWTNI+Adonis Web"/>
                <a:cs typeface="MSWTNI+Adonis Web"/>
              </a:rPr>
              <a:t> </a:t>
            </a:r>
            <a:r>
              <a:rPr sz="1800" b="1" spc="-27" dirty="0">
                <a:solidFill>
                  <a:srgbClr val="272525"/>
                </a:solidFill>
                <a:latin typeface="MSWTNI+Adonis Web"/>
                <a:cs typeface="MSWTNI+Adonis Web"/>
              </a:rPr>
              <a:t>Storytelling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7611" y="3243588"/>
            <a:ext cx="2236023" cy="12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great</a:t>
            </a:r>
            <a:r>
              <a:rPr sz="1450" spc="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place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</a:p>
          <a:p>
            <a:pPr marL="13692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generate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buzz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increase</a:t>
            </a:r>
          </a:p>
          <a:p>
            <a:pPr marL="81408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brand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awareness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</a:p>
          <a:p>
            <a:pPr marL="27979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business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personal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brand.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09749" y="3243588"/>
            <a:ext cx="2027216" cy="21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offers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highly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engaged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user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base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</a:p>
          <a:p>
            <a:pPr marL="4569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interested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>
                <a:solidFill>
                  <a:srgbClr val="272525"/>
                </a:solidFill>
                <a:latin typeface="Source Sans Pro"/>
                <a:cs typeface="Source Sans Pro"/>
              </a:rPr>
              <a:t>seeing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endParaRPr lang="en-US" sz="1450" spc="-40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45690">
              <a:lnSpc>
                <a:spcPts val="1802"/>
              </a:lnSpc>
              <a:spcBef>
                <a:spcPts val="797"/>
              </a:spcBef>
            </a:pPr>
            <a:r>
              <a:rPr lang="en-US" sz="1450" spc="-25">
                <a:solidFill>
                  <a:srgbClr val="272525"/>
                </a:solidFill>
                <a:latin typeface="Source Sans Pro"/>
                <a:cs typeface="Source Sans Pro"/>
              </a:rPr>
              <a:t>Engaging </a:t>
            </a:r>
            <a:r>
              <a:rPr lang="en-US" sz="1450" spc="-33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lang="en-US" sz="1450" spc="21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lang="en-US" sz="1450" spc="-43">
                <a:solidFill>
                  <a:srgbClr val="272525"/>
                </a:solidFill>
                <a:latin typeface="Source Sans Pro"/>
                <a:cs typeface="Source Sans Pro"/>
              </a:rPr>
              <a:t>quality</a:t>
            </a:r>
            <a:r>
              <a:rPr lang="en-US" sz="1450">
                <a:solidFill>
                  <a:srgbClr val="272525"/>
                </a:solidFill>
                <a:latin typeface="Source Sans Pro"/>
                <a:cs typeface="Source Sans Pro"/>
              </a:rPr>
              <a:t> content. </a:t>
            </a:r>
          </a:p>
          <a:p>
            <a:pPr marL="45690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endParaRPr lang="en-US" sz="1450" spc="-40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45690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endParaRPr sz="1450" spc="-40" dirty="0">
              <a:solidFill>
                <a:srgbClr val="272525"/>
              </a:solidFill>
              <a:latin typeface="Source Sans Pro"/>
              <a:cs typeface="Source Sans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1378" y="3243588"/>
            <a:ext cx="2248530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its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emphasis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photos</a:t>
            </a:r>
          </a:p>
          <a:p>
            <a:pPr marL="102989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videos,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</a:p>
          <a:p>
            <a:pPr marL="1785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powerful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1" dirty="0">
                <a:solidFill>
                  <a:srgbClr val="272525"/>
                </a:solidFill>
                <a:latin typeface="Source Sans Pro"/>
                <a:cs typeface="Source Sans Pro"/>
              </a:rPr>
              <a:t>visual</a:t>
            </a:r>
          </a:p>
          <a:p>
            <a:pPr marL="14882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storytelling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creative</a:t>
            </a:r>
          </a:p>
          <a:p>
            <a:pPr marL="640556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expression.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15543" y="4255008"/>
            <a:ext cx="2404840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endParaRPr sz="1450" dirty="0">
              <a:solidFill>
                <a:srgbClr val="272525"/>
              </a:solidFill>
              <a:latin typeface="Source Sans Pro"/>
              <a:cs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0501DF-0059-788D-DA17-D04493B98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55" y="75092"/>
            <a:ext cx="3953678" cy="15814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D19D08-0C81-52CC-D7C2-45BC2F950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525"/>
            <a:ext cx="2079106" cy="1387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9896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891340"/>
            <a:ext cx="5712141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2" dirty="0">
                <a:solidFill>
                  <a:srgbClr val="000000"/>
                </a:solidFill>
                <a:latin typeface="VWFOBH+Adonis Web"/>
                <a:cs typeface="VWFOBH+Adonis Web"/>
              </a:rPr>
              <a:t>Statistics</a:t>
            </a:r>
            <a:r>
              <a:rPr sz="3600" b="1" spc="-64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3600" b="1" spc="-47" dirty="0">
                <a:solidFill>
                  <a:srgbClr val="000000"/>
                </a:solidFill>
                <a:latin typeface="VWFOBH+Adonis Web"/>
                <a:cs typeface="VWFOBH+Adonis Web"/>
              </a:rPr>
              <a:t>of</a:t>
            </a:r>
            <a:r>
              <a:rPr sz="3600" b="1" spc="-101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VWFOBH+Adonis Web"/>
                <a:cs typeface="VWFOBH+Adonis Web"/>
              </a:rPr>
              <a:t>Instagram</a:t>
            </a:r>
            <a:r>
              <a:rPr sz="3600" b="1" spc="-116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3600" b="1" spc="-55" dirty="0">
                <a:solidFill>
                  <a:srgbClr val="000000"/>
                </a:solidFill>
                <a:latin typeface="VWFOBH+Adonis Web"/>
                <a:cs typeface="VWFOBH+Adonis Web"/>
              </a:rPr>
              <a:t>Usage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638" y="1696863"/>
            <a:ext cx="2435791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-23" dirty="0">
                <a:solidFill>
                  <a:srgbClr val="000000"/>
                </a:solidFill>
                <a:latin typeface="VWFOBH+Adonis Web"/>
                <a:cs typeface="VWFOBH+Adonis Web"/>
              </a:rPr>
              <a:t>User</a:t>
            </a:r>
            <a:r>
              <a:rPr sz="2150" b="1" spc="-10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2150" b="1" spc="-28" dirty="0">
                <a:solidFill>
                  <a:srgbClr val="000000"/>
                </a:solidFill>
                <a:latin typeface="VWFOBH+Adonis Web"/>
                <a:cs typeface="VWFOBH+Adonis Web"/>
              </a:rPr>
              <a:t>Demographics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0517" y="1617184"/>
            <a:ext cx="2592690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-28" dirty="0">
                <a:solidFill>
                  <a:srgbClr val="000000"/>
                </a:solidFill>
                <a:latin typeface="VWFOBH+Adonis Web"/>
                <a:cs typeface="VWFOBH+Adonis Web"/>
              </a:rPr>
              <a:t>Usage</a:t>
            </a:r>
            <a:r>
              <a:rPr sz="2150" b="1" spc="-40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2150" b="1" dirty="0">
                <a:solidFill>
                  <a:srgbClr val="000000"/>
                </a:solidFill>
                <a:latin typeface="VWFOBH+Adonis Web"/>
                <a:cs typeface="VWFOBH+Adonis Web"/>
              </a:rPr>
              <a:t>&amp;</a:t>
            </a:r>
            <a:r>
              <a:rPr sz="2150" b="1" spc="-20" dirty="0">
                <a:solidFill>
                  <a:srgbClr val="000000"/>
                </a:solidFill>
                <a:latin typeface="VWFOBH+Adonis Web"/>
                <a:cs typeface="VWFOBH+Adonis Web"/>
              </a:rPr>
              <a:t> </a:t>
            </a:r>
            <a:r>
              <a:rPr sz="2150" b="1" spc="-37" dirty="0">
                <a:solidFill>
                  <a:srgbClr val="000000"/>
                </a:solidFill>
                <a:latin typeface="VWFOBH+Adonis Web"/>
                <a:cs typeface="VWFOBH+Adonis Web"/>
              </a:rPr>
              <a:t>Engagement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061" y="2233352"/>
            <a:ext cx="4249154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has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than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1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billion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monthly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active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users,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500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million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using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every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6" dirty="0">
                <a:solidFill>
                  <a:srgbClr val="272525"/>
                </a:solidFill>
                <a:latin typeface="Source Sans Pro"/>
                <a:cs typeface="Source Sans Pro"/>
              </a:rPr>
              <a:t>day.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31292" y="2169065"/>
            <a:ext cx="4137861" cy="914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spend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an</a:t>
            </a:r>
            <a:r>
              <a:rPr sz="1450" spc="6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average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28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minutes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day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platform,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average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person checks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</a:p>
          <a:p>
            <a:pPr marL="0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than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20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times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6" dirty="0">
                <a:solidFill>
                  <a:srgbClr val="272525"/>
                </a:solidFill>
                <a:latin typeface="Source Sans Pro"/>
                <a:cs typeface="Source Sans Pro"/>
              </a:rPr>
              <a:t>day.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6061" y="3003550"/>
            <a:ext cx="4173718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71%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its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are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under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35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years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old,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than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half</a:t>
            </a:r>
            <a:r>
              <a:rPr sz="1450" spc="8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4" dirty="0">
                <a:solidFill>
                  <a:srgbClr val="272525"/>
                </a:solidFill>
                <a:latin typeface="Source Sans Pro"/>
                <a:cs typeface="Source Sans Pro"/>
              </a:rPr>
              <a:t>all</a:t>
            </a:r>
            <a:r>
              <a:rPr sz="1450" spc="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check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2" dirty="0">
                <a:solidFill>
                  <a:srgbClr val="272525"/>
                </a:solidFill>
                <a:latin typeface="Source Sans Pro"/>
                <a:cs typeface="Source Sans Pro"/>
              </a:rPr>
              <a:t>daily.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8091" y="3455398"/>
            <a:ext cx="3721496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Photos</a:t>
            </a: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videos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>
                <a:solidFill>
                  <a:srgbClr val="272525"/>
                </a:solidFill>
                <a:latin typeface="Source Sans Pro"/>
                <a:cs typeface="Source Sans Pro"/>
              </a:rPr>
              <a:t>receive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endParaRPr lang="en-US" sz="1450" spc="-25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6">
                <a:solidFill>
                  <a:srgbClr val="272525"/>
                </a:solidFill>
                <a:latin typeface="Source Sans Pro"/>
                <a:cs typeface="Source Sans Pro"/>
              </a:rPr>
              <a:t>average</a:t>
            </a:r>
            <a:r>
              <a:rPr sz="1450" spc="18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23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%</a:t>
            </a:r>
            <a:r>
              <a:rPr sz="1450" spc="-43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more</a:t>
            </a:r>
            <a:r>
              <a:rPr lang="en-US"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4">
                <a:solidFill>
                  <a:srgbClr val="272525"/>
                </a:solidFill>
                <a:latin typeface="Source Sans Pro"/>
                <a:cs typeface="Source Sans Pro"/>
              </a:rPr>
              <a:t>engagement</a:t>
            </a:r>
            <a:endParaRPr lang="en-US" sz="1450" spc="-14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>
                <a:solidFill>
                  <a:srgbClr val="272525"/>
                </a:solidFill>
                <a:latin typeface="Source Sans Pro"/>
                <a:cs typeface="Source Sans Pro"/>
              </a:rPr>
              <a:t>than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other</a:t>
            </a:r>
            <a:r>
              <a:rPr sz="1450" spc="-31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types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endParaRPr lang="en-US" sz="1450" spc="-25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theplatform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4833" y="4063176"/>
            <a:ext cx="3980362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90%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at</a:t>
            </a:r>
            <a:r>
              <a:rPr sz="1450" spc="7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least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one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business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642EF1-5178-4ECF-9610-2654214DA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82" y="2892028"/>
            <a:ext cx="4173718" cy="2991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729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500815"/>
            <a:ext cx="6787519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8" dirty="0">
                <a:solidFill>
                  <a:srgbClr val="000000"/>
                </a:solidFill>
                <a:latin typeface="OFUJEM+Adonis Web"/>
                <a:cs typeface="OFUJEM+Adonis Web"/>
              </a:rPr>
              <a:t>Influencer</a:t>
            </a:r>
            <a:r>
              <a:rPr sz="3600" b="1" spc="-125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OFUJEM+Adonis Web"/>
                <a:cs typeface="OFUJEM+Adonis Web"/>
              </a:rPr>
              <a:t>Marketing</a:t>
            </a:r>
            <a:r>
              <a:rPr sz="3600" b="1" spc="-58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3600" b="1" spc="-47" dirty="0">
                <a:solidFill>
                  <a:srgbClr val="000000"/>
                </a:solidFill>
                <a:latin typeface="OFUJEM+Adonis Web"/>
                <a:cs typeface="OFUJEM+Adonis Web"/>
              </a:rPr>
              <a:t>on</a:t>
            </a:r>
            <a:r>
              <a:rPr sz="3600" b="1" spc="-128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OFUJEM+Adonis Web"/>
                <a:cs typeface="OFUJEM+Adonis Web"/>
              </a:rPr>
              <a:t>Instagram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0174" y="3741110"/>
            <a:ext cx="1900955" cy="60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000000"/>
                </a:solidFill>
                <a:latin typeface="OFUJEM+Adonis Web"/>
                <a:cs typeface="OFUJEM+Adonis Web"/>
              </a:rPr>
              <a:t>What </a:t>
            </a:r>
            <a:r>
              <a:rPr sz="1800" b="1" dirty="0">
                <a:solidFill>
                  <a:srgbClr val="000000"/>
                </a:solidFill>
                <a:latin typeface="OFUJEM+Adonis Web"/>
                <a:cs typeface="OFUJEM+Adonis Web"/>
              </a:rPr>
              <a:t>is</a:t>
            </a:r>
            <a:r>
              <a:rPr sz="1800" b="1" spc="-23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1800" b="1" spc="-37" dirty="0">
                <a:solidFill>
                  <a:srgbClr val="000000"/>
                </a:solidFill>
                <a:latin typeface="OFUJEM+Adonis Web"/>
                <a:cs typeface="OFUJEM+Adonis Web"/>
              </a:rPr>
              <a:t>Influencer</a:t>
            </a:r>
          </a:p>
          <a:p>
            <a:pPr marL="346323" marR="0">
              <a:lnSpc>
                <a:spcPts val="2228"/>
              </a:lnSpc>
              <a:spcBef>
                <a:spcPts val="71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OFUJEM+Adonis Web"/>
                <a:cs typeface="OFUJEM+Adonis Web"/>
              </a:rPr>
              <a:t>Marketing?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2319" y="3741110"/>
            <a:ext cx="2559916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000000"/>
                </a:solidFill>
                <a:latin typeface="OFUJEM+Adonis Web"/>
                <a:cs typeface="OFUJEM+Adonis Web"/>
              </a:rPr>
              <a:t>The</a:t>
            </a:r>
            <a:r>
              <a:rPr sz="1800" b="1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1800" b="1" spc="-40" dirty="0">
                <a:solidFill>
                  <a:srgbClr val="000000"/>
                </a:solidFill>
                <a:latin typeface="OFUJEM+Adonis Web"/>
                <a:cs typeface="OFUJEM+Adonis Web"/>
              </a:rPr>
              <a:t>Power</a:t>
            </a:r>
            <a:r>
              <a:rPr sz="1800" b="1" spc="18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1800" b="1" spc="-23" dirty="0">
                <a:solidFill>
                  <a:srgbClr val="000000"/>
                </a:solidFill>
                <a:latin typeface="OFUJEM+Adonis Web"/>
                <a:cs typeface="OFUJEM+Adonis Web"/>
              </a:rPr>
              <a:t>of</a:t>
            </a:r>
            <a:r>
              <a:rPr sz="1800" b="1" spc="-50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1800" b="1" spc="-36" dirty="0">
                <a:solidFill>
                  <a:srgbClr val="000000"/>
                </a:solidFill>
                <a:latin typeface="OFUJEM+Adonis Web"/>
                <a:cs typeface="OFUJEM+Adonis Web"/>
              </a:rPr>
              <a:t>Influencers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9878" y="3741110"/>
            <a:ext cx="2229910" cy="60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0" dirty="0">
                <a:solidFill>
                  <a:srgbClr val="000000"/>
                </a:solidFill>
                <a:latin typeface="OFUJEM+Adonis Web"/>
                <a:cs typeface="OFUJEM+Adonis Web"/>
              </a:rPr>
              <a:t>Successful</a:t>
            </a:r>
            <a:r>
              <a:rPr sz="1800" b="1" spc="36" dirty="0">
                <a:solidFill>
                  <a:srgbClr val="000000"/>
                </a:solidFill>
                <a:latin typeface="OFUJEM+Adonis Web"/>
                <a:cs typeface="OFUJEM+Adonis Web"/>
              </a:rPr>
              <a:t> </a:t>
            </a:r>
            <a:r>
              <a:rPr sz="1800" b="1" spc="-37" dirty="0">
                <a:solidFill>
                  <a:srgbClr val="000000"/>
                </a:solidFill>
                <a:latin typeface="OFUJEM+Adonis Web"/>
                <a:cs typeface="OFUJEM+Adonis Web"/>
              </a:rPr>
              <a:t>Influencer</a:t>
            </a:r>
          </a:p>
          <a:p>
            <a:pPr marL="522833" marR="0">
              <a:lnSpc>
                <a:spcPts val="2228"/>
              </a:lnSpc>
              <a:spcBef>
                <a:spcPts val="71"/>
              </a:spcBef>
              <a:spcAft>
                <a:spcPts val="0"/>
              </a:spcAft>
            </a:pPr>
            <a:r>
              <a:rPr sz="1800" b="1" spc="-28" dirty="0">
                <a:solidFill>
                  <a:srgbClr val="000000"/>
                </a:solidFill>
                <a:latin typeface="OFUJEM+Adonis Web"/>
                <a:cs typeface="OFUJEM+Adonis Web"/>
              </a:rPr>
              <a:t>Campaigns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9593" y="4268463"/>
            <a:ext cx="2806360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Influencers</a:t>
            </a: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have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ability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reach</a:t>
            </a:r>
          </a:p>
          <a:p>
            <a:pPr marL="245566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large,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engaged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audience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</a:p>
          <a:p>
            <a:pPr marL="114746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signif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icant</a:t>
            </a:r>
          </a:p>
          <a:p>
            <a:pPr marL="127992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impact</a:t>
            </a:r>
            <a:r>
              <a:rPr sz="1450" spc="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brand's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visibility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1045517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success.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1960" y="4554213"/>
            <a:ext cx="2863512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679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Influencer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marketing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type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</a:p>
          <a:p>
            <a:pPr marL="60126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marketing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involves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partnering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influencers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(people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who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have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</a:p>
          <a:p>
            <a:pPr marL="15641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large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following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Instagram)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</a:p>
          <a:p>
            <a:pPr marL="249138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promote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 products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services.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79480" y="4554213"/>
            <a:ext cx="2877460" cy="2238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555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Some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successful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influencer</a:t>
            </a:r>
          </a:p>
          <a:p>
            <a:pPr marL="1547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campaigns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involve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sponsored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posts,</a:t>
            </a:r>
          </a:p>
          <a:p>
            <a:pPr marL="80218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giveaways,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takeovers,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product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placements.</a:t>
            </a:r>
            <a:r>
              <a:rPr sz="1450" spc="-8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Brands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spc="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creative</a:t>
            </a:r>
          </a:p>
          <a:p>
            <a:pPr marL="113555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authentic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collaborations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 with</a:t>
            </a:r>
          </a:p>
          <a:p>
            <a:pPr marL="178444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influencers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tend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see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best</a:t>
            </a:r>
          </a:p>
          <a:p>
            <a:pPr marL="111397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results.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56754" y="-235131"/>
            <a:ext cx="11490960" cy="607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121" y="824665"/>
            <a:ext cx="5530141" cy="1166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75" dirty="0">
                <a:solidFill>
                  <a:srgbClr val="000000"/>
                </a:solidFill>
                <a:latin typeface="HQFDUQ+Adonis Web"/>
                <a:cs typeface="HQFDUQ+Adonis Web"/>
              </a:rPr>
              <a:t>Tips</a:t>
            </a:r>
            <a:r>
              <a:rPr sz="3600" b="1" spc="-50" dirty="0">
                <a:solidFill>
                  <a:srgbClr val="000000"/>
                </a:solidFill>
                <a:latin typeface="HQFDUQ+Adonis Web"/>
                <a:cs typeface="HQFDUQ+Adonis Web"/>
              </a:rPr>
              <a:t> </a:t>
            </a:r>
            <a:r>
              <a:rPr sz="3600" b="1" spc="-56" dirty="0">
                <a:solidFill>
                  <a:srgbClr val="000000"/>
                </a:solidFill>
                <a:latin typeface="HQFDUQ+Adonis Web"/>
                <a:cs typeface="HQFDUQ+Adonis Web"/>
              </a:rPr>
              <a:t>for</a:t>
            </a:r>
            <a:r>
              <a:rPr sz="3600" b="1" spc="-137" dirty="0">
                <a:solidFill>
                  <a:srgbClr val="000000"/>
                </a:solidFill>
                <a:latin typeface="HQFDUQ+Adonis Web"/>
                <a:cs typeface="HQFDUQ+Adonis Web"/>
              </a:rPr>
              <a:t> </a:t>
            </a:r>
            <a:r>
              <a:rPr sz="3600" b="1" spc="-69" dirty="0">
                <a:solidFill>
                  <a:srgbClr val="000000"/>
                </a:solidFill>
                <a:latin typeface="HQFDUQ+Adonis Web"/>
                <a:cs typeface="HQFDUQ+Adonis Web"/>
              </a:rPr>
              <a:t>Using</a:t>
            </a:r>
            <a:r>
              <a:rPr sz="3600" b="1" spc="-56" dirty="0">
                <a:solidFill>
                  <a:srgbClr val="000000"/>
                </a:solidFill>
                <a:latin typeface="HQFDUQ+Adonis Web"/>
                <a:cs typeface="HQFDUQ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HQFDUQ+Adonis Web"/>
                <a:cs typeface="HQFDUQ+Adonis Web"/>
              </a:rPr>
              <a:t>Instagram</a:t>
            </a:r>
            <a:r>
              <a:rPr sz="3600" b="1" spc="-116" dirty="0">
                <a:solidFill>
                  <a:srgbClr val="000000"/>
                </a:solidFill>
                <a:latin typeface="HQFDUQ+Adonis Web"/>
                <a:cs typeface="HQFDUQ+Adonis Web"/>
              </a:rPr>
              <a:t> </a:t>
            </a:r>
            <a:r>
              <a:rPr sz="3600" b="1" spc="-56" dirty="0">
                <a:solidFill>
                  <a:srgbClr val="000000"/>
                </a:solidFill>
                <a:latin typeface="HQFDUQ+Adonis Web"/>
                <a:cs typeface="HQFDUQ+Adonis Web"/>
              </a:rPr>
              <a:t>for</a:t>
            </a:r>
          </a:p>
          <a:p>
            <a:pPr marL="0" marR="0">
              <a:lnSpc>
                <a:spcPts val="4425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1" dirty="0">
                <a:solidFill>
                  <a:srgbClr val="000000"/>
                </a:solidFill>
                <a:latin typeface="HQFDUQ+Adonis Web"/>
                <a:cs typeface="HQFDUQ+Adonis Web"/>
              </a:rPr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3" y="2251059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HQFDUQ+Adonis Web"/>
                <a:cs typeface="HQFDUQ+Adonis Web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5159" y="2274260"/>
            <a:ext cx="1877426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272525"/>
                </a:solidFill>
                <a:latin typeface="HQFDUQ+Adonis Web"/>
                <a:cs typeface="HQFDUQ+Adonis Web"/>
              </a:rPr>
              <a:t>Define</a:t>
            </a:r>
            <a:r>
              <a:rPr sz="1800" b="1" dirty="0">
                <a:solidFill>
                  <a:srgbClr val="272525"/>
                </a:solidFill>
                <a:latin typeface="HQFDUQ+Adonis Web"/>
                <a:cs typeface="HQFDUQ+Adonis Web"/>
              </a:rPr>
              <a:t> </a:t>
            </a:r>
            <a:r>
              <a:rPr sz="1800" b="1" spc="-70" dirty="0">
                <a:solidFill>
                  <a:srgbClr val="272525"/>
                </a:solidFill>
                <a:latin typeface="HQFDUQ+Adonis Web"/>
                <a:cs typeface="HQFDUQ+Adonis Web"/>
              </a:rPr>
              <a:t>Your</a:t>
            </a:r>
            <a:r>
              <a:rPr sz="1800" b="1" spc="49" dirty="0">
                <a:solidFill>
                  <a:srgbClr val="272525"/>
                </a:solidFill>
                <a:latin typeface="HQFDUQ+Adonis Web"/>
                <a:cs typeface="HQFDUQ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HQFDUQ+Adonis Web"/>
                <a:cs typeface="HQFDUQ+Adonis Web"/>
              </a:rPr>
              <a:t>Goals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5159" y="2801613"/>
            <a:ext cx="4916148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Clearly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def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ine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goals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objectives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using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tailor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strategy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meet these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goals.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9773" y="3698859"/>
            <a:ext cx="3006414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HQFDUQ+Adonis Web"/>
                <a:cs typeface="HQFDUQ+Adonis Web"/>
              </a:rPr>
              <a:t>2</a:t>
            </a:r>
            <a:r>
              <a:rPr sz="2150" b="1" spc="1939" dirty="0">
                <a:solidFill>
                  <a:srgbClr val="272525"/>
                </a:solidFill>
                <a:latin typeface="HQFDUQ+Adonis Web"/>
                <a:cs typeface="HQFDUQ+Adonis Web"/>
              </a:rPr>
              <a:t> </a:t>
            </a:r>
            <a:r>
              <a:rPr sz="1800" b="1" spc="-31" dirty="0">
                <a:solidFill>
                  <a:srgbClr val="272525"/>
                </a:solidFill>
                <a:latin typeface="HQFDUQ+Adonis Web"/>
                <a:cs typeface="HQFDUQ+Adonis Web"/>
              </a:rPr>
              <a:t>Create</a:t>
            </a:r>
            <a:r>
              <a:rPr sz="1800" b="1" dirty="0">
                <a:solidFill>
                  <a:srgbClr val="272525"/>
                </a:solidFill>
                <a:latin typeface="HQFDUQ+Adonis Web"/>
                <a:cs typeface="HQFDUQ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HQFDUQ+Adonis Web"/>
                <a:cs typeface="HQFDUQ+Adonis Web"/>
              </a:rPr>
              <a:t>Engaging</a:t>
            </a:r>
            <a:r>
              <a:rPr sz="1800" b="1" dirty="0">
                <a:solidFill>
                  <a:srgbClr val="272525"/>
                </a:solidFill>
                <a:latin typeface="HQFDUQ+Adonis Web"/>
                <a:cs typeface="HQFDUQ+Adonis Web"/>
              </a:rPr>
              <a:t> </a:t>
            </a:r>
            <a:r>
              <a:rPr sz="1800" b="1" spc="-41" dirty="0">
                <a:solidFill>
                  <a:srgbClr val="272525"/>
                </a:solidFill>
                <a:latin typeface="HQFDUQ+Adonis Web"/>
                <a:cs typeface="HQFDUQ+Adonis Web"/>
              </a:rPr>
              <a:t>Content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5159" y="4239888"/>
            <a:ext cx="4948530" cy="92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Create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high-quality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resonates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audience,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visually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appealing,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consistent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brand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identity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message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38FC5-D36E-D931-52F0-3C3D71A61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83" y="-206288"/>
            <a:ext cx="4274840" cy="2801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01D3D-8763-E10B-5318-C9454EA4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83" y="2663506"/>
            <a:ext cx="4274840" cy="310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tint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330" y="1033423"/>
            <a:ext cx="3816736" cy="398075"/>
          </a:xfrm>
          <a:prstGeom prst="rect">
            <a:avLst/>
          </a:prstGeom>
        </p:spPr>
        <p:txBody>
          <a:bodyPr vert="horz" wrap="square" lIns="0" tIns="9796" rIns="0" bIns="0" rtlCol="0">
            <a:spAutoFit/>
          </a:bodyPr>
          <a:lstStyle/>
          <a:p>
            <a:pPr marL="7837">
              <a:spcBef>
                <a:spcPts val="77"/>
              </a:spcBef>
            </a:pPr>
            <a:r>
              <a:rPr lang="en-US" spc="62"/>
              <a:t>Conclusion</a:t>
            </a:r>
            <a:endParaRPr spc="62" dirty="0"/>
          </a:p>
        </p:txBody>
      </p:sp>
      <p:sp>
        <p:nvSpPr>
          <p:cNvPr id="3" name="object 3"/>
          <p:cNvSpPr txBox="1"/>
          <p:nvPr/>
        </p:nvSpPr>
        <p:spPr>
          <a:xfrm>
            <a:off x="1898576" y="1851422"/>
            <a:ext cx="2376264" cy="1270493"/>
          </a:xfrm>
          <a:prstGeom prst="rect">
            <a:avLst/>
          </a:prstGeom>
        </p:spPr>
        <p:txBody>
          <a:bodyPr vert="horz" wrap="square" lIns="0" tIns="9796" rIns="0" bIns="0" rtlCol="0">
            <a:spAutoFit/>
          </a:bodyPr>
          <a:lstStyle/>
          <a:p>
            <a:pPr marL="7837">
              <a:spcBef>
                <a:spcPts val="77"/>
              </a:spcBef>
            </a:pPr>
            <a:r>
              <a:rPr sz="1234" spc="86" dirty="0">
                <a:solidFill>
                  <a:srgbClr val="466FD5"/>
                </a:solidFill>
                <a:latin typeface="SimSun"/>
                <a:cs typeface="SimSun"/>
              </a:rPr>
              <a:t>Connect</a:t>
            </a:r>
            <a:endParaRPr sz="1234">
              <a:latin typeface="SimSun"/>
              <a:cs typeface="SimSun"/>
            </a:endParaRPr>
          </a:p>
          <a:p>
            <a:pPr marL="7837" marR="3135" algn="just">
              <a:lnSpc>
                <a:spcPct val="150500"/>
              </a:lnSpc>
              <a:spcBef>
                <a:spcPts val="589"/>
              </a:spcBef>
            </a:pP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n</a:t>
            </a:r>
            <a:r>
              <a:rPr sz="1100" spc="-22" dirty="0">
                <a:solidFill>
                  <a:srgbClr val="15203F"/>
                </a:solidFill>
                <a:latin typeface="Roboto"/>
                <a:cs typeface="Roboto"/>
              </a:rPr>
              <a:t>s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t</a:t>
            </a:r>
            <a:r>
              <a:rPr sz="110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g</a:t>
            </a:r>
            <a:r>
              <a:rPr sz="1100" spc="-19" dirty="0">
                <a:solidFill>
                  <a:srgbClr val="15203F"/>
                </a:solidFill>
                <a:latin typeface="Roboto"/>
                <a:cs typeface="Roboto"/>
              </a:rPr>
              <a:t>r</a:t>
            </a:r>
            <a:r>
              <a:rPr sz="110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100" dirty="0">
                <a:solidFill>
                  <a:srgbClr val="15203F"/>
                </a:solidFill>
                <a:latin typeface="Roboto"/>
                <a:cs typeface="Roboto"/>
              </a:rPr>
              <a:t>m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s</a:t>
            </a:r>
            <a:r>
              <a:rPr sz="1100" spc="-37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 po</a:t>
            </a:r>
            <a:r>
              <a:rPr sz="1100" spc="15" dirty="0">
                <a:solidFill>
                  <a:srgbClr val="15203F"/>
                </a:solidFill>
                <a:latin typeface="Roboto"/>
                <a:cs typeface="Roboto"/>
              </a:rPr>
              <a:t>w</a:t>
            </a:r>
            <a:r>
              <a:rPr sz="110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100" spc="-19" dirty="0">
                <a:solidFill>
                  <a:srgbClr val="15203F"/>
                </a:solidFill>
                <a:latin typeface="Roboto"/>
                <a:cs typeface="Roboto"/>
              </a:rPr>
              <a:t>r</a:t>
            </a:r>
            <a:r>
              <a:rPr sz="1100" dirty="0">
                <a:solidFill>
                  <a:srgbClr val="15203F"/>
                </a:solidFill>
                <a:latin typeface="Roboto"/>
                <a:cs typeface="Roboto"/>
              </a:rPr>
              <a:t>f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u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l</a:t>
            </a:r>
            <a:r>
              <a:rPr sz="1100" spc="-4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t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oo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l</a:t>
            </a:r>
            <a:r>
              <a:rPr sz="1100" spc="-4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15203F"/>
                </a:solidFill>
                <a:latin typeface="Roboto"/>
                <a:cs typeface="Roboto"/>
              </a:rPr>
              <a:t>f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o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r  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connecting 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with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people 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around </a:t>
            </a:r>
            <a:r>
              <a:rPr sz="1100" spc="-201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the 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world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z="1100" spc="-12" dirty="0">
                <a:solidFill>
                  <a:srgbClr val="15203F"/>
                </a:solidFill>
                <a:latin typeface="Roboto"/>
                <a:cs typeface="Roboto"/>
              </a:rPr>
              <a:t>exploring 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3" dirty="0">
                <a:solidFill>
                  <a:srgbClr val="15203F"/>
                </a:solidFill>
                <a:latin typeface="Roboto"/>
                <a:cs typeface="Roboto"/>
              </a:rPr>
              <a:t>different </a:t>
            </a:r>
            <a:r>
              <a:rPr sz="1100" spc="-9" dirty="0">
                <a:solidFill>
                  <a:srgbClr val="15203F"/>
                </a:solidFill>
                <a:latin typeface="Roboto"/>
                <a:cs typeface="Roboto"/>
              </a:rPr>
              <a:t>cultures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z="1100" spc="-3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100" spc="-6" dirty="0">
                <a:solidFill>
                  <a:srgbClr val="15203F"/>
                </a:solidFill>
                <a:latin typeface="Roboto"/>
                <a:cs typeface="Roboto"/>
              </a:rPr>
              <a:t>perspectives.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865" y="1851422"/>
            <a:ext cx="1776570" cy="1469330"/>
          </a:xfrm>
          <a:prstGeom prst="rect">
            <a:avLst/>
          </a:prstGeom>
        </p:spPr>
        <p:txBody>
          <a:bodyPr vert="horz" wrap="square" lIns="0" tIns="9796" rIns="0" bIns="0" rtlCol="0">
            <a:spAutoFit/>
          </a:bodyPr>
          <a:lstStyle/>
          <a:p>
            <a:pPr marL="7837">
              <a:spcBef>
                <a:spcPts val="77"/>
              </a:spcBef>
            </a:pPr>
            <a:r>
              <a:rPr sz="1234" spc="6" dirty="0">
                <a:solidFill>
                  <a:srgbClr val="466FD5"/>
                </a:solidFill>
                <a:latin typeface="SimSun"/>
                <a:cs typeface="SimSun"/>
              </a:rPr>
              <a:t>Create</a:t>
            </a:r>
            <a:endParaRPr sz="1234">
              <a:latin typeface="SimSun"/>
              <a:cs typeface="SimSun"/>
            </a:endParaRPr>
          </a:p>
          <a:p>
            <a:pPr marL="7837" marR="3135" algn="just">
              <a:lnSpc>
                <a:spcPct val="150500"/>
              </a:lnSpc>
              <a:spcBef>
                <a:spcPts val="589"/>
              </a:spcBef>
            </a:pPr>
            <a:r>
              <a:rPr sz="1050" spc="3" dirty="0">
                <a:solidFill>
                  <a:srgbClr val="15203F"/>
                </a:solidFill>
                <a:latin typeface="Roboto"/>
                <a:cs typeface="Roboto"/>
              </a:rPr>
              <a:t>Whether 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you're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a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business </a:t>
            </a:r>
            <a:r>
              <a:rPr sz="1050" spc="-9" dirty="0">
                <a:solidFill>
                  <a:srgbClr val="15203F"/>
                </a:solidFill>
                <a:latin typeface="Roboto"/>
                <a:cs typeface="Roboto"/>
              </a:rPr>
              <a:t> owner,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influencer, or creator, </a:t>
            </a:r>
            <a:r>
              <a:rPr sz="1050" spc="-9" dirty="0">
                <a:solidFill>
                  <a:srgbClr val="15203F"/>
                </a:solidFill>
                <a:latin typeface="Roboto"/>
                <a:cs typeface="Roboto"/>
              </a:rPr>
              <a:t> Instagram provides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endless </a:t>
            </a:r>
            <a:r>
              <a:rPr sz="1050" spc="-3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opportunities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for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creativity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z="1050" spc="-201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self-expression.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066" y="1851422"/>
            <a:ext cx="2053278" cy="1469330"/>
          </a:xfrm>
          <a:prstGeom prst="rect">
            <a:avLst/>
          </a:prstGeom>
        </p:spPr>
        <p:txBody>
          <a:bodyPr vert="horz" wrap="square" lIns="0" tIns="9796" rIns="0" bIns="0" rtlCol="0">
            <a:spAutoFit/>
          </a:bodyPr>
          <a:lstStyle/>
          <a:p>
            <a:pPr marL="7837">
              <a:spcBef>
                <a:spcPts val="77"/>
              </a:spcBef>
            </a:pPr>
            <a:r>
              <a:rPr sz="1234" spc="154" dirty="0">
                <a:solidFill>
                  <a:srgbClr val="466FD5"/>
                </a:solidFill>
                <a:latin typeface="SimSun"/>
                <a:cs typeface="SimSun"/>
              </a:rPr>
              <a:t>Grow</a:t>
            </a:r>
            <a:endParaRPr sz="1234">
              <a:latin typeface="SimSun"/>
              <a:cs typeface="SimSun"/>
            </a:endParaRPr>
          </a:p>
          <a:p>
            <a:pPr marL="7837" marR="3135" algn="just">
              <a:lnSpc>
                <a:spcPct val="150500"/>
              </a:lnSpc>
              <a:spcBef>
                <a:spcPts val="589"/>
              </a:spcBef>
            </a:pP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W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t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h</a:t>
            </a:r>
            <a:r>
              <a:rPr sz="1050" spc="-19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ts</a:t>
            </a:r>
            <a:r>
              <a:rPr sz="1050" spc="-37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h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g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h</a:t>
            </a:r>
            <a:r>
              <a:rPr sz="1050" spc="-19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ng</a:t>
            </a:r>
            <a:r>
              <a:rPr sz="105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g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9" dirty="0">
                <a:solidFill>
                  <a:srgbClr val="15203F"/>
                </a:solidFill>
                <a:latin typeface="Roboto"/>
                <a:cs typeface="Roboto"/>
              </a:rPr>
              <a:t>m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n</a:t>
            </a:r>
            <a:r>
              <a:rPr sz="1050" spc="-9" dirty="0">
                <a:solidFill>
                  <a:srgbClr val="15203F"/>
                </a:solidFill>
                <a:latin typeface="Roboto"/>
                <a:cs typeface="Roboto"/>
              </a:rPr>
              <a:t>t</a:t>
            </a:r>
            <a:r>
              <a:rPr sz="1050" spc="-19" dirty="0">
                <a:solidFill>
                  <a:srgbClr val="15203F"/>
                </a:solidFill>
                <a:latin typeface="Roboto"/>
                <a:cs typeface="Roboto"/>
              </a:rPr>
              <a:t> r</a:t>
            </a:r>
            <a:r>
              <a:rPr sz="105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t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s  and</a:t>
            </a:r>
            <a:r>
              <a:rPr sz="1050" spc="-34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9" dirty="0">
                <a:solidFill>
                  <a:srgbClr val="15203F"/>
                </a:solidFill>
                <a:latin typeface="Roboto"/>
                <a:cs typeface="Roboto"/>
              </a:rPr>
              <a:t>broad</a:t>
            </a:r>
            <a:r>
              <a:rPr sz="1050" spc="-31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reach,</a:t>
            </a:r>
            <a:r>
              <a:rPr sz="1050" spc="-3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9" dirty="0">
                <a:solidFill>
                  <a:srgbClr val="15203F"/>
                </a:solidFill>
                <a:latin typeface="Roboto"/>
                <a:cs typeface="Roboto"/>
              </a:rPr>
              <a:t>Instagram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 can </a:t>
            </a:r>
            <a:r>
              <a:rPr sz="1050" spc="-197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h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l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p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bu</a:t>
            </a:r>
            <a:r>
              <a:rPr sz="1050" spc="-22" dirty="0">
                <a:solidFill>
                  <a:srgbClr val="15203F"/>
                </a:solidFill>
                <a:latin typeface="Roboto"/>
                <a:cs typeface="Roboto"/>
              </a:rPr>
              <a:t>s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n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22" dirty="0">
                <a:solidFill>
                  <a:srgbClr val="15203F"/>
                </a:solidFill>
                <a:latin typeface="Roboto"/>
                <a:cs typeface="Roboto"/>
              </a:rPr>
              <a:t>ss</a:t>
            </a:r>
            <a:r>
              <a:rPr sz="1050" spc="22" dirty="0">
                <a:solidFill>
                  <a:srgbClr val="15203F"/>
                </a:solidFill>
                <a:latin typeface="Roboto"/>
                <a:cs typeface="Roboto"/>
              </a:rPr>
              <a:t>e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s</a:t>
            </a:r>
            <a:r>
              <a:rPr sz="1050" spc="-37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n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d</a:t>
            </a:r>
            <a:r>
              <a:rPr sz="1050" spc="-31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n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d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3" dirty="0">
                <a:solidFill>
                  <a:srgbClr val="15203F"/>
                </a:solidFill>
                <a:latin typeface="Roboto"/>
                <a:cs typeface="Roboto"/>
              </a:rPr>
              <a:t>v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i</a:t>
            </a:r>
            <a:r>
              <a:rPr sz="1050" spc="-15" dirty="0">
                <a:solidFill>
                  <a:srgbClr val="15203F"/>
                </a:solidFill>
                <a:latin typeface="Roboto"/>
                <a:cs typeface="Roboto"/>
              </a:rPr>
              <a:t>d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u</a:t>
            </a:r>
            <a:r>
              <a:rPr sz="1050" spc="3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050" spc="-28" dirty="0">
                <a:solidFill>
                  <a:srgbClr val="15203F"/>
                </a:solidFill>
                <a:latin typeface="Roboto"/>
                <a:cs typeface="Roboto"/>
              </a:rPr>
              <a:t>l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s 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grow</a:t>
            </a:r>
            <a:r>
              <a:rPr sz="1050" spc="28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their</a:t>
            </a:r>
            <a:r>
              <a:rPr sz="105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following</a:t>
            </a:r>
            <a:r>
              <a:rPr sz="105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z="1050" spc="-3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6" dirty="0">
                <a:solidFill>
                  <a:srgbClr val="15203F"/>
                </a:solidFill>
                <a:latin typeface="Roboto"/>
                <a:cs typeface="Roboto"/>
              </a:rPr>
              <a:t>achieve their</a:t>
            </a:r>
            <a:r>
              <a:rPr sz="1050" spc="-31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050" spc="-12" dirty="0">
                <a:solidFill>
                  <a:srgbClr val="15203F"/>
                </a:solidFill>
                <a:latin typeface="Roboto"/>
                <a:cs typeface="Roboto"/>
              </a:rPr>
              <a:t>goals.</a:t>
            </a:r>
            <a:endParaRPr sz="105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EE8B8-1E04-7D67-40C0-575BD954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F18F66-BF61-1AEA-3D4E-3CFB6293F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79225"/>
              </p:ext>
            </p:extLst>
          </p:nvPr>
        </p:nvGraphicFramePr>
        <p:xfrm>
          <a:off x="1336490" y="563630"/>
          <a:ext cx="8757022" cy="485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422">
                  <a:extLst>
                    <a:ext uri="{9D8B030D-6E8A-4147-A177-3AD203B41FA5}">
                      <a16:colId xmlns:a16="http://schemas.microsoft.com/office/drawing/2014/main" val="2609925177"/>
                    </a:ext>
                  </a:extLst>
                </a:gridCol>
                <a:gridCol w="5170600">
                  <a:extLst>
                    <a:ext uri="{9D8B030D-6E8A-4147-A177-3AD203B41FA5}">
                      <a16:colId xmlns:a16="http://schemas.microsoft.com/office/drawing/2014/main" val="3381935038"/>
                    </a:ext>
                  </a:extLst>
                </a:gridCol>
              </a:tblGrid>
              <a:tr h="591216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Name: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Noman Shahid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461831"/>
                  </a:ext>
                </a:extLst>
              </a:tr>
              <a:tr h="948713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Roll no: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22P-9029 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base"/>
                      <a:endParaRPr lang="en-US" sz="160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49234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Class: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2A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86724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Section: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BS - CS 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58230"/>
                  </a:ext>
                </a:extLst>
              </a:tr>
              <a:tr h="1079750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Subject: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Communication and Presentation Skills-Lab 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09822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Presentation</a:t>
                      </a:r>
                    </a:p>
                  </a:txBody>
                  <a:tcPr marL="78622" marR="78622" marT="39312" marB="39312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2400" dirty="0">
                          <a:effectLst/>
                        </a:rPr>
                        <a:t> Final</a:t>
                      </a:r>
                      <a:endParaRPr lang="en-US" sz="1600" dirty="0">
                        <a:effectLst/>
                      </a:endParaRPr>
                    </a:p>
                  </a:txBody>
                  <a:tcPr marL="78622" marR="78622" marT="39312" marB="39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0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896" y="51222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370" y="1797437"/>
            <a:ext cx="2541475" cy="717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8"/>
              </a:lnSpc>
              <a:spcBef>
                <a:spcPts val="0"/>
              </a:spcBef>
              <a:spcAft>
                <a:spcPts val="0"/>
              </a:spcAft>
            </a:pPr>
            <a:r>
              <a:rPr sz="4300" b="1" spc="-102" dirty="0">
                <a:solidFill>
                  <a:srgbClr val="000000"/>
                </a:solidFill>
                <a:latin typeface="VQCBQE+Adonis Web"/>
                <a:cs typeface="VQCBQE+Adonis Web"/>
              </a:rPr>
              <a:t>Instagram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9370" y="2811138"/>
            <a:ext cx="5931266" cy="888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Welcome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world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video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sharing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has</a:t>
            </a:r>
          </a:p>
          <a:p>
            <a:pPr marL="0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taken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social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media</a:t>
            </a:r>
            <a:r>
              <a:rPr sz="1450" spc="-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storm.</a:t>
            </a:r>
            <a:r>
              <a:rPr sz="1450" spc="-9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along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we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take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deep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dive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into</a:t>
            </a:r>
          </a:p>
          <a:p>
            <a:pPr marL="0" marR="0" algn="just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everything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need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know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become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an</a:t>
            </a:r>
            <a:r>
              <a:rPr sz="1450" spc="6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expert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this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1858" y="3890287"/>
            <a:ext cx="1946834" cy="28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endParaRPr sz="1800" b="1" spc="-20" dirty="0">
              <a:solidFill>
                <a:srgbClr val="272525"/>
              </a:solidFill>
              <a:latin typeface="Source Sans Pro"/>
              <a:cs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60960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691315"/>
            <a:ext cx="4096050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2" dirty="0">
                <a:solidFill>
                  <a:srgbClr val="000000"/>
                </a:solidFill>
                <a:latin typeface="UMBMPU+Adonis Web"/>
                <a:cs typeface="UMBMPU+Adonis Web"/>
              </a:rPr>
              <a:t>History</a:t>
            </a:r>
            <a:r>
              <a:rPr sz="3600" b="1" spc="-66" dirty="0">
                <a:solidFill>
                  <a:srgbClr val="000000"/>
                </a:solidFill>
                <a:latin typeface="UMBMPU+Adonis Web"/>
                <a:cs typeface="UMBMPU+Adonis Web"/>
              </a:rPr>
              <a:t> </a:t>
            </a:r>
            <a:r>
              <a:rPr sz="3600" b="1" spc="-47" dirty="0">
                <a:solidFill>
                  <a:srgbClr val="000000"/>
                </a:solidFill>
                <a:latin typeface="UMBMPU+Adonis Web"/>
                <a:cs typeface="UMBMPU+Adonis Web"/>
              </a:rPr>
              <a:t>of</a:t>
            </a:r>
            <a:r>
              <a:rPr sz="3600" b="1" spc="-101" dirty="0">
                <a:solidFill>
                  <a:srgbClr val="000000"/>
                </a:solidFill>
                <a:latin typeface="UMBMPU+Adonis Web"/>
                <a:cs typeface="UMBMPU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UMBMPU+Adonis Web"/>
                <a:cs typeface="UMBMPU+Adonis Web"/>
              </a:rPr>
              <a:t>Instagram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1705" y="1541074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UMBMPU+Adonis Web"/>
                <a:cs typeface="UMBMPU+Adonis Web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6716" y="1541074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UMBMPU+Adonis Web"/>
                <a:cs typeface="UMBMPU+Adonis Web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1726" y="1541074"/>
            <a:ext cx="30783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UMBMPU+Adonis Web"/>
                <a:cs typeface="UMBMPU+Adonis Web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0788" y="2531435"/>
            <a:ext cx="1652963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272525"/>
                </a:solidFill>
                <a:latin typeface="UMBMPU+Adonis Web"/>
                <a:cs typeface="UMBMPU+Adonis Web"/>
              </a:rPr>
              <a:t>The</a:t>
            </a:r>
            <a:r>
              <a:rPr sz="1800" b="1" dirty="0">
                <a:solidFill>
                  <a:srgbClr val="272525"/>
                </a:solidFill>
                <a:latin typeface="UMBMPU+Adonis Web"/>
                <a:cs typeface="UMBMPU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UMBMPU+Adonis Web"/>
                <a:cs typeface="UMBMPU+Adonis Web"/>
              </a:rPr>
              <a:t>Beginnings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3275" y="2531435"/>
            <a:ext cx="2497795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6" dirty="0">
                <a:solidFill>
                  <a:srgbClr val="272525"/>
                </a:solidFill>
                <a:latin typeface="UMBMPU+Adonis Web"/>
                <a:cs typeface="UMBMPU+Adonis Web"/>
              </a:rPr>
              <a:t>Growth</a:t>
            </a:r>
            <a:r>
              <a:rPr sz="1800" b="1" dirty="0">
                <a:solidFill>
                  <a:srgbClr val="272525"/>
                </a:solidFill>
                <a:latin typeface="UMBMPU+Adonis Web"/>
                <a:cs typeface="UMBMPU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UMBMPU+Adonis Web"/>
                <a:cs typeface="UMBMPU+Adonis Web"/>
              </a:rPr>
              <a:t>and</a:t>
            </a:r>
            <a:r>
              <a:rPr sz="1800" b="1" spc="-31" dirty="0">
                <a:solidFill>
                  <a:srgbClr val="272525"/>
                </a:solidFill>
                <a:latin typeface="UMBMPU+Adonis Web"/>
                <a:cs typeface="UMBMPU+Adonis Web"/>
              </a:rPr>
              <a:t> </a:t>
            </a:r>
            <a:r>
              <a:rPr sz="1800" b="1" spc="-28" dirty="0">
                <a:solidFill>
                  <a:srgbClr val="272525"/>
                </a:solidFill>
                <a:latin typeface="UMBMPU+Adonis Web"/>
                <a:cs typeface="UMBMPU+Adonis Web"/>
              </a:rPr>
              <a:t>Acquisitions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1283" y="2531435"/>
            <a:ext cx="764999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7" dirty="0">
                <a:solidFill>
                  <a:srgbClr val="272525"/>
                </a:solidFill>
                <a:latin typeface="UMBMPU+Adonis Web"/>
                <a:cs typeface="UMBMPU+Adonis Web"/>
              </a:rPr>
              <a:t>Today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1482" y="3058788"/>
            <a:ext cx="2414767" cy="1248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90" marR="0" algn="just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was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created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2010</a:t>
            </a:r>
          </a:p>
          <a:p>
            <a:pPr marL="138558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Kevin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Systrom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Mike</a:t>
            </a:r>
          </a:p>
          <a:p>
            <a:pPr marL="0" marR="0" algn="just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Krieger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photo-sharing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</a:p>
          <a:p>
            <a:pPr marL="589954" marR="0" algn="just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iPhone.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25416" y="3058788"/>
            <a:ext cx="2496848" cy="2229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478" marR="0" algn="just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By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2012,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had</a:t>
            </a:r>
          </a:p>
          <a:p>
            <a:pPr marL="0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surpassed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100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million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135582" marR="0" algn="just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was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sold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Facebook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74" dirty="0">
                <a:solidFill>
                  <a:srgbClr val="272525"/>
                </a:solidFill>
                <a:latin typeface="Source Sans Pro"/>
                <a:cs typeface="Source Sans Pro"/>
              </a:rPr>
              <a:t>$1</a:t>
            </a:r>
          </a:p>
          <a:p>
            <a:pPr marL="278457" marR="0" algn="just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billion.</a:t>
            </a:r>
            <a:r>
              <a:rPr sz="1450" spc="-7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Since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then,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it</a:t>
            </a:r>
            <a:r>
              <a:rPr sz="1450" spc="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has</a:t>
            </a:r>
          </a:p>
          <a:p>
            <a:pPr marL="24854" marR="0" algn="just">
              <a:lnSpc>
                <a:spcPts val="1802"/>
              </a:lnSpc>
              <a:spcBef>
                <a:spcPts val="872"/>
              </a:spcBef>
              <a:spcAft>
                <a:spcPts val="0"/>
              </a:spcAft>
            </a:pP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continued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add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features</a:t>
            </a:r>
          </a:p>
          <a:p>
            <a:pPr marL="48666" marR="0" algn="just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grow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popularity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around</a:t>
            </a:r>
          </a:p>
          <a:p>
            <a:pPr marL="807690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world.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07336" y="3058788"/>
            <a:ext cx="2424309" cy="1905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over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1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billion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active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users,</a:t>
            </a:r>
          </a:p>
          <a:p>
            <a:pPr marL="27235" marR="0" algn="just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has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become one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</a:p>
          <a:p>
            <a:pPr marL="117723" marR="0" algn="just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most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widely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used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social</a:t>
            </a:r>
          </a:p>
          <a:p>
            <a:pPr marL="38546" marR="0" algn="just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media</a:t>
            </a:r>
            <a:r>
              <a:rPr sz="1450" spc="-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platforms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broad</a:t>
            </a:r>
          </a:p>
          <a:p>
            <a:pPr marL="90933" marR="0" algn="just">
              <a:lnSpc>
                <a:spcPts val="1802"/>
              </a:lnSpc>
              <a:spcBef>
                <a:spcPts val="872"/>
              </a:spcBef>
              <a:spcAft>
                <a:spcPts val="0"/>
              </a:spcAft>
            </a:pP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range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uses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businesses</a:t>
            </a:r>
          </a:p>
          <a:p>
            <a:pPr marL="397371" marR="0" algn="just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individuals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alike.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F7DB1-2F49-8BB9-8161-E34BEEE89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26" y="-11501"/>
            <a:ext cx="2732782" cy="1441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00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529390"/>
            <a:ext cx="4516851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81" dirty="0">
                <a:solidFill>
                  <a:srgbClr val="000000"/>
                </a:solidFill>
                <a:latin typeface="AVVUAV+Adonis Web"/>
                <a:cs typeface="AVVUAV+Adonis Web"/>
              </a:rPr>
              <a:t>Welcome</a:t>
            </a:r>
            <a:r>
              <a:rPr sz="3600" b="1" spc="-43" dirty="0">
                <a:solidFill>
                  <a:srgbClr val="000000"/>
                </a:solidFill>
                <a:latin typeface="AVVUAV+Adonis Web"/>
                <a:cs typeface="AVVUAV+Adonis Web"/>
              </a:rPr>
              <a:t> </a:t>
            </a:r>
            <a:r>
              <a:rPr sz="3600" b="1" spc="-46" dirty="0">
                <a:solidFill>
                  <a:srgbClr val="000000"/>
                </a:solidFill>
                <a:latin typeface="AVVUAV+Adonis Web"/>
                <a:cs typeface="AVVUAV+Adonis Web"/>
              </a:rPr>
              <a:t>to</a:t>
            </a:r>
            <a:r>
              <a:rPr sz="3600" b="1" spc="-87" dirty="0">
                <a:solidFill>
                  <a:srgbClr val="000000"/>
                </a:solidFill>
                <a:latin typeface="AVVUAV+Adonis Web"/>
                <a:cs typeface="AVVUAV+Adonis Web"/>
              </a:rPr>
              <a:t> </a:t>
            </a:r>
            <a:r>
              <a:rPr sz="3600" b="1" spc="-70" dirty="0">
                <a:solidFill>
                  <a:srgbClr val="000000"/>
                </a:solidFill>
                <a:latin typeface="AVVUAV+Adonis Web"/>
                <a:cs typeface="AVVUAV+Adonis Web"/>
              </a:rPr>
              <a:t>Instagram!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0256" y="1464635"/>
            <a:ext cx="2445468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5" dirty="0">
                <a:solidFill>
                  <a:srgbClr val="272525"/>
                </a:solidFill>
                <a:latin typeface="AVVUAV+Adonis Web"/>
                <a:cs typeface="AVVUAV+Adonis Web"/>
              </a:rPr>
              <a:t>Follow</a:t>
            </a:r>
            <a:r>
              <a:rPr sz="1800" b="1" spc="-43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36" dirty="0">
                <a:solidFill>
                  <a:srgbClr val="272525"/>
                </a:solidFill>
                <a:latin typeface="AVVUAV+Adonis Web"/>
                <a:cs typeface="AVVUAV+Adonis Web"/>
              </a:rPr>
              <a:t>Friends</a:t>
            </a:r>
            <a:r>
              <a:rPr sz="1800" b="1" spc="10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dirty="0">
                <a:solidFill>
                  <a:srgbClr val="272525"/>
                </a:solidFill>
                <a:latin typeface="AVVUAV+Adonis Web"/>
                <a:cs typeface="AVVUAV+Adonis Web"/>
              </a:rPr>
              <a:t>&amp;</a:t>
            </a:r>
            <a:r>
              <a:rPr sz="1800" b="1" spc="-50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27" dirty="0">
                <a:solidFill>
                  <a:srgbClr val="272525"/>
                </a:solidFill>
                <a:latin typeface="AVVUAV+Adonis Web"/>
                <a:cs typeface="AVVUAV+Adonis Web"/>
              </a:rPr>
              <a:t>Family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7773" y="1464635"/>
            <a:ext cx="2430703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5" dirty="0">
                <a:solidFill>
                  <a:srgbClr val="272525"/>
                </a:solidFill>
                <a:latin typeface="AVVUAV+Adonis Web"/>
                <a:cs typeface="AVVUAV+Adonis Web"/>
              </a:rPr>
              <a:t>Discover</a:t>
            </a:r>
            <a:r>
              <a:rPr sz="1800" b="1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12" dirty="0">
                <a:solidFill>
                  <a:srgbClr val="272525"/>
                </a:solidFill>
                <a:latin typeface="AVVUAV+Adonis Web"/>
                <a:cs typeface="AVVUAV+Adonis Web"/>
              </a:rPr>
              <a:t>New</a:t>
            </a:r>
            <a:r>
              <a:rPr sz="1800" b="1" spc="-56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43" dirty="0">
                <a:solidFill>
                  <a:srgbClr val="272525"/>
                </a:solidFill>
                <a:latin typeface="AVVUAV+Adonis Web"/>
                <a:cs typeface="AVVUAV+Adonis Web"/>
              </a:rPr>
              <a:t>Accounts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0256" y="1991988"/>
            <a:ext cx="3974481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Start</a:t>
            </a:r>
            <a:r>
              <a:rPr sz="1450" spc="2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following</a:t>
            </a:r>
            <a:r>
              <a:rPr sz="1450" spc="-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friends</a:t>
            </a:r>
            <a:r>
              <a:rPr sz="1450" spc="-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amily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members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see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what</a:t>
            </a:r>
            <a:r>
              <a:rPr sz="1450" spc="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they're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6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up</a:t>
            </a:r>
            <a:r>
              <a:rPr sz="1450" spc="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stay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connected.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7773" y="1991988"/>
            <a:ext cx="3844830" cy="92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Find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new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follow</a:t>
            </a:r>
            <a:r>
              <a:rPr sz="1450" spc="-4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KBMUUA+Source Sans Pro"/>
                <a:cs typeface="KBMUUA+Source Sans Pro"/>
              </a:rPr>
              <a:t>using</a:t>
            </a:r>
            <a:r>
              <a:rPr sz="1450" spc="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the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"Discover"</a:t>
            </a:r>
            <a:r>
              <a:rPr sz="1450" spc="2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tab</a:t>
            </a:r>
            <a:r>
              <a:rPr sz="1450" spc="1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explore</a:t>
            </a:r>
            <a:r>
              <a:rPr sz="1450" spc="-1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based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preferences</a:t>
            </a:r>
            <a:r>
              <a:rPr sz="1450" spc="-6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interests.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0256" y="3483935"/>
            <a:ext cx="2745676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0" dirty="0">
                <a:solidFill>
                  <a:srgbClr val="272525"/>
                </a:solidFill>
                <a:latin typeface="AVVUAV+Adonis Web"/>
                <a:cs typeface="AVVUAV+Adonis Web"/>
              </a:rPr>
              <a:t>Customize</a:t>
            </a:r>
            <a:r>
              <a:rPr sz="1800" b="1" spc="15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70" dirty="0">
                <a:solidFill>
                  <a:srgbClr val="272525"/>
                </a:solidFill>
                <a:latin typeface="AVVUAV+Adonis Web"/>
                <a:cs typeface="AVVUAV+Adonis Web"/>
              </a:rPr>
              <a:t>Your</a:t>
            </a:r>
            <a:r>
              <a:rPr sz="1800" b="1" spc="49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28" dirty="0">
                <a:solidFill>
                  <a:srgbClr val="272525"/>
                </a:solidFill>
                <a:latin typeface="AVVUAV+Adonis Web"/>
                <a:cs typeface="AVVUAV+Adonis Web"/>
              </a:rPr>
              <a:t>Experience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773" y="3483935"/>
            <a:ext cx="1853208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7" dirty="0">
                <a:solidFill>
                  <a:srgbClr val="272525"/>
                </a:solidFill>
                <a:latin typeface="AVVUAV+Adonis Web"/>
                <a:cs typeface="AVVUAV+Adonis Web"/>
              </a:rPr>
              <a:t>Enjoy</a:t>
            </a:r>
            <a:r>
              <a:rPr sz="1800" b="1" spc="-37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AVVUAV+Adonis Web"/>
                <a:cs typeface="AVVUAV+Adonis Web"/>
              </a:rPr>
              <a:t>and</a:t>
            </a:r>
            <a:r>
              <a:rPr sz="1800" b="1" spc="-31" dirty="0">
                <a:solidFill>
                  <a:srgbClr val="272525"/>
                </a:solidFill>
                <a:latin typeface="AVVUAV+Adonis Web"/>
                <a:cs typeface="AVVUAV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AVVUAV+Adonis Web"/>
                <a:cs typeface="AVVUAV+Adonis Web"/>
              </a:rPr>
              <a:t>Engage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80256" y="4011288"/>
            <a:ext cx="3997174" cy="92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own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by</a:t>
            </a:r>
            <a:r>
              <a:rPr sz="1450" spc="-4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selecting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accounts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want</a:t>
            </a:r>
            <a:r>
              <a:rPr sz="1450" spc="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see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f</a:t>
            </a:r>
            <a:r>
              <a:rPr sz="1450" spc="-2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irst</a:t>
            </a:r>
            <a:r>
              <a:rPr sz="1450" spc="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customize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profile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reflect</a:t>
            </a:r>
            <a:r>
              <a:rPr sz="1450" spc="-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unique</a:t>
            </a:r>
            <a:r>
              <a:rPr sz="1450" spc="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style.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7773" y="4011288"/>
            <a:ext cx="3943521" cy="1248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place</a:t>
            </a:r>
            <a:r>
              <a:rPr sz="1450" spc="1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KBMUUA+Source Sans Pro"/>
                <a:cs typeface="KBMUUA+Source Sans Pro"/>
              </a:rPr>
              <a:t>have</a:t>
            </a:r>
            <a:r>
              <a:rPr sz="1450" spc="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un,</a:t>
            </a:r>
            <a:r>
              <a:rPr sz="1450" spc="-1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be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creative,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2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engage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others.</a:t>
            </a:r>
            <a:r>
              <a:rPr sz="1450" spc="-10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Share</a:t>
            </a:r>
            <a:r>
              <a:rPr sz="1450" spc="1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passions,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thoughts,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ideas.</a:t>
            </a:r>
            <a:r>
              <a:rPr sz="1450" spc="-66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KBMUUA+Source Sans Pro"/>
                <a:cs typeface="KBMUUA+Source Sans Pro"/>
              </a:rPr>
              <a:t>Like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comment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other's</a:t>
            </a:r>
            <a:r>
              <a:rPr sz="1450" spc="-56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posts</a:t>
            </a:r>
            <a:r>
              <a:rPr sz="1450" spc="-4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47"/>
              </a:spcBef>
              <a:spcAft>
                <a:spcPts val="0"/>
              </a:spcAft>
            </a:pP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watch</a:t>
            </a:r>
            <a:r>
              <a:rPr sz="1450" spc="17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KBMUUA+Source Sans Pro"/>
                <a:cs typeface="KBMUUA+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own</a:t>
            </a:r>
            <a:r>
              <a:rPr sz="1450" spc="-10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community</a:t>
            </a:r>
            <a:r>
              <a:rPr sz="1450" spc="-23" dirty="0">
                <a:solidFill>
                  <a:srgbClr val="272525"/>
                </a:solidFill>
                <a:latin typeface="KBMUUA+Source Sans Pro"/>
                <a:cs typeface="KBMUUA+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KBMUUA+Source Sans Pro"/>
                <a:cs typeface="KBMUUA+Source Sans Pro"/>
              </a:rPr>
              <a:t>grow.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36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8566" y="499798"/>
            <a:ext cx="3823883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4" dirty="0">
                <a:solidFill>
                  <a:srgbClr val="000000"/>
                </a:solidFill>
                <a:latin typeface="CBGKGP+Adonis Web"/>
                <a:cs typeface="CBGKGP+Adonis Web"/>
              </a:rPr>
              <a:t>What</a:t>
            </a:r>
            <a:r>
              <a:rPr sz="3600" b="1" spc="-66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3600" b="1" spc="-80" dirty="0">
                <a:solidFill>
                  <a:srgbClr val="000000"/>
                </a:solidFill>
                <a:latin typeface="CBGKGP+Adonis Web"/>
                <a:cs typeface="CBGKGP+Adonis Web"/>
              </a:rPr>
              <a:t>is</a:t>
            </a:r>
            <a:r>
              <a:rPr sz="3600" b="1" spc="-47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3600" b="1" spc="-70" dirty="0">
                <a:solidFill>
                  <a:srgbClr val="000000"/>
                </a:solidFill>
                <a:latin typeface="CBGKGP+Adonis Web"/>
                <a:cs typeface="CBGKGP+Adonis Web"/>
              </a:rPr>
              <a:t>Instagram?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8265" y="3740094"/>
            <a:ext cx="2501050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BGKGP+Adonis Web"/>
                <a:cs typeface="CBGKGP+Adonis Web"/>
              </a:rPr>
              <a:t>A</a:t>
            </a:r>
            <a:r>
              <a:rPr sz="1800" b="1" spc="-15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20" dirty="0">
                <a:solidFill>
                  <a:srgbClr val="000000"/>
                </a:solidFill>
                <a:latin typeface="CBGKGP+Adonis Web"/>
                <a:cs typeface="CBGKGP+Adonis Web"/>
              </a:rPr>
              <a:t>Social</a:t>
            </a:r>
            <a:r>
              <a:rPr sz="1800" b="1" spc="15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34" dirty="0">
                <a:solidFill>
                  <a:srgbClr val="000000"/>
                </a:solidFill>
                <a:latin typeface="CBGKGP+Adonis Web"/>
                <a:cs typeface="CBGKGP+Adonis Web"/>
              </a:rPr>
              <a:t>Media</a:t>
            </a:r>
            <a:r>
              <a:rPr sz="1800" b="1" spc="31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31" dirty="0">
                <a:solidFill>
                  <a:srgbClr val="000000"/>
                </a:solidFill>
                <a:latin typeface="CBGKGP+Adonis Web"/>
                <a:cs typeface="CBGKGP+Adonis Web"/>
              </a:rPr>
              <a:t>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064" y="3740094"/>
            <a:ext cx="2736337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BGKGP+Adonis Web"/>
                <a:cs typeface="CBGKGP+Adonis Web"/>
              </a:rPr>
              <a:t>An</a:t>
            </a:r>
            <a:r>
              <a:rPr sz="1800" b="1" spc="-40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31" dirty="0">
                <a:solidFill>
                  <a:srgbClr val="000000"/>
                </a:solidFill>
                <a:latin typeface="CBGKGP+Adonis Web"/>
                <a:cs typeface="CBGKGP+Adonis Web"/>
              </a:rPr>
              <a:t>App</a:t>
            </a:r>
            <a:r>
              <a:rPr sz="1800" b="1" spc="-28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46" dirty="0">
                <a:solidFill>
                  <a:srgbClr val="000000"/>
                </a:solidFill>
                <a:latin typeface="CBGKGP+Adonis Web"/>
                <a:cs typeface="CBGKGP+Adonis Web"/>
              </a:rPr>
              <a:t>for</a:t>
            </a:r>
            <a:r>
              <a:rPr sz="1800" b="1" spc="25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31" dirty="0">
                <a:solidFill>
                  <a:srgbClr val="000000"/>
                </a:solidFill>
                <a:latin typeface="CBGKGP+Adonis Web"/>
                <a:cs typeface="CBGKGP+Adonis Web"/>
              </a:rPr>
              <a:t>Mobile</a:t>
            </a:r>
            <a:r>
              <a:rPr sz="1800" b="1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27" dirty="0">
                <a:solidFill>
                  <a:srgbClr val="000000"/>
                </a:solidFill>
                <a:latin typeface="CBGKGP+Adonis Web"/>
                <a:cs typeface="CBGKGP+Adonis Web"/>
              </a:rPr>
              <a:t>Devices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2570" y="3740094"/>
            <a:ext cx="2052536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BGKGP+Adonis Web"/>
                <a:cs typeface="CBGKGP+Adonis Web"/>
              </a:rPr>
              <a:t>A</a:t>
            </a:r>
            <a:r>
              <a:rPr sz="1800" b="1" spc="-15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28" dirty="0">
                <a:solidFill>
                  <a:srgbClr val="000000"/>
                </a:solidFill>
                <a:latin typeface="CBGKGP+Adonis Web"/>
                <a:cs typeface="CBGKGP+Adonis Web"/>
              </a:rPr>
              <a:t>Creative</a:t>
            </a:r>
            <a:r>
              <a:rPr sz="1800" b="1" dirty="0">
                <a:solidFill>
                  <a:srgbClr val="000000"/>
                </a:solidFill>
                <a:latin typeface="CBGKGP+Adonis Web"/>
                <a:cs typeface="CBGKGP+Adonis Web"/>
              </a:rPr>
              <a:t> </a:t>
            </a:r>
            <a:r>
              <a:rPr sz="1800" b="1" spc="-31" dirty="0">
                <a:solidFill>
                  <a:srgbClr val="000000"/>
                </a:solidFill>
                <a:latin typeface="CBGKGP+Adonis Web"/>
                <a:cs typeface="CBGKGP+Adonis Web"/>
              </a:rPr>
              <a:t>Platform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7828" y="4267446"/>
            <a:ext cx="2782026" cy="12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4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free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video</a:t>
            </a:r>
          </a:p>
          <a:p>
            <a:pPr marL="144363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sharing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allows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 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share</a:t>
            </a: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daily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lives,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5" dirty="0">
                <a:solidFill>
                  <a:srgbClr val="272525"/>
                </a:solidFill>
                <a:latin typeface="Source Sans Pro"/>
                <a:cs typeface="Source Sans Pro"/>
              </a:rPr>
              <a:t>interests,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62358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creative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work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followers.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0641" y="4267446"/>
            <a:ext cx="2705178" cy="12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564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app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designed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mobile</a:t>
            </a:r>
          </a:p>
          <a:p>
            <a:pPr marL="29319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devices,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allowing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capture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share</a:t>
            </a: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from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anywhere</a:t>
            </a:r>
          </a:p>
          <a:p>
            <a:pPr marL="709017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3" dirty="0">
                <a:solidFill>
                  <a:srgbClr val="272525"/>
                </a:solidFill>
                <a:latin typeface="Source Sans Pro"/>
                <a:cs typeface="Source Sans Pro"/>
              </a:rPr>
              <a:t>at</a:t>
            </a:r>
            <a:r>
              <a:rPr sz="1450" spc="7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time.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82457" y="4267446"/>
            <a:ext cx="2882561" cy="158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533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From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filters</a:t>
            </a: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editing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tools,</a:t>
            </a:r>
          </a:p>
          <a:p>
            <a:pPr marL="192732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provides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</a:p>
          <a:p>
            <a:pPr marL="100012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creative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41" dirty="0">
                <a:solidFill>
                  <a:srgbClr val="272525"/>
                </a:solidFill>
                <a:latin typeface="Source Sans Pro"/>
                <a:cs typeface="Source Sans Pro"/>
              </a:rPr>
              <a:t>for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sharing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their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work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expressing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themselves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in</a:t>
            </a:r>
            <a:r>
              <a:rPr sz="1450" spc="6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</a:p>
          <a:p>
            <a:pPr marL="945058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unique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9" dirty="0">
                <a:solidFill>
                  <a:srgbClr val="272525"/>
                </a:solidFill>
                <a:latin typeface="Source Sans Pro"/>
                <a:cs typeface="Source Sans Pro"/>
              </a:rPr>
              <a:t>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8708" y="0"/>
            <a:ext cx="11430000" cy="701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121" y="501322"/>
            <a:ext cx="4286967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81" dirty="0">
                <a:solidFill>
                  <a:srgbClr val="000000"/>
                </a:solidFill>
                <a:latin typeface="QKPJSK+Adonis Web"/>
                <a:cs typeface="QKPJSK+Adonis Web"/>
              </a:rPr>
              <a:t>Features</a:t>
            </a:r>
            <a:r>
              <a:rPr sz="3600" b="1" spc="-46" dirty="0">
                <a:solidFill>
                  <a:srgbClr val="000000"/>
                </a:solidFill>
                <a:latin typeface="QKPJSK+Adonis Web"/>
                <a:cs typeface="QKPJSK+Adonis Web"/>
              </a:rPr>
              <a:t> </a:t>
            </a:r>
            <a:r>
              <a:rPr sz="3600" b="1" spc="-47" dirty="0">
                <a:solidFill>
                  <a:srgbClr val="000000"/>
                </a:solidFill>
                <a:latin typeface="QKPJSK+Adonis Web"/>
                <a:cs typeface="QKPJSK+Adonis Web"/>
              </a:rPr>
              <a:t>of</a:t>
            </a:r>
            <a:r>
              <a:rPr sz="3600" b="1" spc="-101" dirty="0">
                <a:solidFill>
                  <a:srgbClr val="000000"/>
                </a:solidFill>
                <a:latin typeface="QKPJSK+Adonis Web"/>
                <a:cs typeface="QKPJSK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QKPJSK+Adonis Web"/>
                <a:cs typeface="QKPJSK+Adonis Web"/>
              </a:rPr>
              <a:t>Instagram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3" y="1365741"/>
            <a:ext cx="1071774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QKPJSK+Adonis Web"/>
                <a:cs typeface="QKPJSK+Adonis Web"/>
              </a:rPr>
              <a:t>1</a:t>
            </a:r>
            <a:r>
              <a:rPr sz="2150" b="1" spc="1939" dirty="0">
                <a:solidFill>
                  <a:srgbClr val="272525"/>
                </a:solidFill>
                <a:latin typeface="QKPJSK+Adonis Web"/>
                <a:cs typeface="QKPJSK+Adonis Web"/>
              </a:rPr>
              <a:t> </a:t>
            </a:r>
            <a:r>
              <a:rPr sz="1800" b="1" spc="-41" dirty="0">
                <a:solidFill>
                  <a:srgbClr val="272525"/>
                </a:solidFill>
                <a:latin typeface="QKPJSK+Adonis Web"/>
                <a:cs typeface="QKPJSK+Adonis Web"/>
              </a:rPr>
              <a:t>Feed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5159" y="1906770"/>
            <a:ext cx="5124570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67" dirty="0">
                <a:solidFill>
                  <a:srgbClr val="272525"/>
                </a:solidFill>
                <a:latin typeface="Source Sans Pro"/>
                <a:cs typeface="Source Sans Pro"/>
              </a:rPr>
              <a:t>main</a:t>
            </a:r>
            <a:r>
              <a:rPr sz="1450" spc="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page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where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see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from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they</a:t>
            </a:r>
            <a:r>
              <a:rPr sz="1450" spc="-5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follow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explore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9773" y="2804016"/>
            <a:ext cx="1312027" cy="37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QKPJSK+Adonis Web"/>
                <a:cs typeface="QKPJSK+Adonis Web"/>
              </a:rPr>
              <a:t>2</a:t>
            </a:r>
            <a:r>
              <a:rPr sz="2150" b="1" spc="1939" dirty="0">
                <a:solidFill>
                  <a:srgbClr val="272525"/>
                </a:solidFill>
                <a:latin typeface="QKPJSK+Adonis Web"/>
                <a:cs typeface="QKPJSK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QKPJSK+Adonis Web"/>
                <a:cs typeface="QKPJSK+Adonis Web"/>
              </a:rPr>
              <a:t>Stories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5159" y="3345045"/>
            <a:ext cx="5024786" cy="6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8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eature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where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can</a:t>
            </a:r>
            <a:r>
              <a:rPr sz="1450" spc="3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share</a:t>
            </a: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photos</a:t>
            </a:r>
            <a:r>
              <a:rPr sz="1450" spc="-6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videos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8" dirty="0">
                <a:solidFill>
                  <a:srgbClr val="272525"/>
                </a:solidFill>
                <a:latin typeface="Source Sans Pro"/>
                <a:cs typeface="Source Sans Pro"/>
              </a:rPr>
              <a:t>disappear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af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ter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24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hours.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773" y="4242291"/>
            <a:ext cx="307837" cy="181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QKPJSK+Adonis Web"/>
                <a:cs typeface="QKPJSK+Adonis Web"/>
              </a:rPr>
              <a:t>3</a:t>
            </a:r>
          </a:p>
          <a:p>
            <a:pPr marL="0" marR="0">
              <a:lnSpc>
                <a:spcPts val="2673"/>
              </a:lnSpc>
              <a:spcBef>
                <a:spcPts val="8601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QKPJSK+Adonis Web"/>
                <a:cs typeface="QKPJSK+Adonis Web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5159" y="4265493"/>
            <a:ext cx="1423755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1" dirty="0">
                <a:solidFill>
                  <a:srgbClr val="272525"/>
                </a:solidFill>
                <a:latin typeface="QKPJSK+Adonis Web"/>
                <a:cs typeface="QKPJSK+Adonis Web"/>
              </a:rPr>
              <a:t>Explore</a:t>
            </a:r>
            <a:r>
              <a:rPr sz="1800" b="1" dirty="0">
                <a:solidFill>
                  <a:srgbClr val="272525"/>
                </a:solidFill>
                <a:latin typeface="QKPJSK+Adonis Web"/>
                <a:cs typeface="QKPJSK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QKPJSK+Adonis Web"/>
                <a:cs typeface="QKPJSK+Adonis Web"/>
              </a:rPr>
              <a:t>Page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5159" y="4792845"/>
            <a:ext cx="5324318" cy="590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8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way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f</a:t>
            </a:r>
            <a:r>
              <a:rPr sz="1450" spc="-21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ind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accounts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based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user's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interests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preferences.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75159" y="5703768"/>
            <a:ext cx="1853249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72525"/>
                </a:solidFill>
                <a:latin typeface="QKPJSK+Adonis Web"/>
                <a:cs typeface="QKPJSK+Adonis Web"/>
              </a:rPr>
              <a:t>Direct</a:t>
            </a:r>
            <a:r>
              <a:rPr sz="1800" b="1" spc="-43" dirty="0">
                <a:solidFill>
                  <a:srgbClr val="272525"/>
                </a:solidFill>
                <a:latin typeface="QKPJSK+Adonis Web"/>
                <a:cs typeface="QKPJSK+Adonis Web"/>
              </a:rPr>
              <a:t> </a:t>
            </a:r>
            <a:r>
              <a:rPr sz="1800" b="1" spc="-23" dirty="0">
                <a:solidFill>
                  <a:srgbClr val="272525"/>
                </a:solidFill>
                <a:latin typeface="QKPJSK+Adonis Web"/>
                <a:cs typeface="QKPJSK+Adonis Web"/>
              </a:rPr>
              <a:t>Messaging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5159" y="6231120"/>
            <a:ext cx="5312571" cy="2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8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51" dirty="0">
                <a:solidFill>
                  <a:srgbClr val="272525"/>
                </a:solidFill>
                <a:latin typeface="Source Sans Pro"/>
                <a:cs typeface="Source Sans Pro"/>
              </a:rPr>
              <a:t>way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have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4" dirty="0">
                <a:solidFill>
                  <a:srgbClr val="272525"/>
                </a:solidFill>
                <a:latin typeface="Source Sans Pro"/>
                <a:cs typeface="Source Sans Pro"/>
              </a:rPr>
              <a:t>private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conversations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3" dirty="0">
                <a:solidFill>
                  <a:srgbClr val="272525"/>
                </a:solidFill>
                <a:latin typeface="Source Sans Pro"/>
                <a:cs typeface="Source Sans Pro"/>
              </a:rPr>
              <a:t>with</a:t>
            </a:r>
            <a:r>
              <a:rPr sz="1450" spc="2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users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on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platform.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EF179E-F06E-00D4-52DF-060ABC88D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28" y="-7903"/>
            <a:ext cx="4440721" cy="6066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513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30" y="178733"/>
            <a:ext cx="2666201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79" dirty="0">
                <a:solidFill>
                  <a:srgbClr val="000000"/>
                </a:solidFill>
                <a:latin typeface="ARHOBL+Adonis Web"/>
                <a:cs typeface="ARHOBL+Adonis Web"/>
              </a:rPr>
              <a:t>Profile</a:t>
            </a:r>
            <a:r>
              <a:rPr sz="3600" b="1" spc="-46" dirty="0">
                <a:solidFill>
                  <a:srgbClr val="000000"/>
                </a:solidFill>
                <a:latin typeface="ARHOBL+Adonis Web"/>
                <a:cs typeface="ARHOBL+Adonis Web"/>
              </a:rPr>
              <a:t> </a:t>
            </a:r>
            <a:r>
              <a:rPr sz="3600" b="1" spc="-69" dirty="0">
                <a:solidFill>
                  <a:srgbClr val="000000"/>
                </a:solidFill>
                <a:latin typeface="ARHOBL+Adonis Web"/>
                <a:cs typeface="ARHOBL+Adonis Web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3531" y="1354692"/>
            <a:ext cx="307837" cy="3663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ARHOBL+Adonis Web"/>
                <a:cs typeface="ARHOBL+Adonis Web"/>
              </a:rPr>
              <a:t>1</a:t>
            </a:r>
          </a:p>
          <a:p>
            <a:pPr marL="0" marR="0">
              <a:lnSpc>
                <a:spcPts val="2673"/>
              </a:lnSpc>
              <a:spcBef>
                <a:spcPts val="10251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ARHOBL+Adonis Web"/>
                <a:cs typeface="ARHOBL+Adonis Web"/>
              </a:rPr>
              <a:t>2</a:t>
            </a:r>
          </a:p>
          <a:p>
            <a:pPr marL="0" marR="0">
              <a:lnSpc>
                <a:spcPts val="2673"/>
              </a:lnSpc>
              <a:spcBef>
                <a:spcPts val="10226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ARHOBL+Adonis Web"/>
                <a:cs typeface="ARHOBL+Adonis Web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3725" y="1425519"/>
            <a:ext cx="2048684" cy="28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4" dirty="0">
                <a:solidFill>
                  <a:srgbClr val="272525"/>
                </a:solidFill>
                <a:latin typeface="ARHOBL+Adonis Web"/>
                <a:cs typeface="ARHOBL+Adonis Web"/>
              </a:rPr>
              <a:t>Choose</a:t>
            </a:r>
            <a:r>
              <a:rPr sz="1800" b="1" spc="10" dirty="0">
                <a:solidFill>
                  <a:srgbClr val="272525"/>
                </a:solidFill>
                <a:latin typeface="ARHOBL+Adonis Web"/>
                <a:cs typeface="ARHOBL+Adonis Web"/>
              </a:rPr>
              <a:t> </a:t>
            </a:r>
            <a:r>
              <a:rPr sz="1800" b="1" dirty="0">
                <a:solidFill>
                  <a:srgbClr val="272525"/>
                </a:solidFill>
                <a:latin typeface="ARHOBL+Adonis Web"/>
                <a:cs typeface="ARHOBL+Adonis Web"/>
              </a:rPr>
              <a:t>a </a:t>
            </a:r>
            <a:r>
              <a:rPr sz="1800" b="1" spc="-25" dirty="0">
                <a:solidFill>
                  <a:srgbClr val="272525"/>
                </a:solidFill>
                <a:latin typeface="ARHOBL+Adonis Web"/>
                <a:cs typeface="ARHOBL+Adonis Web"/>
              </a:rPr>
              <a:t>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0584" y="1952871"/>
            <a:ext cx="6288027" cy="45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Select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unique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username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reflects</a:t>
            </a:r>
            <a:r>
              <a:rPr sz="1450" spc="-6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endParaRPr lang="en-US" sz="1450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>
                <a:solidFill>
                  <a:srgbClr val="272525"/>
                </a:solidFill>
                <a:latin typeface="Source Sans Pro"/>
                <a:cs typeface="Source Sans Pro"/>
              </a:rPr>
              <a:t>identity</a:t>
            </a:r>
            <a:r>
              <a:rPr sz="1450" spc="-25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0" dirty="0">
                <a:solidFill>
                  <a:srgbClr val="272525"/>
                </a:solidFill>
                <a:latin typeface="Source Sans Pro"/>
                <a:cs typeface="Source Sans Pro"/>
              </a:rPr>
              <a:t>purpose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of</a:t>
            </a:r>
            <a:r>
              <a:rPr sz="1450" spc="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account.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25" y="3063819"/>
            <a:ext cx="1429217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7" dirty="0">
                <a:solidFill>
                  <a:srgbClr val="272525"/>
                </a:solidFill>
                <a:latin typeface="ARHOBL+Adonis Web"/>
                <a:cs typeface="ARHOBL+Adonis Web"/>
              </a:rPr>
              <a:t>Profile</a:t>
            </a:r>
            <a:r>
              <a:rPr sz="1800" b="1" dirty="0">
                <a:solidFill>
                  <a:srgbClr val="272525"/>
                </a:solidFill>
                <a:latin typeface="ARHOBL+Adonis Web"/>
                <a:cs typeface="ARHOBL+Adonis Web"/>
              </a:rPr>
              <a:t> </a:t>
            </a:r>
            <a:r>
              <a:rPr sz="1800" b="1" spc="-44" dirty="0">
                <a:solidFill>
                  <a:srgbClr val="272525"/>
                </a:solidFill>
                <a:latin typeface="ARHOBL+Adonis Web"/>
                <a:cs typeface="ARHOBL+Adonis Web"/>
              </a:rPr>
              <a:t>Photo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0585" y="3591171"/>
            <a:ext cx="6192688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Choose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profile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represents</a:t>
            </a:r>
            <a:r>
              <a:rPr sz="1450" spc="-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who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are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what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about.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25" y="4702119"/>
            <a:ext cx="485903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272525"/>
                </a:solidFill>
                <a:latin typeface="ARHOBL+Adonis Web"/>
                <a:cs typeface="ARHOBL+Adonis Web"/>
              </a:rPr>
              <a:t>Bio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0585" y="5229471"/>
            <a:ext cx="7272808" cy="45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Write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short 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bio</a:t>
            </a:r>
            <a:r>
              <a:rPr sz="1450" spc="3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tells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others</a:t>
            </a:r>
            <a:r>
              <a:rPr sz="1450" spc="-5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about</a:t>
            </a:r>
            <a:r>
              <a:rPr sz="1450" spc="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you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what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is</a:t>
            </a:r>
            <a:r>
              <a:rPr sz="1450" spc="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about.</a:t>
            </a:r>
            <a:r>
              <a:rPr sz="1450" spc="-8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keywords</a:t>
            </a:r>
            <a:r>
              <a:rPr sz="1450" spc="-4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7">
                <a:solidFill>
                  <a:srgbClr val="272525"/>
                </a:solidFill>
                <a:latin typeface="Source Sans Pro"/>
                <a:cs typeface="Source Sans Pro"/>
              </a:rPr>
              <a:t>related</a:t>
            </a:r>
            <a:r>
              <a:rPr sz="1450" spc="-1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lang="en-US"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content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discoverable.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67F32-AE6C-CDA7-9805-4CBD3FCBB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897"/>
            <a:ext cx="5690009" cy="320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429999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400" y="212940"/>
            <a:ext cx="3564639" cy="6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57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69" dirty="0">
                <a:solidFill>
                  <a:srgbClr val="000000"/>
                </a:solidFill>
                <a:latin typeface="JFAJAI+Adonis Web"/>
                <a:cs typeface="JFAJAI+Adonis Web"/>
              </a:rPr>
              <a:t>Uploading</a:t>
            </a:r>
            <a:r>
              <a:rPr sz="3600" b="1" spc="-56" dirty="0">
                <a:solidFill>
                  <a:srgbClr val="000000"/>
                </a:solidFill>
                <a:latin typeface="JFAJAI+Adonis Web"/>
                <a:cs typeface="JFAJAI+Adonis Web"/>
              </a:rPr>
              <a:t> </a:t>
            </a:r>
            <a:r>
              <a:rPr sz="3600" b="1" spc="-67" dirty="0">
                <a:solidFill>
                  <a:srgbClr val="000000"/>
                </a:solidFill>
                <a:latin typeface="JFAJAI+Adonis Web"/>
                <a:cs typeface="JFAJAI+Adonis Web"/>
              </a:rPr>
              <a:t>Photos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0544" y="1370449"/>
            <a:ext cx="307837" cy="3682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JFAJAI+Adonis Web"/>
                <a:cs typeface="JFAJAI+Adonis Web"/>
              </a:rPr>
              <a:t>1</a:t>
            </a:r>
          </a:p>
          <a:p>
            <a:pPr marL="0" marR="0">
              <a:lnSpc>
                <a:spcPts val="2673"/>
              </a:lnSpc>
              <a:spcBef>
                <a:spcPts val="10226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JFAJAI+Adonis Web"/>
                <a:cs typeface="JFAJAI+Adonis Web"/>
              </a:rPr>
              <a:t>2</a:t>
            </a:r>
          </a:p>
          <a:p>
            <a:pPr marL="0" marR="0">
              <a:lnSpc>
                <a:spcPts val="2673"/>
              </a:lnSpc>
              <a:spcBef>
                <a:spcPts val="10401"/>
              </a:spcBef>
              <a:spcAft>
                <a:spcPts val="0"/>
              </a:spcAft>
            </a:pPr>
            <a:r>
              <a:rPr sz="2150" b="1" dirty="0">
                <a:solidFill>
                  <a:srgbClr val="272525"/>
                </a:solidFill>
                <a:latin typeface="JFAJAI+Adonis Web"/>
                <a:cs typeface="JFAJAI+Adonis Web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3725" y="1427043"/>
            <a:ext cx="1529438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72525"/>
                </a:solidFill>
                <a:latin typeface="JFAJAI+Adonis Web"/>
                <a:cs typeface="JFAJAI+Adonis Web"/>
              </a:rPr>
              <a:t>Select</a:t>
            </a:r>
            <a:r>
              <a:rPr sz="1800" b="1" spc="-43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dirty="0">
                <a:solidFill>
                  <a:srgbClr val="272525"/>
                </a:solidFill>
                <a:latin typeface="JFAJAI+Adonis Web"/>
                <a:cs typeface="JFAJAI+Adonis Web"/>
              </a:rPr>
              <a:t>a </a:t>
            </a:r>
            <a:r>
              <a:rPr sz="1800" b="1" spc="-44" dirty="0">
                <a:solidFill>
                  <a:srgbClr val="272525"/>
                </a:solidFill>
                <a:latin typeface="JFAJAI+Adonis Web"/>
                <a:cs typeface="JFAJAI+Adonis Web"/>
              </a:rPr>
              <a:t>Photo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8381" y="1954395"/>
            <a:ext cx="6316899" cy="45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7" dirty="0">
                <a:solidFill>
                  <a:srgbClr val="272525"/>
                </a:solidFill>
                <a:latin typeface="Source Sans Pro"/>
                <a:cs typeface="Source Sans Pro"/>
              </a:rPr>
              <a:t>Select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photo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from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camera</a:t>
            </a:r>
            <a:r>
              <a:rPr sz="1450" spc="-7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roll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take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new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>
                <a:solidFill>
                  <a:srgbClr val="272525"/>
                </a:solidFill>
                <a:latin typeface="Source Sans Pro"/>
                <a:cs typeface="Source Sans Pro"/>
              </a:rPr>
              <a:t>one</a:t>
            </a:r>
            <a:r>
              <a:rPr sz="1450" spc="-23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endParaRPr lang="en-US" sz="1450" spc="-23">
              <a:solidFill>
                <a:srgbClr val="272525"/>
              </a:solidFill>
              <a:latin typeface="Source Sans Pro"/>
              <a:cs typeface="Source Sans Pro"/>
            </a:endParaRP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6">
                <a:solidFill>
                  <a:srgbClr val="272525"/>
                </a:solidFill>
                <a:latin typeface="Source Sans Pro"/>
                <a:cs typeface="Source Sans Pro"/>
              </a:rPr>
              <a:t>using</a:t>
            </a:r>
            <a:r>
              <a:rPr sz="1450" spc="18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the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Instagram</a:t>
            </a:r>
            <a:r>
              <a:rPr sz="1450" spc="-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camera.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25" y="3065343"/>
            <a:ext cx="1510388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5" dirty="0">
                <a:solidFill>
                  <a:srgbClr val="272525"/>
                </a:solidFill>
                <a:latin typeface="JFAJAI+Adonis Web"/>
                <a:cs typeface="JFAJAI+Adonis Web"/>
              </a:rPr>
              <a:t>Edit</a:t>
            </a:r>
            <a:r>
              <a:rPr sz="1800" b="1" spc="-40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spc="-52" dirty="0">
                <a:solidFill>
                  <a:srgbClr val="272525"/>
                </a:solidFill>
                <a:latin typeface="JFAJAI+Adonis Web"/>
                <a:cs typeface="JFAJAI+Adonis Web"/>
              </a:rPr>
              <a:t>the</a:t>
            </a:r>
            <a:r>
              <a:rPr sz="1800" b="1" spc="28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spc="-44" dirty="0">
                <a:solidFill>
                  <a:srgbClr val="272525"/>
                </a:solidFill>
                <a:latin typeface="JFAJAI+Adonis Web"/>
                <a:cs typeface="JFAJAI+Adonis Web"/>
              </a:rPr>
              <a:t>Photo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18381" y="3592695"/>
            <a:ext cx="7180995" cy="55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272525"/>
                </a:solidFill>
                <a:latin typeface="Source Sans Pro"/>
                <a:cs typeface="Source Sans Pro"/>
              </a:rPr>
              <a:t>Use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filters</a:t>
            </a:r>
            <a:r>
              <a:rPr sz="1450" spc="-49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editing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tools</a:t>
            </a:r>
            <a:r>
              <a:rPr sz="1450" spc="-5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enhance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10" dirty="0">
                <a:solidFill>
                  <a:srgbClr val="272525"/>
                </a:solidFill>
                <a:latin typeface="Source Sans Pro"/>
                <a:cs typeface="Source Sans Pro"/>
              </a:rPr>
              <a:t>photo's</a:t>
            </a:r>
            <a:r>
              <a:rPr sz="1450" spc="-4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appearance,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or</a:t>
            </a:r>
            <a:r>
              <a:rPr sz="1450" spc="-36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1" dirty="0">
                <a:solidFill>
                  <a:srgbClr val="272525"/>
                </a:solidFill>
                <a:latin typeface="Source Sans Pro"/>
                <a:cs typeface="Source Sans Pro"/>
              </a:rPr>
              <a:t>give</a:t>
            </a:r>
            <a:r>
              <a:rPr sz="1450" spc="2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85" dirty="0">
                <a:solidFill>
                  <a:srgbClr val="272525"/>
                </a:solidFill>
                <a:latin typeface="Source Sans Pro"/>
                <a:cs typeface="Source Sans Pro"/>
              </a:rPr>
              <a:t>it</a:t>
            </a:r>
            <a:r>
              <a:rPr sz="1450" spc="73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a</a:t>
            </a:r>
            <a:r>
              <a:rPr sz="1450" spc="-102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4" dirty="0">
                <a:solidFill>
                  <a:srgbClr val="272525"/>
                </a:solidFill>
                <a:latin typeface="Source Sans Pro"/>
                <a:cs typeface="Source Sans Pro"/>
              </a:rPr>
              <a:t>unique</a:t>
            </a:r>
            <a:r>
              <a:rPr sz="1450" spc="2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look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</a:p>
          <a:p>
            <a:pPr marL="0" marR="0">
              <a:lnSpc>
                <a:spcPts val="1802"/>
              </a:lnSpc>
              <a:spcBef>
                <a:spcPts val="797"/>
              </a:spcBef>
              <a:spcAft>
                <a:spcPts val="0"/>
              </a:spcAft>
            </a:pPr>
            <a:r>
              <a:rPr sz="1450" spc="12" dirty="0">
                <a:solidFill>
                  <a:srgbClr val="272525"/>
                </a:solidFill>
                <a:latin typeface="Source Sans Pro"/>
                <a:cs typeface="Source Sans Pro"/>
              </a:rPr>
              <a:t>feel.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25" y="4732218"/>
            <a:ext cx="2917734" cy="32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51" dirty="0">
                <a:solidFill>
                  <a:srgbClr val="272525"/>
                </a:solidFill>
                <a:latin typeface="JFAJAI+Adonis Web"/>
                <a:cs typeface="JFAJAI+Adonis Web"/>
              </a:rPr>
              <a:t>Write</a:t>
            </a:r>
            <a:r>
              <a:rPr sz="1800" b="1" spc="27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spc="-34" dirty="0">
                <a:solidFill>
                  <a:srgbClr val="272525"/>
                </a:solidFill>
                <a:latin typeface="JFAJAI+Adonis Web"/>
                <a:cs typeface="JFAJAI+Adonis Web"/>
              </a:rPr>
              <a:t>Captions</a:t>
            </a:r>
            <a:r>
              <a:rPr sz="1800" b="1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spc="-21" dirty="0">
                <a:solidFill>
                  <a:srgbClr val="272525"/>
                </a:solidFill>
                <a:latin typeface="JFAJAI+Adonis Web"/>
                <a:cs typeface="JFAJAI+Adonis Web"/>
              </a:rPr>
              <a:t>and</a:t>
            </a:r>
            <a:r>
              <a:rPr sz="1800" b="1" spc="-31" dirty="0">
                <a:solidFill>
                  <a:srgbClr val="272525"/>
                </a:solidFill>
                <a:latin typeface="JFAJAI+Adonis Web"/>
                <a:cs typeface="JFAJAI+Adonis Web"/>
              </a:rPr>
              <a:t> </a:t>
            </a:r>
            <a:r>
              <a:rPr sz="1800" b="1" spc="-30" dirty="0">
                <a:solidFill>
                  <a:srgbClr val="272525"/>
                </a:solidFill>
                <a:latin typeface="JFAJAI+Adonis Web"/>
                <a:cs typeface="JFAJAI+Adonis Web"/>
              </a:rPr>
              <a:t>Hashtags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8381" y="5259570"/>
            <a:ext cx="7397019" cy="55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1" dirty="0">
                <a:solidFill>
                  <a:srgbClr val="272525"/>
                </a:solidFill>
                <a:latin typeface="Source Sans Pro"/>
                <a:cs typeface="Source Sans Pro"/>
              </a:rPr>
              <a:t>Write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captions</a:t>
            </a:r>
            <a:r>
              <a:rPr sz="1450" spc="-3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3" dirty="0">
                <a:solidFill>
                  <a:srgbClr val="272525"/>
                </a:solidFill>
                <a:latin typeface="Source Sans Pro"/>
                <a:cs typeface="Source Sans Pro"/>
              </a:rPr>
              <a:t>that</a:t>
            </a:r>
            <a:r>
              <a:rPr sz="1450" spc="1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1" dirty="0">
                <a:solidFill>
                  <a:srgbClr val="272525"/>
                </a:solidFill>
                <a:latin typeface="Source Sans Pro"/>
                <a:cs typeface="Source Sans Pro"/>
              </a:rPr>
              <a:t>describe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photo</a:t>
            </a:r>
            <a:r>
              <a:rPr sz="1450" spc="-11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0" dirty="0">
                <a:solidFill>
                  <a:srgbClr val="272525"/>
                </a:solidFill>
                <a:latin typeface="Source Sans Pro"/>
                <a:cs typeface="Source Sans Pro"/>
              </a:rPr>
              <a:t>and</a:t>
            </a:r>
            <a:r>
              <a:rPr sz="1450" spc="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46" dirty="0">
                <a:solidFill>
                  <a:srgbClr val="272525"/>
                </a:solidFill>
                <a:latin typeface="Source Sans Pro"/>
                <a:cs typeface="Source Sans Pro"/>
              </a:rPr>
              <a:t>add</a:t>
            </a:r>
            <a:r>
              <a:rPr sz="1450" spc="18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hashtags</a:t>
            </a:r>
            <a:r>
              <a:rPr sz="1450" spc="-27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37" dirty="0">
                <a:solidFill>
                  <a:srgbClr val="272525"/>
                </a:solidFill>
                <a:latin typeface="Source Sans Pro"/>
                <a:cs typeface="Source Sans Pro"/>
              </a:rPr>
              <a:t>make</a:t>
            </a:r>
            <a:r>
              <a:rPr sz="1450" spc="2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your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spc="-28" dirty="0">
                <a:solidFill>
                  <a:srgbClr val="272525"/>
                </a:solidFill>
                <a:latin typeface="Source Sans Pro"/>
                <a:cs typeface="Source Sans Pro"/>
              </a:rPr>
              <a:t>account</a:t>
            </a:r>
            <a:r>
              <a:rPr sz="1450" spc="15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more </a:t>
            </a:r>
            <a:r>
              <a:rPr sz="1450" spc="-25" dirty="0">
                <a:solidFill>
                  <a:srgbClr val="272525"/>
                </a:solidFill>
                <a:latin typeface="Source Sans Pro"/>
                <a:cs typeface="Source Sans Pro"/>
              </a:rPr>
              <a:t>discoverable</a:t>
            </a:r>
          </a:p>
          <a:p>
            <a:pPr marL="0" marR="0">
              <a:lnSpc>
                <a:spcPts val="1802"/>
              </a:lnSpc>
              <a:spcBef>
                <a:spcPts val="822"/>
              </a:spcBef>
              <a:spcAft>
                <a:spcPts val="0"/>
              </a:spcAft>
            </a:pP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to</a:t>
            </a:r>
            <a:r>
              <a:rPr sz="1450" spc="-14" dirty="0">
                <a:solidFill>
                  <a:srgbClr val="272525"/>
                </a:solidFill>
                <a:latin typeface="Source Sans Pro"/>
                <a:cs typeface="Source Sans Pro"/>
              </a:rPr>
              <a:t> </a:t>
            </a:r>
            <a:r>
              <a:rPr sz="1450" dirty="0">
                <a:solidFill>
                  <a:srgbClr val="272525"/>
                </a:solidFill>
                <a:latin typeface="Source Sans Pro"/>
                <a:cs typeface="Source Sans Pro"/>
              </a:rPr>
              <a:t>others.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15485-68BB-9EAA-F94A-A916EA0EA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63" y="7482"/>
            <a:ext cx="4613337" cy="3378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1411</Words>
  <Application>Microsoft Office PowerPoint</Application>
  <PresentationFormat>Custom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1" baseType="lpstr">
      <vt:lpstr>ARHOBL+Adonis Web</vt:lpstr>
      <vt:lpstr>VWFOBH+Adonis Web</vt:lpstr>
      <vt:lpstr>KBMUUA+Source Sans Pro</vt:lpstr>
      <vt:lpstr>Roboto</vt:lpstr>
      <vt:lpstr>VUAAUS+Adonis Web</vt:lpstr>
      <vt:lpstr>QKPJSK+Adonis Web</vt:lpstr>
      <vt:lpstr>JFAJAI+Adonis Web</vt:lpstr>
      <vt:lpstr>VQCBQE+Adonis Web</vt:lpstr>
      <vt:lpstr>OFUJEM+Adonis Web</vt:lpstr>
      <vt:lpstr>HQFDUQ+Adonis Web</vt:lpstr>
      <vt:lpstr>VIJGUR+Adonis Web</vt:lpstr>
      <vt:lpstr>MSWTNI+Adonis Web</vt:lpstr>
      <vt:lpstr>CIERWE+Adonis Web</vt:lpstr>
      <vt:lpstr>Gill Sans MT</vt:lpstr>
      <vt:lpstr>UMBMPU+Adonis Web</vt:lpstr>
      <vt:lpstr>CBGKGP+Adonis Web</vt:lpstr>
      <vt:lpstr>AVVUAV+Adonis Web</vt:lpstr>
      <vt:lpstr>Arial</vt:lpstr>
      <vt:lpstr>AUWOMI+Adonis Web</vt:lpstr>
      <vt:lpstr>Source Sans Pro</vt:lpstr>
      <vt:lpstr>SimSun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Junaid Saeed</dc:creator>
  <cp:lastModifiedBy>Junaid Saeed</cp:lastModifiedBy>
  <cp:revision>6</cp:revision>
  <dcterms:modified xsi:type="dcterms:W3CDTF">2023-05-17T07:17:49Z</dcterms:modified>
</cp:coreProperties>
</file>