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1"/>
  </p:handoutMasterIdLst>
  <p:sldIdLst>
    <p:sldId id="256" r:id="rId3"/>
    <p:sldId id="262" r:id="rId4"/>
    <p:sldId id="271" r:id="rId5"/>
    <p:sldId id="307" r:id="rId6"/>
    <p:sldId id="308" r:id="rId7"/>
    <p:sldId id="272" r:id="rId9"/>
    <p:sldId id="310" r:id="rId10"/>
    <p:sldId id="311" r:id="rId11"/>
    <p:sldId id="312" r:id="rId12"/>
    <p:sldId id="313" r:id="rId13"/>
    <p:sldId id="316" r:id="rId14"/>
    <p:sldId id="408" r:id="rId15"/>
    <p:sldId id="351" r:id="rId16"/>
    <p:sldId id="352" r:id="rId17"/>
    <p:sldId id="353" r:id="rId18"/>
    <p:sldId id="319" r:id="rId19"/>
    <p:sldId id="354" r:id="rId20"/>
    <p:sldId id="356" r:id="rId21"/>
    <p:sldId id="321" r:id="rId22"/>
    <p:sldId id="357" r:id="rId23"/>
    <p:sldId id="322" r:id="rId24"/>
    <p:sldId id="346" r:id="rId25"/>
    <p:sldId id="323" r:id="rId26"/>
    <p:sldId id="348" r:id="rId27"/>
    <p:sldId id="349" r:id="rId28"/>
    <p:sldId id="350" r:id="rId29"/>
    <p:sldId id="355"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75A"/>
    <a:srgbClr val="F2F2F2"/>
    <a:srgbClr val="96C6F7"/>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p:restoredTop sz="94660"/>
  </p:normalViewPr>
  <p:slideViewPr>
    <p:cSldViewPr snapToGrid="0" showGuides="1">
      <p:cViewPr varScale="1">
        <p:scale>
          <a:sx n="93" d="100"/>
          <a:sy n="93" d="100"/>
        </p:scale>
        <p:origin x="302" y="82"/>
      </p:cViewPr>
      <p:guideLst>
        <p:guide orient="horz" pos="2160"/>
        <p:guide pos="2861"/>
      </p:guideLst>
    </p:cSldViewPr>
  </p:slideViewPr>
  <p:notesTextViewPr>
    <p:cViewPr>
      <p:scale>
        <a:sx n="1" d="1"/>
        <a:sy n="1" d="1"/>
      </p:scale>
      <p:origin x="0" y="0"/>
    </p:cViewPr>
  </p:notesTextViewPr>
  <p:sorterViewPr showFormatting="0">
    <p:cViewPr>
      <p:scale>
        <a:sx n="49" d="100"/>
        <a:sy n="4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5956F99-90CD-46EA-AE51-662E4EC8E64D}"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a:noFill/>
          <a:ln>
            <a:noFill/>
          </a:ln>
        </p:spPr>
        <p:txBody>
          <a:bodyPr wrap="square" lIns="91440" tIns="45720" rIns="91440" bIns="45720" anchor="t" anchorCtr="0"/>
          <a:lstStyle/>
          <a:p>
            <a:pPr lvl="0">
              <a:spcBef>
                <a:spcPct val="0"/>
              </a:spcBef>
            </a:pPr>
            <a:endParaRPr lang="zh-CN" altLang="en-US" dirty="0"/>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2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6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auto"/>
            <a:r>
              <a:rPr lang="zh-CN" altLang="en-US" strike="noStrike" noProof="1"/>
              <a:t>Click to edit Master text style</a:t>
            </a:r>
            <a:endParaRPr lang="zh-CN" altLang="en-US" strike="noStrike" noProof="1"/>
          </a:p>
          <a:p>
            <a:pPr lvl="1" fontAlgn="auto"/>
            <a:r>
              <a:rPr lang="zh-CN" altLang="en-US" strike="noStrike" noProof="1"/>
              <a:t>Second level</a:t>
            </a:r>
            <a:endParaRPr lang="zh-CN" altLang="en-US" strike="noStrike" noProof="1"/>
          </a:p>
          <a:p>
            <a:pPr lvl="2" fontAlgn="auto"/>
            <a:r>
              <a:rPr lang="zh-CN" altLang="en-US" strike="noStrike" noProof="1"/>
              <a:t>Third level</a:t>
            </a:r>
            <a:endParaRPr lang="zh-CN" altLang="en-US" strike="noStrike" noProof="1"/>
          </a:p>
          <a:p>
            <a:pPr lvl="3" fontAlgn="auto"/>
            <a:r>
              <a:rPr lang="zh-CN" altLang="en-US" strike="noStrike" noProof="1"/>
              <a:t>Fourth level</a:t>
            </a:r>
            <a:endParaRPr lang="zh-CN" altLang="en-US" strike="noStrike" noProof="1"/>
          </a:p>
          <a:p>
            <a:pPr lvl="4" fontAlgn="auto"/>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8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slami-bank"/>
          <p:cNvPicPr>
            <a:picLocks noChangeAspect="1"/>
          </p:cNvPicPr>
          <p:nvPr/>
        </p:nvPicPr>
        <p:blipFill>
          <a:blip r:embed="rId1"/>
          <a:stretch>
            <a:fillRect/>
          </a:stretch>
        </p:blipFill>
        <p:spPr>
          <a:xfrm>
            <a:off x="3321685" y="0"/>
            <a:ext cx="12192000" cy="6858000"/>
          </a:xfrm>
          <a:prstGeom prst="rect">
            <a:avLst/>
          </a:prstGeom>
        </p:spPr>
      </p:pic>
      <p:sp>
        <p:nvSpPr>
          <p:cNvPr id="5" name="任意多边形 4"/>
          <p:cNvSpPr/>
          <p:nvPr/>
        </p:nvSpPr>
        <p:spPr>
          <a:xfrm rot="5400000">
            <a:off x="586105" y="1193800"/>
            <a:ext cx="6858000" cy="4470400"/>
          </a:xfrm>
          <a:custGeom>
            <a:avLst/>
            <a:gdLst>
              <a:gd name="connsiteX0" fmla="*/ 0 w 6858002"/>
              <a:gd name="connsiteY0" fmla="*/ 4470938 h 4470938"/>
              <a:gd name="connsiteX1" fmla="*/ 0 w 6858002"/>
              <a:gd name="connsiteY1" fmla="*/ 0 h 4470938"/>
              <a:gd name="connsiteX2" fmla="*/ 6858002 w 6858002"/>
              <a:gd name="connsiteY2" fmla="*/ 2102150 h 4470938"/>
              <a:gd name="connsiteX3" fmla="*/ 6858002 w 6858002"/>
              <a:gd name="connsiteY3" fmla="*/ 4470938 h 4470938"/>
            </a:gdLst>
            <a:ahLst/>
            <a:cxnLst>
              <a:cxn ang="0">
                <a:pos x="connsiteX0" y="connsiteY0"/>
              </a:cxn>
              <a:cxn ang="0">
                <a:pos x="connsiteX1" y="connsiteY1"/>
              </a:cxn>
              <a:cxn ang="0">
                <a:pos x="connsiteX2" y="connsiteY2"/>
              </a:cxn>
              <a:cxn ang="0">
                <a:pos x="connsiteX3" y="connsiteY3"/>
              </a:cxn>
            </a:cxnLst>
            <a:rect l="l" t="t" r="r" b="b"/>
            <a:pathLst>
              <a:path w="6858002" h="4470938">
                <a:moveTo>
                  <a:pt x="0" y="4470938"/>
                </a:moveTo>
                <a:lnTo>
                  <a:pt x="0" y="0"/>
                </a:lnTo>
                <a:lnTo>
                  <a:pt x="6858002" y="2102150"/>
                </a:lnTo>
                <a:lnTo>
                  <a:pt x="6858002" y="4470938"/>
                </a:lnTo>
                <a:close/>
              </a:path>
            </a:pathLst>
          </a:custGeom>
          <a:solidFill>
            <a:schemeClr val="accent1">
              <a:lumMod val="20000"/>
              <a:lumOff val="8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任意多边形 5"/>
          <p:cNvSpPr/>
          <p:nvPr/>
        </p:nvSpPr>
        <p:spPr>
          <a:xfrm rot="5400000">
            <a:off x="-1040130" y="793750"/>
            <a:ext cx="6858000" cy="5270500"/>
          </a:xfrm>
          <a:custGeom>
            <a:avLst/>
            <a:gdLst>
              <a:gd name="connsiteX0" fmla="*/ 0 w 6858000"/>
              <a:gd name="connsiteY0" fmla="*/ 5271212 h 5271212"/>
              <a:gd name="connsiteX1" fmla="*/ 0 w 6858000"/>
              <a:gd name="connsiteY1" fmla="*/ 17 h 5271212"/>
              <a:gd name="connsiteX2" fmla="*/ 0 w 6858000"/>
              <a:gd name="connsiteY2" fmla="*/ 0 h 5271212"/>
              <a:gd name="connsiteX3" fmla="*/ 6858000 w 6858000"/>
              <a:gd name="connsiteY3" fmla="*/ 2102148 h 5271212"/>
              <a:gd name="connsiteX4" fmla="*/ 6858000 w 6858000"/>
              <a:gd name="connsiteY4" fmla="*/ 5271212 h 5271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5271212">
                <a:moveTo>
                  <a:pt x="0" y="5271212"/>
                </a:moveTo>
                <a:lnTo>
                  <a:pt x="0" y="17"/>
                </a:lnTo>
                <a:lnTo>
                  <a:pt x="0" y="0"/>
                </a:lnTo>
                <a:lnTo>
                  <a:pt x="6858000" y="2102148"/>
                </a:lnTo>
                <a:lnTo>
                  <a:pt x="6858000" y="527121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01" name="文本框 7"/>
          <p:cNvSpPr txBox="1"/>
          <p:nvPr/>
        </p:nvSpPr>
        <p:spPr>
          <a:xfrm>
            <a:off x="274320" y="1548130"/>
            <a:ext cx="4145915" cy="829945"/>
          </a:xfrm>
          <a:prstGeom prst="rect">
            <a:avLst/>
          </a:prstGeom>
          <a:noFill/>
          <a:ln w="9525">
            <a:noFill/>
          </a:ln>
        </p:spPr>
        <p:txBody>
          <a:bodyPr wrap="square" anchor="t" anchorCtr="0">
            <a:spAutoFit/>
          </a:bodyPr>
          <a:lstStyle/>
          <a:p>
            <a:pPr algn="ctr"/>
            <a:r>
              <a:rPr lang="en-US" altLang="zh-CN" sz="1600" b="1" dirty="0">
                <a:solidFill>
                  <a:schemeClr val="bg1"/>
                </a:solidFill>
                <a:latin typeface="Bahnschrift SemiBold" panose="020B0502040204020203" charset="0"/>
                <a:ea typeface="Microsoft YaHei" panose="020B0503020204020204" pitchFamily="34" charset="-122"/>
                <a:cs typeface="Bahnschrift SemiBold" panose="020B0502040204020203" charset="0"/>
              </a:rPr>
              <a:t>Branch Manager:-</a:t>
            </a:r>
            <a:endParaRPr lang="en-US" altLang="zh-CN" sz="1600" b="1" dirty="0">
              <a:solidFill>
                <a:schemeClr val="bg1"/>
              </a:solidFill>
              <a:latin typeface="Bahnschrift SemiBold" panose="020B0502040204020203" charset="0"/>
              <a:ea typeface="Microsoft YaHei" panose="020B0503020204020204" pitchFamily="34" charset="-122"/>
              <a:cs typeface="Bahnschrift SemiBold" panose="020B0502040204020203" charset="0"/>
            </a:endParaRPr>
          </a:p>
          <a:p>
            <a:endParaRPr lang="en-US" altLang="zh-CN" sz="1600" b="1" dirty="0">
              <a:solidFill>
                <a:schemeClr val="bg1"/>
              </a:solidFill>
              <a:latin typeface="Bahnschrift SemiBold" panose="020B0502040204020203" charset="0"/>
              <a:ea typeface="Microsoft YaHei" panose="020B0503020204020204" pitchFamily="34" charset="-122"/>
              <a:cs typeface="Bahnschrift SemiBold" panose="020B0502040204020203" charset="0"/>
            </a:endParaRPr>
          </a:p>
          <a:p>
            <a:r>
              <a:rPr lang="en-US" altLang="zh-CN" sz="1600" b="1" dirty="0">
                <a:solidFill>
                  <a:schemeClr val="bg1"/>
                </a:solidFill>
                <a:latin typeface="Segoe Print" panose="02000600000000000000" charset="0"/>
                <a:ea typeface="Microsoft YaHei" panose="020B0503020204020204" pitchFamily="34" charset="-122"/>
                <a:cs typeface="Segoe Print" panose="02000600000000000000" charset="0"/>
              </a:rPr>
              <a:t>Khurram Muhammad Javed Durrani</a:t>
            </a:r>
            <a:endParaRPr lang="en-US" altLang="zh-CN" sz="1600" b="1" dirty="0">
              <a:solidFill>
                <a:schemeClr val="bg1"/>
              </a:solidFill>
              <a:latin typeface="Segoe Print" panose="02000600000000000000" charset="0"/>
              <a:ea typeface="Microsoft YaHei" panose="020B0503020204020204" pitchFamily="34" charset="-122"/>
              <a:cs typeface="Segoe Print" panose="02000600000000000000" charset="0"/>
            </a:endParaRPr>
          </a:p>
        </p:txBody>
      </p:sp>
      <p:sp>
        <p:nvSpPr>
          <p:cNvPr id="4102" name="文本框 8"/>
          <p:cNvSpPr txBox="1"/>
          <p:nvPr/>
        </p:nvSpPr>
        <p:spPr>
          <a:xfrm>
            <a:off x="302895" y="3429000"/>
            <a:ext cx="3482975" cy="2419350"/>
          </a:xfrm>
          <a:prstGeom prst="rect">
            <a:avLst/>
          </a:prstGeom>
          <a:noFill/>
          <a:ln w="9525">
            <a:noFill/>
          </a:ln>
        </p:spPr>
        <p:txBody>
          <a:bodyPr wrap="square" anchor="t" anchorCtr="0">
            <a:noAutofit/>
          </a:bodyPr>
          <a:lstStyle/>
          <a:p>
            <a:pPr>
              <a:buFont typeface="Arial" panose="020B0604020202020204" pitchFamily="34" charset="0"/>
            </a:pPr>
            <a:r>
              <a:rPr lang="en-US" altLang="zh-CN" b="1" dirty="0">
                <a:solidFill>
                  <a:schemeClr val="bg1"/>
                </a:solidFill>
                <a:latin typeface="Bahnschrift SemiBold SemiConden" charset="0"/>
                <a:ea typeface="Microsoft YaHei" panose="020B0503020204020204" pitchFamily="34" charset="-122"/>
                <a:cs typeface="Bahnschrift SemiBold SemiConden" charset="0"/>
              </a:rPr>
              <a:t>Group 3 Presentation</a:t>
            </a:r>
            <a:endParaRPr lang="en-US" altLang="zh-CN" b="1" dirty="0">
              <a:solidFill>
                <a:schemeClr val="bg1"/>
              </a:solidFill>
              <a:latin typeface="Bahnschrift SemiBold SemiConden" charset="0"/>
              <a:ea typeface="Microsoft YaHei" panose="020B0503020204020204" pitchFamily="34" charset="-122"/>
              <a:cs typeface="Bahnschrift SemiBold SemiConden" charset="0"/>
            </a:endParaRPr>
          </a:p>
          <a:p>
            <a:pPr>
              <a:buFont typeface="Arial" panose="020B0604020202020204" pitchFamily="34" charset="0"/>
            </a:pPr>
            <a:endParaRPr lang="en-US" altLang="zh-CN" b="1" dirty="0">
              <a:solidFill>
                <a:schemeClr val="bg1"/>
              </a:solidFill>
              <a:latin typeface="Bahnschrift SemiBold SemiConden" charset="0"/>
              <a:ea typeface="Microsoft YaHei" panose="020B0503020204020204" pitchFamily="34" charset="-122"/>
              <a:cs typeface="Bahnschrift SemiBold SemiConden" charset="0"/>
            </a:endParaRPr>
          </a:p>
          <a:p>
            <a:pPr>
              <a:buFont typeface="Arial" panose="020B0604020202020204" pitchFamily="34" charset="0"/>
            </a:pPr>
            <a:r>
              <a:rPr lang="en-US" altLang="zh-CN" b="1" dirty="0">
                <a:solidFill>
                  <a:schemeClr val="bg1"/>
                </a:solidFill>
                <a:latin typeface="Bahnschrift SemiBold SemiConden" charset="0"/>
                <a:ea typeface="Microsoft YaHei" panose="020B0503020204020204" pitchFamily="34" charset="-122"/>
                <a:cs typeface="Bahnschrift SemiBold SemiConden" charset="0"/>
              </a:rPr>
              <a:t>Group Members:-</a:t>
            </a:r>
            <a:endParaRPr lang="en-US" altLang="zh-CN" b="1" dirty="0">
              <a:solidFill>
                <a:schemeClr val="bg1"/>
              </a:solidFill>
              <a:latin typeface="Bahnschrift SemiBold SemiConden" charset="0"/>
              <a:ea typeface="Microsoft YaHei" panose="020B0503020204020204" pitchFamily="34" charset="-122"/>
              <a:cs typeface="Bahnschrift SemiBold SemiConden" charset="0"/>
            </a:endParaRPr>
          </a:p>
          <a:p>
            <a:pPr marL="285750" indent="-285750">
              <a:buFont typeface="Arial" panose="020B0604020202020204" pitchFamily="34" charset="0"/>
              <a:buChar char="•"/>
            </a:pPr>
            <a:r>
              <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rPr>
              <a:t>Hamza Khan</a:t>
            </a:r>
            <a:endPar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endParaRPr>
          </a:p>
          <a:p>
            <a:pPr marL="285750" indent="-285750">
              <a:buFont typeface="Arial" panose="020B0604020202020204" pitchFamily="34" charset="0"/>
              <a:buChar char="•"/>
            </a:pPr>
            <a:r>
              <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rPr>
              <a:t>Muneeb Ahmed</a:t>
            </a:r>
            <a:endPar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endParaRPr>
          </a:p>
          <a:p>
            <a:pPr marL="285750" indent="-285750">
              <a:buFont typeface="Arial" panose="020B0604020202020204" pitchFamily="34" charset="0"/>
              <a:buChar char="•"/>
            </a:pPr>
            <a:r>
              <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rPr>
              <a:t>Ehsan Saleem</a:t>
            </a:r>
            <a:endPar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endParaRPr>
          </a:p>
          <a:p>
            <a:pPr marL="285750" indent="-285750">
              <a:buFont typeface="Arial" panose="020B0604020202020204" pitchFamily="34" charset="0"/>
              <a:buChar char="•"/>
            </a:pPr>
            <a:r>
              <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rPr>
              <a:t>Farooq Umer</a:t>
            </a:r>
            <a:endPar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endParaRPr>
          </a:p>
          <a:p>
            <a:pPr marL="285750" indent="-285750">
              <a:buFont typeface="Arial" panose="020B0604020202020204" pitchFamily="34" charset="0"/>
              <a:buChar char="•"/>
            </a:pPr>
            <a:r>
              <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rPr>
              <a:t>Junaid Saeed</a:t>
            </a:r>
            <a:endParaRPr lang="en-US" altLang="zh-CN" b="1" dirty="0">
              <a:solidFill>
                <a:schemeClr val="bg1"/>
              </a:solidFill>
              <a:latin typeface="Segoe Print" panose="02000600000000000000" charset="0"/>
              <a:ea typeface="Microsoft YaHei" panose="020B0503020204020204" pitchFamily="34" charset="-122"/>
              <a:cs typeface="Segoe Print" panose="02000600000000000000" charset="0"/>
            </a:endParaRPr>
          </a:p>
        </p:txBody>
      </p:sp>
      <p:pic>
        <p:nvPicPr>
          <p:cNvPr id="3" name="Picture 2" descr="Bankislami_logo_without_Motive"/>
          <p:cNvPicPr>
            <a:picLocks noChangeAspect="1"/>
          </p:cNvPicPr>
          <p:nvPr/>
        </p:nvPicPr>
        <p:blipFill>
          <a:blip r:embed="rId2"/>
          <a:stretch>
            <a:fillRect/>
          </a:stretch>
        </p:blipFill>
        <p:spPr>
          <a:xfrm>
            <a:off x="1660525" y="-83185"/>
            <a:ext cx="1373505" cy="1779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7524750" y="2989580"/>
            <a:ext cx="4262438" cy="768350"/>
          </a:xfrm>
          <a:prstGeom prst="rect">
            <a:avLst/>
          </a:prstGeom>
          <a:noFill/>
          <a:ln w="9525">
            <a:noFill/>
          </a:ln>
        </p:spPr>
        <p:txBody>
          <a:bodyPr wrap="square" anchor="t" anchorCtr="0">
            <a:spAutoFit/>
          </a:bodyPr>
          <a:lstStyle/>
          <a:p>
            <a:r>
              <a:rPr lang="en-US" altLang="zh-CN" sz="4400" b="1" dirty="0">
                <a:solidFill>
                  <a:srgbClr val="59575A"/>
                </a:solidFill>
                <a:latin typeface="Microsoft YaHei" panose="020B0503020204020204" pitchFamily="34" charset="-122"/>
                <a:ea typeface="Microsoft YaHei" panose="020B0503020204020204" pitchFamily="34" charset="-122"/>
              </a:rPr>
              <a:t>Culture</a:t>
            </a:r>
            <a:endParaRPr lang="en-US" altLang="zh-CN"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181546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4</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ángulo 4"/>
          <p:cNvSpPr/>
          <p:nvPr/>
        </p:nvSpPr>
        <p:spPr>
          <a:xfrm>
            <a:off x="0" y="4170363"/>
            <a:ext cx="12192000" cy="26876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pic>
        <p:nvPicPr>
          <p:cNvPr id="13315" name="Imagen 3"/>
          <p:cNvPicPr>
            <a:picLocks noChangeAspect="1"/>
          </p:cNvPicPr>
          <p:nvPr/>
        </p:nvPicPr>
        <p:blipFill>
          <a:blip r:embed="rId1"/>
          <a:srcRect l="19164" t="5640" r="19164" b="6139"/>
          <a:stretch>
            <a:fillRect/>
          </a:stretch>
        </p:blipFill>
        <p:spPr>
          <a:xfrm>
            <a:off x="1609725" y="1855788"/>
            <a:ext cx="5875338" cy="4891087"/>
          </a:xfrm>
          <a:prstGeom prst="rect">
            <a:avLst/>
          </a:prstGeom>
          <a:noFill/>
          <a:ln w="9525">
            <a:noFill/>
          </a:ln>
        </p:spPr>
      </p:pic>
      <p:sp>
        <p:nvSpPr>
          <p:cNvPr id="33" name="Rectángulo 32"/>
          <p:cNvSpPr/>
          <p:nvPr/>
        </p:nvSpPr>
        <p:spPr>
          <a:xfrm>
            <a:off x="7485063" y="2241550"/>
            <a:ext cx="822325" cy="823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13318" name="CuadroTexto 33"/>
          <p:cNvSpPr txBox="1"/>
          <p:nvPr/>
        </p:nvSpPr>
        <p:spPr>
          <a:xfrm>
            <a:off x="7673975" y="2336800"/>
            <a:ext cx="428625" cy="708025"/>
          </a:xfrm>
          <a:prstGeom prst="rect">
            <a:avLst/>
          </a:prstGeom>
          <a:noFill/>
          <a:ln w="9525">
            <a:noFill/>
          </a:ln>
        </p:spPr>
        <p:txBody>
          <a:bodyPr wrap="none" anchor="t" anchorCtr="0">
            <a:spAutoFit/>
          </a:bodyPr>
          <a:lstStyle/>
          <a:p>
            <a:pPr algn="ctr"/>
            <a:r>
              <a:rPr lang="es-MX" altLang="zh-CN" sz="4000" dirty="0">
                <a:solidFill>
                  <a:schemeClr val="bg1"/>
                </a:solidFill>
                <a:latin typeface="FontAwesome"/>
                <a:ea typeface="SimSun" panose="02010600030101010101" pitchFamily="2" charset="-122"/>
              </a:rPr>
              <a:t>1</a:t>
            </a:r>
            <a:endParaRPr lang="es-MX" altLang="zh-CN" sz="4000" dirty="0">
              <a:solidFill>
                <a:schemeClr val="bg1"/>
              </a:solidFill>
              <a:latin typeface="Calibri" panose="020F0502020204030204" pitchFamily="34" charset="0"/>
              <a:ea typeface="SimSun" panose="02010600030101010101" pitchFamily="2" charset="-122"/>
            </a:endParaRPr>
          </a:p>
        </p:txBody>
      </p:sp>
      <p:sp>
        <p:nvSpPr>
          <p:cNvPr id="13320" name="CuadroTexto 35"/>
          <p:cNvSpPr txBox="1"/>
          <p:nvPr/>
        </p:nvSpPr>
        <p:spPr>
          <a:xfrm>
            <a:off x="8464550" y="2336800"/>
            <a:ext cx="1676400" cy="645160"/>
          </a:xfrm>
          <a:prstGeom prst="rect">
            <a:avLst/>
          </a:prstGeom>
          <a:noFill/>
          <a:ln w="9525">
            <a:noFill/>
          </a:ln>
        </p:spPr>
        <p:txBody>
          <a:bodyPr anchor="t" anchorCtr="0">
            <a:spAutoFit/>
          </a:bodyPr>
          <a:lstStyle/>
          <a:p>
            <a:r>
              <a:rPr lang="en-US" altLang="zh-CN"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rPr>
              <a:t>Practices and Rituals</a:t>
            </a:r>
            <a:endParaRPr lang="en-US" altLang="zh-CN"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37" name="Rectángulo 36"/>
          <p:cNvSpPr/>
          <p:nvPr/>
        </p:nvSpPr>
        <p:spPr>
          <a:xfrm>
            <a:off x="7488238" y="3255963"/>
            <a:ext cx="822325" cy="8223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13322" name="CuadroTexto 37"/>
          <p:cNvSpPr txBox="1"/>
          <p:nvPr/>
        </p:nvSpPr>
        <p:spPr>
          <a:xfrm>
            <a:off x="7621588" y="3335338"/>
            <a:ext cx="484187" cy="708025"/>
          </a:xfrm>
          <a:prstGeom prst="rect">
            <a:avLst/>
          </a:prstGeom>
          <a:noFill/>
          <a:ln w="9525">
            <a:noFill/>
          </a:ln>
        </p:spPr>
        <p:txBody>
          <a:bodyPr wrap="none" anchor="t" anchorCtr="0">
            <a:spAutoFit/>
          </a:bodyPr>
          <a:lstStyle/>
          <a:p>
            <a:pPr algn="ctr"/>
            <a:r>
              <a:rPr lang="es-MX" altLang="zh-CN" sz="4000" dirty="0">
                <a:solidFill>
                  <a:schemeClr val="bg1"/>
                </a:solidFill>
                <a:latin typeface="FontAwesome"/>
                <a:ea typeface="SimSun" panose="02010600030101010101" pitchFamily="2" charset="-122"/>
              </a:rPr>
              <a:t>2</a:t>
            </a:r>
            <a:endParaRPr lang="es-MX" altLang="zh-CN" sz="4000" dirty="0">
              <a:solidFill>
                <a:schemeClr val="bg1"/>
              </a:solidFill>
              <a:latin typeface="Calibri" panose="020F0502020204030204" pitchFamily="34" charset="0"/>
              <a:ea typeface="SimSun" panose="02010600030101010101" pitchFamily="2" charset="-122"/>
            </a:endParaRPr>
          </a:p>
        </p:txBody>
      </p:sp>
      <p:sp>
        <p:nvSpPr>
          <p:cNvPr id="39" name="Rectángulo 38"/>
          <p:cNvSpPr/>
          <p:nvPr/>
        </p:nvSpPr>
        <p:spPr>
          <a:xfrm>
            <a:off x="7488239" y="4271963"/>
            <a:ext cx="819150" cy="823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13324" name="CuadroTexto 39"/>
          <p:cNvSpPr txBox="1"/>
          <p:nvPr/>
        </p:nvSpPr>
        <p:spPr>
          <a:xfrm>
            <a:off x="7677224" y="4370388"/>
            <a:ext cx="444352" cy="707886"/>
          </a:xfrm>
          <a:prstGeom prst="rect">
            <a:avLst/>
          </a:prstGeom>
          <a:noFill/>
          <a:ln w="9525">
            <a:noFill/>
          </a:ln>
        </p:spPr>
        <p:txBody>
          <a:bodyPr wrap="none" anchor="t" anchorCtr="0">
            <a:spAutoFit/>
          </a:bodyPr>
          <a:lstStyle/>
          <a:p>
            <a:pPr algn="ctr"/>
            <a:r>
              <a:rPr lang="es-MX" altLang="zh-CN" sz="4000" dirty="0">
                <a:solidFill>
                  <a:schemeClr val="bg1"/>
                </a:solidFill>
                <a:latin typeface="FontAwesome"/>
                <a:ea typeface="SimSun" panose="02010600030101010101" pitchFamily="2" charset="-122"/>
              </a:rPr>
              <a:t>3</a:t>
            </a:r>
            <a:endParaRPr lang="es-MX" altLang="zh-CN" sz="4000" dirty="0">
              <a:solidFill>
                <a:schemeClr val="bg1"/>
              </a:solidFill>
              <a:latin typeface="Calibri" panose="020F0502020204030204" pitchFamily="34" charset="0"/>
              <a:ea typeface="SimSun" panose="02010600030101010101" pitchFamily="2" charset="-122"/>
            </a:endParaRPr>
          </a:p>
        </p:txBody>
      </p:sp>
      <p:sp>
        <p:nvSpPr>
          <p:cNvPr id="41" name="Rectángulo 40"/>
          <p:cNvSpPr/>
          <p:nvPr/>
        </p:nvSpPr>
        <p:spPr>
          <a:xfrm>
            <a:off x="7485063" y="5278438"/>
            <a:ext cx="822325" cy="8223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13326" name="CuadroTexto 41"/>
          <p:cNvSpPr txBox="1"/>
          <p:nvPr/>
        </p:nvSpPr>
        <p:spPr>
          <a:xfrm>
            <a:off x="7668493" y="5364163"/>
            <a:ext cx="444352" cy="707886"/>
          </a:xfrm>
          <a:prstGeom prst="rect">
            <a:avLst/>
          </a:prstGeom>
          <a:noFill/>
          <a:ln w="9525">
            <a:noFill/>
          </a:ln>
        </p:spPr>
        <p:txBody>
          <a:bodyPr wrap="none" anchor="t" anchorCtr="0">
            <a:spAutoFit/>
          </a:bodyPr>
          <a:lstStyle/>
          <a:p>
            <a:pPr algn="ctr"/>
            <a:r>
              <a:rPr lang="es-MX" altLang="zh-CN" sz="4000" dirty="0">
                <a:solidFill>
                  <a:schemeClr val="bg1"/>
                </a:solidFill>
                <a:latin typeface="FontAwesome"/>
                <a:ea typeface="SimSun" panose="02010600030101010101" pitchFamily="2" charset="-122"/>
              </a:rPr>
              <a:t>4</a:t>
            </a:r>
            <a:endParaRPr lang="es-MX" altLang="zh-CN" sz="4000" dirty="0">
              <a:solidFill>
                <a:schemeClr val="bg1"/>
              </a:solidFill>
              <a:latin typeface="Calibri" panose="020F0502020204030204" pitchFamily="34" charset="0"/>
              <a:ea typeface="SimSun" panose="02010600030101010101" pitchFamily="2" charset="-122"/>
            </a:endParaRPr>
          </a:p>
        </p:txBody>
      </p:sp>
      <p:sp>
        <p:nvSpPr>
          <p:cNvPr id="13328" name="CuadroTexto 43"/>
          <p:cNvSpPr txBox="1"/>
          <p:nvPr/>
        </p:nvSpPr>
        <p:spPr>
          <a:xfrm>
            <a:off x="8415338" y="3425508"/>
            <a:ext cx="1676400" cy="368300"/>
          </a:xfrm>
          <a:prstGeom prst="rect">
            <a:avLst/>
          </a:prstGeom>
          <a:noFill/>
          <a:ln w="9525">
            <a:noFill/>
          </a:ln>
        </p:spPr>
        <p:txBody>
          <a:bodyPr anchor="t" anchorCtr="0">
            <a:spAutoFit/>
          </a:bodyPr>
          <a:lstStyle/>
          <a:p>
            <a:r>
              <a:rPr lang="zh-CN" altLang="en-US"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rPr>
              <a:t>Stories</a:t>
            </a:r>
            <a:endParaRPr lang="zh-CN" altLang="en-US"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13330" name="CuadroTexto 45"/>
          <p:cNvSpPr txBox="1"/>
          <p:nvPr/>
        </p:nvSpPr>
        <p:spPr>
          <a:xfrm>
            <a:off x="8372793" y="4268153"/>
            <a:ext cx="1676400" cy="922020"/>
          </a:xfrm>
          <a:prstGeom prst="rect">
            <a:avLst/>
          </a:prstGeom>
          <a:noFill/>
          <a:ln w="9525">
            <a:noFill/>
          </a:ln>
        </p:spPr>
        <p:txBody>
          <a:bodyPr anchor="t" anchorCtr="0">
            <a:spAutoFit/>
          </a:bodyPr>
          <a:lstStyle/>
          <a:p>
            <a:r>
              <a:rPr lang="zh-CN" altLang="en-US"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rPr>
              <a:t>Recruitment and Socialization</a:t>
            </a:r>
            <a:endParaRPr lang="zh-CN" altLang="en-US"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13332" name="CuadroTexto 47"/>
          <p:cNvSpPr txBox="1"/>
          <p:nvPr/>
        </p:nvSpPr>
        <p:spPr>
          <a:xfrm>
            <a:off x="8370570" y="5342255"/>
            <a:ext cx="1676400" cy="645160"/>
          </a:xfrm>
          <a:prstGeom prst="rect">
            <a:avLst/>
          </a:prstGeom>
          <a:noFill/>
          <a:ln w="9525">
            <a:noFill/>
          </a:ln>
        </p:spPr>
        <p:txBody>
          <a:bodyPr anchor="t" anchorCtr="0">
            <a:spAutoFit/>
          </a:bodyPr>
          <a:lstStyle/>
          <a:p>
            <a:r>
              <a:rPr lang="zh-CN" altLang="en-US"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rPr>
              <a:t>Higher Performance</a:t>
            </a:r>
            <a:r>
              <a:rPr lang="en-US" altLang="zh-CN"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rPr>
              <a:t>s</a:t>
            </a:r>
            <a:endParaRPr lang="en-US" altLang="zh-CN" sz="1800" b="1" dirty="0">
              <a:solidFill>
                <a:srgbClr val="59575A"/>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18" name="Triángulo isósceles 17"/>
          <p:cNvSpPr/>
          <p:nvPr/>
        </p:nvSpPr>
        <p:spPr>
          <a:xfrm rot="10800000">
            <a:off x="5284788" y="2003425"/>
            <a:ext cx="2027238" cy="3338513"/>
          </a:xfrm>
          <a:custGeom>
            <a:avLst/>
            <a:gdLst>
              <a:gd name="connsiteX0" fmla="*/ 0 w 2272146"/>
              <a:gd name="connsiteY0" fmla="*/ 2798618 h 2798618"/>
              <a:gd name="connsiteX1" fmla="*/ 0 w 2272146"/>
              <a:gd name="connsiteY1" fmla="*/ 0 h 2798618"/>
              <a:gd name="connsiteX2" fmla="*/ 2272146 w 2272146"/>
              <a:gd name="connsiteY2" fmla="*/ 2798618 h 2798618"/>
              <a:gd name="connsiteX3" fmla="*/ 0 w 2272146"/>
              <a:gd name="connsiteY3" fmla="*/ 2798618 h 2798618"/>
              <a:gd name="connsiteX0-1" fmla="*/ 0 w 2272146"/>
              <a:gd name="connsiteY0-2" fmla="*/ 2798618 h 2798618"/>
              <a:gd name="connsiteX1-3" fmla="*/ 0 w 2272146"/>
              <a:gd name="connsiteY1-4" fmla="*/ 0 h 2798618"/>
              <a:gd name="connsiteX2-5" fmla="*/ 2272146 w 2272146"/>
              <a:gd name="connsiteY2-6" fmla="*/ 2798618 h 2798618"/>
              <a:gd name="connsiteX3-7" fmla="*/ 94053 w 2272146"/>
              <a:gd name="connsiteY3-8" fmla="*/ 2798411 h 2798618"/>
              <a:gd name="connsiteX4" fmla="*/ 0 w 2272146"/>
              <a:gd name="connsiteY4" fmla="*/ 2798618 h 2798618"/>
              <a:gd name="connsiteX0-9" fmla="*/ 0 w 2272146"/>
              <a:gd name="connsiteY0-10" fmla="*/ 2798618 h 2798618"/>
              <a:gd name="connsiteX1-11" fmla="*/ 0 w 2272146"/>
              <a:gd name="connsiteY1-12" fmla="*/ 0 h 2798618"/>
              <a:gd name="connsiteX2-13" fmla="*/ 2272146 w 2272146"/>
              <a:gd name="connsiteY2-14" fmla="*/ 2798618 h 2798618"/>
              <a:gd name="connsiteX3-15" fmla="*/ 157553 w 2272146"/>
              <a:gd name="connsiteY3-16" fmla="*/ 2798411 h 2798618"/>
              <a:gd name="connsiteX4-17" fmla="*/ 0 w 2272146"/>
              <a:gd name="connsiteY4-18" fmla="*/ 2798618 h 2798618"/>
              <a:gd name="connsiteX0-19" fmla="*/ 0 w 2272146"/>
              <a:gd name="connsiteY0-20" fmla="*/ 2798618 h 2798618"/>
              <a:gd name="connsiteX1-21" fmla="*/ 1978 w 2272146"/>
              <a:gd name="connsiteY1-22" fmla="*/ 2655536 h 2798618"/>
              <a:gd name="connsiteX2-23" fmla="*/ 0 w 2272146"/>
              <a:gd name="connsiteY2-24" fmla="*/ 0 h 2798618"/>
              <a:gd name="connsiteX3-25" fmla="*/ 2272146 w 2272146"/>
              <a:gd name="connsiteY3-26" fmla="*/ 2798618 h 2798618"/>
              <a:gd name="connsiteX4-27" fmla="*/ 157553 w 2272146"/>
              <a:gd name="connsiteY4-28" fmla="*/ 2798411 h 2798618"/>
              <a:gd name="connsiteX5" fmla="*/ 0 w 2272146"/>
              <a:gd name="connsiteY5" fmla="*/ 2798618 h 2798618"/>
              <a:gd name="connsiteX0-29" fmla="*/ 34925 w 2272146"/>
              <a:gd name="connsiteY0-30" fmla="*/ 2754168 h 2798618"/>
              <a:gd name="connsiteX1-31" fmla="*/ 1978 w 2272146"/>
              <a:gd name="connsiteY1-32" fmla="*/ 2655536 h 2798618"/>
              <a:gd name="connsiteX2-33" fmla="*/ 0 w 2272146"/>
              <a:gd name="connsiteY2-34" fmla="*/ 0 h 2798618"/>
              <a:gd name="connsiteX3-35" fmla="*/ 2272146 w 2272146"/>
              <a:gd name="connsiteY3-36" fmla="*/ 2798618 h 2798618"/>
              <a:gd name="connsiteX4-37" fmla="*/ 157553 w 2272146"/>
              <a:gd name="connsiteY4-38" fmla="*/ 2798411 h 2798618"/>
              <a:gd name="connsiteX5-39" fmla="*/ 34925 w 2272146"/>
              <a:gd name="connsiteY5-40" fmla="*/ 2754168 h 2798618"/>
              <a:gd name="connsiteX0-41" fmla="*/ 34925 w 2272146"/>
              <a:gd name="connsiteY0-42" fmla="*/ 2754168 h 2798618"/>
              <a:gd name="connsiteX1-43" fmla="*/ 1978 w 2272146"/>
              <a:gd name="connsiteY1-44" fmla="*/ 2655536 h 2798618"/>
              <a:gd name="connsiteX2-45" fmla="*/ 0 w 2272146"/>
              <a:gd name="connsiteY2-46" fmla="*/ 0 h 2798618"/>
              <a:gd name="connsiteX3-47" fmla="*/ 2272146 w 2272146"/>
              <a:gd name="connsiteY3-48" fmla="*/ 2798618 h 2798618"/>
              <a:gd name="connsiteX4-49" fmla="*/ 157553 w 2272146"/>
              <a:gd name="connsiteY4-50" fmla="*/ 2798411 h 2798618"/>
              <a:gd name="connsiteX5-51" fmla="*/ 34925 w 2272146"/>
              <a:gd name="connsiteY5-52" fmla="*/ 2754168 h 2798618"/>
              <a:gd name="connsiteX0-53" fmla="*/ 34925 w 2272146"/>
              <a:gd name="connsiteY0-54" fmla="*/ 2754168 h 2798618"/>
              <a:gd name="connsiteX1-55" fmla="*/ 1978 w 2272146"/>
              <a:gd name="connsiteY1-56" fmla="*/ 2655536 h 2798618"/>
              <a:gd name="connsiteX2-57" fmla="*/ 0 w 2272146"/>
              <a:gd name="connsiteY2-58" fmla="*/ 0 h 2798618"/>
              <a:gd name="connsiteX3-59" fmla="*/ 2272146 w 2272146"/>
              <a:gd name="connsiteY3-60" fmla="*/ 2798618 h 2798618"/>
              <a:gd name="connsiteX4-61" fmla="*/ 157553 w 2272146"/>
              <a:gd name="connsiteY4-62" fmla="*/ 2798411 h 2798618"/>
              <a:gd name="connsiteX5-63" fmla="*/ 34925 w 2272146"/>
              <a:gd name="connsiteY5-64" fmla="*/ 2754168 h 2798618"/>
              <a:gd name="connsiteX0-65" fmla="*/ 34925 w 2272146"/>
              <a:gd name="connsiteY0-66" fmla="*/ 2754168 h 2798618"/>
              <a:gd name="connsiteX1-67" fmla="*/ 1978 w 2272146"/>
              <a:gd name="connsiteY1-68" fmla="*/ 2655536 h 2798618"/>
              <a:gd name="connsiteX2-69" fmla="*/ 0 w 2272146"/>
              <a:gd name="connsiteY2-70" fmla="*/ 0 h 2798618"/>
              <a:gd name="connsiteX3-71" fmla="*/ 2272146 w 2272146"/>
              <a:gd name="connsiteY3-72" fmla="*/ 2798618 h 2798618"/>
              <a:gd name="connsiteX4-73" fmla="*/ 157553 w 2272146"/>
              <a:gd name="connsiteY4-74" fmla="*/ 2798411 h 2798618"/>
              <a:gd name="connsiteX5-75" fmla="*/ 34925 w 2272146"/>
              <a:gd name="connsiteY5-76" fmla="*/ 2754168 h 2798618"/>
              <a:gd name="connsiteX0-77" fmla="*/ 34925 w 2272146"/>
              <a:gd name="connsiteY0-78" fmla="*/ 2754168 h 2798618"/>
              <a:gd name="connsiteX1-79" fmla="*/ 1978 w 2272146"/>
              <a:gd name="connsiteY1-80" fmla="*/ 2655536 h 2798618"/>
              <a:gd name="connsiteX2-81" fmla="*/ 0 w 2272146"/>
              <a:gd name="connsiteY2-82" fmla="*/ 0 h 2798618"/>
              <a:gd name="connsiteX3-83" fmla="*/ 2272146 w 2272146"/>
              <a:gd name="connsiteY3-84" fmla="*/ 2798618 h 2798618"/>
              <a:gd name="connsiteX4-85" fmla="*/ 157553 w 2272146"/>
              <a:gd name="connsiteY4-86" fmla="*/ 2798411 h 2798618"/>
              <a:gd name="connsiteX5-87" fmla="*/ 34925 w 2272146"/>
              <a:gd name="connsiteY5-88" fmla="*/ 2754168 h 2798618"/>
              <a:gd name="connsiteX0-89" fmla="*/ 50800 w 2272146"/>
              <a:gd name="connsiteY0-90" fmla="*/ 2744643 h 2798618"/>
              <a:gd name="connsiteX1-91" fmla="*/ 1978 w 2272146"/>
              <a:gd name="connsiteY1-92" fmla="*/ 2655536 h 2798618"/>
              <a:gd name="connsiteX2-93" fmla="*/ 0 w 2272146"/>
              <a:gd name="connsiteY2-94" fmla="*/ 0 h 2798618"/>
              <a:gd name="connsiteX3-95" fmla="*/ 2272146 w 2272146"/>
              <a:gd name="connsiteY3-96" fmla="*/ 2798618 h 2798618"/>
              <a:gd name="connsiteX4-97" fmla="*/ 157553 w 2272146"/>
              <a:gd name="connsiteY4-98" fmla="*/ 2798411 h 2798618"/>
              <a:gd name="connsiteX5-99" fmla="*/ 50800 w 2272146"/>
              <a:gd name="connsiteY5-100" fmla="*/ 2744643 h 2798618"/>
              <a:gd name="connsiteX0-101" fmla="*/ 61524 w 2282870"/>
              <a:gd name="connsiteY0-102" fmla="*/ 2720883 h 2774858"/>
              <a:gd name="connsiteX1-103" fmla="*/ 12702 w 2282870"/>
              <a:gd name="connsiteY1-104" fmla="*/ 2631776 h 2774858"/>
              <a:gd name="connsiteX2-105" fmla="*/ 0 w 2282870"/>
              <a:gd name="connsiteY2-106" fmla="*/ 0 h 2774858"/>
              <a:gd name="connsiteX3-107" fmla="*/ 2282870 w 2282870"/>
              <a:gd name="connsiteY3-108" fmla="*/ 2774858 h 2774858"/>
              <a:gd name="connsiteX4-109" fmla="*/ 168277 w 2282870"/>
              <a:gd name="connsiteY4-110" fmla="*/ 2774651 h 2774858"/>
              <a:gd name="connsiteX5-111" fmla="*/ 61524 w 2282870"/>
              <a:gd name="connsiteY5-112" fmla="*/ 2720883 h 2774858"/>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39" y="connsiteY5-40"/>
              </a:cxn>
            </a:cxnLst>
            <a:rect l="l" t="t" r="r" b="b"/>
            <a:pathLst>
              <a:path w="2282870" h="2774858">
                <a:moveTo>
                  <a:pt x="61524" y="2720883"/>
                </a:moveTo>
                <a:cubicBezTo>
                  <a:pt x="33608" y="2673189"/>
                  <a:pt x="12043" y="2679470"/>
                  <a:pt x="12702" y="2631776"/>
                </a:cubicBezTo>
                <a:cubicBezTo>
                  <a:pt x="12043" y="1746597"/>
                  <a:pt x="659" y="885179"/>
                  <a:pt x="0" y="0"/>
                </a:cubicBezTo>
                <a:lnTo>
                  <a:pt x="2282870" y="2774858"/>
                </a:lnTo>
                <a:lnTo>
                  <a:pt x="168277" y="2774651"/>
                </a:lnTo>
                <a:cubicBezTo>
                  <a:pt x="127401" y="2759903"/>
                  <a:pt x="102400" y="2745156"/>
                  <a:pt x="61524" y="2720883"/>
                </a:cubicBezTo>
                <a:close/>
              </a:path>
            </a:pathLst>
          </a:cu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13334" name="文本框 23"/>
          <p:cNvSpPr txBox="1"/>
          <p:nvPr/>
        </p:nvSpPr>
        <p:spPr>
          <a:xfrm>
            <a:off x="142875" y="170180"/>
            <a:ext cx="6350000" cy="460375"/>
          </a:xfrm>
          <a:prstGeom prst="rect">
            <a:avLst/>
          </a:prstGeom>
          <a:noFill/>
          <a:ln w="9525">
            <a:noFill/>
          </a:ln>
        </p:spPr>
        <p:txBody>
          <a:bodyPr wrap="square" anchor="t" anchorCtr="0">
            <a:spAutoFit/>
          </a:bodyPr>
          <a:lstStyle/>
          <a:p>
            <a:r>
              <a:rPr lang="en-US" altLang="zh-CN" sz="2400" b="1" dirty="0">
                <a:latin typeface="Microsoft YaHei" panose="020B0503020204020204" pitchFamily="34" charset="-122"/>
                <a:ea typeface="Microsoft YaHei" panose="020B0503020204020204" pitchFamily="34" charset="-122"/>
              </a:rPr>
              <a:t>Bankislami Culture</a:t>
            </a:r>
            <a:endParaRPr lang="en-US" altLang="zh-CN" sz="2400" b="1" dirty="0">
              <a:latin typeface="Microsoft YaHei" panose="020B0503020204020204" pitchFamily="34" charset="-122"/>
              <a:ea typeface="Microsoft YaHei" panose="020B0503020204020204" pitchFamily="34" charset="-122"/>
            </a:endParaRPr>
          </a:p>
        </p:txBody>
      </p:sp>
      <p:pic>
        <p:nvPicPr>
          <p:cNvPr id="6" name="Picture 5" descr="Bankislami_logo_without_Motive"/>
          <p:cNvPicPr>
            <a:picLocks noChangeAspect="1"/>
          </p:cNvPicPr>
          <p:nvPr/>
        </p:nvPicPr>
        <p:blipFill>
          <a:blip r:embed="rId2"/>
          <a:stretch>
            <a:fillRect/>
          </a:stretch>
        </p:blipFill>
        <p:spPr>
          <a:xfrm>
            <a:off x="11104880" y="5515610"/>
            <a:ext cx="1040765" cy="1348105"/>
          </a:xfrm>
          <a:prstGeom prst="rect">
            <a:avLst/>
          </a:prstGeom>
        </p:spPr>
      </p:pic>
      <p:pic>
        <p:nvPicPr>
          <p:cNvPr id="2" name="Picture 1" descr="Bank-Islami-Helpline-Number"/>
          <p:cNvPicPr>
            <a:picLocks noChangeAspect="1"/>
          </p:cNvPicPr>
          <p:nvPr/>
        </p:nvPicPr>
        <p:blipFill>
          <a:blip r:embed="rId3"/>
          <a:stretch>
            <a:fillRect/>
          </a:stretch>
        </p:blipFill>
        <p:spPr>
          <a:xfrm>
            <a:off x="2070100" y="2240915"/>
            <a:ext cx="4977130" cy="28371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원형 4"/>
          <p:cNvSpPr/>
          <p:nvPr/>
        </p:nvSpPr>
        <p:spPr>
          <a:xfrm rot="7500000">
            <a:off x="2042478" y="2112963"/>
            <a:ext cx="1646238" cy="1646238"/>
          </a:xfrm>
          <a:prstGeom prst="pie">
            <a:avLst>
              <a:gd name="adj1" fmla="val 10436427"/>
              <a:gd name="adj2" fmla="val 11489222"/>
            </a:avLst>
          </a:prstGeom>
          <a:solidFill>
            <a:schemeClr val="accent1">
              <a:lumMod val="60000"/>
              <a:lumOff val="40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2000" b="0" i="0" u="none" strike="noStrike" kern="1200" cap="none" spc="0" normalizeH="0" baseline="0" noProof="0" dirty="0">
              <a:ln>
                <a:noFill/>
              </a:ln>
              <a:solidFill>
                <a:schemeClr val="tx1"/>
              </a:solidFill>
              <a:effectLst/>
              <a:uLnTx/>
              <a:uFillTx/>
              <a:latin typeface="Roboto Condensed Light" charset="0"/>
              <a:ea typeface="Roboto Condensed Light" charset="0"/>
              <a:cs typeface="Roboto Condensed Light" charset="0"/>
            </a:endParaRPr>
          </a:p>
        </p:txBody>
      </p:sp>
      <p:sp>
        <p:nvSpPr>
          <p:cNvPr id="14339" name="Freeform 16"/>
          <p:cNvSpPr/>
          <p:nvPr/>
        </p:nvSpPr>
        <p:spPr>
          <a:xfrm>
            <a:off x="1479550" y="1531938"/>
            <a:ext cx="2611438" cy="2597150"/>
          </a:xfrm>
          <a:custGeom>
            <a:avLst/>
            <a:gdLst/>
            <a:ahLst/>
            <a:cxnLst>
              <a:cxn ang="0">
                <a:pos x="2350724" y="637663"/>
              </a:cxn>
              <a:cxn ang="0">
                <a:pos x="2466162" y="522296"/>
              </a:cxn>
              <a:cxn ang="0">
                <a:pos x="2266770" y="323027"/>
              </a:cxn>
              <a:cxn ang="0">
                <a:pos x="2151332" y="438393"/>
              </a:cxn>
              <a:cxn ang="0">
                <a:pos x="1578343" y="190879"/>
              </a:cxn>
              <a:cxn ang="0">
                <a:pos x="1578343" y="0"/>
              </a:cxn>
              <a:cxn ang="0">
                <a:pos x="1223636" y="0"/>
              </a:cxn>
              <a:cxn ang="0">
                <a:pos x="1223636" y="190879"/>
              </a:cxn>
              <a:cxn ang="0">
                <a:pos x="369400" y="755127"/>
              </a:cxn>
              <a:cxn ang="0">
                <a:pos x="539407" y="998446"/>
              </a:cxn>
              <a:cxn ang="0">
                <a:pos x="1399940" y="442589"/>
              </a:cxn>
              <a:cxn ang="0">
                <a:pos x="2346527" y="1386498"/>
              </a:cxn>
              <a:cxn ang="0">
                <a:pos x="1399940" y="2332504"/>
              </a:cxn>
              <a:cxn ang="0">
                <a:pos x="455453" y="1386498"/>
              </a:cxn>
              <a:cxn ang="0">
                <a:pos x="459651" y="1287912"/>
              </a:cxn>
              <a:cxn ang="0">
                <a:pos x="659042" y="1287912"/>
              </a:cxn>
              <a:cxn ang="0">
                <a:pos x="507924" y="1073959"/>
              </a:cxn>
              <a:cxn ang="0">
                <a:pos x="510023" y="1069764"/>
              </a:cxn>
              <a:cxn ang="0">
                <a:pos x="333719" y="818055"/>
              </a:cxn>
              <a:cxn ang="0">
                <a:pos x="331620" y="820152"/>
              </a:cxn>
              <a:cxn ang="0">
                <a:pos x="329521" y="818055"/>
              </a:cxn>
              <a:cxn ang="0">
                <a:pos x="0" y="1287912"/>
              </a:cxn>
              <a:cxn ang="0">
                <a:pos x="195194" y="1287912"/>
              </a:cxn>
              <a:cxn ang="0">
                <a:pos x="190996" y="1386498"/>
              </a:cxn>
              <a:cxn ang="0">
                <a:pos x="1399940" y="2596799"/>
              </a:cxn>
              <a:cxn ang="0">
                <a:pos x="2610983" y="1386498"/>
              </a:cxn>
              <a:cxn ang="0">
                <a:pos x="2350724" y="637663"/>
              </a:cxn>
            </a:cxnLst>
            <a:rect l="0" t="0" r="0" b="0"/>
            <a:pathLst>
              <a:path w="1244" h="1238">
                <a:moveTo>
                  <a:pt x="1120" y="304"/>
                </a:moveTo>
                <a:cubicBezTo>
                  <a:pt x="1175" y="249"/>
                  <a:pt x="1175" y="249"/>
                  <a:pt x="1175" y="249"/>
                </a:cubicBezTo>
                <a:cubicBezTo>
                  <a:pt x="1080" y="154"/>
                  <a:pt x="1080" y="154"/>
                  <a:pt x="1080" y="154"/>
                </a:cubicBezTo>
                <a:cubicBezTo>
                  <a:pt x="1025" y="209"/>
                  <a:pt x="1025" y="209"/>
                  <a:pt x="1025" y="209"/>
                </a:cubicBezTo>
                <a:cubicBezTo>
                  <a:pt x="947" y="147"/>
                  <a:pt x="854" y="106"/>
                  <a:pt x="752" y="91"/>
                </a:cubicBezTo>
                <a:cubicBezTo>
                  <a:pt x="752" y="0"/>
                  <a:pt x="752" y="0"/>
                  <a:pt x="752" y="0"/>
                </a:cubicBezTo>
                <a:cubicBezTo>
                  <a:pt x="583" y="0"/>
                  <a:pt x="583" y="0"/>
                  <a:pt x="583" y="0"/>
                </a:cubicBezTo>
                <a:cubicBezTo>
                  <a:pt x="583" y="91"/>
                  <a:pt x="583" y="91"/>
                  <a:pt x="583" y="91"/>
                </a:cubicBezTo>
                <a:cubicBezTo>
                  <a:pt x="411" y="116"/>
                  <a:pt x="263" y="218"/>
                  <a:pt x="176" y="360"/>
                </a:cubicBezTo>
                <a:cubicBezTo>
                  <a:pt x="257" y="476"/>
                  <a:pt x="257" y="476"/>
                  <a:pt x="257" y="476"/>
                </a:cubicBezTo>
                <a:cubicBezTo>
                  <a:pt x="327" y="319"/>
                  <a:pt x="485" y="211"/>
                  <a:pt x="667" y="211"/>
                </a:cubicBezTo>
                <a:cubicBezTo>
                  <a:pt x="916" y="211"/>
                  <a:pt x="1118" y="412"/>
                  <a:pt x="1118" y="661"/>
                </a:cubicBezTo>
                <a:cubicBezTo>
                  <a:pt x="1118" y="910"/>
                  <a:pt x="916" y="1112"/>
                  <a:pt x="667" y="1112"/>
                </a:cubicBezTo>
                <a:cubicBezTo>
                  <a:pt x="419" y="1112"/>
                  <a:pt x="217" y="910"/>
                  <a:pt x="217" y="661"/>
                </a:cubicBezTo>
                <a:cubicBezTo>
                  <a:pt x="217" y="645"/>
                  <a:pt x="218" y="630"/>
                  <a:pt x="219" y="614"/>
                </a:cubicBezTo>
                <a:cubicBezTo>
                  <a:pt x="314" y="614"/>
                  <a:pt x="314" y="614"/>
                  <a:pt x="314" y="614"/>
                </a:cubicBezTo>
                <a:cubicBezTo>
                  <a:pt x="242" y="512"/>
                  <a:pt x="242" y="512"/>
                  <a:pt x="242" y="512"/>
                </a:cubicBezTo>
                <a:cubicBezTo>
                  <a:pt x="243" y="511"/>
                  <a:pt x="243" y="511"/>
                  <a:pt x="243" y="510"/>
                </a:cubicBezTo>
                <a:cubicBezTo>
                  <a:pt x="159" y="390"/>
                  <a:pt x="159" y="390"/>
                  <a:pt x="159" y="390"/>
                </a:cubicBezTo>
                <a:cubicBezTo>
                  <a:pt x="158" y="390"/>
                  <a:pt x="158" y="391"/>
                  <a:pt x="158" y="391"/>
                </a:cubicBezTo>
                <a:cubicBezTo>
                  <a:pt x="157" y="390"/>
                  <a:pt x="157" y="390"/>
                  <a:pt x="157" y="390"/>
                </a:cubicBezTo>
                <a:cubicBezTo>
                  <a:pt x="0" y="614"/>
                  <a:pt x="0" y="614"/>
                  <a:pt x="0" y="614"/>
                </a:cubicBezTo>
                <a:cubicBezTo>
                  <a:pt x="93" y="614"/>
                  <a:pt x="93" y="614"/>
                  <a:pt x="93" y="614"/>
                </a:cubicBezTo>
                <a:cubicBezTo>
                  <a:pt x="91" y="630"/>
                  <a:pt x="91" y="645"/>
                  <a:pt x="91" y="661"/>
                </a:cubicBezTo>
                <a:cubicBezTo>
                  <a:pt x="91" y="980"/>
                  <a:pt x="349" y="1238"/>
                  <a:pt x="667" y="1238"/>
                </a:cubicBezTo>
                <a:cubicBezTo>
                  <a:pt x="986" y="1238"/>
                  <a:pt x="1244" y="980"/>
                  <a:pt x="1244" y="661"/>
                </a:cubicBezTo>
                <a:cubicBezTo>
                  <a:pt x="1244" y="526"/>
                  <a:pt x="1198" y="402"/>
                  <a:pt x="1120" y="304"/>
                </a:cubicBezTo>
                <a:close/>
              </a:path>
            </a:pathLst>
          </a:custGeom>
          <a:solidFill>
            <a:schemeClr val="accent1">
              <a:lumMod val="50000"/>
            </a:schemeClr>
          </a:solidFill>
          <a:ln w="9525">
            <a:noFill/>
          </a:ln>
        </p:spPr>
        <p:txBody>
          <a:bodyPr/>
          <a:lstStyle/>
          <a:p>
            <a:endParaRPr lang="en-US"/>
          </a:p>
        </p:txBody>
      </p:sp>
      <p:sp>
        <p:nvSpPr>
          <p:cNvPr id="14340" name="TextBox 6"/>
          <p:cNvSpPr txBox="1"/>
          <p:nvPr/>
        </p:nvSpPr>
        <p:spPr>
          <a:xfrm>
            <a:off x="2239010" y="2510155"/>
            <a:ext cx="1318260" cy="869950"/>
          </a:xfrm>
          <a:prstGeom prst="rect">
            <a:avLst/>
          </a:prstGeom>
          <a:noFill/>
          <a:ln w="9525">
            <a:noFill/>
          </a:ln>
        </p:spPr>
        <p:txBody>
          <a:bodyPr lIns="0" tIns="0" rIns="0" bIns="0" anchor="ctr" anchorCtr="0"/>
          <a:lstStyle/>
          <a:p>
            <a:pPr algn="ctr">
              <a:spcAft>
                <a:spcPts val="300"/>
              </a:spcAft>
            </a:pPr>
            <a:r>
              <a:rPr lang="en-US" altLang="zh-CN" sz="4400" dirty="0">
                <a:solidFill>
                  <a:srgbClr val="59575A"/>
                </a:solidFill>
                <a:latin typeface="Bahnschrift" panose="020B0502040204020203" charset="0"/>
                <a:ea typeface="Roboto Condensed Light"/>
                <a:cs typeface="Bahnschrift" panose="020B0502040204020203" charset="0"/>
              </a:rPr>
              <a:t>10%</a:t>
            </a:r>
            <a:endParaRPr lang="en-US" altLang="zh-CN" sz="4400" dirty="0">
              <a:solidFill>
                <a:srgbClr val="59575A"/>
              </a:solidFill>
              <a:latin typeface="Bahnschrift" panose="020B0502040204020203" charset="0"/>
              <a:ea typeface="Roboto Condensed Light"/>
              <a:cs typeface="Bahnschrift" panose="020B0502040204020203" charset="0"/>
            </a:endParaRPr>
          </a:p>
        </p:txBody>
      </p:sp>
      <p:sp>
        <p:nvSpPr>
          <p:cNvPr id="15" name="원형 4"/>
          <p:cNvSpPr/>
          <p:nvPr/>
        </p:nvSpPr>
        <p:spPr>
          <a:xfrm rot="7020000">
            <a:off x="8467725" y="2089150"/>
            <a:ext cx="1646238" cy="1646238"/>
          </a:xfrm>
          <a:prstGeom prst="pie">
            <a:avLst>
              <a:gd name="adj1" fmla="val 11405953"/>
              <a:gd name="adj2" fmla="val 10437682"/>
            </a:avLst>
          </a:prstGeom>
          <a:solidFill>
            <a:schemeClr val="accent1">
              <a:lumMod val="60000"/>
              <a:lumOff val="40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2000" b="0" i="0" u="none" strike="noStrike" kern="1200" cap="none" spc="0" normalizeH="0" baseline="0" noProof="0" dirty="0">
              <a:ln>
                <a:noFill/>
              </a:ln>
              <a:solidFill>
                <a:schemeClr val="tx1"/>
              </a:solidFill>
              <a:effectLst/>
              <a:uLnTx/>
              <a:uFillTx/>
              <a:latin typeface="Roboto Condensed Light" charset="0"/>
              <a:ea typeface="Roboto Condensed Light" charset="0"/>
              <a:cs typeface="Roboto Condensed Light" charset="0"/>
            </a:endParaRPr>
          </a:p>
        </p:txBody>
      </p:sp>
      <p:sp>
        <p:nvSpPr>
          <p:cNvPr id="14345" name="Freeform 16"/>
          <p:cNvSpPr/>
          <p:nvPr/>
        </p:nvSpPr>
        <p:spPr>
          <a:xfrm>
            <a:off x="7872413" y="1531938"/>
            <a:ext cx="2611437" cy="2597150"/>
          </a:xfrm>
          <a:custGeom>
            <a:avLst/>
            <a:gdLst/>
            <a:ahLst/>
            <a:cxnLst>
              <a:cxn ang="0">
                <a:pos x="2350724" y="637663"/>
              </a:cxn>
              <a:cxn ang="0">
                <a:pos x="2466162" y="522296"/>
              </a:cxn>
              <a:cxn ang="0">
                <a:pos x="2266770" y="323027"/>
              </a:cxn>
              <a:cxn ang="0">
                <a:pos x="2151332" y="438393"/>
              </a:cxn>
              <a:cxn ang="0">
                <a:pos x="1578343" y="190879"/>
              </a:cxn>
              <a:cxn ang="0">
                <a:pos x="1578343" y="0"/>
              </a:cxn>
              <a:cxn ang="0">
                <a:pos x="1223636" y="0"/>
              </a:cxn>
              <a:cxn ang="0">
                <a:pos x="1223636" y="190879"/>
              </a:cxn>
              <a:cxn ang="0">
                <a:pos x="369400" y="755127"/>
              </a:cxn>
              <a:cxn ang="0">
                <a:pos x="539407" y="998446"/>
              </a:cxn>
              <a:cxn ang="0">
                <a:pos x="1399940" y="442589"/>
              </a:cxn>
              <a:cxn ang="0">
                <a:pos x="2346527" y="1386498"/>
              </a:cxn>
              <a:cxn ang="0">
                <a:pos x="1399940" y="2332504"/>
              </a:cxn>
              <a:cxn ang="0">
                <a:pos x="455453" y="1386498"/>
              </a:cxn>
              <a:cxn ang="0">
                <a:pos x="459651" y="1287912"/>
              </a:cxn>
              <a:cxn ang="0">
                <a:pos x="659042" y="1287912"/>
              </a:cxn>
              <a:cxn ang="0">
                <a:pos x="507924" y="1073959"/>
              </a:cxn>
              <a:cxn ang="0">
                <a:pos x="510023" y="1069764"/>
              </a:cxn>
              <a:cxn ang="0">
                <a:pos x="333719" y="818055"/>
              </a:cxn>
              <a:cxn ang="0">
                <a:pos x="331620" y="820152"/>
              </a:cxn>
              <a:cxn ang="0">
                <a:pos x="329521" y="818055"/>
              </a:cxn>
              <a:cxn ang="0">
                <a:pos x="0" y="1287912"/>
              </a:cxn>
              <a:cxn ang="0">
                <a:pos x="195194" y="1287912"/>
              </a:cxn>
              <a:cxn ang="0">
                <a:pos x="190996" y="1386498"/>
              </a:cxn>
              <a:cxn ang="0">
                <a:pos x="1399940" y="2596799"/>
              </a:cxn>
              <a:cxn ang="0">
                <a:pos x="2610983" y="1386498"/>
              </a:cxn>
              <a:cxn ang="0">
                <a:pos x="2350724" y="637663"/>
              </a:cxn>
            </a:cxnLst>
            <a:rect l="0" t="0" r="0" b="0"/>
            <a:pathLst>
              <a:path w="1244" h="1238">
                <a:moveTo>
                  <a:pt x="1120" y="304"/>
                </a:moveTo>
                <a:cubicBezTo>
                  <a:pt x="1175" y="249"/>
                  <a:pt x="1175" y="249"/>
                  <a:pt x="1175" y="249"/>
                </a:cubicBezTo>
                <a:cubicBezTo>
                  <a:pt x="1080" y="154"/>
                  <a:pt x="1080" y="154"/>
                  <a:pt x="1080" y="154"/>
                </a:cubicBezTo>
                <a:cubicBezTo>
                  <a:pt x="1025" y="209"/>
                  <a:pt x="1025" y="209"/>
                  <a:pt x="1025" y="209"/>
                </a:cubicBezTo>
                <a:cubicBezTo>
                  <a:pt x="947" y="147"/>
                  <a:pt x="854" y="106"/>
                  <a:pt x="752" y="91"/>
                </a:cubicBezTo>
                <a:cubicBezTo>
                  <a:pt x="752" y="0"/>
                  <a:pt x="752" y="0"/>
                  <a:pt x="752" y="0"/>
                </a:cubicBezTo>
                <a:cubicBezTo>
                  <a:pt x="583" y="0"/>
                  <a:pt x="583" y="0"/>
                  <a:pt x="583" y="0"/>
                </a:cubicBezTo>
                <a:cubicBezTo>
                  <a:pt x="583" y="91"/>
                  <a:pt x="583" y="91"/>
                  <a:pt x="583" y="91"/>
                </a:cubicBezTo>
                <a:cubicBezTo>
                  <a:pt x="411" y="116"/>
                  <a:pt x="263" y="218"/>
                  <a:pt x="176" y="360"/>
                </a:cubicBezTo>
                <a:cubicBezTo>
                  <a:pt x="257" y="476"/>
                  <a:pt x="257" y="476"/>
                  <a:pt x="257" y="476"/>
                </a:cubicBezTo>
                <a:cubicBezTo>
                  <a:pt x="327" y="319"/>
                  <a:pt x="485" y="211"/>
                  <a:pt x="667" y="211"/>
                </a:cubicBezTo>
                <a:cubicBezTo>
                  <a:pt x="916" y="211"/>
                  <a:pt x="1118" y="412"/>
                  <a:pt x="1118" y="661"/>
                </a:cubicBezTo>
                <a:cubicBezTo>
                  <a:pt x="1118" y="910"/>
                  <a:pt x="916" y="1112"/>
                  <a:pt x="667" y="1112"/>
                </a:cubicBezTo>
                <a:cubicBezTo>
                  <a:pt x="419" y="1112"/>
                  <a:pt x="217" y="910"/>
                  <a:pt x="217" y="661"/>
                </a:cubicBezTo>
                <a:cubicBezTo>
                  <a:pt x="217" y="645"/>
                  <a:pt x="218" y="630"/>
                  <a:pt x="219" y="614"/>
                </a:cubicBezTo>
                <a:cubicBezTo>
                  <a:pt x="314" y="614"/>
                  <a:pt x="314" y="614"/>
                  <a:pt x="314" y="614"/>
                </a:cubicBezTo>
                <a:cubicBezTo>
                  <a:pt x="242" y="512"/>
                  <a:pt x="242" y="512"/>
                  <a:pt x="242" y="512"/>
                </a:cubicBezTo>
                <a:cubicBezTo>
                  <a:pt x="243" y="511"/>
                  <a:pt x="243" y="511"/>
                  <a:pt x="243" y="510"/>
                </a:cubicBezTo>
                <a:cubicBezTo>
                  <a:pt x="159" y="390"/>
                  <a:pt x="159" y="390"/>
                  <a:pt x="159" y="390"/>
                </a:cubicBezTo>
                <a:cubicBezTo>
                  <a:pt x="158" y="390"/>
                  <a:pt x="158" y="391"/>
                  <a:pt x="158" y="391"/>
                </a:cubicBezTo>
                <a:cubicBezTo>
                  <a:pt x="157" y="390"/>
                  <a:pt x="157" y="390"/>
                  <a:pt x="157" y="390"/>
                </a:cubicBezTo>
                <a:cubicBezTo>
                  <a:pt x="0" y="614"/>
                  <a:pt x="0" y="614"/>
                  <a:pt x="0" y="614"/>
                </a:cubicBezTo>
                <a:cubicBezTo>
                  <a:pt x="93" y="614"/>
                  <a:pt x="93" y="614"/>
                  <a:pt x="93" y="614"/>
                </a:cubicBezTo>
                <a:cubicBezTo>
                  <a:pt x="91" y="630"/>
                  <a:pt x="91" y="645"/>
                  <a:pt x="91" y="661"/>
                </a:cubicBezTo>
                <a:cubicBezTo>
                  <a:pt x="91" y="980"/>
                  <a:pt x="349" y="1238"/>
                  <a:pt x="667" y="1238"/>
                </a:cubicBezTo>
                <a:cubicBezTo>
                  <a:pt x="986" y="1238"/>
                  <a:pt x="1244" y="980"/>
                  <a:pt x="1244" y="661"/>
                </a:cubicBezTo>
                <a:cubicBezTo>
                  <a:pt x="1244" y="526"/>
                  <a:pt x="1198" y="402"/>
                  <a:pt x="1120" y="304"/>
                </a:cubicBezTo>
                <a:close/>
              </a:path>
            </a:pathLst>
          </a:custGeom>
          <a:solidFill>
            <a:schemeClr val="accent1">
              <a:lumMod val="50000"/>
            </a:schemeClr>
          </a:solidFill>
          <a:ln w="9525">
            <a:noFill/>
          </a:ln>
        </p:spPr>
        <p:txBody>
          <a:bodyPr/>
          <a:lstStyle/>
          <a:p>
            <a:endParaRPr lang="en-US"/>
          </a:p>
        </p:txBody>
      </p:sp>
      <p:sp>
        <p:nvSpPr>
          <p:cNvPr id="14346" name="TextBox 14"/>
          <p:cNvSpPr txBox="1"/>
          <p:nvPr/>
        </p:nvSpPr>
        <p:spPr>
          <a:xfrm>
            <a:off x="8637905" y="2510155"/>
            <a:ext cx="1306195" cy="869950"/>
          </a:xfrm>
          <a:prstGeom prst="rect">
            <a:avLst/>
          </a:prstGeom>
          <a:noFill/>
          <a:ln w="9525">
            <a:noFill/>
          </a:ln>
        </p:spPr>
        <p:txBody>
          <a:bodyPr lIns="0" tIns="0" rIns="0" bIns="0" anchor="ctr" anchorCtr="0"/>
          <a:lstStyle/>
          <a:p>
            <a:pPr algn="ctr">
              <a:spcAft>
                <a:spcPts val="300"/>
              </a:spcAft>
            </a:pPr>
            <a:r>
              <a:rPr lang="en-US" altLang="nb-NO" sz="4400" dirty="0">
                <a:solidFill>
                  <a:srgbClr val="59575A"/>
                </a:solidFill>
                <a:latin typeface="Bahnschrift" panose="020B0502040204020203" charset="0"/>
                <a:ea typeface="Roboto Condensed Light"/>
                <a:cs typeface="Bahnschrift" panose="020B0502040204020203" charset="0"/>
              </a:rPr>
              <a:t>90</a:t>
            </a:r>
            <a:r>
              <a:rPr lang="nb-NO" altLang="zh-CN" sz="4400" dirty="0">
                <a:solidFill>
                  <a:srgbClr val="59575A"/>
                </a:solidFill>
                <a:latin typeface="Bahnschrift" panose="020B0502040204020203" charset="0"/>
                <a:ea typeface="Roboto Condensed Light"/>
                <a:cs typeface="Bahnschrift" panose="020B0502040204020203" charset="0"/>
              </a:rPr>
              <a:t>%</a:t>
            </a:r>
            <a:endParaRPr lang="en-US" altLang="zh-CN" sz="4400" dirty="0">
              <a:solidFill>
                <a:srgbClr val="59575A"/>
              </a:solidFill>
              <a:latin typeface="Bahnschrift" panose="020B0502040204020203" charset="0"/>
              <a:ea typeface="Roboto Condensed Light"/>
              <a:cs typeface="Bahnschrift" panose="020B0502040204020203" charset="0"/>
            </a:endParaRPr>
          </a:p>
        </p:txBody>
      </p:sp>
      <p:sp>
        <p:nvSpPr>
          <p:cNvPr id="14351" name="文本框 1"/>
          <p:cNvSpPr txBox="1"/>
          <p:nvPr/>
        </p:nvSpPr>
        <p:spPr>
          <a:xfrm>
            <a:off x="2388870" y="4497705"/>
            <a:ext cx="1038225" cy="318770"/>
          </a:xfrm>
          <a:prstGeom prst="rect">
            <a:avLst/>
          </a:prstGeom>
          <a:noFill/>
          <a:ln w="9525">
            <a:noFill/>
          </a:ln>
        </p:spPr>
        <p:txBody>
          <a:bodyPr wrap="square" anchor="t" anchorCtr="0">
            <a:spAutoFit/>
          </a:bodyPr>
          <a:lstStyle/>
          <a:p>
            <a:pPr>
              <a:lnSpc>
                <a:spcPts val="1775"/>
              </a:lnSpc>
              <a:spcBef>
                <a:spcPts val="2200"/>
              </a:spcBef>
            </a:pPr>
            <a:r>
              <a:rPr lang="en-US" altLang="zh-CN" b="1" dirty="0">
                <a:solidFill>
                  <a:srgbClr val="59575A"/>
                </a:solidFill>
                <a:latin typeface="Microsoft YaHei" panose="020B0503020204020204" pitchFamily="34" charset="-122"/>
                <a:ea typeface="Microsoft YaHei" panose="020B0503020204020204" pitchFamily="34" charset="-122"/>
                <a:sym typeface="Arial" panose="020B0604020202020204" pitchFamily="34" charset="0"/>
              </a:rPr>
              <a:t>Female</a:t>
            </a:r>
            <a:endParaRPr lang="en-US" altLang="zh-CN" b="1" dirty="0">
              <a:solidFill>
                <a:srgbClr val="59575A"/>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9" name="Text Placeholder 2"/>
          <p:cNvSpPr txBox="1"/>
          <p:nvPr/>
        </p:nvSpPr>
        <p:spPr>
          <a:xfrm>
            <a:off x="2935605" y="5554980"/>
            <a:ext cx="6320155" cy="840105"/>
          </a:xfrm>
          <a:prstGeom prst="rect">
            <a:avLst/>
          </a:prstGeom>
        </p:spPr>
        <p:txBody>
          <a:bodyPr/>
          <a:lstStyle/>
          <a:p>
            <a:pPr algn="ctr">
              <a:lnSpc>
                <a:spcPts val="1775"/>
              </a:lnSpc>
              <a:spcBef>
                <a:spcPts val="2200"/>
              </a:spcBef>
              <a:buClrTx/>
              <a:buFont typeface="Arial" panose="020B0604020202020204" pitchFamily="34" charset="0"/>
            </a:pPr>
            <a:r>
              <a:rPr lang="en-US" altLang="zh-CN" sz="1400" dirty="0">
                <a:solidFill>
                  <a:srgbClr val="262626"/>
                </a:solidFill>
                <a:latin typeface="Microsoft YaHei" panose="020B0503020204020204" pitchFamily="34" charset="-122"/>
                <a:ea typeface="Microsoft YaHei" panose="020B0503020204020204" pitchFamily="34" charset="-122"/>
                <a:sym typeface="Arial" panose="020B0604020202020204" pitchFamily="34" charset="0"/>
              </a:rPr>
              <a:t>Note: </a:t>
            </a:r>
            <a:r>
              <a:rPr lang="en-US" altLang="zh-CN" sz="1400" i="1" dirty="0">
                <a:solidFill>
                  <a:srgbClr val="262626"/>
                </a:solidFill>
                <a:latin typeface="Microsoft YaHei" panose="020B0503020204020204" pitchFamily="34" charset="-122"/>
                <a:ea typeface="Microsoft YaHei" panose="020B0503020204020204" pitchFamily="34" charset="-122"/>
                <a:sym typeface="Arial" panose="020B0604020202020204" pitchFamily="34" charset="0"/>
              </a:rPr>
              <a:t>this is the approximate analysis of the gender ratio of the bankislami branches we visited </a:t>
            </a:r>
            <a:endParaRPr lang="en-US" altLang="zh-CN" sz="1400" i="1" dirty="0">
              <a:solidFill>
                <a:srgbClr val="262626"/>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4355" name="文本框 29"/>
          <p:cNvSpPr txBox="1"/>
          <p:nvPr/>
        </p:nvSpPr>
        <p:spPr>
          <a:xfrm>
            <a:off x="8709660" y="4497705"/>
            <a:ext cx="936625" cy="318770"/>
          </a:xfrm>
          <a:prstGeom prst="rect">
            <a:avLst/>
          </a:prstGeom>
          <a:noFill/>
          <a:ln w="9525">
            <a:noFill/>
          </a:ln>
        </p:spPr>
        <p:txBody>
          <a:bodyPr wrap="square" anchor="t" anchorCtr="0">
            <a:spAutoFit/>
          </a:bodyPr>
          <a:lstStyle/>
          <a:p>
            <a:pPr>
              <a:lnSpc>
                <a:spcPts val="1775"/>
              </a:lnSpc>
              <a:spcBef>
                <a:spcPts val="2200"/>
              </a:spcBef>
            </a:pPr>
            <a:r>
              <a:rPr lang="en-US" altLang="zh-CN" b="1" dirty="0">
                <a:solidFill>
                  <a:srgbClr val="59575A"/>
                </a:solidFill>
                <a:latin typeface="Microsoft YaHei" panose="020B0503020204020204" pitchFamily="34" charset="-122"/>
                <a:ea typeface="Microsoft YaHei" panose="020B0503020204020204" pitchFamily="34" charset="-122"/>
                <a:sym typeface="Arial" panose="020B0604020202020204" pitchFamily="34" charset="0"/>
              </a:rPr>
              <a:t>Male</a:t>
            </a:r>
            <a:endParaRPr lang="en-US" altLang="zh-CN" b="1" dirty="0">
              <a:solidFill>
                <a:srgbClr val="59575A"/>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4356" name="文本框 24"/>
          <p:cNvSpPr txBox="1"/>
          <p:nvPr/>
        </p:nvSpPr>
        <p:spPr>
          <a:xfrm>
            <a:off x="142875" y="170180"/>
            <a:ext cx="5161915" cy="460375"/>
          </a:xfrm>
          <a:prstGeom prst="rect">
            <a:avLst/>
          </a:prstGeom>
          <a:noFill/>
          <a:ln w="9525">
            <a:noFill/>
          </a:ln>
        </p:spPr>
        <p:txBody>
          <a:bodyPr wrap="square" anchor="t" anchorCtr="0">
            <a:spAutoFit/>
          </a:bodyPr>
          <a:lstStyle/>
          <a:p>
            <a:r>
              <a:rPr lang="en-US" altLang="zh-CN" sz="2400" b="1" dirty="0">
                <a:latin typeface="Microsoft YaHei" panose="020B0503020204020204" pitchFamily="34" charset="-122"/>
                <a:ea typeface="Microsoft YaHei" panose="020B0503020204020204" pitchFamily="34" charset="-122"/>
              </a:rPr>
              <a:t>Gender diversity</a:t>
            </a:r>
            <a:endParaRPr lang="en-US" altLang="zh-CN" sz="2400" b="1"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4872990" y="1911350"/>
            <a:ext cx="2218055" cy="2218055"/>
          </a:xfrm>
          <a:prstGeom prst="rect">
            <a:avLst/>
          </a:prstGeom>
        </p:spPr>
      </p:pic>
      <p:pic>
        <p:nvPicPr>
          <p:cNvPr id="6" name="Picture 5" descr="Bankislami_logo_without_Motive"/>
          <p:cNvPicPr>
            <a:picLocks noChangeAspect="1"/>
          </p:cNvPicPr>
          <p:nvPr/>
        </p:nvPicPr>
        <p:blipFill>
          <a:blip r:embed="rId2"/>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6700520" y="3076575"/>
            <a:ext cx="5579745" cy="953135"/>
          </a:xfrm>
          <a:prstGeom prst="rect">
            <a:avLst/>
          </a:prstGeom>
          <a:noFill/>
          <a:ln w="9525">
            <a:noFill/>
          </a:ln>
        </p:spPr>
        <p:txBody>
          <a:bodyPr wrap="square" anchor="t" anchorCtr="0">
            <a:spAutoFit/>
          </a:bodyPr>
          <a:lstStyle/>
          <a:p>
            <a:pPr algn="ctr"/>
            <a:r>
              <a:rPr lang="en-US" altLang="zh-CN" sz="2800" b="1" dirty="0">
                <a:solidFill>
                  <a:srgbClr val="59575A"/>
                </a:solidFill>
                <a:latin typeface="Microsoft YaHei" panose="020B0503020204020204" pitchFamily="34" charset="-122"/>
                <a:ea typeface="Microsoft YaHei" panose="020B0503020204020204" pitchFamily="34" charset="-122"/>
              </a:rPr>
              <a:t>Stake holders, Stock holders, Share holders</a:t>
            </a:r>
            <a:endParaRPr lang="en-US" altLang="zh-CN" sz="28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209740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5</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Rectangle 72"/>
          <p:cNvSpPr/>
          <p:nvPr/>
        </p:nvSpPr>
        <p:spPr>
          <a:xfrm>
            <a:off x="7954963" y="2114550"/>
            <a:ext cx="3167063" cy="3124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Rectangle 68"/>
          <p:cNvSpPr/>
          <p:nvPr/>
        </p:nvSpPr>
        <p:spPr>
          <a:xfrm>
            <a:off x="4554538" y="2114550"/>
            <a:ext cx="3168650" cy="3124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60"/>
          <p:cNvSpPr/>
          <p:nvPr/>
        </p:nvSpPr>
        <p:spPr>
          <a:xfrm>
            <a:off x="1155700" y="2114550"/>
            <a:ext cx="3167063" cy="3124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Text Placeholder 2"/>
          <p:cNvSpPr txBox="1"/>
          <p:nvPr/>
        </p:nvSpPr>
        <p:spPr>
          <a:xfrm>
            <a:off x="1189155" y="3329076"/>
            <a:ext cx="3112017" cy="1579880"/>
          </a:xfrm>
          <a:prstGeom prst="rect">
            <a:avLst/>
          </a:prstGeom>
          <a:noFill/>
          <a:ln w="9525">
            <a:noFill/>
          </a:ln>
        </p:spPr>
        <p:txBody>
          <a:bodyPr anchor="t" anchorCtr="0"/>
          <a:lstStyle/>
          <a:p>
            <a:pPr algn="just">
              <a:lnSpc>
                <a:spcPct val="90000"/>
              </a:lnSpc>
              <a:spcBef>
                <a:spcPts val="1000"/>
              </a:spcBef>
              <a:buFont typeface="Arial" panose="020B0604020202020204" pitchFamily="34" charset="0"/>
            </a:pP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 employees of bank islami  are very essential stakeholders. By giving them a supportive work environment they can seek job security, fair compensation, career growth opportunities, and a supportive work environment.</a:t>
            </a:r>
            <a:r>
              <a:rPr lang="en-US" altLang="zh-CN"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and Supliers are those who are providing services to Bank Islami. They are concerned about payment terms, timely settlements, and the bank's financial stability etc.</a:t>
            </a:r>
            <a:endParaRPr lang="en-US" altLang="zh-CN"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7174" name="Text Placeholder 2"/>
          <p:cNvSpPr txBox="1"/>
          <p:nvPr/>
        </p:nvSpPr>
        <p:spPr>
          <a:xfrm>
            <a:off x="4636135" y="3388678"/>
            <a:ext cx="2942676" cy="1621789"/>
          </a:xfrm>
          <a:prstGeom prst="rect">
            <a:avLst/>
          </a:prstGeom>
          <a:noFill/>
          <a:ln w="9525">
            <a:noFill/>
          </a:ln>
        </p:spPr>
        <p:txBody>
          <a:bodyPr anchor="t" anchorCtr="0"/>
          <a:lstStyle/>
          <a:p>
            <a:pPr>
              <a:lnSpc>
                <a:spcPct val="110000"/>
              </a:lnSpc>
              <a:spcBef>
                <a:spcPts val="1000"/>
              </a:spcBef>
              <a:buFont typeface="Arial" panose="020B0604020202020204" pitchFamily="34" charset="0"/>
            </a:pP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 stockholders have their understanding their motivation and  expectations.The are very concerned about bank performance. They can get a good return through dividends and capital gains. </a:t>
            </a:r>
            <a:endPar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7175" name="Content Placeholder 4"/>
          <p:cNvSpPr txBox="1"/>
          <p:nvPr/>
        </p:nvSpPr>
        <p:spPr>
          <a:xfrm>
            <a:off x="1535907" y="2960052"/>
            <a:ext cx="2437130" cy="273685"/>
          </a:xfrm>
          <a:prstGeom prst="rect">
            <a:avLst/>
          </a:prstGeom>
          <a:noFill/>
          <a:ln w="9525">
            <a:noFill/>
          </a:ln>
        </p:spPr>
        <p:txBody>
          <a:bodyPr anchor="t" anchorCtr="0"/>
          <a:lstStyle/>
          <a:p>
            <a:pPr algn="ctr">
              <a:lnSpc>
                <a:spcPct val="90000"/>
              </a:lnSpc>
              <a:spcBef>
                <a:spcPts val="1000"/>
              </a:spcBef>
              <a:buFont typeface="Arial" panose="020B0604020202020204" pitchFamily="34" charset="0"/>
            </a:pPr>
            <a:r>
              <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Stake</a:t>
            </a:r>
            <a:r>
              <a:rPr 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 </a:t>
            </a:r>
            <a:r>
              <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holders</a:t>
            </a:r>
            <a:endPar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endParaRPr>
          </a:p>
        </p:txBody>
      </p:sp>
      <p:sp>
        <p:nvSpPr>
          <p:cNvPr id="7176" name="Content Placeholder 4"/>
          <p:cNvSpPr txBox="1"/>
          <p:nvPr/>
        </p:nvSpPr>
        <p:spPr>
          <a:xfrm>
            <a:off x="4910455" y="2960052"/>
            <a:ext cx="2436495" cy="322580"/>
          </a:xfrm>
          <a:prstGeom prst="rect">
            <a:avLst/>
          </a:prstGeom>
          <a:noFill/>
          <a:ln w="9525">
            <a:noFill/>
          </a:ln>
        </p:spPr>
        <p:txBody>
          <a:bodyPr anchor="t" anchorCtr="0"/>
          <a:lstStyle/>
          <a:p>
            <a:pPr algn="ctr">
              <a:lnSpc>
                <a:spcPct val="90000"/>
              </a:lnSpc>
              <a:spcBef>
                <a:spcPts val="1000"/>
              </a:spcBef>
              <a:buFont typeface="Arial" panose="020B0604020202020204" pitchFamily="34" charset="0"/>
            </a:pPr>
            <a:r>
              <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Stock holders</a:t>
            </a:r>
            <a:endPar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endParaRPr>
          </a:p>
        </p:txBody>
      </p:sp>
      <p:sp>
        <p:nvSpPr>
          <p:cNvPr id="7177" name="Text Placeholder 2"/>
          <p:cNvSpPr txBox="1"/>
          <p:nvPr/>
        </p:nvSpPr>
        <p:spPr>
          <a:xfrm>
            <a:off x="8015417" y="3388679"/>
            <a:ext cx="3167062" cy="1702434"/>
          </a:xfrm>
          <a:prstGeom prst="rect">
            <a:avLst/>
          </a:prstGeom>
          <a:noFill/>
          <a:ln w="9525">
            <a:noFill/>
          </a:ln>
        </p:spPr>
        <p:txBody>
          <a:bodyPr anchor="t" anchorCtr="0"/>
          <a:lstStyle/>
          <a:p>
            <a:pPr>
              <a:lnSpc>
                <a:spcPct val="110000"/>
              </a:lnSpc>
              <a:spcBef>
                <a:spcPts val="1000"/>
              </a:spcBef>
              <a:buFont typeface="Arial" panose="020B0604020202020204" pitchFamily="34" charset="0"/>
            </a:pP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 shareholders of bankislami  are those who  are interested in bank sto</a:t>
            </a:r>
            <a:r>
              <a:rPr lang="en-US" altLang="zh-CN"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cks</a:t>
            </a: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for their financial interests. They gain capital based on bankislami performance.They also have a right to vote in bank decision making process. If shareholder have a strong analysis based on their experience they can get a good return.</a:t>
            </a:r>
            <a:endPar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cxnSp>
        <p:nvCxnSpPr>
          <p:cNvPr id="11" name="Straight Connector 66"/>
          <p:cNvCxnSpPr/>
          <p:nvPr/>
        </p:nvCxnSpPr>
        <p:spPr>
          <a:xfrm>
            <a:off x="1974373" y="3242293"/>
            <a:ext cx="15513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70"/>
          <p:cNvCxnSpPr/>
          <p:nvPr/>
        </p:nvCxnSpPr>
        <p:spPr>
          <a:xfrm>
            <a:off x="5393286" y="3283568"/>
            <a:ext cx="1447165" cy="25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77"/>
          <p:cNvCxnSpPr/>
          <p:nvPr/>
        </p:nvCxnSpPr>
        <p:spPr>
          <a:xfrm>
            <a:off x="8905398" y="3271108"/>
            <a:ext cx="1442720" cy="25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84" name="Content Placeholder 4"/>
          <p:cNvSpPr txBox="1"/>
          <p:nvPr/>
        </p:nvSpPr>
        <p:spPr>
          <a:xfrm>
            <a:off x="8411210" y="2959735"/>
            <a:ext cx="2437130" cy="282575"/>
          </a:xfrm>
          <a:prstGeom prst="rect">
            <a:avLst/>
          </a:prstGeom>
          <a:noFill/>
          <a:ln w="9525">
            <a:noFill/>
          </a:ln>
        </p:spPr>
        <p:txBody>
          <a:bodyPr anchor="t" anchorCtr="0"/>
          <a:lstStyle/>
          <a:p>
            <a:pPr algn="ctr">
              <a:lnSpc>
                <a:spcPct val="90000"/>
              </a:lnSpc>
              <a:spcBef>
                <a:spcPts val="1000"/>
              </a:spcBef>
              <a:buFont typeface="Arial" panose="020B0604020202020204" pitchFamily="34" charset="0"/>
            </a:pPr>
            <a:r>
              <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rPr>
              <a:t>Share holders</a:t>
            </a:r>
            <a:endParaRPr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7185" name="文本框 19"/>
          <p:cNvSpPr txBox="1"/>
          <p:nvPr/>
        </p:nvSpPr>
        <p:spPr>
          <a:xfrm>
            <a:off x="142875" y="170180"/>
            <a:ext cx="7077075" cy="596900"/>
          </a:xfrm>
          <a:prstGeom prst="rect">
            <a:avLst/>
          </a:prstGeom>
          <a:noFill/>
          <a:ln w="9525">
            <a:noFill/>
          </a:ln>
        </p:spPr>
        <p:txBody>
          <a:bodyPr wrap="square" anchor="t" anchorCtr="0">
            <a:noAutofit/>
          </a:bodyPr>
          <a:lstStyle/>
          <a:p>
            <a:r>
              <a:rPr lang="en-US" altLang="zh-CN" sz="2400" b="1" dirty="0">
                <a:solidFill>
                  <a:srgbClr val="59575A"/>
                </a:solidFill>
                <a:latin typeface="Microsoft YaHei" panose="020B0503020204020204" pitchFamily="34" charset="-122"/>
                <a:ea typeface="Microsoft YaHei" panose="020B0503020204020204" pitchFamily="34" charset="-122"/>
                <a:sym typeface="+mn-ea"/>
              </a:rPr>
              <a:t>Stake holders, Stock holders, Share holders</a:t>
            </a:r>
            <a:endParaRPr lang="en-US" altLang="zh-CN" sz="2400" b="1" dirty="0">
              <a:solidFill>
                <a:srgbClr val="59575A"/>
              </a:solidFill>
              <a:latin typeface="Microsoft YaHei" panose="020B0503020204020204" pitchFamily="34" charset="-122"/>
              <a:ea typeface="Microsoft YaHei" panose="020B0503020204020204" pitchFamily="34" charset="-122"/>
            </a:endParaRPr>
          </a:p>
          <a:p>
            <a:endParaRPr lang="en-US" altLang="zh-CN" sz="2400" b="1" dirty="0">
              <a:latin typeface="Microsoft YaHei" panose="020B0503020204020204" pitchFamily="34" charset="-122"/>
              <a:ea typeface="Microsoft YaHei" panose="020B0503020204020204" pitchFamily="34" charset="-122"/>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
        <p:nvSpPr>
          <p:cNvPr id="157" name="AutoShape 130"/>
          <p:cNvSpPr/>
          <p:nvPr/>
        </p:nvSpPr>
        <p:spPr bwMode="auto">
          <a:xfrm>
            <a:off x="2474278" y="2302828"/>
            <a:ext cx="560388" cy="560388"/>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nvGrpSpPr>
          <p:cNvPr id="32804" name="组合 51"/>
          <p:cNvGrpSpPr/>
          <p:nvPr/>
        </p:nvGrpSpPr>
        <p:grpSpPr>
          <a:xfrm>
            <a:off x="5749290" y="2302510"/>
            <a:ext cx="560388" cy="560388"/>
            <a:chOff x="6040909" y="5296353"/>
            <a:chExt cx="560384" cy="560384"/>
          </a:xfrm>
          <a:solidFill>
            <a:schemeClr val="bg1"/>
          </a:solidFill>
        </p:grpSpPr>
        <p:sp>
          <p:nvSpPr>
            <p:cNvPr id="53" name="AutoShape 52"/>
            <p:cNvSpPr/>
            <p:nvPr/>
          </p:nvSpPr>
          <p:spPr bwMode="auto">
            <a:xfrm>
              <a:off x="6040909" y="5296353"/>
              <a:ext cx="560384" cy="56038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55" name="AutoShape 53"/>
            <p:cNvSpPr/>
            <p:nvPr/>
          </p:nvSpPr>
          <p:spPr bwMode="auto">
            <a:xfrm>
              <a:off x="6251652" y="5488895"/>
              <a:ext cx="151352" cy="15709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56" name="AutoShape 54"/>
            <p:cNvSpPr/>
            <p:nvPr/>
          </p:nvSpPr>
          <p:spPr bwMode="auto">
            <a:xfrm>
              <a:off x="6233450" y="5681438"/>
              <a:ext cx="85255" cy="89087"/>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57" name="AutoShape 55"/>
            <p:cNvSpPr/>
            <p:nvPr/>
          </p:nvSpPr>
          <p:spPr bwMode="auto">
            <a:xfrm>
              <a:off x="6321580" y="5383524"/>
              <a:ext cx="86213" cy="90045"/>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grpSp>
        <p:nvGrpSpPr>
          <p:cNvPr id="32783" name="组合 27"/>
          <p:cNvGrpSpPr/>
          <p:nvPr/>
        </p:nvGrpSpPr>
        <p:grpSpPr>
          <a:xfrm>
            <a:off x="9318943" y="2318385"/>
            <a:ext cx="560387" cy="544513"/>
            <a:chOff x="5461773" y="6201588"/>
            <a:chExt cx="560384" cy="544100"/>
          </a:xfrm>
          <a:solidFill>
            <a:schemeClr val="bg1"/>
          </a:solidFill>
        </p:grpSpPr>
        <p:sp>
          <p:nvSpPr>
            <p:cNvPr id="29" name="AutoShape 16"/>
            <p:cNvSpPr/>
            <p:nvPr/>
          </p:nvSpPr>
          <p:spPr bwMode="auto">
            <a:xfrm>
              <a:off x="5742443" y="6499503"/>
              <a:ext cx="69929" cy="708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30" name="AutoShape 17"/>
            <p:cNvSpPr/>
            <p:nvPr/>
          </p:nvSpPr>
          <p:spPr bwMode="auto">
            <a:xfrm>
              <a:off x="5461773" y="6201588"/>
              <a:ext cx="560384" cy="54410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0" y="6350"/>
            <a:ext cx="12192000" cy="6857365"/>
          </a:xfrm>
          <a:prstGeom prst="rect">
            <a:avLst/>
          </a:prstGeom>
          <a:noFill/>
          <a:ln w="9525">
            <a:noFill/>
          </a:ln>
        </p:spPr>
        <p:txBody>
          <a:bodyPr wrap="square">
            <a:noAutofit/>
          </a:bodyPr>
          <a:lstStyle/>
          <a:p>
            <a:pPr algn="ctr"/>
            <a:r>
              <a:rPr lang="en-US" sz="2800" b="1" u="sng">
                <a:ln/>
                <a:solidFill>
                  <a:schemeClr val="accent1"/>
                </a:solidFill>
                <a:effectLst>
                  <a:outerShdw blurRad="38100" dist="25400" dir="5400000" algn="ctr" rotWithShape="0">
                    <a:srgbClr val="6E747A">
                      <a:alpha val="43000"/>
                    </a:srgbClr>
                  </a:outerShdw>
                </a:effectLst>
                <a:latin typeface="Bahnschrift SemiBold" panose="020B0502040204020203" charset="0"/>
                <a:cs typeface="Bahnschrift SemiBold" panose="020B0502040204020203" charset="0"/>
              </a:rPr>
              <a:t>Corporate Social Responsibility(CSR):</a:t>
            </a:r>
            <a:endParaRPr lang="en-US" sz="2800" b="1" u="sng">
              <a:ln/>
              <a:solidFill>
                <a:schemeClr val="accent1"/>
              </a:solidFill>
              <a:effectLst>
                <a:outerShdw blurRad="38100" dist="25400" dir="5400000" algn="ctr" rotWithShape="0">
                  <a:srgbClr val="6E747A">
                    <a:alpha val="43000"/>
                  </a:srgbClr>
                </a:outerShdw>
              </a:effectLst>
              <a:latin typeface="Bahnschrift SemiBold" panose="020B0502040204020203" charset="0"/>
              <a:cs typeface="Bahnschrift SemiBold" panose="020B0502040204020203" charset="0"/>
            </a:endParaRPr>
          </a:p>
          <a:p>
            <a:endParaRPr lang="en-US" sz="1400" i="1">
              <a:latin typeface="Microsoft YaHei" panose="020B0503020204020204" pitchFamily="34" charset="-122"/>
              <a:ea typeface="Microsoft YaHei" panose="020B0503020204020204" pitchFamily="34" charset="-122"/>
              <a:cs typeface="等线" charset="0"/>
            </a:endParaRPr>
          </a:p>
          <a:p>
            <a:r>
              <a:rPr lang="en-US" sz="1400" i="1">
                <a:latin typeface="Microsoft YaHei" panose="020B0503020204020204" pitchFamily="34" charset="-122"/>
                <a:ea typeface="Microsoft YaHei" panose="020B0503020204020204" pitchFamily="34" charset="-122"/>
                <a:cs typeface="等线" charset="0"/>
              </a:rPr>
              <a:t>The initiative of Bank Islami also involves assessing the bank's efforts to contribute to society, support sustainability, and operate ethically.</a:t>
            </a:r>
            <a:endParaRPr lang="en-US" sz="1400" b="1" i="1">
              <a:latin typeface="Microsoft YaHei" panose="020B0503020204020204" pitchFamily="34" charset="-122"/>
              <a:ea typeface="Microsoft YaHei" panose="020B0503020204020204" pitchFamily="34" charset="-122"/>
              <a:cs typeface="等线" charset="0"/>
            </a:endParaRPr>
          </a:p>
          <a:p>
            <a:endParaRPr lang="en-US" sz="2000" b="1" i="1">
              <a:latin typeface="Bahnschrift SemiBold Condensed" panose="020B0502040204020203" charset="0"/>
              <a:ea typeface="Microsoft YaHei" panose="020B0503020204020204" pitchFamily="34" charset="-122"/>
              <a:cs typeface="Bahnschrift SemiBold Condensed" panose="020B0502040204020203" charset="0"/>
            </a:endParaRPr>
          </a:p>
          <a:p>
            <a:r>
              <a:rPr lang="en-US" sz="2000" b="1" i="1">
                <a:latin typeface="Bahnschrift SemiBold Condensed" panose="020B0502040204020203" charset="0"/>
                <a:ea typeface="Microsoft YaHei" panose="020B0503020204020204" pitchFamily="34" charset="-122"/>
                <a:cs typeface="Bahnschrift SemiBold Condensed" panose="020B0502040204020203" charset="0"/>
              </a:rPr>
              <a:t>Focus area:-</a:t>
            </a:r>
            <a:endParaRPr lang="en-US" sz="2000" b="1">
              <a:latin typeface="Bahnschrift SemiBold Condensed" panose="020B0502040204020203" charset="0"/>
              <a:ea typeface="Microsoft YaHei" panose="020B0503020204020204" pitchFamily="34" charset="-122"/>
              <a:cs typeface="Bahnschrift SemiBold Condensed" panose="020B0502040204020203" charset="0"/>
            </a:endParaRPr>
          </a:p>
          <a:p>
            <a:r>
              <a:rPr lang="en-US" sz="1400">
                <a:latin typeface="Microsoft YaHei" panose="020B0503020204020204" pitchFamily="34" charset="-122"/>
                <a:ea typeface="Microsoft YaHei" panose="020B0503020204020204" pitchFamily="34" charset="-122"/>
                <a:cs typeface="等线" charset="0"/>
              </a:rPr>
              <a:t>The organization should involve the specific focus area of the bank ‘s CSR initiatives. This could include education, healthcare, community development, environmental sustainability, or other social and environmental issues. </a:t>
            </a:r>
            <a:endParaRPr lang="en-US" sz="1400" b="1" i="1">
              <a:latin typeface="Microsoft YaHei" panose="020B0503020204020204" pitchFamily="34" charset="-122"/>
              <a:ea typeface="Microsoft YaHei" panose="020B0503020204020204" pitchFamily="34" charset="-122"/>
              <a:cs typeface="等线" charset="0"/>
            </a:endParaRPr>
          </a:p>
          <a:p>
            <a:endParaRPr lang="en-US" sz="2000" b="1" i="1">
              <a:latin typeface="Bahnschrift SemiBold Condensed" panose="020B0502040204020203" charset="0"/>
              <a:ea typeface="Microsoft YaHei" panose="020B0503020204020204" pitchFamily="34" charset="-122"/>
              <a:cs typeface="Bahnschrift SemiBold Condensed" panose="020B0502040204020203" charset="0"/>
            </a:endParaRPr>
          </a:p>
          <a:p>
            <a:r>
              <a:rPr lang="en-US" sz="2000" b="1" i="1">
                <a:latin typeface="Bahnschrift SemiBold Condensed" panose="020B0502040204020203" charset="0"/>
                <a:ea typeface="Microsoft YaHei" panose="020B0503020204020204" pitchFamily="34" charset="-122"/>
                <a:cs typeface="Bahnschrift SemiBold Condensed" panose="020B0502040204020203" charset="0"/>
              </a:rPr>
              <a:t>Impact measurement:-</a:t>
            </a:r>
            <a:endParaRPr lang="en-US" sz="2000">
              <a:latin typeface="Bahnschrift SemiBold Condensed" panose="020B0502040204020203" charset="0"/>
              <a:ea typeface="Microsoft YaHei" panose="020B0503020204020204" pitchFamily="34" charset="-122"/>
              <a:cs typeface="Bahnschrift SemiBold Condensed" panose="020B0502040204020203" charset="0"/>
            </a:endParaRPr>
          </a:p>
          <a:p>
            <a:r>
              <a:rPr lang="en-US" sz="1400">
                <a:latin typeface="Microsoft YaHei" panose="020B0503020204020204" pitchFamily="34" charset="-122"/>
                <a:ea typeface="Microsoft YaHei" panose="020B0503020204020204" pitchFamily="34" charset="-122"/>
                <a:cs typeface="等线" charset="0"/>
              </a:rPr>
              <a:t>Assess the impact of Bank Islami's CSR activities Does they are able to measure the social, environmental, and economic outcomes of their initiatives?</a:t>
            </a:r>
            <a:endParaRPr lang="en-US" sz="1400" b="1" i="1">
              <a:latin typeface="Microsoft YaHei" panose="020B0503020204020204" pitchFamily="34" charset="-122"/>
              <a:ea typeface="Microsoft YaHei" panose="020B0503020204020204" pitchFamily="34" charset="-122"/>
              <a:cs typeface="等线" charset="0"/>
            </a:endParaRPr>
          </a:p>
          <a:p>
            <a:endParaRPr lang="en-US" sz="2000" b="1" i="1">
              <a:latin typeface="Bahnschrift SemiBold Condensed" panose="020B0502040204020203" charset="0"/>
              <a:ea typeface="Microsoft YaHei" panose="020B0503020204020204" pitchFamily="34" charset="-122"/>
              <a:cs typeface="Bahnschrift SemiBold Condensed" panose="020B0502040204020203" charset="0"/>
            </a:endParaRPr>
          </a:p>
          <a:p>
            <a:r>
              <a:rPr lang="en-US" sz="2000" b="1" i="1">
                <a:latin typeface="Bahnschrift SemiBold Condensed" panose="020B0502040204020203" charset="0"/>
                <a:ea typeface="Microsoft YaHei" panose="020B0503020204020204" pitchFamily="34" charset="-122"/>
                <a:cs typeface="Bahnschrift SemiBold Condensed" panose="020B0502040204020203" charset="0"/>
              </a:rPr>
              <a:t>Stakeholder engagement:</a:t>
            </a:r>
            <a:endParaRPr lang="en-US" sz="2000">
              <a:latin typeface="Bahnschrift SemiBold Condensed" panose="020B0502040204020203" charset="0"/>
              <a:ea typeface="Microsoft YaHei" panose="020B0503020204020204" pitchFamily="34" charset="-122"/>
              <a:cs typeface="Bahnschrift SemiBold Condensed" panose="020B0502040204020203" charset="0"/>
            </a:endParaRPr>
          </a:p>
          <a:p>
            <a:r>
              <a:rPr lang="en-US" sz="1400">
                <a:latin typeface="Microsoft YaHei" panose="020B0503020204020204" pitchFamily="34" charset="-122"/>
                <a:ea typeface="Microsoft YaHei" panose="020B0503020204020204" pitchFamily="34" charset="-122"/>
                <a:cs typeface="等线" charset="0"/>
              </a:rPr>
              <a:t>The stakeholder input is very important for identifying issues and concerns. Consider how the bank engages with various stakeholders, including employees, customers, local communities, and regulatory bodies, to shape its CSR strategies</a:t>
            </a:r>
            <a:endParaRPr lang="en-US" sz="1400" b="1" i="1">
              <a:latin typeface="Microsoft YaHei" panose="020B0503020204020204" pitchFamily="34" charset="-122"/>
              <a:ea typeface="Microsoft YaHei" panose="020B0503020204020204" pitchFamily="34" charset="-122"/>
              <a:cs typeface="等线" charset="0"/>
            </a:endParaRPr>
          </a:p>
          <a:p>
            <a:r>
              <a:rPr lang="en-US" sz="2000" b="1" i="1">
                <a:latin typeface="Bahnschrift SemiBold Condensed" panose="020B0502040204020203" charset="0"/>
                <a:ea typeface="Microsoft YaHei" panose="020B0503020204020204" pitchFamily="34" charset="-122"/>
                <a:cs typeface="Bahnschrift SemiBold Condensed" panose="020B0502040204020203" charset="0"/>
              </a:rPr>
              <a:t>Legal Requirements:</a:t>
            </a:r>
            <a:endParaRPr lang="en-US" sz="2000">
              <a:latin typeface="Bahnschrift SemiBold Condensed" panose="020B0502040204020203" charset="0"/>
              <a:ea typeface="Microsoft YaHei" panose="020B0503020204020204" pitchFamily="34" charset="-122"/>
              <a:cs typeface="Bahnschrift SemiBold Condensed" panose="020B0502040204020203" charset="0"/>
            </a:endParaRPr>
          </a:p>
          <a:p>
            <a:r>
              <a:rPr lang="en-US" sz="1400">
                <a:latin typeface="Microsoft YaHei" panose="020B0503020204020204" pitchFamily="34" charset="-122"/>
                <a:ea typeface="Microsoft YaHei" panose="020B0503020204020204" pitchFamily="34" charset="-122"/>
                <a:cs typeface="等线" charset="0"/>
              </a:rPr>
              <a:t>Check  the legal requirements that bank islami can fullfil related to CSR in Pakistan.</a:t>
            </a:r>
            <a:endParaRPr lang="en-US" sz="1400">
              <a:latin typeface="Microsoft YaHei" panose="020B0503020204020204" pitchFamily="34" charset="-122"/>
              <a:ea typeface="Microsoft YaHei" panose="020B0503020204020204" pitchFamily="34" charset="-122"/>
              <a:cs typeface="等线" charset="0"/>
            </a:endParaRPr>
          </a:p>
          <a:p>
            <a:endParaRPr lang="en-US" sz="1400" b="1" i="1">
              <a:latin typeface="Microsoft YaHei" panose="020B0503020204020204" pitchFamily="34" charset="-122"/>
              <a:ea typeface="Microsoft YaHei" panose="020B0503020204020204" pitchFamily="34" charset="-122"/>
              <a:cs typeface="等线" charset="0"/>
            </a:endParaRPr>
          </a:p>
          <a:p>
            <a:r>
              <a:rPr lang="en-US" sz="2000" b="1" i="1">
                <a:latin typeface="Bahnschrift SemiBold Condensed" panose="020B0502040204020203" charset="0"/>
                <a:ea typeface="Microsoft YaHei" panose="020B0503020204020204" pitchFamily="34" charset="-122"/>
                <a:cs typeface="Bahnschrift SemiBold Condensed" panose="020B0502040204020203" charset="0"/>
              </a:rPr>
              <a:t>Partnerships and Collaborations:</a:t>
            </a:r>
            <a:endParaRPr lang="en-US" sz="2000">
              <a:latin typeface="Bahnschrift SemiBold Condensed" panose="020B0502040204020203" charset="0"/>
              <a:ea typeface="Microsoft YaHei" panose="020B0503020204020204" pitchFamily="34" charset="-122"/>
              <a:cs typeface="Bahnschrift SemiBold Condensed" panose="020B0502040204020203" charset="0"/>
            </a:endParaRPr>
          </a:p>
          <a:p>
            <a:r>
              <a:rPr lang="en-US" sz="1400">
                <a:latin typeface="Microsoft YaHei" panose="020B0503020204020204" pitchFamily="34" charset="-122"/>
                <a:ea typeface="Microsoft YaHei" panose="020B0503020204020204" pitchFamily="34" charset="-122"/>
                <a:cs typeface="等线" charset="0"/>
              </a:rPr>
              <a:t>To enhance the impact and  impact and reach of their CSR initiatives. The bank islami should collaborates with other organizations, NGOs, or government agencies etc.</a:t>
            </a:r>
            <a:endParaRPr lang="en-US" sz="1400">
              <a:latin typeface="Microsoft YaHei" panose="020B0503020204020204" pitchFamily="34" charset="-122"/>
              <a:ea typeface="Microsoft YaHei" panose="020B0503020204020204" pitchFamily="34" charset="-122"/>
              <a:cs typeface="等线" charset="0"/>
            </a:endParaRPr>
          </a:p>
          <a:p>
            <a:endParaRPr lang="en-US" sz="1400" b="1" i="1">
              <a:latin typeface="Microsoft YaHei" panose="020B0503020204020204" pitchFamily="34" charset="-122"/>
              <a:ea typeface="Microsoft YaHei" panose="020B0503020204020204" pitchFamily="34" charset="-122"/>
              <a:cs typeface="等线" charset="0"/>
            </a:endParaRPr>
          </a:p>
          <a:p>
            <a:r>
              <a:rPr lang="en-US" sz="2000" b="1" i="1">
                <a:latin typeface="Bahnschrift SemiBold Condensed" panose="020B0502040204020203" charset="0"/>
                <a:ea typeface="Microsoft YaHei" panose="020B0503020204020204" pitchFamily="34" charset="-122"/>
                <a:cs typeface="Bahnschrift SemiBold Condensed" panose="020B0502040204020203" charset="0"/>
              </a:rPr>
              <a:t>Long-Term Commitment:</a:t>
            </a:r>
            <a:r>
              <a:rPr lang="en-US" sz="2000">
                <a:latin typeface="Microsoft YaHei" panose="020B0503020204020204" pitchFamily="34" charset="-122"/>
                <a:ea typeface="Microsoft YaHei" panose="020B0503020204020204" pitchFamily="34" charset="-122"/>
                <a:cs typeface="等线" charset="0"/>
              </a:rPr>
              <a:t>	</a:t>
            </a:r>
            <a:endParaRPr lang="en-US" sz="2000">
              <a:latin typeface="Microsoft YaHei" panose="020B0503020204020204" pitchFamily="34" charset="-122"/>
              <a:ea typeface="Microsoft YaHei" panose="020B0503020204020204" pitchFamily="34" charset="-122"/>
              <a:cs typeface="等线" charset="0"/>
            </a:endParaRPr>
          </a:p>
          <a:p>
            <a:r>
              <a:rPr lang="en-US" sz="1400">
                <a:latin typeface="Microsoft YaHei" panose="020B0503020204020204" pitchFamily="34" charset="-122"/>
                <a:ea typeface="Microsoft YaHei" panose="020B0503020204020204" pitchFamily="34" charset="-122"/>
                <a:cs typeface="等线" charset="0"/>
              </a:rPr>
              <a:t>For lasting positive impacts the bank islami should  Evaluate the long-term commitment of Bank Islami to CSR.</a:t>
            </a:r>
            <a:endParaRPr lang="en-US" sz="1400">
              <a:latin typeface="Microsoft YaHei" panose="020B0503020204020204" pitchFamily="34" charset="-122"/>
              <a:ea typeface="Microsoft YaHei" panose="020B0503020204020204" pitchFamily="34" charset="-122"/>
              <a:cs typeface="等线" charset="0"/>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5076190" y="2919095"/>
            <a:ext cx="8669020" cy="1445260"/>
          </a:xfrm>
          <a:prstGeom prst="rect">
            <a:avLst/>
          </a:prstGeom>
          <a:noFill/>
          <a:ln w="9525">
            <a:noFill/>
          </a:ln>
        </p:spPr>
        <p:txBody>
          <a:bodyPr wrap="square" anchor="t" anchorCtr="0">
            <a:spAutoFit/>
          </a:bodyPr>
          <a:lstStyle/>
          <a:p>
            <a:pPr algn="ctr"/>
            <a:r>
              <a:rPr lang="zh-CN" altLang="en-US" sz="4400" b="1" dirty="0">
                <a:solidFill>
                  <a:srgbClr val="59575A"/>
                </a:solidFill>
                <a:latin typeface="Microsoft YaHei" panose="020B0503020204020204" pitchFamily="34" charset="-122"/>
                <a:ea typeface="Microsoft YaHei" panose="020B0503020204020204" pitchFamily="34" charset="-122"/>
              </a:rPr>
              <a:t>D</a:t>
            </a:r>
            <a:r>
              <a:rPr lang="en-US" altLang="zh-CN" sz="4400" b="1" dirty="0">
                <a:solidFill>
                  <a:srgbClr val="59575A"/>
                </a:solidFill>
                <a:latin typeface="Microsoft YaHei" panose="020B0503020204020204" pitchFamily="34" charset="-122"/>
                <a:ea typeface="Microsoft YaHei" panose="020B0503020204020204" pitchFamily="34" charset="-122"/>
              </a:rPr>
              <a:t>ecision</a:t>
            </a:r>
            <a:r>
              <a:rPr lang="zh-CN" altLang="en-US" sz="4400" b="1" dirty="0">
                <a:solidFill>
                  <a:srgbClr val="59575A"/>
                </a:solidFill>
                <a:latin typeface="Microsoft YaHei" panose="020B0503020204020204" pitchFamily="34" charset="-122"/>
                <a:ea typeface="Microsoft YaHei" panose="020B0503020204020204" pitchFamily="34" charset="-122"/>
              </a:rPr>
              <a:t> M</a:t>
            </a:r>
            <a:r>
              <a:rPr lang="en-US" altLang="zh-CN" sz="4400" b="1" dirty="0">
                <a:solidFill>
                  <a:srgbClr val="59575A"/>
                </a:solidFill>
                <a:latin typeface="Microsoft YaHei" panose="020B0503020204020204" pitchFamily="34" charset="-122"/>
                <a:ea typeface="Microsoft YaHei" panose="020B0503020204020204" pitchFamily="34" charset="-122"/>
              </a:rPr>
              <a:t>aking</a:t>
            </a:r>
            <a:r>
              <a:rPr lang="zh-CN" altLang="en-US" sz="4400" b="1" dirty="0">
                <a:solidFill>
                  <a:srgbClr val="59575A"/>
                </a:solidFill>
                <a:latin typeface="Microsoft YaHei" panose="020B0503020204020204" pitchFamily="34" charset="-122"/>
                <a:ea typeface="Microsoft YaHei" panose="020B0503020204020204" pitchFamily="34" charset="-122"/>
              </a:rPr>
              <a:t> </a:t>
            </a:r>
            <a:endParaRPr lang="zh-CN" altLang="en-US" sz="4400" b="1" dirty="0">
              <a:solidFill>
                <a:srgbClr val="59575A"/>
              </a:solidFill>
              <a:latin typeface="Microsoft YaHei" panose="020B0503020204020204" pitchFamily="34" charset="-122"/>
              <a:ea typeface="Microsoft YaHei" panose="020B0503020204020204" pitchFamily="34" charset="-122"/>
            </a:endParaRPr>
          </a:p>
          <a:p>
            <a:pPr algn="ctr"/>
            <a:r>
              <a:rPr lang="zh-CN" altLang="en-US" sz="4400" b="1" dirty="0">
                <a:solidFill>
                  <a:srgbClr val="59575A"/>
                </a:solidFill>
                <a:latin typeface="Microsoft YaHei" panose="020B0503020204020204" pitchFamily="34" charset="-122"/>
                <a:ea typeface="Microsoft YaHei" panose="020B0503020204020204" pitchFamily="34" charset="-122"/>
              </a:rPr>
              <a:t>P</a:t>
            </a:r>
            <a:r>
              <a:rPr lang="en-US" altLang="zh-CN" sz="4400" b="1" dirty="0">
                <a:solidFill>
                  <a:srgbClr val="59575A"/>
                </a:solidFill>
                <a:latin typeface="Microsoft YaHei" panose="020B0503020204020204" pitchFamily="34" charset="-122"/>
                <a:ea typeface="Microsoft YaHei" panose="020B0503020204020204" pitchFamily="34" charset="-122"/>
              </a:rPr>
              <a:t>rocess</a:t>
            </a:r>
            <a:endParaRPr lang="en-US" altLang="zh-CN"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196151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6</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41935"/>
            <a:ext cx="12026900" cy="6616700"/>
          </a:xfrm>
        </p:spPr>
        <p:txBody>
          <a:bodyPr/>
          <a:lstStyle/>
          <a:p>
            <a:r>
              <a:rPr lang="en-US" sz="1400" b="1" u="sng">
                <a:latin typeface="Bahnschrift SemiBold SemiConden" charset="0"/>
                <a:cs typeface="Bahnschrift SemiBold SemiConden" charset="0"/>
              </a:rPr>
              <a:t>In BankIslami, where adherence to Islamic principles is paramount, intuition plays a crucial role in decision-making for a Branch Manager.</a:t>
            </a:r>
            <a:endParaRPr lang="en-US" sz="1400" b="1" u="sng">
              <a:latin typeface="Bahnschrift SemiBold SemiConden" charset="0"/>
              <a:cs typeface="Bahnschrift SemiBold SemiConden" charset="0"/>
            </a:endParaRPr>
          </a:p>
          <a:p>
            <a:endParaRPr lang="en-US" sz="1000">
              <a:latin typeface="Bahnschrift SemiBold SemiConden" charset="0"/>
              <a:cs typeface="Bahnschrift SemiBold SemiConden" charset="0"/>
            </a:endParaRPr>
          </a:p>
          <a:p>
            <a:pPr marL="0" indent="0" algn="ctr">
              <a:buNone/>
            </a:pPr>
            <a:r>
              <a:rPr lang="en-US" sz="1800" b="1" u="sng">
                <a:solidFill>
                  <a:schemeClr val="tx1"/>
                </a:solidFill>
                <a:effectLst>
                  <a:outerShdw blurRad="38100" dist="19050" dir="2700000" algn="tl" rotWithShape="0">
                    <a:schemeClr val="dk1">
                      <a:alpha val="40000"/>
                    </a:schemeClr>
                  </a:outerShdw>
                </a:effectLst>
                <a:latin typeface="Bahnschrift SemiBold SemiConden" charset="0"/>
                <a:cs typeface="Bahnschrift SemiBold SemiConden" charset="0"/>
              </a:rPr>
              <a:t>How Intuition Works in Bank Islami</a:t>
            </a:r>
            <a:endParaRPr lang="en-US" sz="1800" b="1" u="sng">
              <a:solidFill>
                <a:schemeClr val="tx1"/>
              </a:solidFill>
              <a:effectLst>
                <a:outerShdw blurRad="38100" dist="19050" dir="2700000" algn="tl" rotWithShape="0">
                  <a:schemeClr val="dk1">
                    <a:alpha val="40000"/>
                  </a:schemeClr>
                </a:outerShdw>
              </a:effectLst>
              <a:latin typeface="Bahnschrift SemiBold SemiConden" charset="0"/>
              <a:cs typeface="Bahnschrift SemiBold SemiConden" charset="0"/>
            </a:endParaRPr>
          </a:p>
          <a:p>
            <a:pPr marL="0" indent="0">
              <a:buNone/>
            </a:pPr>
            <a:r>
              <a:rPr lang="en-US" sz="1000">
                <a:latin typeface="Bahnschrift SemiBold SemiConden" charset="0"/>
                <a:cs typeface="Bahnschrift SemiBold SemiConden" charset="0"/>
              </a:rPr>
              <a:t>  </a:t>
            </a:r>
            <a:endParaRPr lang="en-US" sz="1000">
              <a:latin typeface="Bahnschrift SemiBold SemiConden" charset="0"/>
              <a:cs typeface="Bahnschrift SemiBold SemiConden" charset="0"/>
            </a:endParaRPr>
          </a:p>
          <a:p>
            <a:pPr marL="457200" indent="-457200" algn="ctr">
              <a:buFont typeface="+mj-lt"/>
              <a:buAutoNum type="arabicPeriod"/>
            </a:pPr>
            <a:r>
              <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rPr>
              <a:t>Values or Ethics-based Decisions</a:t>
            </a:r>
            <a:endPar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endParaRPr lang="en-US" sz="2000">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r>
              <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rPr>
              <a:t>Subconscious Mental Processing</a:t>
            </a:r>
            <a:endPar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endParaRPr lang="en-US" sz="2000">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r>
              <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rPr>
              <a:t>Cognitive-based Decisions</a:t>
            </a:r>
            <a:endPar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endParaRPr lang="en-US" sz="2000">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r>
              <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rPr>
              <a:t>Experience-based Decisions</a:t>
            </a:r>
            <a:endPar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endParaRPr lang="en-US" sz="2000">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r>
              <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rPr>
              <a:t>Affect-initiated Decisions</a:t>
            </a:r>
            <a:endPar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a:p>
            <a:pPr marL="457200" indent="-457200" algn="ctr">
              <a:buFont typeface="+mj-lt"/>
              <a:buAutoNum type="arabicPeriod"/>
            </a:pPr>
            <a:endParaRPr lang="en-US" sz="2000" i="1" u="sng">
              <a:solidFill>
                <a:schemeClr val="accent1"/>
              </a:solidFill>
              <a:effectLst>
                <a:outerShdw blurRad="38100" dist="25400" dir="5400000" algn="ctr" rotWithShape="0">
                  <a:srgbClr val="6E747A">
                    <a:alpha val="43000"/>
                  </a:srgbClr>
                </a:outerShdw>
              </a:effectLst>
              <a:latin typeface="Bahnschrift SemiBold SemiConden" charset="0"/>
              <a:cs typeface="Bahnschrift SemiBold SemiConden" charset="0"/>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5" name="Rectangle 64"/>
          <p:cNvSpPr/>
          <p:nvPr/>
        </p:nvSpPr>
        <p:spPr>
          <a:xfrm>
            <a:off x="925830" y="2541270"/>
            <a:ext cx="4097020" cy="18091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66" name="Rectangle 65"/>
          <p:cNvSpPr/>
          <p:nvPr/>
        </p:nvSpPr>
        <p:spPr>
          <a:xfrm>
            <a:off x="6564630" y="2508250"/>
            <a:ext cx="4097020" cy="18421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8205" name="Rectangle 78"/>
          <p:cNvSpPr/>
          <p:nvPr/>
        </p:nvSpPr>
        <p:spPr>
          <a:xfrm>
            <a:off x="925830" y="3091815"/>
            <a:ext cx="4097020" cy="664845"/>
          </a:xfrm>
          <a:prstGeom prst="rect">
            <a:avLst/>
          </a:prstGeom>
          <a:noFill/>
          <a:ln w="9525">
            <a:noFill/>
          </a:ln>
        </p:spPr>
        <p:txBody>
          <a:bodyPr wrap="none" anchor="t" anchorCtr="0">
            <a:noAutofit/>
          </a:bodyPr>
          <a:lstStyle/>
          <a:p>
            <a:pPr algn="ctr"/>
            <a:r>
              <a:rPr lang="zh-CN" altLang="en-US" sz="2800" b="1" dirty="0">
                <a:solidFill>
                  <a:schemeClr val="bg1"/>
                </a:solidFill>
                <a:latin typeface="Bahnschrift SemiBold" panose="020B0502040204020203" charset="0"/>
                <a:ea typeface="Roboto Regular"/>
                <a:cs typeface="Bahnschrift SemiBold" panose="020B0502040204020203" charset="0"/>
              </a:rPr>
              <a:t>Structured problems</a:t>
            </a:r>
            <a:endParaRPr lang="zh-CN" altLang="en-US" sz="2800" b="1" dirty="0">
              <a:solidFill>
                <a:schemeClr val="bg1"/>
              </a:solidFill>
              <a:latin typeface="Bahnschrift SemiBold" panose="020B0502040204020203" charset="0"/>
              <a:ea typeface="Roboto Regular"/>
              <a:cs typeface="Bahnschrift SemiBold" panose="020B0502040204020203" charset="0"/>
            </a:endParaRPr>
          </a:p>
        </p:txBody>
      </p:sp>
      <p:sp>
        <p:nvSpPr>
          <p:cNvPr id="8209" name="Rectangle 75"/>
          <p:cNvSpPr/>
          <p:nvPr/>
        </p:nvSpPr>
        <p:spPr>
          <a:xfrm>
            <a:off x="6723063" y="3091815"/>
            <a:ext cx="3779520" cy="506730"/>
          </a:xfrm>
          <a:prstGeom prst="rect">
            <a:avLst/>
          </a:prstGeom>
          <a:noFill/>
          <a:ln w="9525">
            <a:noFill/>
          </a:ln>
        </p:spPr>
        <p:txBody>
          <a:bodyPr wrap="none" anchor="t" anchorCtr="0">
            <a:spAutoFit/>
          </a:bodyPr>
          <a:lstStyle/>
          <a:p>
            <a:pPr algn="ctr"/>
            <a:r>
              <a:rPr lang="en-US" altLang="zh-CN" sz="2700" b="1" dirty="0">
                <a:solidFill>
                  <a:schemeClr val="bg1"/>
                </a:solidFill>
                <a:latin typeface="Bahnschrift SemiBold" panose="020B0502040204020203" charset="0"/>
                <a:ea typeface="Roboto Regular"/>
                <a:cs typeface="Bahnschrift SemiBold" panose="020B0502040204020203" charset="0"/>
              </a:rPr>
              <a:t>Uns</a:t>
            </a:r>
            <a:r>
              <a:rPr lang="zh-CN" altLang="en-US" sz="2700" b="1" dirty="0">
                <a:solidFill>
                  <a:schemeClr val="bg1"/>
                </a:solidFill>
                <a:latin typeface="Bahnschrift SemiBold" panose="020B0502040204020203" charset="0"/>
                <a:ea typeface="Roboto Regular"/>
                <a:cs typeface="Bahnschrift SemiBold" panose="020B0502040204020203" charset="0"/>
              </a:rPr>
              <a:t>tructured problems</a:t>
            </a:r>
            <a:endParaRPr lang="zh-CN" altLang="en-US" sz="2700" b="1" dirty="0">
              <a:solidFill>
                <a:schemeClr val="bg1"/>
              </a:solidFill>
              <a:latin typeface="Bahnschrift SemiBold" panose="020B0502040204020203" charset="0"/>
              <a:ea typeface="Roboto Regular"/>
              <a:cs typeface="Bahnschrift SemiBold" panose="020B0502040204020203" charset="0"/>
            </a:endParaRPr>
          </a:p>
        </p:txBody>
      </p:sp>
      <p:sp>
        <p:nvSpPr>
          <p:cNvPr id="8211" name="文本框 19"/>
          <p:cNvSpPr txBox="1"/>
          <p:nvPr/>
        </p:nvSpPr>
        <p:spPr>
          <a:xfrm>
            <a:off x="142875" y="170180"/>
            <a:ext cx="7319010" cy="460375"/>
          </a:xfrm>
          <a:prstGeom prst="rect">
            <a:avLst/>
          </a:prstGeom>
          <a:noFill/>
          <a:ln w="9525">
            <a:noFill/>
          </a:ln>
        </p:spPr>
        <p:txBody>
          <a:bodyPr wrap="square" anchor="t" anchorCtr="0">
            <a:spAutoFit/>
          </a:bodyPr>
          <a:lstStyle/>
          <a:p>
            <a:r>
              <a:rPr lang="en-US" sz="2400" b="1" dirty="0">
                <a:latin typeface="Microsoft YaHei" panose="020B0503020204020204" pitchFamily="34" charset="-122"/>
                <a:ea typeface="Microsoft YaHei" panose="020B0503020204020204" pitchFamily="34" charset="-122"/>
                <a:sym typeface="+mn-ea"/>
              </a:rPr>
              <a:t>Type of Desicions for certain Problems</a:t>
            </a:r>
            <a:endParaRPr lang="en-US" sz="2400" b="1" dirty="0">
              <a:latin typeface="Microsoft YaHei" panose="020B0503020204020204" pitchFamily="34" charset="-122"/>
              <a:ea typeface="Microsoft YaHei" panose="020B0503020204020204" pitchFamily="34" charset="-122"/>
              <a:sym typeface="+mn-ea"/>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5076190" y="2919095"/>
            <a:ext cx="8669020" cy="768350"/>
          </a:xfrm>
          <a:prstGeom prst="rect">
            <a:avLst/>
          </a:prstGeom>
          <a:noFill/>
          <a:ln w="9525">
            <a:noFill/>
          </a:ln>
        </p:spPr>
        <p:txBody>
          <a:bodyPr wrap="square" anchor="t" anchorCtr="0">
            <a:spAutoFit/>
          </a:bodyPr>
          <a:lstStyle/>
          <a:p>
            <a:pPr algn="ctr"/>
            <a:r>
              <a:rPr lang="en-US" sz="4400" b="1" dirty="0">
                <a:solidFill>
                  <a:srgbClr val="59575A"/>
                </a:solidFill>
                <a:latin typeface="Microsoft YaHei" panose="020B0503020204020204" pitchFamily="34" charset="-122"/>
                <a:ea typeface="Microsoft YaHei" panose="020B0503020204020204" pitchFamily="34" charset="-122"/>
              </a:rPr>
              <a:t>Goals &amp; Plans</a:t>
            </a:r>
            <a:endParaRPr lang="en-US"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217487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7</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13"/>
          <p:cNvSpPr txBox="1"/>
          <p:nvPr/>
        </p:nvSpPr>
        <p:spPr>
          <a:xfrm>
            <a:off x="7524750" y="3159125"/>
            <a:ext cx="4252913" cy="768350"/>
          </a:xfrm>
          <a:prstGeom prst="rect">
            <a:avLst/>
          </a:prstGeom>
          <a:noFill/>
          <a:ln w="9525">
            <a:noFill/>
          </a:ln>
        </p:spPr>
        <p:txBody>
          <a:bodyPr wrap="square" anchor="t" anchorCtr="0">
            <a:spAutoFit/>
          </a:bodyPr>
          <a:lstStyle/>
          <a:p>
            <a:r>
              <a:rPr lang="en-US" altLang="zh-CN" sz="4400" b="1" dirty="0">
                <a:solidFill>
                  <a:srgbClr val="59575A"/>
                </a:solidFill>
                <a:latin typeface="Microsoft YaHei" panose="020B0503020204020204" pitchFamily="34" charset="-122"/>
                <a:ea typeface="Microsoft YaHei" panose="020B0503020204020204" pitchFamily="34" charset="-122"/>
              </a:rPr>
              <a:t>Introduction</a:t>
            </a:r>
            <a:endParaRPr lang="en-US" altLang="zh-CN" sz="4400" b="1" dirty="0">
              <a:solidFill>
                <a:srgbClr val="59575A"/>
              </a:solidFill>
              <a:latin typeface="Microsoft YaHei" panose="020B0503020204020204" pitchFamily="34" charset="-122"/>
              <a:ea typeface="Microsoft YaHei" panose="020B0503020204020204" pitchFamily="34" charset="-122"/>
            </a:endParaRPr>
          </a:p>
        </p:txBody>
      </p:sp>
      <p:sp>
        <p:nvSpPr>
          <p:cNvPr id="6149" name="文本框 14"/>
          <p:cNvSpPr txBox="1"/>
          <p:nvPr/>
        </p:nvSpPr>
        <p:spPr>
          <a:xfrm>
            <a:off x="3472180" y="2094230"/>
            <a:ext cx="179641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1</a:t>
            </a:r>
            <a:endParaRPr lang="zh-CN" altLang="en-US"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8470"/>
            <a:ext cx="4491990" cy="5718810"/>
          </a:xfrm>
        </p:spPr>
        <p:txBody>
          <a:bodyPr/>
          <a:lstStyle/>
          <a:p>
            <a:pPr marL="0" indent="0" algn="ctr">
              <a:buNone/>
            </a:pPr>
            <a:r>
              <a:rPr lang="en-US" sz="3200">
                <a:solidFill>
                  <a:schemeClr val="tx1"/>
                </a:solidFill>
                <a:effectLst>
                  <a:outerShdw blurRad="38100" dist="19050" dir="2700000" algn="tl" rotWithShape="0">
                    <a:schemeClr val="dk1">
                      <a:alpha val="40000"/>
                    </a:schemeClr>
                  </a:outerShdw>
                </a:effectLst>
                <a:latin typeface="Bahnschrift SemiBold Condensed" panose="020B0502040204020203" charset="0"/>
                <a:cs typeface="Bahnschrift SemiBold Condensed" panose="020B0502040204020203" charset="0"/>
              </a:rPr>
              <a:t>Types of Goals</a:t>
            </a:r>
            <a:endParaRPr lang="en-US" sz="3200">
              <a:solidFill>
                <a:schemeClr val="tx1"/>
              </a:solidFill>
              <a:effectLst>
                <a:outerShdw blurRad="38100" dist="19050" dir="2700000" algn="tl" rotWithShape="0">
                  <a:schemeClr val="dk1">
                    <a:alpha val="40000"/>
                  </a:schemeClr>
                </a:outerShdw>
              </a:effectLst>
              <a:latin typeface="Bahnschrift SemiBold Condensed" panose="020B0502040204020203" charset="0"/>
              <a:cs typeface="Bahnschrift SemiBold Condensed" panose="020B0502040204020203" charset="0"/>
            </a:endParaRPr>
          </a:p>
          <a:p>
            <a:pPr marL="0" indent="0" algn="ctr">
              <a:buNone/>
            </a:pPr>
            <a:endParaRPr lang="en-US" sz="1400"/>
          </a:p>
          <a:p>
            <a:pPr marL="0" indent="0" algn="ctr">
              <a:buNone/>
            </a:pPr>
            <a:r>
              <a:rPr lang="en-US" sz="1600" b="1">
                <a:latin typeface="Bahnschrift SemiBold SemiConden" charset="0"/>
                <a:ea typeface="Microsoft YaHei" panose="020B0503020204020204" pitchFamily="34" charset="-122"/>
                <a:cs typeface="Bahnschrift SemiBold SemiConden" charset="0"/>
              </a:rPr>
              <a:t>Financial Goals:</a:t>
            </a:r>
            <a:r>
              <a:rPr lang="en-US" sz="1400">
                <a:latin typeface="Microsoft YaHei" panose="020B0503020204020204" pitchFamily="34" charset="-122"/>
                <a:ea typeface="Microsoft YaHei" panose="020B0503020204020204" pitchFamily="34" charset="-122"/>
              </a:rPr>
              <a:t> Related to internal financial performance, such as revenue targets and cost management.</a:t>
            </a:r>
            <a:endParaRPr lang="en-US" sz="1400">
              <a:latin typeface="Microsoft YaHei" panose="020B0503020204020204" pitchFamily="34" charset="-122"/>
              <a:ea typeface="Microsoft YaHei" panose="020B0503020204020204" pitchFamily="34" charset="-122"/>
            </a:endParaRPr>
          </a:p>
          <a:p>
            <a:pPr marL="0" indent="0" algn="ctr">
              <a:buNone/>
            </a:pPr>
            <a:endParaRPr lang="en-US" sz="1400">
              <a:latin typeface="Microsoft YaHei" panose="020B0503020204020204" pitchFamily="34" charset="-122"/>
              <a:ea typeface="Microsoft YaHei" panose="020B0503020204020204" pitchFamily="34" charset="-122"/>
            </a:endParaRPr>
          </a:p>
          <a:p>
            <a:pPr marL="0" indent="0" algn="ctr">
              <a:buNone/>
            </a:pPr>
            <a:r>
              <a:rPr lang="en-US" sz="1600" b="1">
                <a:latin typeface="Bahnschrift SemiBold SemiConden" charset="0"/>
                <a:ea typeface="Microsoft YaHei" panose="020B0503020204020204" pitchFamily="34" charset="-122"/>
                <a:cs typeface="Bahnschrift SemiBold SemiConden" charset="0"/>
              </a:rPr>
              <a:t>Strategic Goals:</a:t>
            </a:r>
            <a:r>
              <a:rPr lang="en-US" sz="2000">
                <a:latin typeface="Microsoft YaHei" panose="020B0503020204020204" pitchFamily="34" charset="-122"/>
                <a:ea typeface="Microsoft YaHei" panose="020B0503020204020204" pitchFamily="34" charset="-122"/>
              </a:rPr>
              <a:t> </a:t>
            </a:r>
            <a:r>
              <a:rPr lang="en-US" sz="1400">
                <a:latin typeface="Microsoft YaHei" panose="020B0503020204020204" pitchFamily="34" charset="-122"/>
                <a:ea typeface="Microsoft YaHei" panose="020B0503020204020204" pitchFamily="34" charset="-122"/>
              </a:rPr>
              <a:t>Relate to the organization's performance concerning external factors like competition, market trends, and industry positioning.</a:t>
            </a:r>
            <a:endParaRPr lang="en-US" sz="1400">
              <a:latin typeface="Microsoft YaHei" panose="020B0503020204020204" pitchFamily="34" charset="-122"/>
              <a:ea typeface="Microsoft YaHei" panose="020B0503020204020204" pitchFamily="34" charset="-122"/>
            </a:endParaRPr>
          </a:p>
        </p:txBody>
      </p:sp>
      <p:sp>
        <p:nvSpPr>
          <p:cNvPr id="4" name="Text Box 3"/>
          <p:cNvSpPr txBox="1"/>
          <p:nvPr/>
        </p:nvSpPr>
        <p:spPr>
          <a:xfrm>
            <a:off x="6255385" y="334010"/>
            <a:ext cx="4810760" cy="6222365"/>
          </a:xfrm>
          <a:prstGeom prst="rect">
            <a:avLst/>
          </a:prstGeom>
          <a:noFill/>
        </p:spPr>
        <p:txBody>
          <a:bodyPr wrap="square" rtlCol="0">
            <a:noAutofit/>
          </a:bodyPr>
          <a:lstStyle/>
          <a:p>
            <a:pPr algn="ctr"/>
            <a:r>
              <a:rPr lang="en-US" sz="3200">
                <a:latin typeface="Bahnschrift SemiBold Condensed" panose="020B0502040204020203" charset="0"/>
                <a:cs typeface="Bahnschrift SemiBold Condensed" panose="020B0502040204020203" charset="0"/>
              </a:rPr>
              <a:t>Types of Plans</a:t>
            </a:r>
            <a:endParaRPr lang="en-US" sz="3200">
              <a:latin typeface="Bahnschrift SemiBold Condensed" panose="020B0502040204020203" charset="0"/>
              <a:cs typeface="Bahnschrift SemiBold Condensed" panose="020B0502040204020203" charset="0"/>
            </a:endParaRPr>
          </a:p>
          <a:p>
            <a:pPr algn="ctr"/>
            <a:endParaRPr lang="en-US" sz="1400"/>
          </a:p>
          <a:p>
            <a:pPr algn="ctr"/>
            <a:r>
              <a:rPr lang="en-US" sz="1600" b="1">
                <a:latin typeface="Bahnschrift SemiBold" panose="020B0502040204020203" charset="0"/>
                <a:cs typeface="Bahnschrift SemiBold" panose="020B0502040204020203" charset="0"/>
              </a:rPr>
              <a:t>Strategic Plans:</a:t>
            </a:r>
            <a:r>
              <a:rPr lang="en-US" sz="1400"/>
              <a:t> </a:t>
            </a:r>
            <a:r>
              <a:rPr lang="en-US" sz="1400">
                <a:latin typeface="Microsoft YaHei" panose="020B0503020204020204" pitchFamily="34" charset="-122"/>
                <a:ea typeface="Microsoft YaHei" panose="020B0503020204020204" pitchFamily="34" charset="-122"/>
              </a:rPr>
              <a:t>Apply to the entire organization, setting overarching goals and positioning strategies for extended periods.</a:t>
            </a:r>
            <a:endParaRPr lang="en-US" sz="1400">
              <a:latin typeface="Microsoft YaHei" panose="020B0503020204020204" pitchFamily="34" charset="-122"/>
              <a:ea typeface="Microsoft YaHei" panose="020B0503020204020204" pitchFamily="34" charset="-122"/>
            </a:endParaRPr>
          </a:p>
          <a:p>
            <a:pPr algn="ctr"/>
            <a:endParaRPr lang="en-US" sz="1400"/>
          </a:p>
          <a:p>
            <a:pPr algn="ctr"/>
            <a:r>
              <a:rPr lang="en-US" sz="1600" b="1"/>
              <a:t>Operational Plans:</a:t>
            </a:r>
            <a:r>
              <a:rPr lang="en-US" sz="1400"/>
              <a:t> </a:t>
            </a:r>
            <a:r>
              <a:rPr lang="en-US" sz="1400">
                <a:latin typeface="Microsoft YaHei" panose="020B0503020204020204" pitchFamily="34" charset="-122"/>
                <a:ea typeface="Microsoft YaHei" panose="020B0503020204020204" pitchFamily="34" charset="-122"/>
              </a:rPr>
              <a:t>Detail specific actions to achieve strategic goals within shorter time frames, typically one year or less.</a:t>
            </a:r>
            <a:endParaRPr lang="en-US" sz="1400"/>
          </a:p>
          <a:p>
            <a:pPr algn="ctr"/>
            <a:endParaRPr lang="en-US" sz="1400"/>
          </a:p>
          <a:p>
            <a:pPr algn="ctr"/>
            <a:r>
              <a:rPr lang="en-US" sz="1600" b="1"/>
              <a:t>Specific Plans:</a:t>
            </a:r>
            <a:r>
              <a:rPr lang="en-US" sz="1400"/>
              <a:t> </a:t>
            </a:r>
            <a:r>
              <a:rPr lang="en-US" sz="1400">
                <a:latin typeface="Microsoft YaHei" panose="020B0503020204020204" pitchFamily="34" charset="-122"/>
                <a:ea typeface="Microsoft YaHei" panose="020B0503020204020204" pitchFamily="34" charset="-122"/>
              </a:rPr>
              <a:t>Clearly defined plans, leaving no room for interpretation, ensuring precise execution.</a:t>
            </a:r>
            <a:endParaRPr lang="en-US" sz="1400"/>
          </a:p>
          <a:p>
            <a:pPr algn="ctr"/>
            <a:endParaRPr lang="en-US" sz="1400"/>
          </a:p>
          <a:p>
            <a:pPr algn="ctr"/>
            <a:r>
              <a:rPr lang="en-US" sz="1600" b="1"/>
              <a:t>Directional Plans:</a:t>
            </a:r>
            <a:r>
              <a:rPr lang="en-US" sz="1600" b="1">
                <a:latin typeface="Microsoft YaHei" panose="020B0503020204020204" pitchFamily="34" charset="-122"/>
                <a:ea typeface="Microsoft YaHei" panose="020B0503020204020204" pitchFamily="34" charset="-122"/>
              </a:rPr>
              <a:t> </a:t>
            </a:r>
            <a:r>
              <a:rPr lang="en-US" sz="1400">
                <a:latin typeface="Microsoft YaHei" panose="020B0503020204020204" pitchFamily="34" charset="-122"/>
                <a:ea typeface="Microsoft YaHei" panose="020B0503020204020204" pitchFamily="34" charset="-122"/>
              </a:rPr>
              <a:t>Flexible guidelines that provide focus while allowing discretion in implementation.</a:t>
            </a:r>
            <a:endParaRPr lang="en-US" sz="1400">
              <a:latin typeface="Microsoft YaHei" panose="020B0503020204020204" pitchFamily="34" charset="-122"/>
              <a:ea typeface="Microsoft YaHei" panose="020B0503020204020204" pitchFamily="34" charset="-122"/>
            </a:endParaRPr>
          </a:p>
          <a:p>
            <a:pPr algn="ctr"/>
            <a:endParaRPr lang="en-US" sz="1400"/>
          </a:p>
          <a:p>
            <a:pPr algn="ctr"/>
            <a:r>
              <a:rPr lang="en-US" sz="1600" b="1"/>
              <a:t>Single-Use Plans:</a:t>
            </a:r>
            <a:r>
              <a:rPr lang="en-US" sz="1400"/>
              <a:t> </a:t>
            </a:r>
            <a:r>
              <a:rPr lang="en-US" sz="1400">
                <a:latin typeface="Microsoft YaHei" panose="020B0503020204020204" pitchFamily="34" charset="-122"/>
                <a:ea typeface="Microsoft YaHei" panose="020B0503020204020204" pitchFamily="34" charset="-122"/>
              </a:rPr>
              <a:t>Unique plans tailored for specific, one-time situations or projects.</a:t>
            </a:r>
            <a:endParaRPr lang="en-US" sz="1400">
              <a:latin typeface="Microsoft YaHei" panose="020B0503020204020204" pitchFamily="34" charset="-122"/>
              <a:ea typeface="Microsoft YaHei" panose="020B0503020204020204" pitchFamily="34" charset="-122"/>
            </a:endParaRPr>
          </a:p>
          <a:p>
            <a:pPr algn="ctr"/>
            <a:endParaRPr lang="en-US" sz="1400"/>
          </a:p>
          <a:p>
            <a:pPr algn="ctr"/>
            <a:r>
              <a:rPr lang="en-US" sz="1600" b="1"/>
              <a:t>Standing Plans: </a:t>
            </a:r>
            <a:r>
              <a:rPr lang="en-US" sz="1400">
                <a:latin typeface="Microsoft YaHei" panose="020B0503020204020204" pitchFamily="34" charset="-122"/>
                <a:ea typeface="Microsoft YaHei" panose="020B0503020204020204" pitchFamily="34" charset="-122"/>
              </a:rPr>
              <a:t>Ongoing plans guiding recurring activities, ensuring consistency and efficiency.</a:t>
            </a:r>
            <a:endParaRPr lang="en-US" sz="1400"/>
          </a:p>
          <a:p>
            <a:pPr algn="ctr"/>
            <a:endParaRPr lang="en-US" sz="1400"/>
          </a:p>
          <a:p>
            <a:pPr algn="ctr"/>
            <a:r>
              <a:rPr lang="en-US" sz="1600" b="1"/>
              <a:t>Traditional Goal Setting:</a:t>
            </a:r>
            <a:r>
              <a:rPr lang="en-US" sz="1400"/>
              <a:t> </a:t>
            </a:r>
            <a:r>
              <a:rPr lang="en-US" sz="1400">
                <a:latin typeface="Microsoft YaHei" panose="020B0503020204020204" pitchFamily="34" charset="-122"/>
                <a:ea typeface="Microsoft YaHei" panose="020B0503020204020204" pitchFamily="34" charset="-122"/>
              </a:rPr>
              <a:t>Establishes goals at the top level, which may lose clarity and focus as they cascade down to subgoals.</a:t>
            </a:r>
            <a:endParaRPr lang="en-US" sz="140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5076190" y="2919095"/>
            <a:ext cx="8669020" cy="768350"/>
          </a:xfrm>
          <a:prstGeom prst="rect">
            <a:avLst/>
          </a:prstGeom>
          <a:noFill/>
          <a:ln w="9525">
            <a:noFill/>
          </a:ln>
        </p:spPr>
        <p:txBody>
          <a:bodyPr wrap="square" anchor="t" anchorCtr="0">
            <a:spAutoFit/>
          </a:bodyPr>
          <a:lstStyle/>
          <a:p>
            <a:pPr algn="ctr"/>
            <a:r>
              <a:rPr lang="en-US" sz="4400" b="1" dirty="0">
                <a:solidFill>
                  <a:srgbClr val="59575A"/>
                </a:solidFill>
                <a:latin typeface="Microsoft YaHei" panose="020B0503020204020204" pitchFamily="34" charset="-122"/>
                <a:ea typeface="Microsoft YaHei" panose="020B0503020204020204" pitchFamily="34" charset="-122"/>
              </a:rPr>
              <a:t>PESTEL Analysis</a:t>
            </a:r>
            <a:endParaRPr lang="en-US"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1932940"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8</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Rectángulo 3"/>
          <p:cNvSpPr/>
          <p:nvPr/>
        </p:nvSpPr>
        <p:spPr>
          <a:xfrm>
            <a:off x="1587" y="1221271"/>
            <a:ext cx="4064000" cy="2036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ángulo 4"/>
          <p:cNvSpPr/>
          <p:nvPr/>
        </p:nvSpPr>
        <p:spPr>
          <a:xfrm>
            <a:off x="4065587" y="1221271"/>
            <a:ext cx="4065588" cy="203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ectángulo 5"/>
          <p:cNvSpPr/>
          <p:nvPr/>
        </p:nvSpPr>
        <p:spPr>
          <a:xfrm>
            <a:off x="8131175" y="1221271"/>
            <a:ext cx="4064000" cy="2036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ángulo 6"/>
          <p:cNvSpPr/>
          <p:nvPr/>
        </p:nvSpPr>
        <p:spPr>
          <a:xfrm>
            <a:off x="0" y="3258034"/>
            <a:ext cx="4064000" cy="203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ángulo 7"/>
          <p:cNvSpPr/>
          <p:nvPr/>
        </p:nvSpPr>
        <p:spPr>
          <a:xfrm>
            <a:off x="4064000" y="3258034"/>
            <a:ext cx="4065588" cy="2036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30727" name="CuadroTexto 17"/>
          <p:cNvSpPr txBox="1"/>
          <p:nvPr/>
        </p:nvSpPr>
        <p:spPr>
          <a:xfrm>
            <a:off x="1428750" y="2015021"/>
            <a:ext cx="2370137" cy="768350"/>
          </a:xfrm>
          <a:prstGeom prst="rect">
            <a:avLst/>
          </a:prstGeom>
          <a:noFill/>
          <a:ln w="9525">
            <a:noFill/>
          </a:ln>
        </p:spPr>
        <p:txBody>
          <a:bodyPr wrap="square" anchor="t" anchorCtr="0">
            <a:spAutoFit/>
          </a:bodyPr>
          <a:lstStyle/>
          <a:p>
            <a:pP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Changes in government policies related to the financial sector, taxation, and foreign exchange affect the bank's performance.</a:t>
            </a:r>
            <a:endPar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28" name="CuadroTexto 18"/>
          <p:cNvSpPr txBox="1"/>
          <p:nvPr/>
        </p:nvSpPr>
        <p:spPr>
          <a:xfrm>
            <a:off x="1429067" y="1750226"/>
            <a:ext cx="2248535" cy="33718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Political Factors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29" name="CuadroTexto 20"/>
          <p:cNvSpPr txBox="1"/>
          <p:nvPr/>
        </p:nvSpPr>
        <p:spPr>
          <a:xfrm>
            <a:off x="5490845" y="1650062"/>
            <a:ext cx="2280285" cy="33718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Economic Factors: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30" name="CuadroTexto 22"/>
          <p:cNvSpPr txBox="1"/>
          <p:nvPr/>
        </p:nvSpPr>
        <p:spPr>
          <a:xfrm>
            <a:off x="1462087" y="3604426"/>
            <a:ext cx="2603500" cy="33718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Technological Factors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31" name="CuadroTexto 24"/>
          <p:cNvSpPr txBox="1"/>
          <p:nvPr/>
        </p:nvSpPr>
        <p:spPr>
          <a:xfrm>
            <a:off x="5512117" y="3565691"/>
            <a:ext cx="2594610" cy="33718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Environmental Factors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32" name="CuadroTexto 26"/>
          <p:cNvSpPr txBox="1"/>
          <p:nvPr/>
        </p:nvSpPr>
        <p:spPr>
          <a:xfrm>
            <a:off x="9555162" y="1650214"/>
            <a:ext cx="1676400" cy="337185"/>
          </a:xfrm>
          <a:prstGeom prst="rect">
            <a:avLst/>
          </a:prstGeom>
          <a:noFill/>
          <a:ln w="9525">
            <a:noFill/>
          </a:ln>
        </p:spPr>
        <p:txBody>
          <a:bodyPr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Social Factors: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cxnSp>
        <p:nvCxnSpPr>
          <p:cNvPr id="37" name="Conector recto 36"/>
          <p:cNvCxnSpPr/>
          <p:nvPr/>
        </p:nvCxnSpPr>
        <p:spPr>
          <a:xfrm>
            <a:off x="1587" y="3258034"/>
            <a:ext cx="121920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V="1">
            <a:off x="4064000" y="1221271"/>
            <a:ext cx="0" cy="4087813"/>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V="1">
            <a:off x="8161337" y="1221271"/>
            <a:ext cx="0" cy="407352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0737" name="CuadroTexto 17"/>
          <p:cNvSpPr txBox="1"/>
          <p:nvPr/>
        </p:nvSpPr>
        <p:spPr>
          <a:xfrm>
            <a:off x="1576070" y="3887636"/>
            <a:ext cx="2370137" cy="1106805"/>
          </a:xfrm>
          <a:prstGeom prst="rect">
            <a:avLst/>
          </a:prstGeom>
          <a:noFill/>
          <a:ln w="9525">
            <a:noFill/>
          </a:ln>
        </p:spPr>
        <p:txBody>
          <a:bodyPr wrap="square" anchor="t" anchorCtr="0">
            <a:spAutoFit/>
          </a:bodyPr>
          <a:lstStyle/>
          <a:p>
            <a:pP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The level of technological adoption and innovation in the banking industry can impact Bank Islami's competitiveness. Embracing digital platforms and technology is crucial in the modern banking landscape.</a:t>
            </a:r>
            <a:endPar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38" name="CuadroTexto 17"/>
          <p:cNvSpPr txBox="1"/>
          <p:nvPr/>
        </p:nvSpPr>
        <p:spPr>
          <a:xfrm>
            <a:off x="5582285" y="3874936"/>
            <a:ext cx="2371725" cy="1276350"/>
          </a:xfrm>
          <a:prstGeom prst="rect">
            <a:avLst/>
          </a:prstGeom>
          <a:noFill/>
          <a:ln w="9525">
            <a:noFill/>
          </a:ln>
        </p:spPr>
        <p:txBody>
          <a:bodyPr wrap="square" anchor="t" anchorCtr="0">
            <a:spAutoFit/>
          </a:bodyPr>
          <a:lstStyle/>
          <a:p>
            <a:pP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 Environmental concerns and sustainability are becoming more critical. Bank Islami may need to consider green banking practices and initiatives to align with global and local environmental expectations.</a:t>
            </a:r>
            <a:endPar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39" name="CuadroTexto 17"/>
          <p:cNvSpPr txBox="1"/>
          <p:nvPr/>
        </p:nvSpPr>
        <p:spPr>
          <a:xfrm>
            <a:off x="5491162" y="1909611"/>
            <a:ext cx="2371725" cy="1244600"/>
          </a:xfrm>
          <a:prstGeom prst="rect">
            <a:avLst/>
          </a:prstGeom>
          <a:noFill/>
          <a:ln w="9525">
            <a:noFill/>
          </a:ln>
        </p:spPr>
        <p:txBody>
          <a:bodyPr wrap="square" anchor="t" anchorCtr="0">
            <a:noAutofit/>
          </a:bodyPr>
          <a:lstStyle/>
          <a:p>
            <a:pP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The overall economic growth of Pakistan influences the demand for banking services. A growing economy may lead to increased banking activities</a:t>
            </a:r>
            <a:r>
              <a:rPr lang="en-US" altLang="zh-CN" sz="1000" dirty="0">
                <a:solidFill>
                  <a:schemeClr val="bg1"/>
                </a:solidFill>
                <a:latin typeface="Microsoft YaHei" panose="020B0503020204020204" pitchFamily="34" charset="-122"/>
                <a:ea typeface="Microsoft YaHei" panose="020B0503020204020204" pitchFamily="34" charset="-122"/>
                <a:sym typeface="Century Gothic" pitchFamily="34" charset="0"/>
              </a:rPr>
              <a:t> Changes in interest rates affect the bank's profitability</a:t>
            </a:r>
            <a:endParaRPr lang="en-US" altLang="zh-CN"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40" name="CuadroTexto 17"/>
          <p:cNvSpPr txBox="1"/>
          <p:nvPr/>
        </p:nvSpPr>
        <p:spPr>
          <a:xfrm>
            <a:off x="9555162" y="2013434"/>
            <a:ext cx="2371725" cy="937260"/>
          </a:xfrm>
          <a:prstGeom prst="rect">
            <a:avLst/>
          </a:prstGeom>
          <a:noFill/>
          <a:ln w="9525">
            <a:noFill/>
          </a:ln>
        </p:spPr>
        <p:txBody>
          <a:bodyPr wrap="square" anchor="t" anchorCtr="0">
            <a:spAutoFit/>
          </a:bodyPr>
          <a:lstStyle/>
          <a:p>
            <a:pP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Population demographics, such as age distribution,race,marital status and income levels, impact the demand for various banking products and services.</a:t>
            </a:r>
            <a:endPar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48" name="文本框 60"/>
          <p:cNvSpPr txBox="1"/>
          <p:nvPr/>
        </p:nvSpPr>
        <p:spPr>
          <a:xfrm>
            <a:off x="142875" y="169863"/>
            <a:ext cx="2749550" cy="460375"/>
          </a:xfrm>
          <a:prstGeom prst="rect">
            <a:avLst/>
          </a:prstGeom>
          <a:noFill/>
          <a:ln w="9525">
            <a:noFill/>
          </a:ln>
        </p:spPr>
        <p:txBody>
          <a:bodyPr wrap="square" anchor="t" anchorCtr="0">
            <a:spAutoFit/>
          </a:bodyPr>
          <a:lstStyle/>
          <a:p>
            <a:r>
              <a:rPr lang="en-US" altLang="zh-CN" sz="2400" b="1" dirty="0">
                <a:latin typeface="Microsoft YaHei" panose="020B0503020204020204" pitchFamily="34" charset="-122"/>
                <a:ea typeface="Microsoft YaHei" panose="020B0503020204020204" pitchFamily="34" charset="-122"/>
              </a:rPr>
              <a:t>PESTEL Analysis</a:t>
            </a:r>
            <a:endParaRPr lang="en-US" altLang="zh-CN" sz="2400" b="1" dirty="0">
              <a:latin typeface="Microsoft YaHei" panose="020B0503020204020204" pitchFamily="34" charset="-122"/>
              <a:ea typeface="Microsoft YaHei" panose="020B0503020204020204" pitchFamily="34" charset="-122"/>
            </a:endParaRPr>
          </a:p>
        </p:txBody>
      </p:sp>
      <p:pic>
        <p:nvPicPr>
          <p:cNvPr id="2" name="Picture 1"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
        <p:nvSpPr>
          <p:cNvPr id="17" name="Rectángulo 4"/>
          <p:cNvSpPr/>
          <p:nvPr/>
        </p:nvSpPr>
        <p:spPr>
          <a:xfrm>
            <a:off x="8181804" y="3272321"/>
            <a:ext cx="4010196" cy="203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CuadroTexto 28"/>
          <p:cNvSpPr txBox="1"/>
          <p:nvPr/>
        </p:nvSpPr>
        <p:spPr>
          <a:xfrm>
            <a:off x="9555161" y="3537736"/>
            <a:ext cx="1676400" cy="337185"/>
          </a:xfrm>
          <a:prstGeom prst="rect">
            <a:avLst/>
          </a:prstGeom>
          <a:noFill/>
          <a:ln w="9525">
            <a:noFill/>
          </a:ln>
        </p:spPr>
        <p:txBody>
          <a:bodyPr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Legal Factors: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19" name="CuadroTexto 17"/>
          <p:cNvSpPr txBox="1"/>
          <p:nvPr/>
        </p:nvSpPr>
        <p:spPr>
          <a:xfrm>
            <a:off x="9534842" y="3941516"/>
            <a:ext cx="2481263" cy="768350"/>
          </a:xfrm>
          <a:prstGeom prst="rect">
            <a:avLst/>
          </a:prstGeom>
          <a:noFill/>
          <a:ln w="9525">
            <a:noFill/>
          </a:ln>
        </p:spPr>
        <p:txBody>
          <a:bodyPr wrap="square" anchor="t" anchorCtr="0">
            <a:spAutoFit/>
          </a:bodyPr>
          <a:lstStyle/>
          <a:p>
            <a:pP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Compliance with consumer protection laws is essential to maintain customer trust and avoid legal issues.</a:t>
            </a:r>
            <a:endPar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grpSp>
        <p:nvGrpSpPr>
          <p:cNvPr id="32864" name="组合 118"/>
          <p:cNvGrpSpPr/>
          <p:nvPr/>
        </p:nvGrpSpPr>
        <p:grpSpPr>
          <a:xfrm>
            <a:off x="657225" y="1909445"/>
            <a:ext cx="560388" cy="490538"/>
            <a:chOff x="3324168" y="4229478"/>
            <a:chExt cx="560385" cy="490456"/>
          </a:xfrm>
          <a:solidFill>
            <a:schemeClr val="bg1"/>
          </a:solidFill>
        </p:grpSpPr>
        <p:sp>
          <p:nvSpPr>
            <p:cNvPr id="120" name="AutoShape 103"/>
            <p:cNvSpPr/>
            <p:nvPr/>
          </p:nvSpPr>
          <p:spPr bwMode="auto">
            <a:xfrm>
              <a:off x="3412297" y="4316649"/>
              <a:ext cx="201164" cy="132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21" name="AutoShape 104"/>
            <p:cNvSpPr/>
            <p:nvPr/>
          </p:nvSpPr>
          <p:spPr bwMode="auto">
            <a:xfrm>
              <a:off x="3324168" y="4229478"/>
              <a:ext cx="560385" cy="490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grpSp>
        <p:nvGrpSpPr>
          <p:cNvPr id="32804" name="组合 51"/>
          <p:cNvGrpSpPr/>
          <p:nvPr/>
        </p:nvGrpSpPr>
        <p:grpSpPr>
          <a:xfrm>
            <a:off x="4542155" y="1934845"/>
            <a:ext cx="560388" cy="560388"/>
            <a:chOff x="6040909" y="5296353"/>
            <a:chExt cx="560384" cy="560384"/>
          </a:xfrm>
          <a:solidFill>
            <a:schemeClr val="bg1"/>
          </a:solidFill>
        </p:grpSpPr>
        <p:sp>
          <p:nvSpPr>
            <p:cNvPr id="11" name="AutoShape 52"/>
            <p:cNvSpPr/>
            <p:nvPr/>
          </p:nvSpPr>
          <p:spPr bwMode="auto">
            <a:xfrm>
              <a:off x="6040909" y="5296353"/>
              <a:ext cx="560384" cy="56038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2" name="AutoShape 53"/>
            <p:cNvSpPr/>
            <p:nvPr/>
          </p:nvSpPr>
          <p:spPr bwMode="auto">
            <a:xfrm>
              <a:off x="6251652" y="5488895"/>
              <a:ext cx="151352" cy="15709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3" name="AutoShape 54"/>
            <p:cNvSpPr/>
            <p:nvPr/>
          </p:nvSpPr>
          <p:spPr bwMode="auto">
            <a:xfrm>
              <a:off x="6233450" y="5681438"/>
              <a:ext cx="85255" cy="89087"/>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4" name="AutoShape 55"/>
            <p:cNvSpPr/>
            <p:nvPr/>
          </p:nvSpPr>
          <p:spPr bwMode="auto">
            <a:xfrm>
              <a:off x="6321580" y="5383524"/>
              <a:ext cx="86213" cy="90045"/>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grpSp>
        <p:nvGrpSpPr>
          <p:cNvPr id="32856" name="组合 110"/>
          <p:cNvGrpSpPr/>
          <p:nvPr/>
        </p:nvGrpSpPr>
        <p:grpSpPr>
          <a:xfrm>
            <a:off x="8746173" y="1934845"/>
            <a:ext cx="384175" cy="561975"/>
            <a:chOff x="6775564" y="4194035"/>
            <a:chExt cx="385085" cy="561343"/>
          </a:xfrm>
          <a:solidFill>
            <a:schemeClr val="bg1"/>
          </a:solidFill>
        </p:grpSpPr>
        <p:sp>
          <p:nvSpPr>
            <p:cNvPr id="112" name="AutoShape 97"/>
            <p:cNvSpPr/>
            <p:nvPr/>
          </p:nvSpPr>
          <p:spPr bwMode="auto">
            <a:xfrm>
              <a:off x="6775564" y="4194035"/>
              <a:ext cx="385085" cy="561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13" name="AutoShape 98"/>
            <p:cNvSpPr/>
            <p:nvPr/>
          </p:nvSpPr>
          <p:spPr bwMode="auto">
            <a:xfrm>
              <a:off x="6932664" y="4246721"/>
              <a:ext cx="70886"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14" name="AutoShape 99"/>
            <p:cNvSpPr/>
            <p:nvPr/>
          </p:nvSpPr>
          <p:spPr bwMode="auto">
            <a:xfrm>
              <a:off x="6950863" y="4685450"/>
              <a:ext cx="34485"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grpSp>
        <p:nvGrpSpPr>
          <p:cNvPr id="32874" name="组合 128"/>
          <p:cNvGrpSpPr/>
          <p:nvPr/>
        </p:nvGrpSpPr>
        <p:grpSpPr>
          <a:xfrm>
            <a:off x="565785" y="3976370"/>
            <a:ext cx="560388" cy="525463"/>
            <a:chOff x="6687435" y="3107751"/>
            <a:chExt cx="561343" cy="525900"/>
          </a:xfrm>
          <a:solidFill>
            <a:schemeClr val="bg1"/>
          </a:solidFill>
        </p:grpSpPr>
        <p:sp>
          <p:nvSpPr>
            <p:cNvPr id="130" name="AutoShape 110"/>
            <p:cNvSpPr/>
            <p:nvPr/>
          </p:nvSpPr>
          <p:spPr bwMode="auto">
            <a:xfrm>
              <a:off x="6758322" y="3177680"/>
              <a:ext cx="419570" cy="2806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31" name="AutoShape 111"/>
            <p:cNvSpPr/>
            <p:nvPr/>
          </p:nvSpPr>
          <p:spPr bwMode="auto">
            <a:xfrm>
              <a:off x="6687435" y="3107751"/>
              <a:ext cx="561343" cy="52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
        <p:nvSpPr>
          <p:cNvPr id="31" name="AutoShape 28"/>
          <p:cNvSpPr/>
          <p:nvPr/>
        </p:nvSpPr>
        <p:spPr bwMode="auto">
          <a:xfrm>
            <a:off x="4542155" y="3886835"/>
            <a:ext cx="561975" cy="561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nvGrpSpPr>
          <p:cNvPr id="32842" name="组合 96"/>
          <p:cNvGrpSpPr/>
          <p:nvPr/>
        </p:nvGrpSpPr>
        <p:grpSpPr>
          <a:xfrm>
            <a:off x="8746490" y="3886835"/>
            <a:ext cx="560388" cy="560388"/>
            <a:chOff x="7881965" y="824063"/>
            <a:chExt cx="561343" cy="560385"/>
          </a:xfrm>
          <a:solidFill>
            <a:schemeClr val="bg1"/>
          </a:solidFill>
        </p:grpSpPr>
        <p:sp>
          <p:nvSpPr>
            <p:cNvPr id="98" name="AutoShape 84"/>
            <p:cNvSpPr/>
            <p:nvPr/>
          </p:nvSpPr>
          <p:spPr bwMode="auto">
            <a:xfrm>
              <a:off x="7881965" y="824063"/>
              <a:ext cx="561343" cy="560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99" name="AutoShape 85"/>
            <p:cNvSpPr/>
            <p:nvPr/>
          </p:nvSpPr>
          <p:spPr bwMode="auto">
            <a:xfrm>
              <a:off x="8215321" y="1033848"/>
              <a:ext cx="157099" cy="1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0" name="AutoShape 86"/>
            <p:cNvSpPr/>
            <p:nvPr/>
          </p:nvSpPr>
          <p:spPr bwMode="auto">
            <a:xfrm>
              <a:off x="8215321" y="981163"/>
              <a:ext cx="157099" cy="18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1" name="AutoShape 87"/>
            <p:cNvSpPr/>
            <p:nvPr/>
          </p:nvSpPr>
          <p:spPr bwMode="auto">
            <a:xfrm>
              <a:off x="8215321" y="928477"/>
              <a:ext cx="157099" cy="1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2" name="AutoShape 88"/>
            <p:cNvSpPr/>
            <p:nvPr/>
          </p:nvSpPr>
          <p:spPr bwMode="auto">
            <a:xfrm>
              <a:off x="8022779" y="1297277"/>
              <a:ext cx="157099"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3" name="AutoShape 89"/>
            <p:cNvSpPr/>
            <p:nvPr/>
          </p:nvSpPr>
          <p:spPr bwMode="auto">
            <a:xfrm>
              <a:off x="8022779" y="1244592"/>
              <a:ext cx="157099"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4" name="AutoShape 90"/>
            <p:cNvSpPr/>
            <p:nvPr/>
          </p:nvSpPr>
          <p:spPr bwMode="auto">
            <a:xfrm>
              <a:off x="8022779" y="1191906"/>
              <a:ext cx="157099"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5" name="AutoShape 91"/>
            <p:cNvSpPr/>
            <p:nvPr/>
          </p:nvSpPr>
          <p:spPr bwMode="auto">
            <a:xfrm>
              <a:off x="8215321" y="1297277"/>
              <a:ext cx="157099"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6" name="AutoShape 92"/>
            <p:cNvSpPr/>
            <p:nvPr/>
          </p:nvSpPr>
          <p:spPr bwMode="auto">
            <a:xfrm>
              <a:off x="8215321" y="1244592"/>
              <a:ext cx="157099"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7" name="AutoShape 93"/>
            <p:cNvSpPr/>
            <p:nvPr/>
          </p:nvSpPr>
          <p:spPr bwMode="auto">
            <a:xfrm>
              <a:off x="8215321" y="1191906"/>
              <a:ext cx="157099"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8" name="AutoShape 94"/>
            <p:cNvSpPr/>
            <p:nvPr/>
          </p:nvSpPr>
          <p:spPr bwMode="auto">
            <a:xfrm>
              <a:off x="8022780" y="1086534"/>
              <a:ext cx="349641"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09" name="AutoShape 95"/>
            <p:cNvSpPr/>
            <p:nvPr/>
          </p:nvSpPr>
          <p:spPr bwMode="auto">
            <a:xfrm>
              <a:off x="8022780" y="1139220"/>
              <a:ext cx="349641"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10" name="AutoShape 96"/>
            <p:cNvSpPr/>
            <p:nvPr/>
          </p:nvSpPr>
          <p:spPr bwMode="auto">
            <a:xfrm>
              <a:off x="8022779" y="893992"/>
              <a:ext cx="157099" cy="1570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5076190" y="2919095"/>
            <a:ext cx="8669020" cy="768350"/>
          </a:xfrm>
          <a:prstGeom prst="rect">
            <a:avLst/>
          </a:prstGeom>
          <a:noFill/>
          <a:ln w="9525">
            <a:noFill/>
          </a:ln>
        </p:spPr>
        <p:txBody>
          <a:bodyPr wrap="square" anchor="t" anchorCtr="0">
            <a:spAutoFit/>
          </a:bodyPr>
          <a:lstStyle/>
          <a:p>
            <a:pPr algn="ctr"/>
            <a:r>
              <a:rPr lang="en-US" sz="4400" b="1" dirty="0">
                <a:solidFill>
                  <a:srgbClr val="59575A"/>
                </a:solidFill>
                <a:latin typeface="Microsoft YaHei" panose="020B0503020204020204" pitchFamily="34" charset="-122"/>
                <a:ea typeface="Microsoft YaHei" panose="020B0503020204020204" pitchFamily="34" charset="-122"/>
              </a:rPr>
              <a:t>Porter Analysis</a:t>
            </a:r>
            <a:endParaRPr lang="en-US"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190436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9</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ángulo 3"/>
          <p:cNvSpPr/>
          <p:nvPr/>
        </p:nvSpPr>
        <p:spPr>
          <a:xfrm>
            <a:off x="0" y="1857375"/>
            <a:ext cx="4064000" cy="203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ángulo 4"/>
          <p:cNvSpPr/>
          <p:nvPr/>
        </p:nvSpPr>
        <p:spPr>
          <a:xfrm>
            <a:off x="4064000" y="1857375"/>
            <a:ext cx="4065588" cy="203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ectángulo 5"/>
          <p:cNvSpPr/>
          <p:nvPr/>
        </p:nvSpPr>
        <p:spPr>
          <a:xfrm>
            <a:off x="8140541" y="1836895"/>
            <a:ext cx="4064000" cy="203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ángulo 6"/>
          <p:cNvSpPr/>
          <p:nvPr/>
        </p:nvSpPr>
        <p:spPr>
          <a:xfrm>
            <a:off x="2001968" y="3910832"/>
            <a:ext cx="4064000" cy="2036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ángulo 7"/>
          <p:cNvSpPr/>
          <p:nvPr/>
        </p:nvSpPr>
        <p:spPr>
          <a:xfrm>
            <a:off x="6132189" y="3893822"/>
            <a:ext cx="4065588" cy="2036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MX" sz="1800" b="0" i="0" u="none" strike="noStrike" kern="1200" cap="none" spc="0" normalizeH="0" baseline="0" noProof="0">
              <a:ln>
                <a:noFill/>
              </a:ln>
              <a:solidFill>
                <a:schemeClr val="lt1"/>
              </a:solidFill>
              <a:effectLst/>
              <a:uLnTx/>
              <a:uFillTx/>
              <a:latin typeface="+mn-lt"/>
              <a:ea typeface="+mn-ea"/>
              <a:cs typeface="+mn-cs"/>
            </a:endParaRPr>
          </a:p>
        </p:txBody>
      </p:sp>
      <p:sp>
        <p:nvSpPr>
          <p:cNvPr id="30727" name="CuadroTexto 17"/>
          <p:cNvSpPr txBox="1"/>
          <p:nvPr/>
        </p:nvSpPr>
        <p:spPr>
          <a:xfrm>
            <a:off x="1402705" y="2440756"/>
            <a:ext cx="2573676" cy="901700"/>
          </a:xfrm>
          <a:prstGeom prst="rect">
            <a:avLst/>
          </a:prstGeom>
          <a:noFill/>
          <a:ln w="9525">
            <a:noFill/>
          </a:ln>
        </p:spPr>
        <p:txBody>
          <a:bodyPr wrap="square" anchor="t" anchorCtr="0">
            <a:spAutoFit/>
          </a:bodyPr>
          <a:lstStyle/>
          <a:p>
            <a:pPr>
              <a:lnSpc>
                <a:spcPct val="110000"/>
              </a:lnSpc>
            </a:pPr>
            <a:r>
              <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rPr>
              <a:t>Changes in government policies related to the financial sector, taxation, and foreign exchange affect the bank's performance.</a:t>
            </a:r>
            <a:endPar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28" name="CuadroTexto 18"/>
          <p:cNvSpPr txBox="1"/>
          <p:nvPr/>
        </p:nvSpPr>
        <p:spPr>
          <a:xfrm>
            <a:off x="1427480" y="1943100"/>
            <a:ext cx="2282190" cy="58356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Threat of New Entrants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29" name="CuadroTexto 20"/>
          <p:cNvSpPr txBox="1"/>
          <p:nvPr/>
        </p:nvSpPr>
        <p:spPr>
          <a:xfrm>
            <a:off x="5382494" y="1944047"/>
            <a:ext cx="2280285" cy="58356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Bargaining Power of Buyers (Customers)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30" name="CuadroTexto 22"/>
          <p:cNvSpPr txBox="1"/>
          <p:nvPr/>
        </p:nvSpPr>
        <p:spPr>
          <a:xfrm>
            <a:off x="3030129" y="3970712"/>
            <a:ext cx="2603500" cy="58356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Threat of Substitute Products or Services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sp>
        <p:nvSpPr>
          <p:cNvPr id="30731" name="CuadroTexto 24"/>
          <p:cNvSpPr txBox="1"/>
          <p:nvPr/>
        </p:nvSpPr>
        <p:spPr>
          <a:xfrm>
            <a:off x="7387928" y="4019296"/>
            <a:ext cx="2594610" cy="58356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sym typeface="+mn-ea"/>
              </a:rPr>
              <a:t>Intensity of Competitive Rivalry:</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sym typeface="+mn-ea"/>
            </a:endParaRPr>
          </a:p>
        </p:txBody>
      </p:sp>
      <p:sp>
        <p:nvSpPr>
          <p:cNvPr id="30732" name="CuadroTexto 26"/>
          <p:cNvSpPr txBox="1"/>
          <p:nvPr/>
        </p:nvSpPr>
        <p:spPr>
          <a:xfrm>
            <a:off x="9243378" y="1939781"/>
            <a:ext cx="2441575" cy="583565"/>
          </a:xfrm>
          <a:prstGeom prst="rect">
            <a:avLst/>
          </a:prstGeom>
          <a:noFill/>
          <a:ln w="9525">
            <a:noFill/>
          </a:ln>
        </p:spPr>
        <p:txBody>
          <a:bodyPr wrap="square" anchor="t" anchorCtr="0">
            <a:spAutoFit/>
          </a:bodyPr>
          <a:lstStyle/>
          <a:p>
            <a:r>
              <a:rPr lang="zh-CN" altLang="en-US" sz="1600" b="1" dirty="0">
                <a:solidFill>
                  <a:schemeClr val="bg1"/>
                </a:solidFill>
                <a:latin typeface="Bahnschrift SemiBold SemiConden" charset="0"/>
                <a:ea typeface="Microsoft YaHei" panose="020B0503020204020204" pitchFamily="34" charset="-122"/>
                <a:cs typeface="Bahnschrift SemiBold SemiConden" charset="0"/>
              </a:rPr>
              <a:t>Bargaining Power of Suppliers</a:t>
            </a:r>
            <a:endParaRPr lang="zh-CN" altLang="en-US" sz="1600" b="1" dirty="0">
              <a:solidFill>
                <a:schemeClr val="bg1"/>
              </a:solidFill>
              <a:latin typeface="Bahnschrift SemiBold SemiConden" charset="0"/>
              <a:ea typeface="Microsoft YaHei" panose="020B0503020204020204" pitchFamily="34" charset="-122"/>
              <a:cs typeface="Bahnschrift SemiBold SemiConden" charset="0"/>
            </a:endParaRPr>
          </a:p>
        </p:txBody>
      </p:sp>
      <p:cxnSp>
        <p:nvCxnSpPr>
          <p:cNvPr id="37" name="Conector recto 36"/>
          <p:cNvCxnSpPr/>
          <p:nvPr/>
        </p:nvCxnSpPr>
        <p:spPr>
          <a:xfrm>
            <a:off x="0" y="3894138"/>
            <a:ext cx="121920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V="1">
            <a:off x="4053523" y="1857058"/>
            <a:ext cx="8890" cy="200533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V="1">
            <a:off x="8154670" y="1857375"/>
            <a:ext cx="5080" cy="199580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0737" name="CuadroTexto 17"/>
          <p:cNvSpPr txBox="1"/>
          <p:nvPr/>
        </p:nvSpPr>
        <p:spPr>
          <a:xfrm>
            <a:off x="3030129" y="4476433"/>
            <a:ext cx="3102610" cy="1306830"/>
          </a:xfrm>
          <a:prstGeom prst="rect">
            <a:avLst/>
          </a:prstGeom>
          <a:noFill/>
          <a:ln w="9525">
            <a:noFill/>
          </a:ln>
        </p:spPr>
        <p:txBody>
          <a:bodyPr wrap="square" anchor="t" anchorCtr="0">
            <a:spAutoFit/>
          </a:bodyPr>
          <a:lstStyle/>
          <a:p>
            <a:pPr>
              <a:lnSpc>
                <a:spcPct val="110000"/>
              </a:lnSpc>
            </a:pPr>
            <a:r>
              <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rPr>
              <a:t>The level of technological adoption and innovation in the banking industry can impact Bank Islami's competitiveness. Embracing digital platforms and technology is crucial in the modern banking landscape.</a:t>
            </a:r>
            <a:endPar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38" name="CuadroTexto 17"/>
          <p:cNvSpPr txBox="1"/>
          <p:nvPr/>
        </p:nvSpPr>
        <p:spPr>
          <a:xfrm>
            <a:off x="7387928" y="4554299"/>
            <a:ext cx="2721909" cy="1104265"/>
          </a:xfrm>
          <a:prstGeom prst="rect">
            <a:avLst/>
          </a:prstGeom>
          <a:noFill/>
          <a:ln w="9525">
            <a:noFill/>
          </a:ln>
        </p:spPr>
        <p:txBody>
          <a:bodyPr wrap="square" anchor="t" anchorCtr="0">
            <a:spAutoFit/>
          </a:bodyPr>
          <a:lstStyle/>
          <a:p>
            <a:pPr>
              <a:lnSpc>
                <a:spcPct val="110000"/>
              </a:lnSpc>
            </a:pPr>
            <a:r>
              <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rPr>
              <a:t>Usually The banking sector in Pakistan is highly competitive with numerous players.Ratio of Islamic Banks to Conventional Banks Is : 15%-85%</a:t>
            </a:r>
            <a:endPar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39" name="CuadroTexto 17"/>
          <p:cNvSpPr txBox="1"/>
          <p:nvPr/>
        </p:nvSpPr>
        <p:spPr>
          <a:xfrm>
            <a:off x="5367655" y="2524760"/>
            <a:ext cx="2636520" cy="1369060"/>
          </a:xfrm>
          <a:prstGeom prst="rect">
            <a:avLst/>
          </a:prstGeom>
          <a:noFill/>
          <a:ln w="9525">
            <a:noFill/>
          </a:ln>
        </p:spPr>
        <p:txBody>
          <a:bodyPr wrap="square" anchor="t" anchorCtr="0">
            <a:noAutofit/>
          </a:bodyPr>
          <a:lstStyle/>
          <a:p>
            <a:pPr>
              <a:lnSpc>
                <a:spcPct val="110000"/>
              </a:lnSpc>
            </a:pPr>
            <a:r>
              <a:rPr lang="en-US" sz="1200" dirty="0">
                <a:solidFill>
                  <a:schemeClr val="bg1"/>
                </a:solidFill>
                <a:latin typeface="Microsoft YaHei" panose="020B0503020204020204" pitchFamily="34" charset="-122"/>
                <a:ea typeface="Microsoft YaHei" panose="020B0503020204020204" pitchFamily="34" charset="-122"/>
                <a:sym typeface="Century Gothic" pitchFamily="34" charset="0"/>
              </a:rPr>
              <a:t>Factors such as interest rates influence customers' choices.Bank Islami is free of interest system, follows Islamic shariah.</a:t>
            </a:r>
            <a:endParaRPr lang="en-US" sz="12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40" name="CuadroTexto 17"/>
          <p:cNvSpPr txBox="1"/>
          <p:nvPr/>
        </p:nvSpPr>
        <p:spPr>
          <a:xfrm>
            <a:off x="9204966" y="2428008"/>
            <a:ext cx="3080374" cy="1104265"/>
          </a:xfrm>
          <a:prstGeom prst="rect">
            <a:avLst/>
          </a:prstGeom>
          <a:noFill/>
          <a:ln w="9525">
            <a:noFill/>
          </a:ln>
        </p:spPr>
        <p:txBody>
          <a:bodyPr wrap="square" anchor="t" anchorCtr="0">
            <a:spAutoFit/>
          </a:bodyPr>
          <a:lstStyle/>
          <a:p>
            <a:pPr>
              <a:lnSpc>
                <a:spcPct val="110000"/>
              </a:lnSpc>
            </a:pPr>
            <a:r>
              <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rPr>
              <a:t>Suppliers refer to sources of funds. Mudharabah (profit sharing), Wadiah (safekeeping), Murabahah (cost plus finance</a:t>
            </a:r>
            <a:r>
              <a:rPr lang="en-US" altLang="zh-CN" sz="1200" dirty="0">
                <a:solidFill>
                  <a:schemeClr val="bg1"/>
                </a:solidFill>
                <a:latin typeface="Microsoft YaHei" panose="020B0503020204020204" pitchFamily="34" charset="-122"/>
                <a:ea typeface="Microsoft YaHei" panose="020B0503020204020204" pitchFamily="34" charset="-122"/>
                <a:sym typeface="Century Gothic" pitchFamily="34" charset="0"/>
              </a:rPr>
              <a:t>),</a:t>
            </a:r>
            <a:r>
              <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rPr>
              <a:t>Takaful (Islamic insurance) and Sukuk (Islamic bonds). </a:t>
            </a:r>
            <a:endParaRPr lang="zh-CN" altLang="en-US" sz="12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30748" name="文本框 60"/>
          <p:cNvSpPr txBox="1"/>
          <p:nvPr/>
        </p:nvSpPr>
        <p:spPr>
          <a:xfrm>
            <a:off x="142875" y="169863"/>
            <a:ext cx="2749550" cy="460375"/>
          </a:xfrm>
          <a:prstGeom prst="rect">
            <a:avLst/>
          </a:prstGeom>
          <a:noFill/>
          <a:ln w="9525">
            <a:noFill/>
          </a:ln>
        </p:spPr>
        <p:txBody>
          <a:bodyPr wrap="square" anchor="t" anchorCtr="0">
            <a:spAutoFit/>
          </a:bodyPr>
          <a:lstStyle/>
          <a:p>
            <a:r>
              <a:rPr lang="en-US" altLang="zh-CN" sz="2400" b="1" dirty="0">
                <a:latin typeface="Microsoft YaHei" panose="020B0503020204020204" pitchFamily="34" charset="-122"/>
                <a:ea typeface="Microsoft YaHei" panose="020B0503020204020204" pitchFamily="34" charset="-122"/>
              </a:rPr>
              <a:t>Porter Analysis</a:t>
            </a:r>
            <a:endParaRPr lang="en-US" altLang="zh-CN" sz="2400" b="1" dirty="0">
              <a:latin typeface="Microsoft YaHei" panose="020B0503020204020204" pitchFamily="34" charset="-122"/>
              <a:ea typeface="Microsoft YaHei" panose="020B0503020204020204" pitchFamily="34" charset="-122"/>
            </a:endParaRPr>
          </a:p>
        </p:txBody>
      </p:sp>
      <p:pic>
        <p:nvPicPr>
          <p:cNvPr id="2" name="Picture 1" descr="Bankislami_logo_without_Motive"/>
          <p:cNvPicPr>
            <a:picLocks noChangeAspect="1"/>
          </p:cNvPicPr>
          <p:nvPr/>
        </p:nvPicPr>
        <p:blipFill>
          <a:blip r:embed="rId1"/>
          <a:stretch>
            <a:fillRect/>
          </a:stretch>
        </p:blipFill>
        <p:spPr>
          <a:xfrm>
            <a:off x="11104880" y="5515610"/>
            <a:ext cx="1040765" cy="1348105"/>
          </a:xfrm>
          <a:prstGeom prst="rect">
            <a:avLst/>
          </a:prstGeom>
        </p:spPr>
      </p:pic>
      <p:grpSp>
        <p:nvGrpSpPr>
          <p:cNvPr id="32770" name="组合 14"/>
          <p:cNvGrpSpPr/>
          <p:nvPr/>
        </p:nvGrpSpPr>
        <p:grpSpPr>
          <a:xfrm>
            <a:off x="8483918" y="2067878"/>
            <a:ext cx="560387" cy="455612"/>
            <a:chOff x="7704269" y="6237031"/>
            <a:chExt cx="560385" cy="455971"/>
          </a:xfrm>
          <a:solidFill>
            <a:schemeClr val="bg1"/>
          </a:solidFill>
        </p:grpSpPr>
        <p:sp>
          <p:nvSpPr>
            <p:cNvPr id="16" name="AutoShape 5"/>
            <p:cNvSpPr/>
            <p:nvPr/>
          </p:nvSpPr>
          <p:spPr bwMode="auto">
            <a:xfrm>
              <a:off x="8089354" y="6376888"/>
              <a:ext cx="105371" cy="1408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 name="AutoShape 6"/>
            <p:cNvSpPr/>
            <p:nvPr/>
          </p:nvSpPr>
          <p:spPr bwMode="auto">
            <a:xfrm>
              <a:off x="7704269" y="6237031"/>
              <a:ext cx="560385" cy="4559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grpSp>
        <p:nvGrpSpPr>
          <p:cNvPr id="32914" name="组合 168"/>
          <p:cNvGrpSpPr/>
          <p:nvPr/>
        </p:nvGrpSpPr>
        <p:grpSpPr>
          <a:xfrm>
            <a:off x="606108" y="2068195"/>
            <a:ext cx="560387" cy="438150"/>
            <a:chOff x="3324168" y="899739"/>
            <a:chExt cx="560385" cy="437770"/>
          </a:xfrm>
          <a:solidFill>
            <a:schemeClr val="bg1"/>
          </a:solidFill>
        </p:grpSpPr>
        <p:sp>
          <p:nvSpPr>
            <p:cNvPr id="170" name="AutoShape 140"/>
            <p:cNvSpPr/>
            <p:nvPr/>
          </p:nvSpPr>
          <p:spPr bwMode="auto">
            <a:xfrm>
              <a:off x="3394097" y="969667"/>
              <a:ext cx="350600" cy="284503"/>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1" name="AutoShape 141"/>
            <p:cNvSpPr/>
            <p:nvPr/>
          </p:nvSpPr>
          <p:spPr bwMode="auto">
            <a:xfrm>
              <a:off x="3324168" y="899739"/>
              <a:ext cx="560385" cy="43777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2" name="AutoShape 142"/>
            <p:cNvSpPr/>
            <p:nvPr/>
          </p:nvSpPr>
          <p:spPr bwMode="auto">
            <a:xfrm>
              <a:off x="3761939" y="987869"/>
              <a:ext cx="52685" cy="517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3" name="AutoShape 143"/>
            <p:cNvSpPr/>
            <p:nvPr/>
          </p:nvSpPr>
          <p:spPr bwMode="auto">
            <a:xfrm>
              <a:off x="3744696" y="1214896"/>
              <a:ext cx="69928" cy="18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4" name="AutoShape 144"/>
            <p:cNvSpPr/>
            <p:nvPr/>
          </p:nvSpPr>
          <p:spPr bwMode="auto">
            <a:xfrm>
              <a:off x="3761939" y="1162210"/>
              <a:ext cx="70886" cy="1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5" name="AutoShape 145"/>
            <p:cNvSpPr/>
            <p:nvPr/>
          </p:nvSpPr>
          <p:spPr bwMode="auto">
            <a:xfrm>
              <a:off x="3761939" y="1110483"/>
              <a:ext cx="70886" cy="17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76" name="AutoShape 146"/>
            <p:cNvSpPr/>
            <p:nvPr/>
          </p:nvSpPr>
          <p:spPr bwMode="auto">
            <a:xfrm>
              <a:off x="3464983" y="1039596"/>
              <a:ext cx="104413" cy="7376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
        <p:nvSpPr>
          <p:cNvPr id="139" name="AutoShape 117"/>
          <p:cNvSpPr/>
          <p:nvPr/>
        </p:nvSpPr>
        <p:spPr bwMode="auto">
          <a:xfrm>
            <a:off x="4580255" y="2106295"/>
            <a:ext cx="560388" cy="420688"/>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nvGrpSpPr>
          <p:cNvPr id="32861" name="组合 115"/>
          <p:cNvGrpSpPr/>
          <p:nvPr/>
        </p:nvGrpSpPr>
        <p:grpSpPr>
          <a:xfrm>
            <a:off x="2237740" y="4091940"/>
            <a:ext cx="560388" cy="490538"/>
            <a:chOff x="4445896" y="4229478"/>
            <a:chExt cx="560384" cy="490456"/>
          </a:xfrm>
          <a:solidFill>
            <a:schemeClr val="bg1"/>
          </a:solidFill>
        </p:grpSpPr>
        <p:sp>
          <p:nvSpPr>
            <p:cNvPr id="117" name="AutoShape 101"/>
            <p:cNvSpPr/>
            <p:nvPr/>
          </p:nvSpPr>
          <p:spPr bwMode="auto">
            <a:xfrm>
              <a:off x="4445896" y="4229478"/>
              <a:ext cx="560384" cy="490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18" name="AutoShape 102"/>
            <p:cNvSpPr/>
            <p:nvPr/>
          </p:nvSpPr>
          <p:spPr bwMode="auto">
            <a:xfrm>
              <a:off x="4515824" y="4299406"/>
              <a:ext cx="427234" cy="31515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
        <p:nvSpPr>
          <p:cNvPr id="14" name="AutoShape 4"/>
          <p:cNvSpPr/>
          <p:nvPr/>
        </p:nvSpPr>
        <p:spPr bwMode="auto">
          <a:xfrm>
            <a:off x="6489065" y="4037648"/>
            <a:ext cx="542925" cy="544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38100" tIns="38100" rIns="38100" bIns="38100" anchor="ct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5299075" y="2919095"/>
            <a:ext cx="8378190" cy="768350"/>
          </a:xfrm>
          <a:prstGeom prst="rect">
            <a:avLst/>
          </a:prstGeom>
          <a:noFill/>
          <a:ln w="9525">
            <a:noFill/>
          </a:ln>
        </p:spPr>
        <p:txBody>
          <a:bodyPr wrap="square" anchor="t" anchorCtr="0">
            <a:spAutoFit/>
          </a:bodyPr>
          <a:lstStyle/>
          <a:p>
            <a:pPr algn="ctr"/>
            <a:r>
              <a:rPr lang="en-US" sz="4400" b="1" dirty="0">
                <a:solidFill>
                  <a:srgbClr val="59575A"/>
                </a:solidFill>
                <a:latin typeface="Microsoft YaHei" panose="020B0503020204020204" pitchFamily="34" charset="-122"/>
                <a:ea typeface="Microsoft YaHei" panose="020B0503020204020204" pitchFamily="34" charset="-122"/>
              </a:rPr>
              <a:t>Swot Analysis</a:t>
            </a:r>
            <a:endParaRPr lang="en-US"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2425065" y="2094230"/>
            <a:ext cx="3204210"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10</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0525"/>
            <a:ext cx="10515600" cy="6035040"/>
          </a:xfrm>
        </p:spPr>
        <p:txBody>
          <a:bodyPr/>
          <a:lstStyle/>
          <a:p>
            <a:pPr marL="0" indent="0">
              <a:buNone/>
            </a:pPr>
            <a:r>
              <a:rPr lang="en-US" sz="1800">
                <a:latin typeface="Bahnschrift SemiBold" panose="020B0502040204020203" charset="0"/>
                <a:cs typeface="Bahnschrift SemiBold" panose="020B0502040204020203" charset="0"/>
              </a:rPr>
              <a:t>strengths:</a:t>
            </a:r>
            <a:endParaRPr lang="en-US" sz="1800">
              <a:latin typeface="Bahnschrift SemiBold" panose="020B0502040204020203" charset="0"/>
              <a:cs typeface="Bahnschrift SemiBold" panose="020B0502040204020203" charset="0"/>
            </a:endParaRPr>
          </a:p>
          <a:p>
            <a:pPr>
              <a:buAutoNum type="arabicPeriod"/>
            </a:pPr>
            <a:r>
              <a:rPr lang="en-US" sz="1200">
                <a:latin typeface="Microsoft YaHei" panose="020B0503020204020204" pitchFamily="34" charset="-122"/>
                <a:ea typeface="Microsoft YaHei" panose="020B0503020204020204" pitchFamily="34" charset="-122"/>
              </a:rPr>
              <a:t>Islamic Banking Principles: Bank Islami operates based on Sharia-compliant principles, attracting customers who prefer Islamic banking services.</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Diverse Product Portfolio: Offering services like Murabaha, Musharakah, and Ijarah, allows the bank to cater to various financial needs</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Technology Integration:  One-Touch Banking System(OTBS) , All your needs are one click away.</a:t>
            </a:r>
            <a:endParaRPr lang="en-US" sz="1200">
              <a:latin typeface="Microsoft YaHei" panose="020B0503020204020204" pitchFamily="34" charset="-122"/>
              <a:ea typeface="Microsoft YaHei" panose="020B0503020204020204" pitchFamily="34" charset="-122"/>
            </a:endParaRPr>
          </a:p>
          <a:p>
            <a:pPr marL="0" indent="0">
              <a:buNone/>
            </a:pPr>
            <a:r>
              <a:rPr lang="en-US" sz="1800">
                <a:latin typeface="Bahnschrift SemiBold" panose="020B0502040204020203" charset="0"/>
                <a:cs typeface="Bahnschrift SemiBold" panose="020B0502040204020203" charset="0"/>
              </a:rPr>
              <a:t>Weaknesses:</a:t>
            </a:r>
            <a:endParaRPr lang="en-US" sz="1800">
              <a:latin typeface="Bahnschrift SemiBold" panose="020B0502040204020203" charset="0"/>
              <a:cs typeface="Bahnschrift SemiBold" panose="020B0502040204020203" charset="0"/>
            </a:endParaRPr>
          </a:p>
          <a:p>
            <a:pPr>
              <a:buAutoNum type="arabicPeriod"/>
            </a:pPr>
            <a:r>
              <a:rPr lang="en-US" sz="1200">
                <a:latin typeface="Microsoft YaHei" panose="020B0503020204020204" pitchFamily="34" charset="-122"/>
                <a:ea typeface="Microsoft YaHei" panose="020B0503020204020204" pitchFamily="34" charset="-122"/>
              </a:rPr>
              <a:t>Limited Geographic Presence: Bank Islami operates in a limited geographic area, Also only 15% Islamic banks are in Pakistan as compared to conventional banks.</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Customer Perception: Some potential customers may be hesitant to adopt Islamic banking practices due to a lack of understanding or misconceptions about Islamic finance.</a:t>
            </a:r>
            <a:endParaRPr lang="en-US" sz="1200">
              <a:latin typeface="Microsoft YaHei" panose="020B0503020204020204" pitchFamily="34" charset="-122"/>
              <a:ea typeface="Microsoft YaHei" panose="020B0503020204020204" pitchFamily="34" charset="-122"/>
            </a:endParaRPr>
          </a:p>
          <a:p>
            <a:pPr marL="0" indent="0">
              <a:buNone/>
            </a:pPr>
            <a:r>
              <a:rPr lang="en-US" sz="1800">
                <a:latin typeface="Bahnschrift SemiBold" panose="020B0502040204020203" charset="0"/>
                <a:cs typeface="Bahnschrift SemiBold" panose="020B0502040204020203" charset="0"/>
              </a:rPr>
              <a:t>Opportunities:</a:t>
            </a:r>
            <a:endParaRPr lang="en-US" sz="1800">
              <a:latin typeface="Bahnschrift SemiBold" panose="020B0502040204020203" charset="0"/>
              <a:cs typeface="Bahnschrift SemiBold" panose="020B0502040204020203" charset="0"/>
            </a:endParaRPr>
          </a:p>
          <a:p>
            <a:pPr>
              <a:buAutoNum type="arabicPeriod"/>
            </a:pPr>
            <a:r>
              <a:rPr lang="en-US" sz="1200">
                <a:latin typeface="Microsoft YaHei" panose="020B0503020204020204" pitchFamily="34" charset="-122"/>
                <a:ea typeface="Microsoft YaHei" panose="020B0503020204020204" pitchFamily="34" charset="-122"/>
              </a:rPr>
              <a:t>Growing Islamic Finance Market: The increasing popularity of Islamic finance globally presents an opportunity for Bank Islami to expand its customer base.</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Financial Inclusion: reaching unbanked populations and providing them with Islamic financial services.</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Technological Advancements: digital banking and innovative technologies enhance customer experience and provide a competitive edge.</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Partnerships and Collaborations: Collaborating with other financial institutions, businesses, or fintech companies can open up new avenues for growth and innovation.</a:t>
            </a:r>
            <a:endParaRPr lang="en-US" sz="1200">
              <a:latin typeface="Microsoft YaHei" panose="020B0503020204020204" pitchFamily="34" charset="-122"/>
              <a:ea typeface="Microsoft YaHei" panose="020B0503020204020204" pitchFamily="34" charset="-122"/>
            </a:endParaRPr>
          </a:p>
          <a:p>
            <a:pPr marL="0" indent="0">
              <a:buNone/>
            </a:pPr>
            <a:r>
              <a:rPr lang="en-US" sz="1800">
                <a:latin typeface="Bahnschrift SemiBold" panose="020B0502040204020203" charset="0"/>
                <a:cs typeface="Bahnschrift SemiBold" panose="020B0502040204020203" charset="0"/>
              </a:rPr>
              <a:t>Threats:</a:t>
            </a:r>
            <a:endParaRPr lang="en-US" sz="1800">
              <a:latin typeface="Bahnschrift SemiBold" panose="020B0502040204020203" charset="0"/>
              <a:cs typeface="Bahnschrift SemiBold" panose="020B0502040204020203" charset="0"/>
            </a:endParaRPr>
          </a:p>
          <a:p>
            <a:pPr>
              <a:buAutoNum type="arabicPeriod"/>
            </a:pPr>
            <a:r>
              <a:rPr lang="en-US" sz="1200">
                <a:latin typeface="Microsoft YaHei" panose="020B0503020204020204" pitchFamily="34" charset="-122"/>
                <a:ea typeface="Microsoft YaHei" panose="020B0503020204020204" pitchFamily="34" charset="-122"/>
              </a:rPr>
              <a:t>Technological Advancement: Apps like Easypaisa,Jazzcash etc. are a major threat to every bank aswell as bank islami.</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Economic Uncertainty: Economic downturns or financial crises can negatively impact bank islami.</a:t>
            </a:r>
            <a:endParaRPr lang="en-US" sz="1200">
              <a:latin typeface="Microsoft YaHei" panose="020B0503020204020204" pitchFamily="34" charset="-122"/>
              <a:ea typeface="Microsoft YaHei" panose="020B0503020204020204" pitchFamily="34" charset="-122"/>
            </a:endParaRPr>
          </a:p>
          <a:p>
            <a:pPr>
              <a:buAutoNum type="arabicPeriod"/>
            </a:pPr>
            <a:r>
              <a:rPr lang="en-US" sz="1200">
                <a:latin typeface="Microsoft YaHei" panose="020B0503020204020204" pitchFamily="34" charset="-122"/>
                <a:ea typeface="Microsoft YaHei" panose="020B0503020204020204" pitchFamily="34" charset="-122"/>
              </a:rPr>
              <a:t>Cybersecurity Risks: threat of cybersecurity breaches and data theft is a constant concern that requires continuous investment in security measures.</a:t>
            </a:r>
            <a:endParaRPr lang="en-US" sz="1200">
              <a:latin typeface="Microsoft YaHei" panose="020B0503020204020204" pitchFamily="34" charset="-122"/>
              <a:ea typeface="Microsoft YaHei" panose="020B0503020204020204" pitchFamily="34" charset="-122"/>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3"/>
          <p:cNvPicPr>
            <a:picLocks noChangeAspect="1"/>
          </p:cNvPicPr>
          <p:nvPr/>
        </p:nvPicPr>
        <p:blipFill>
          <a:blip r:embed="rId1"/>
          <a:stretch>
            <a:fillRect/>
          </a:stretch>
        </p:blipFill>
        <p:spPr>
          <a:xfrm>
            <a:off x="1852613" y="0"/>
            <a:ext cx="10339387" cy="6858000"/>
          </a:xfrm>
          <a:prstGeom prst="rect">
            <a:avLst/>
          </a:prstGeom>
          <a:noFill/>
          <a:ln w="9525">
            <a:noFill/>
          </a:ln>
        </p:spPr>
      </p:pic>
      <p:sp>
        <p:nvSpPr>
          <p:cNvPr id="5" name="任意多边形 4"/>
          <p:cNvSpPr/>
          <p:nvPr/>
        </p:nvSpPr>
        <p:spPr>
          <a:xfrm rot="5400000">
            <a:off x="66675" y="1193800"/>
            <a:ext cx="6858000" cy="4470400"/>
          </a:xfrm>
          <a:custGeom>
            <a:avLst/>
            <a:gdLst>
              <a:gd name="connsiteX0" fmla="*/ 0 w 6858002"/>
              <a:gd name="connsiteY0" fmla="*/ 4470938 h 4470938"/>
              <a:gd name="connsiteX1" fmla="*/ 0 w 6858002"/>
              <a:gd name="connsiteY1" fmla="*/ 0 h 4470938"/>
              <a:gd name="connsiteX2" fmla="*/ 6858002 w 6858002"/>
              <a:gd name="connsiteY2" fmla="*/ 2102150 h 4470938"/>
              <a:gd name="connsiteX3" fmla="*/ 6858002 w 6858002"/>
              <a:gd name="connsiteY3" fmla="*/ 4470938 h 4470938"/>
            </a:gdLst>
            <a:ahLst/>
            <a:cxnLst>
              <a:cxn ang="0">
                <a:pos x="connsiteX0" y="connsiteY0"/>
              </a:cxn>
              <a:cxn ang="0">
                <a:pos x="connsiteX1" y="connsiteY1"/>
              </a:cxn>
              <a:cxn ang="0">
                <a:pos x="connsiteX2" y="connsiteY2"/>
              </a:cxn>
              <a:cxn ang="0">
                <a:pos x="connsiteX3" y="connsiteY3"/>
              </a:cxn>
            </a:cxnLst>
            <a:rect l="l" t="t" r="r" b="b"/>
            <a:pathLst>
              <a:path w="6858002" h="4470938">
                <a:moveTo>
                  <a:pt x="0" y="4470938"/>
                </a:moveTo>
                <a:lnTo>
                  <a:pt x="0" y="0"/>
                </a:lnTo>
                <a:lnTo>
                  <a:pt x="6858002" y="2102150"/>
                </a:lnTo>
                <a:lnTo>
                  <a:pt x="6858002" y="447093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rot="5400000">
            <a:off x="-793750" y="793750"/>
            <a:ext cx="6858000" cy="5270500"/>
          </a:xfrm>
          <a:custGeom>
            <a:avLst/>
            <a:gdLst>
              <a:gd name="connsiteX0" fmla="*/ 0 w 6858000"/>
              <a:gd name="connsiteY0" fmla="*/ 5271212 h 5271212"/>
              <a:gd name="connsiteX1" fmla="*/ 0 w 6858000"/>
              <a:gd name="connsiteY1" fmla="*/ 17 h 5271212"/>
              <a:gd name="connsiteX2" fmla="*/ 0 w 6858000"/>
              <a:gd name="connsiteY2" fmla="*/ 0 h 5271212"/>
              <a:gd name="connsiteX3" fmla="*/ 6858000 w 6858000"/>
              <a:gd name="connsiteY3" fmla="*/ 2102148 h 5271212"/>
              <a:gd name="connsiteX4" fmla="*/ 6858000 w 6858000"/>
              <a:gd name="connsiteY4" fmla="*/ 5271212 h 5271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5271212">
                <a:moveTo>
                  <a:pt x="0" y="5271212"/>
                </a:moveTo>
                <a:lnTo>
                  <a:pt x="0" y="17"/>
                </a:lnTo>
                <a:lnTo>
                  <a:pt x="0" y="0"/>
                </a:lnTo>
                <a:lnTo>
                  <a:pt x="6858000" y="2102148"/>
                </a:lnTo>
                <a:lnTo>
                  <a:pt x="6858000" y="527121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1748" name="文本框 6"/>
          <p:cNvSpPr txBox="1"/>
          <p:nvPr/>
        </p:nvSpPr>
        <p:spPr>
          <a:xfrm>
            <a:off x="6381750" y="3159125"/>
            <a:ext cx="4776788" cy="769938"/>
          </a:xfrm>
          <a:prstGeom prst="rect">
            <a:avLst/>
          </a:prstGeom>
          <a:noFill/>
          <a:ln w="9525">
            <a:noFill/>
          </a:ln>
        </p:spPr>
        <p:txBody>
          <a:bodyPr anchor="t" anchorCtr="0">
            <a:spAutoFit/>
          </a:bodyPr>
          <a:lstStyle/>
          <a:p>
            <a:r>
              <a:rPr lang="en-US" altLang="zh-CN" sz="4400" b="1" dirty="0">
                <a:solidFill>
                  <a:schemeClr val="bg1"/>
                </a:solidFill>
                <a:latin typeface="Microsoft YaHei" panose="020B0503020204020204" pitchFamily="34" charset="-122"/>
                <a:ea typeface="Microsoft YaHei" panose="020B0503020204020204" pitchFamily="34" charset="-122"/>
              </a:rPr>
              <a:t>THANK YOU </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sp>
        <p:nvSpPr>
          <p:cNvPr id="31749" name="文本框 7"/>
          <p:cNvSpPr txBox="1"/>
          <p:nvPr/>
        </p:nvSpPr>
        <p:spPr>
          <a:xfrm>
            <a:off x="6381750" y="3883025"/>
            <a:ext cx="4776788" cy="368300"/>
          </a:xfrm>
          <a:prstGeom prst="rect">
            <a:avLst/>
          </a:prstGeom>
          <a:noFill/>
          <a:ln w="9525">
            <a:noFill/>
          </a:ln>
        </p:spPr>
        <p:txBody>
          <a:bodyPr anchor="t" anchorCtr="0">
            <a:spAutoFit/>
          </a:bodyPr>
          <a:lstStyle/>
          <a:p>
            <a:r>
              <a:rPr lang="en-US" altLang="zh-CN" b="1" dirty="0">
                <a:solidFill>
                  <a:schemeClr val="bg1"/>
                </a:solidFill>
                <a:latin typeface="Microsoft YaHei" panose="020B0503020204020204" pitchFamily="34" charset="-122"/>
                <a:ea typeface="Microsoft YaHei" panose="020B0503020204020204" pitchFamily="34" charset="-122"/>
              </a:rPr>
              <a:t>FOR YOUR LISTENING</a:t>
            </a:r>
            <a:endParaRPr lang="zh-CN" altLang="en-US"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Rectangle 72"/>
          <p:cNvSpPr/>
          <p:nvPr/>
        </p:nvSpPr>
        <p:spPr>
          <a:xfrm>
            <a:off x="7954963" y="2114550"/>
            <a:ext cx="3167063" cy="3124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Rectangle 68"/>
          <p:cNvSpPr/>
          <p:nvPr/>
        </p:nvSpPr>
        <p:spPr>
          <a:xfrm>
            <a:off x="4554538" y="2114550"/>
            <a:ext cx="3168650" cy="3124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60"/>
          <p:cNvSpPr/>
          <p:nvPr/>
        </p:nvSpPr>
        <p:spPr>
          <a:xfrm>
            <a:off x="1155700" y="2114550"/>
            <a:ext cx="3167063" cy="3124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Text Placeholder 2"/>
          <p:cNvSpPr txBox="1"/>
          <p:nvPr/>
        </p:nvSpPr>
        <p:spPr>
          <a:xfrm>
            <a:off x="1271905" y="3761105"/>
            <a:ext cx="2933065" cy="1579880"/>
          </a:xfrm>
          <a:prstGeom prst="rect">
            <a:avLst/>
          </a:prstGeom>
          <a:noFill/>
          <a:ln w="9525">
            <a:noFill/>
          </a:ln>
        </p:spPr>
        <p:txBody>
          <a:bodyPr anchor="t" anchorCtr="0"/>
          <a:lstStyle/>
          <a:p>
            <a:pPr algn="just">
              <a:lnSpc>
                <a:spcPct val="90000"/>
              </a:lnSpc>
              <a:spcBef>
                <a:spcPts val="1000"/>
              </a:spcBef>
              <a:buFont typeface="Arial" panose="020B0604020202020204" pitchFamily="34" charset="0"/>
            </a:pP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Bank Islami is a financial institution dedicated to operating in accordance with Shariah principles. It offers a range of banking services while strictly adhering to Islamic teachings, which prohibit the collection or payment of interest (riba), </a:t>
            </a:r>
            <a:endPar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7174" name="Text Placeholder 2"/>
          <p:cNvSpPr txBox="1"/>
          <p:nvPr/>
        </p:nvSpPr>
        <p:spPr>
          <a:xfrm>
            <a:off x="4930775" y="3760470"/>
            <a:ext cx="2600325" cy="1621790"/>
          </a:xfrm>
          <a:prstGeom prst="rect">
            <a:avLst/>
          </a:prstGeom>
          <a:noFill/>
          <a:ln w="9525">
            <a:noFill/>
          </a:ln>
        </p:spPr>
        <p:txBody>
          <a:bodyPr anchor="t" anchorCtr="0"/>
          <a:lstStyle/>
          <a:p>
            <a:pPr>
              <a:lnSpc>
                <a:spcPct val="110000"/>
              </a:lnSpc>
              <a:spcBef>
                <a:spcPts val="1000"/>
              </a:spcBef>
              <a:buFont typeface="Arial" panose="020B0604020202020204" pitchFamily="34" charset="0"/>
            </a:pP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Innovative Shariah-Compliant Products: Bank Islami is known for its innovative range of Shariah-compliant financial products and services. </a:t>
            </a:r>
            <a:endPar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7175" name="Content Placeholder 4"/>
          <p:cNvSpPr txBox="1"/>
          <p:nvPr/>
        </p:nvSpPr>
        <p:spPr>
          <a:xfrm>
            <a:off x="1532255" y="3176905"/>
            <a:ext cx="2437130" cy="444500"/>
          </a:xfrm>
          <a:prstGeom prst="rect">
            <a:avLst/>
          </a:prstGeom>
          <a:noFill/>
          <a:ln w="9525">
            <a:noFill/>
          </a:ln>
        </p:spPr>
        <p:txBody>
          <a:bodyPr anchor="t" anchorCtr="0"/>
          <a:lstStyle/>
          <a:p>
            <a:pPr algn="ctr">
              <a:lnSpc>
                <a:spcPct val="90000"/>
              </a:lnSpc>
              <a:spcBef>
                <a:spcPts val="1000"/>
              </a:spcBef>
              <a:buFont typeface="Arial" panose="020B0604020202020204" pitchFamily="34" charset="0"/>
            </a:pPr>
            <a:r>
              <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Islamic Banking</a:t>
            </a:r>
            <a:r>
              <a:rPr lang="en-US" altLang="zh-CN"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 </a:t>
            </a:r>
            <a:r>
              <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Principles:</a:t>
            </a:r>
            <a:endParaRPr lang="en-US" altLang="x-none" sz="1600" b="1"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7176" name="Content Placeholder 4"/>
          <p:cNvSpPr txBox="1"/>
          <p:nvPr/>
        </p:nvSpPr>
        <p:spPr>
          <a:xfrm>
            <a:off x="4877435" y="3227070"/>
            <a:ext cx="2436495" cy="486410"/>
          </a:xfrm>
          <a:prstGeom prst="rect">
            <a:avLst/>
          </a:prstGeom>
          <a:noFill/>
          <a:ln w="9525">
            <a:noFill/>
          </a:ln>
        </p:spPr>
        <p:txBody>
          <a:bodyPr anchor="t" anchorCtr="0"/>
          <a:lstStyle/>
          <a:p>
            <a:pPr algn="ctr">
              <a:lnSpc>
                <a:spcPct val="90000"/>
              </a:lnSpc>
              <a:spcBef>
                <a:spcPts val="1000"/>
              </a:spcBef>
              <a:buFont typeface="Arial" panose="020B0604020202020204" pitchFamily="34" charset="0"/>
            </a:pPr>
            <a:r>
              <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Innovative Shariah</a:t>
            </a:r>
            <a:r>
              <a:rPr lang="en-US" altLang="zh-CN"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 </a:t>
            </a:r>
            <a:r>
              <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sym typeface="Arial" panose="020B0604020202020204" pitchFamily="34" charset="0"/>
              </a:rPr>
              <a:t>Compliant Products:</a:t>
            </a:r>
            <a:endParaRPr lang="en-US" altLang="x-none" sz="1600" b="1"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7177" name="Text Placeholder 2"/>
          <p:cNvSpPr txBox="1"/>
          <p:nvPr/>
        </p:nvSpPr>
        <p:spPr>
          <a:xfrm>
            <a:off x="8340090" y="3769995"/>
            <a:ext cx="2600325" cy="1062990"/>
          </a:xfrm>
          <a:prstGeom prst="rect">
            <a:avLst/>
          </a:prstGeom>
          <a:noFill/>
          <a:ln w="9525">
            <a:noFill/>
          </a:ln>
        </p:spPr>
        <p:txBody>
          <a:bodyPr anchor="t" anchorCtr="0"/>
          <a:lstStyle/>
          <a:p>
            <a:pPr>
              <a:lnSpc>
                <a:spcPct val="110000"/>
              </a:lnSpc>
              <a:spcBef>
                <a:spcPts val="1000"/>
              </a:spcBef>
              <a:buFont typeface="Arial" panose="020B0604020202020204" pitchFamily="34" charset="0"/>
            </a:pPr>
            <a:r>
              <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With a focus on providing ethical and inclusive financial solutions, Bank Islami prioritizes its customers' financial well-being.</a:t>
            </a:r>
            <a:endParaRPr lang="zh-CN" altLang="en-US" sz="12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cxnSp>
        <p:nvCxnSpPr>
          <p:cNvPr id="11" name="Straight Connector 66"/>
          <p:cNvCxnSpPr/>
          <p:nvPr/>
        </p:nvCxnSpPr>
        <p:spPr>
          <a:xfrm>
            <a:off x="1956753" y="3701098"/>
            <a:ext cx="1614805" cy="444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70"/>
          <p:cNvCxnSpPr/>
          <p:nvPr/>
        </p:nvCxnSpPr>
        <p:spPr>
          <a:xfrm>
            <a:off x="5096828" y="3760788"/>
            <a:ext cx="2043430" cy="444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77"/>
          <p:cNvCxnSpPr/>
          <p:nvPr/>
        </p:nvCxnSpPr>
        <p:spPr>
          <a:xfrm>
            <a:off x="8629015" y="3744913"/>
            <a:ext cx="1851660" cy="15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84" name="Content Placeholder 4"/>
          <p:cNvSpPr txBox="1"/>
          <p:nvPr/>
        </p:nvSpPr>
        <p:spPr>
          <a:xfrm>
            <a:off x="8338820" y="3227705"/>
            <a:ext cx="2437130" cy="485775"/>
          </a:xfrm>
          <a:prstGeom prst="rect">
            <a:avLst/>
          </a:prstGeom>
          <a:noFill/>
          <a:ln w="9525">
            <a:noFill/>
          </a:ln>
        </p:spPr>
        <p:txBody>
          <a:bodyPr anchor="t" anchorCtr="0"/>
          <a:lstStyle/>
          <a:p>
            <a:pPr algn="ctr">
              <a:lnSpc>
                <a:spcPct val="90000"/>
              </a:lnSpc>
              <a:spcBef>
                <a:spcPts val="1000"/>
              </a:spcBef>
              <a:buFont typeface="Arial" panose="020B0604020202020204" pitchFamily="34" charset="0"/>
            </a:pPr>
            <a:r>
              <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rPr>
              <a:t>Customer</a:t>
            </a:r>
            <a:r>
              <a:rPr lang="en-US" altLang="zh-CN"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rPr>
              <a:t> </a:t>
            </a:r>
            <a:r>
              <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rPr>
              <a:t>Centric Approach: </a:t>
            </a:r>
            <a:endParaRPr lang="zh-CN" altLang="en-US" sz="1600" dirty="0">
              <a:solidFill>
                <a:schemeClr val="bg1"/>
              </a:solidFill>
              <a:latin typeface="Bahnschrift SemiBold Condensed" panose="020B0502040204020203" charset="0"/>
              <a:ea typeface="Microsoft YaHei" panose="020B0503020204020204" pitchFamily="34" charset="-122"/>
              <a:cs typeface="Bahnschrift SemiBold Condensed" panose="020B0502040204020203" charset="0"/>
            </a:endParaRPr>
          </a:p>
        </p:txBody>
      </p:sp>
      <p:sp>
        <p:nvSpPr>
          <p:cNvPr id="7185" name="文本框 19"/>
          <p:cNvSpPr txBox="1"/>
          <p:nvPr/>
        </p:nvSpPr>
        <p:spPr>
          <a:xfrm>
            <a:off x="142875" y="169863"/>
            <a:ext cx="2538413" cy="460375"/>
          </a:xfrm>
          <a:prstGeom prst="rect">
            <a:avLst/>
          </a:prstGeom>
          <a:noFill/>
          <a:ln w="9525">
            <a:noFill/>
          </a:ln>
        </p:spPr>
        <p:txBody>
          <a:bodyPr wrap="square" anchor="t" anchorCtr="0">
            <a:spAutoFit/>
          </a:bodyPr>
          <a:lstStyle/>
          <a:p>
            <a:r>
              <a:rPr lang="en-US" altLang="zh-CN" sz="2400" b="1" dirty="0">
                <a:latin typeface="Microsoft YaHei" panose="020B0503020204020204" pitchFamily="34" charset="-122"/>
                <a:ea typeface="Microsoft YaHei" panose="020B0503020204020204" pitchFamily="34" charset="-122"/>
              </a:rPr>
              <a:t>Introduction</a:t>
            </a:r>
            <a:endParaRPr lang="en-US" altLang="zh-CN" sz="2400" b="1" dirty="0">
              <a:latin typeface="Microsoft YaHei" panose="020B0503020204020204" pitchFamily="34" charset="-122"/>
              <a:ea typeface="Microsoft YaHei" panose="020B0503020204020204" pitchFamily="34" charset="-122"/>
            </a:endParaRPr>
          </a:p>
        </p:txBody>
      </p:sp>
      <p:grpSp>
        <p:nvGrpSpPr>
          <p:cNvPr id="32793" name="组合 37"/>
          <p:cNvGrpSpPr/>
          <p:nvPr/>
        </p:nvGrpSpPr>
        <p:grpSpPr>
          <a:xfrm>
            <a:off x="2393315" y="2393315"/>
            <a:ext cx="661035" cy="699770"/>
            <a:chOff x="7881965" y="3102003"/>
            <a:chExt cx="561343" cy="490456"/>
          </a:xfrm>
          <a:solidFill>
            <a:schemeClr val="bg1"/>
          </a:solidFill>
        </p:grpSpPr>
        <p:sp>
          <p:nvSpPr>
            <p:cNvPr id="39" name="AutoShape 43"/>
            <p:cNvSpPr/>
            <p:nvPr/>
          </p:nvSpPr>
          <p:spPr bwMode="auto">
            <a:xfrm>
              <a:off x="7881965" y="3102003"/>
              <a:ext cx="561343" cy="403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40" name="AutoShape 44"/>
            <p:cNvSpPr/>
            <p:nvPr/>
          </p:nvSpPr>
          <p:spPr bwMode="auto">
            <a:xfrm>
              <a:off x="8390621" y="3277304"/>
              <a:ext cx="34485" cy="1925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42" name="AutoShape 45"/>
            <p:cNvSpPr/>
            <p:nvPr/>
          </p:nvSpPr>
          <p:spPr bwMode="auto">
            <a:xfrm>
              <a:off x="8372421" y="3487088"/>
              <a:ext cx="70886" cy="1053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grpSp>
        <p:nvGrpSpPr>
          <p:cNvPr id="32830" name="组合 84"/>
          <p:cNvGrpSpPr/>
          <p:nvPr/>
        </p:nvGrpSpPr>
        <p:grpSpPr>
          <a:xfrm>
            <a:off x="5805805" y="2415540"/>
            <a:ext cx="730250" cy="685165"/>
            <a:chOff x="3359612" y="5277673"/>
            <a:chExt cx="560385" cy="525900"/>
          </a:xfrm>
          <a:solidFill>
            <a:schemeClr val="bg1"/>
          </a:solidFill>
        </p:grpSpPr>
        <p:sp>
          <p:nvSpPr>
            <p:cNvPr id="86" name="AutoShape 69"/>
            <p:cNvSpPr/>
            <p:nvPr/>
          </p:nvSpPr>
          <p:spPr bwMode="auto">
            <a:xfrm>
              <a:off x="3359612" y="5277673"/>
              <a:ext cx="560385" cy="52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87" name="AutoShape 70"/>
            <p:cNvSpPr/>
            <p:nvPr/>
          </p:nvSpPr>
          <p:spPr bwMode="auto">
            <a:xfrm>
              <a:off x="3622083" y="5382087"/>
              <a:ext cx="105371" cy="1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88" name="AutoShape 71"/>
            <p:cNvSpPr/>
            <p:nvPr/>
          </p:nvSpPr>
          <p:spPr bwMode="auto">
            <a:xfrm>
              <a:off x="3622083" y="5434773"/>
              <a:ext cx="105371" cy="18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89" name="AutoShape 72"/>
            <p:cNvSpPr/>
            <p:nvPr/>
          </p:nvSpPr>
          <p:spPr bwMode="auto">
            <a:xfrm>
              <a:off x="3622083" y="5487458"/>
              <a:ext cx="227986" cy="1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90" name="AutoShape 77"/>
            <p:cNvSpPr/>
            <p:nvPr/>
          </p:nvSpPr>
          <p:spPr bwMode="auto">
            <a:xfrm>
              <a:off x="3429541" y="5364844"/>
              <a:ext cx="158057" cy="1408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
        <p:nvSpPr>
          <p:cNvPr id="5" name="AutoShape 130"/>
          <p:cNvSpPr/>
          <p:nvPr/>
        </p:nvSpPr>
        <p:spPr bwMode="auto">
          <a:xfrm>
            <a:off x="9117965" y="2280920"/>
            <a:ext cx="808990" cy="765810"/>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7524750" y="3159125"/>
            <a:ext cx="4262438" cy="768350"/>
          </a:xfrm>
          <a:prstGeom prst="rect">
            <a:avLst/>
          </a:prstGeom>
          <a:noFill/>
          <a:ln w="9525">
            <a:noFill/>
          </a:ln>
        </p:spPr>
        <p:txBody>
          <a:bodyPr wrap="square" anchor="t" anchorCtr="0">
            <a:spAutoFit/>
          </a:bodyPr>
          <a:lstStyle/>
          <a:p>
            <a:r>
              <a:rPr lang="en-US" altLang="zh-CN" sz="4400" b="1" dirty="0">
                <a:solidFill>
                  <a:srgbClr val="59575A"/>
                </a:solidFill>
                <a:latin typeface="Microsoft YaHei" panose="020B0503020204020204" pitchFamily="34" charset="-122"/>
                <a:ea typeface="Microsoft YaHei" panose="020B0503020204020204" pitchFamily="34" charset="-122"/>
              </a:rPr>
              <a:t>Management</a:t>
            </a:r>
            <a:endParaRPr lang="en-US" altLang="zh-CN"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2096770"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2</a:t>
            </a:r>
            <a:endParaRPr lang="zh-CN" altLang="en-US"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Left Arrow 26"/>
          <p:cNvSpPr/>
          <p:nvPr/>
        </p:nvSpPr>
        <p:spPr>
          <a:xfrm>
            <a:off x="496888" y="4581525"/>
            <a:ext cx="10631488" cy="319088"/>
          </a:xfrm>
          <a:prstGeom prst="lef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Roboto Condensed Light" charset="0"/>
              <a:ea typeface="+mn-ea"/>
              <a:cs typeface="+mn-cs"/>
            </a:endParaRPr>
          </a:p>
        </p:txBody>
      </p:sp>
      <p:sp>
        <p:nvSpPr>
          <p:cNvPr id="5" name="U-Turn Arrow 21"/>
          <p:cNvSpPr/>
          <p:nvPr/>
        </p:nvSpPr>
        <p:spPr>
          <a:xfrm rot="5400000">
            <a:off x="10035381" y="3207544"/>
            <a:ext cx="2317750" cy="1052513"/>
          </a:xfrm>
          <a:prstGeom prst="uturnArrow">
            <a:avLst>
              <a:gd name="adj1" fmla="val 14011"/>
              <a:gd name="adj2" fmla="val 13630"/>
              <a:gd name="adj3" fmla="val 14124"/>
              <a:gd name="adj4" fmla="val 43750"/>
              <a:gd name="adj5" fmla="val 689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Roboto Condensed Light" charset="0"/>
              <a:ea typeface="+mn-ea"/>
              <a:cs typeface="+mn-cs"/>
            </a:endParaRPr>
          </a:p>
        </p:txBody>
      </p:sp>
      <p:sp>
        <p:nvSpPr>
          <p:cNvPr id="6" name="Left Arrow 27"/>
          <p:cNvSpPr/>
          <p:nvPr/>
        </p:nvSpPr>
        <p:spPr>
          <a:xfrm flipH="1">
            <a:off x="1266825" y="2489200"/>
            <a:ext cx="10118725" cy="319088"/>
          </a:xfrm>
          <a:prstGeom prst="lef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Roboto Condensed Light" charset="0"/>
              <a:ea typeface="+mn-ea"/>
              <a:cs typeface="+mn-cs"/>
            </a:endParaRPr>
          </a:p>
        </p:txBody>
      </p:sp>
      <p:sp>
        <p:nvSpPr>
          <p:cNvPr id="9" name="Chevron 15"/>
          <p:cNvSpPr/>
          <p:nvPr/>
        </p:nvSpPr>
        <p:spPr>
          <a:xfrm>
            <a:off x="1277303" y="1889125"/>
            <a:ext cx="2627313" cy="1547813"/>
          </a:xfrm>
          <a:prstGeom prst="chevron">
            <a:avLst>
              <a:gd name="adj" fmla="val 20758"/>
            </a:avLst>
          </a:prstGeom>
          <a:solidFill>
            <a:schemeClr val="accent1">
              <a:lumMod val="50000"/>
            </a:schemeClr>
          </a:solidFill>
          <a:ln>
            <a:solidFill>
              <a:schemeClr val="accent1">
                <a:lumMod val="75000"/>
              </a:schemeClr>
            </a:solid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0" name="Chevron 16"/>
          <p:cNvSpPr/>
          <p:nvPr/>
        </p:nvSpPr>
        <p:spPr>
          <a:xfrm>
            <a:off x="4782185" y="1889125"/>
            <a:ext cx="2627313" cy="1547813"/>
          </a:xfrm>
          <a:prstGeom prst="chevron">
            <a:avLst>
              <a:gd name="adj" fmla="val 20758"/>
            </a:avLst>
          </a:prstGeom>
          <a:solidFill>
            <a:schemeClr val="accent1">
              <a:lumMod val="75000"/>
            </a:schemeClr>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1" name="Chevron 17"/>
          <p:cNvSpPr/>
          <p:nvPr/>
        </p:nvSpPr>
        <p:spPr>
          <a:xfrm>
            <a:off x="8501063" y="1889125"/>
            <a:ext cx="2627313" cy="1547813"/>
          </a:xfrm>
          <a:prstGeom prst="chevron">
            <a:avLst>
              <a:gd name="adj" fmla="val 20758"/>
            </a:avLst>
          </a:prstGeom>
          <a:solidFill>
            <a:schemeClr val="accent1">
              <a:lumMod val="50000"/>
            </a:schemeClr>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3" name="Chevron 22"/>
          <p:cNvSpPr/>
          <p:nvPr/>
        </p:nvSpPr>
        <p:spPr>
          <a:xfrm flipH="1">
            <a:off x="8501063" y="3963988"/>
            <a:ext cx="2627313" cy="1547813"/>
          </a:xfrm>
          <a:prstGeom prst="chevron">
            <a:avLst>
              <a:gd name="adj" fmla="val 20758"/>
            </a:avLst>
          </a:prstGeom>
          <a:solidFill>
            <a:schemeClr val="accent1">
              <a:lumMod val="75000"/>
            </a:schemeClr>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4" name="Chevron 23"/>
          <p:cNvSpPr/>
          <p:nvPr/>
        </p:nvSpPr>
        <p:spPr>
          <a:xfrm flipH="1">
            <a:off x="4498975" y="3963353"/>
            <a:ext cx="2627313" cy="1547813"/>
          </a:xfrm>
          <a:prstGeom prst="chevron">
            <a:avLst>
              <a:gd name="adj" fmla="val 20758"/>
            </a:avLst>
          </a:prstGeom>
          <a:solidFill>
            <a:schemeClr val="accent1">
              <a:lumMod val="50000"/>
            </a:schemeClr>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5" name="Chevron 24"/>
          <p:cNvSpPr/>
          <p:nvPr/>
        </p:nvSpPr>
        <p:spPr>
          <a:xfrm flipH="1">
            <a:off x="900430" y="3963988"/>
            <a:ext cx="2628900" cy="1547813"/>
          </a:xfrm>
          <a:prstGeom prst="chevron">
            <a:avLst>
              <a:gd name="adj" fmla="val 20758"/>
            </a:avLst>
          </a:prstGeom>
          <a:solidFill>
            <a:schemeClr val="accent1">
              <a:lumMod val="75000"/>
            </a:schemeClr>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0256" name="文本框 27"/>
          <p:cNvSpPr txBox="1"/>
          <p:nvPr/>
        </p:nvSpPr>
        <p:spPr>
          <a:xfrm>
            <a:off x="1852930" y="2489200"/>
            <a:ext cx="1837690" cy="337185"/>
          </a:xfrm>
          <a:prstGeom prst="rect">
            <a:avLst/>
          </a:prstGeom>
          <a:noFill/>
          <a:ln w="9525">
            <a:noFill/>
          </a:ln>
        </p:spPr>
        <p:txBody>
          <a:bodyPr wrap="square" anchor="t" anchorCtr="0">
            <a:spAutoFit/>
          </a:bodyPr>
          <a:lstStyle/>
          <a:p>
            <a:pPr algn="ctr"/>
            <a:r>
              <a:rPr lang="en-US" altLang="zh-CN" sz="1600" b="1" dirty="0">
                <a:solidFill>
                  <a:srgbClr val="FFFFFF"/>
                </a:solidFill>
                <a:latin typeface="Microsoft YaHei" panose="020B0503020204020204" pitchFamily="34" charset="-122"/>
                <a:ea typeface="Microsoft YaHei" panose="020B0503020204020204" pitchFamily="34" charset="-122"/>
              </a:rPr>
              <a:t>President/CEO</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58" name="文本框 28"/>
          <p:cNvSpPr txBox="1"/>
          <p:nvPr/>
        </p:nvSpPr>
        <p:spPr>
          <a:xfrm>
            <a:off x="5118100" y="2489200"/>
            <a:ext cx="2169795" cy="337185"/>
          </a:xfrm>
          <a:prstGeom prst="rect">
            <a:avLst/>
          </a:prstGeom>
          <a:noFill/>
          <a:ln w="9525">
            <a:noFill/>
          </a:ln>
        </p:spPr>
        <p:txBody>
          <a:bodyPr wrap="square" anchor="t" anchorCtr="0">
            <a:spAutoFit/>
          </a:bodyPr>
          <a:lstStyle/>
          <a:p>
            <a:pPr algn="ctr"/>
            <a:r>
              <a:rPr lang="en-US" altLang="zh-CN" sz="1600" b="1" dirty="0">
                <a:solidFill>
                  <a:srgbClr val="FFFFFF"/>
                </a:solidFill>
                <a:latin typeface="Microsoft YaHei" panose="020B0503020204020204" pitchFamily="34" charset="-122"/>
                <a:ea typeface="Microsoft YaHei" panose="020B0503020204020204" pitchFamily="34" charset="-122"/>
              </a:rPr>
              <a:t>Regional Manager</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0" name="文本框 29"/>
          <p:cNvSpPr txBox="1"/>
          <p:nvPr/>
        </p:nvSpPr>
        <p:spPr>
          <a:xfrm>
            <a:off x="9096693" y="2488883"/>
            <a:ext cx="1657350" cy="337185"/>
          </a:xfrm>
          <a:prstGeom prst="rect">
            <a:avLst/>
          </a:prstGeom>
          <a:noFill/>
          <a:ln w="9525">
            <a:noFill/>
          </a:ln>
        </p:spPr>
        <p:txBody>
          <a:bodyPr anchor="t" anchorCtr="0">
            <a:spAutoFit/>
          </a:bodyPr>
          <a:lstStyle/>
          <a:p>
            <a:pPr algn="ctr"/>
            <a:r>
              <a:rPr lang="en-US" altLang="zh-CN" sz="1600" b="1" dirty="0">
                <a:solidFill>
                  <a:srgbClr val="FFFFFF"/>
                </a:solidFill>
                <a:latin typeface="Microsoft YaHei" panose="020B0503020204020204" pitchFamily="34" charset="-122"/>
                <a:ea typeface="Microsoft YaHei" panose="020B0503020204020204" pitchFamily="34" charset="-122"/>
              </a:rPr>
              <a:t>Area Manager</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2" name="文本框 30"/>
          <p:cNvSpPr txBox="1"/>
          <p:nvPr/>
        </p:nvSpPr>
        <p:spPr>
          <a:xfrm>
            <a:off x="8849360" y="4555490"/>
            <a:ext cx="1905000" cy="337185"/>
          </a:xfrm>
          <a:prstGeom prst="rect">
            <a:avLst/>
          </a:prstGeom>
          <a:noFill/>
          <a:ln w="9525">
            <a:noFill/>
          </a:ln>
        </p:spPr>
        <p:txBody>
          <a:bodyPr wrap="square" anchor="t" anchorCtr="0">
            <a:spAutoFit/>
          </a:bodyPr>
          <a:lstStyle/>
          <a:p>
            <a:pPr algn="ctr"/>
            <a:r>
              <a:rPr lang="en-US" altLang="zh-CN" sz="1600" b="1" dirty="0">
                <a:solidFill>
                  <a:srgbClr val="FFFFFF"/>
                </a:solidFill>
                <a:latin typeface="Microsoft YaHei" panose="020B0503020204020204" pitchFamily="34" charset="-122"/>
                <a:ea typeface="Microsoft YaHei" panose="020B0503020204020204" pitchFamily="34" charset="-122"/>
              </a:rPr>
              <a:t>Branch Manager</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4" name="文本框 31"/>
          <p:cNvSpPr txBox="1"/>
          <p:nvPr/>
        </p:nvSpPr>
        <p:spPr>
          <a:xfrm>
            <a:off x="4498975" y="4555490"/>
            <a:ext cx="2332990" cy="337185"/>
          </a:xfrm>
          <a:prstGeom prst="rect">
            <a:avLst/>
          </a:prstGeom>
          <a:noFill/>
          <a:ln w="9525">
            <a:noFill/>
          </a:ln>
        </p:spPr>
        <p:txBody>
          <a:bodyPr wrap="square" anchor="t" anchorCtr="0">
            <a:spAutoFit/>
          </a:bodyPr>
          <a:lstStyle/>
          <a:p>
            <a:pPr algn="ctr"/>
            <a:r>
              <a:rPr lang="en-US" altLang="zh-CN" sz="1600" b="1" dirty="0">
                <a:solidFill>
                  <a:srgbClr val="FFFFFF"/>
                </a:solidFill>
                <a:latin typeface="Microsoft YaHei" panose="020B0503020204020204" pitchFamily="34" charset="-122"/>
                <a:ea typeface="Microsoft YaHei" panose="020B0503020204020204" pitchFamily="34" charset="-122"/>
              </a:rPr>
              <a:t>Operation Manager</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6" name="文本框 32"/>
          <p:cNvSpPr txBox="1"/>
          <p:nvPr/>
        </p:nvSpPr>
        <p:spPr>
          <a:xfrm>
            <a:off x="1407795" y="4308793"/>
            <a:ext cx="1657350" cy="829945"/>
          </a:xfrm>
          <a:prstGeom prst="rect">
            <a:avLst/>
          </a:prstGeom>
          <a:noFill/>
          <a:ln w="9525">
            <a:noFill/>
          </a:ln>
        </p:spPr>
        <p:txBody>
          <a:bodyPr anchor="t" anchorCtr="0">
            <a:spAutoFit/>
          </a:bodyPr>
          <a:lstStyle/>
          <a:p>
            <a:pPr algn="ctr"/>
            <a:r>
              <a:rPr lang="en-US" altLang="zh-CN" sz="1600" b="1" dirty="0">
                <a:solidFill>
                  <a:srgbClr val="FFFFFF"/>
                </a:solidFill>
                <a:latin typeface="Microsoft YaHei" panose="020B0503020204020204" pitchFamily="34" charset="-122"/>
                <a:ea typeface="Microsoft YaHei" panose="020B0503020204020204" pitchFamily="34" charset="-122"/>
              </a:rPr>
              <a:t>Non Managerial Employees</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9" name="文本框 36"/>
          <p:cNvSpPr txBox="1"/>
          <p:nvPr/>
        </p:nvSpPr>
        <p:spPr>
          <a:xfrm>
            <a:off x="142875" y="170180"/>
            <a:ext cx="6121400" cy="460375"/>
          </a:xfrm>
          <a:prstGeom prst="rect">
            <a:avLst/>
          </a:prstGeom>
          <a:noFill/>
          <a:ln w="9525">
            <a:noFill/>
          </a:ln>
        </p:spPr>
        <p:txBody>
          <a:bodyPr wrap="square" anchor="t" anchorCtr="0">
            <a:spAutoFit/>
          </a:bodyPr>
          <a:lstStyle/>
          <a:p>
            <a:r>
              <a:rPr lang="zh-CN" altLang="en-US" sz="2400" b="1" dirty="0">
                <a:latin typeface="Microsoft YaHei" panose="020B0503020204020204" pitchFamily="34" charset="-122"/>
                <a:ea typeface="Microsoft YaHei" panose="020B0503020204020204" pitchFamily="34" charset="-122"/>
              </a:rPr>
              <a:t>Management Levels</a:t>
            </a:r>
            <a:r>
              <a:rPr lang="en-US" altLang="zh-CN" sz="2400" b="1" dirty="0">
                <a:latin typeface="Microsoft YaHei" panose="020B0503020204020204" pitchFamily="34" charset="-122"/>
                <a:ea typeface="Microsoft YaHei" panose="020B0503020204020204" pitchFamily="34" charset="-122"/>
              </a:rPr>
              <a:t> &amp; their Roles</a:t>
            </a:r>
            <a:endParaRPr lang="en-US" altLang="zh-CN" sz="2400" b="1" dirty="0">
              <a:latin typeface="Microsoft YaHei" panose="020B0503020204020204" pitchFamily="34" charset="-122"/>
              <a:ea typeface="Microsoft YaHei" panose="020B0503020204020204" pitchFamily="34" charset="-122"/>
            </a:endParaRPr>
          </a:p>
        </p:txBody>
      </p:sp>
      <p:pic>
        <p:nvPicPr>
          <p:cNvPr id="2" name="Picture 1"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5" name="Rectangle 64"/>
          <p:cNvSpPr/>
          <p:nvPr/>
        </p:nvSpPr>
        <p:spPr>
          <a:xfrm>
            <a:off x="2911475" y="1868488"/>
            <a:ext cx="3157538" cy="18684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chemeClr val="lt1"/>
              </a:solidFill>
              <a:effectLst/>
              <a:uLnTx/>
              <a:uFillTx/>
              <a:latin typeface="Roboto Light"/>
              <a:ea typeface="+mn-ea"/>
              <a:cs typeface="+mn-cs"/>
            </a:endParaRPr>
          </a:p>
        </p:txBody>
      </p:sp>
      <p:sp>
        <p:nvSpPr>
          <p:cNvPr id="66" name="Rectangle 65"/>
          <p:cNvSpPr/>
          <p:nvPr/>
        </p:nvSpPr>
        <p:spPr>
          <a:xfrm>
            <a:off x="6138863" y="1868488"/>
            <a:ext cx="3155950" cy="18684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67" name="Rectangle 66"/>
          <p:cNvSpPr/>
          <p:nvPr/>
        </p:nvSpPr>
        <p:spPr>
          <a:xfrm>
            <a:off x="2911475" y="3797300"/>
            <a:ext cx="3157855" cy="2138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68" name="Rectangle 67"/>
          <p:cNvSpPr/>
          <p:nvPr/>
        </p:nvSpPr>
        <p:spPr>
          <a:xfrm>
            <a:off x="6139180" y="3797300"/>
            <a:ext cx="3155950" cy="2138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8198" name="TextBox 68"/>
          <p:cNvSpPr txBox="1"/>
          <p:nvPr/>
        </p:nvSpPr>
        <p:spPr>
          <a:xfrm>
            <a:off x="6269038" y="4626928"/>
            <a:ext cx="2862262" cy="768350"/>
          </a:xfrm>
          <a:prstGeom prst="rect">
            <a:avLst/>
          </a:prstGeom>
          <a:noFill/>
          <a:ln w="9525">
            <a:noFill/>
          </a:ln>
        </p:spPr>
        <p:txBody>
          <a:bodyPr wrap="square" anchor="t" anchorCtr="0">
            <a:spAutoFit/>
          </a:bodyPr>
          <a:lstStyle/>
          <a:p>
            <a:pPr algn="ctr">
              <a:lnSpc>
                <a:spcPct val="110000"/>
              </a:lnSpc>
            </a:pPr>
            <a:r>
              <a:rPr lang="en-US" altLang="zh-CN" sz="1000" dirty="0">
                <a:solidFill>
                  <a:schemeClr val="bg1"/>
                </a:solidFill>
                <a:latin typeface="Microsoft YaHei" panose="020B0503020204020204" pitchFamily="34" charset="-122"/>
                <a:ea typeface="Microsoft YaHei" panose="020B0503020204020204" pitchFamily="34" charset="-122"/>
              </a:rPr>
              <a:t>in order to make contact with client , they have to use there negociation skills to undertand the client needs and also accomplise there goals </a:t>
            </a:r>
            <a:endParaRPr lang="en-US" altLang="zh-CN" sz="1000" dirty="0">
              <a:solidFill>
                <a:schemeClr val="bg1"/>
              </a:solidFill>
              <a:latin typeface="Microsoft YaHei" panose="020B0503020204020204" pitchFamily="34" charset="-122"/>
              <a:ea typeface="Microsoft YaHei" panose="020B0503020204020204" pitchFamily="34" charset="-122"/>
            </a:endParaRPr>
          </a:p>
        </p:txBody>
      </p:sp>
      <p:sp>
        <p:nvSpPr>
          <p:cNvPr id="8199" name="Rectangle 69"/>
          <p:cNvSpPr/>
          <p:nvPr/>
        </p:nvSpPr>
        <p:spPr>
          <a:xfrm>
            <a:off x="6730841" y="4289743"/>
            <a:ext cx="1972945" cy="337185"/>
          </a:xfrm>
          <a:prstGeom prst="rect">
            <a:avLst/>
          </a:prstGeom>
          <a:noFill/>
          <a:ln w="9525">
            <a:noFill/>
          </a:ln>
        </p:spPr>
        <p:txBody>
          <a:bodyPr wrap="none" anchor="t" anchorCtr="0">
            <a:spAutoFit/>
          </a:bodyPr>
          <a:lstStyle/>
          <a:p>
            <a:pPr algn="ctr"/>
            <a:r>
              <a:rPr lang="en-US" altLang="zh-CN" sz="1600" b="1" dirty="0">
                <a:solidFill>
                  <a:schemeClr val="bg1"/>
                </a:solidFill>
                <a:latin typeface="Bahnschrift SemiBold Condensed" panose="020B0502040204020203" charset="0"/>
                <a:ea typeface="Roboto Regular"/>
                <a:cs typeface="Bahnschrift SemiBold Condensed" panose="020B0502040204020203" charset="0"/>
              </a:rPr>
              <a:t>Negociation Skills:-</a:t>
            </a:r>
            <a:endParaRPr lang="en-US" altLang="zh-CN" sz="1600" b="1" dirty="0">
              <a:solidFill>
                <a:schemeClr val="bg1"/>
              </a:solidFill>
              <a:latin typeface="Bahnschrift SemiBold Condensed" panose="020B0502040204020203" charset="0"/>
              <a:ea typeface="Roboto Regular"/>
              <a:cs typeface="Bahnschrift SemiBold Condensed" panose="020B0502040204020203" charset="0"/>
            </a:endParaRPr>
          </a:p>
        </p:txBody>
      </p:sp>
      <p:sp>
        <p:nvSpPr>
          <p:cNvPr id="8200" name="Freeform 102"/>
          <p:cNvSpPr/>
          <p:nvPr/>
        </p:nvSpPr>
        <p:spPr>
          <a:xfrm>
            <a:off x="7521403" y="3961607"/>
            <a:ext cx="374650" cy="336550"/>
          </a:xfrm>
          <a:custGeom>
            <a:avLst/>
            <a:gdLst/>
            <a:ahLst/>
            <a:cxnLst>
              <a:cxn ang="0">
                <a:pos x="60089" y="114263"/>
              </a:cxn>
              <a:cxn ang="0">
                <a:pos x="60089" y="114263"/>
              </a:cxn>
              <a:cxn ang="0">
                <a:pos x="106657" y="127883"/>
              </a:cxn>
              <a:cxn ang="0">
                <a:pos x="113417" y="127883"/>
              </a:cxn>
              <a:cxn ang="0">
                <a:pos x="146466" y="101399"/>
              </a:cxn>
              <a:cxn ang="0">
                <a:pos x="146466" y="94588"/>
              </a:cxn>
              <a:cxn ang="0">
                <a:pos x="133697" y="80968"/>
              </a:cxn>
              <a:cxn ang="0">
                <a:pos x="206554" y="7567"/>
              </a:cxn>
              <a:cxn ang="0">
                <a:pos x="146466" y="0"/>
              </a:cxn>
              <a:cxn ang="0">
                <a:pos x="80368" y="40862"/>
              </a:cxn>
              <a:cxn ang="0">
                <a:pos x="54080" y="61293"/>
              </a:cxn>
              <a:cxn ang="0">
                <a:pos x="39809" y="87778"/>
              </a:cxn>
              <a:cxn ang="0">
                <a:pos x="13520" y="94588"/>
              </a:cxn>
              <a:cxn ang="0">
                <a:pos x="0" y="108209"/>
              </a:cxn>
              <a:cxn ang="0">
                <a:pos x="0" y="114263"/>
              </a:cxn>
              <a:cxn ang="0">
                <a:pos x="27040" y="141504"/>
              </a:cxn>
              <a:cxn ang="0">
                <a:pos x="39809" y="148314"/>
              </a:cxn>
              <a:cxn ang="0">
                <a:pos x="54080" y="134694"/>
              </a:cxn>
              <a:cxn ang="0">
                <a:pos x="60089" y="114263"/>
              </a:cxn>
              <a:cxn ang="0">
                <a:pos x="166746" y="121073"/>
              </a:cxn>
              <a:cxn ang="0">
                <a:pos x="166746" y="121073"/>
              </a:cxn>
              <a:cxn ang="0">
                <a:pos x="159986" y="121073"/>
              </a:cxn>
              <a:cxn ang="0">
                <a:pos x="133697" y="141504"/>
              </a:cxn>
              <a:cxn ang="0">
                <a:pos x="126937" y="154368"/>
              </a:cxn>
              <a:cxn ang="0">
                <a:pos x="286172" y="329167"/>
              </a:cxn>
              <a:cxn ang="0">
                <a:pos x="299691" y="329167"/>
              </a:cxn>
              <a:cxn ang="0">
                <a:pos x="319971" y="315546"/>
              </a:cxn>
              <a:cxn ang="0">
                <a:pos x="319971" y="302682"/>
              </a:cxn>
              <a:cxn ang="0">
                <a:pos x="166746" y="121073"/>
              </a:cxn>
              <a:cxn ang="0">
                <a:pos x="373300" y="47672"/>
              </a:cxn>
              <a:cxn ang="0">
                <a:pos x="373300" y="47672"/>
              </a:cxn>
              <a:cxn ang="0">
                <a:pos x="359780" y="40862"/>
              </a:cxn>
              <a:cxn ang="0">
                <a:pos x="346260" y="67347"/>
              </a:cxn>
              <a:cxn ang="0">
                <a:pos x="306451" y="80968"/>
              </a:cxn>
              <a:cxn ang="0">
                <a:pos x="299691" y="47672"/>
              </a:cxn>
              <a:cxn ang="0">
                <a:pos x="313211" y="14377"/>
              </a:cxn>
              <a:cxn ang="0">
                <a:pos x="306451" y="7567"/>
              </a:cxn>
              <a:cxn ang="0">
                <a:pos x="253123" y="54483"/>
              </a:cxn>
              <a:cxn ang="0">
                <a:pos x="239603" y="114263"/>
              </a:cxn>
              <a:cxn ang="0">
                <a:pos x="213314" y="141504"/>
              </a:cxn>
              <a:cxn ang="0">
                <a:pos x="239603" y="174799"/>
              </a:cxn>
              <a:cxn ang="0">
                <a:pos x="273403" y="141504"/>
              </a:cxn>
              <a:cxn ang="0">
                <a:pos x="306451" y="134694"/>
              </a:cxn>
              <a:cxn ang="0">
                <a:pos x="366540" y="108209"/>
              </a:cxn>
              <a:cxn ang="0">
                <a:pos x="373300" y="47672"/>
              </a:cxn>
              <a:cxn ang="0">
                <a:pos x="54080" y="302682"/>
              </a:cxn>
              <a:cxn ang="0">
                <a:pos x="54080" y="302682"/>
              </a:cxn>
              <a:cxn ang="0">
                <a:pos x="54080" y="315546"/>
              </a:cxn>
              <a:cxn ang="0">
                <a:pos x="66848" y="335977"/>
              </a:cxn>
              <a:cxn ang="0">
                <a:pos x="80368" y="329167"/>
              </a:cxn>
              <a:cxn ang="0">
                <a:pos x="173506" y="242146"/>
              </a:cxn>
              <a:cxn ang="0">
                <a:pos x="146466" y="208094"/>
              </a:cxn>
              <a:cxn ang="0">
                <a:pos x="54080" y="302682"/>
              </a:cxn>
            </a:cxnLst>
            <a:rect l="0" t="0" r="0" b="0"/>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w="9525">
            <a:noFill/>
          </a:ln>
        </p:spPr>
        <p:txBody>
          <a:bodyPr/>
          <a:lstStyle/>
          <a:p>
            <a:endParaRPr lang="en-US" dirty="0"/>
          </a:p>
        </p:txBody>
      </p:sp>
      <p:sp>
        <p:nvSpPr>
          <p:cNvPr id="8201" name="TextBox 71"/>
          <p:cNvSpPr txBox="1"/>
          <p:nvPr/>
        </p:nvSpPr>
        <p:spPr>
          <a:xfrm>
            <a:off x="3041650" y="4640581"/>
            <a:ext cx="2863850" cy="1106805"/>
          </a:xfrm>
          <a:prstGeom prst="rect">
            <a:avLst/>
          </a:prstGeom>
          <a:noFill/>
          <a:ln w="9525">
            <a:noFill/>
          </a:ln>
        </p:spPr>
        <p:txBody>
          <a:bodyPr wrap="square" anchor="t" anchorCtr="0">
            <a:spAutoFit/>
          </a:bodyPr>
          <a:lstStyle/>
          <a:p>
            <a:pPr algn="ctr">
              <a:lnSpc>
                <a:spcPct val="110000"/>
              </a:lnSpc>
            </a:pPr>
            <a:r>
              <a:rPr lang="en-US" altLang="zh-CN" sz="1000" dirty="0">
                <a:solidFill>
                  <a:schemeClr val="bg1"/>
                </a:solidFill>
                <a:latin typeface="Microsoft YaHei" panose="020B0503020204020204" pitchFamily="34" charset="-122"/>
                <a:ea typeface="Microsoft YaHei" panose="020B0503020204020204" pitchFamily="34" charset="-122"/>
                <a:sym typeface="Century Gothic" pitchFamily="34" charset="0"/>
              </a:rPr>
              <a:t>Conceptual skills relate to a manager's ability to think strategically and see the big picture. In a bank, this could mean understanding market trends, long-term financial planning, and the bank's overall strategy.</a:t>
            </a:r>
            <a:endParaRPr lang="en-US" altLang="zh-CN"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8202" name="Rectangle 72"/>
          <p:cNvSpPr/>
          <p:nvPr/>
        </p:nvSpPr>
        <p:spPr>
          <a:xfrm>
            <a:off x="3532029" y="4289743"/>
            <a:ext cx="1916430" cy="337185"/>
          </a:xfrm>
          <a:prstGeom prst="rect">
            <a:avLst/>
          </a:prstGeom>
          <a:noFill/>
          <a:ln w="9525">
            <a:noFill/>
          </a:ln>
        </p:spPr>
        <p:txBody>
          <a:bodyPr wrap="none" anchor="t" anchorCtr="0">
            <a:spAutoFit/>
          </a:bodyPr>
          <a:lstStyle/>
          <a:p>
            <a:pPr algn="ctr"/>
            <a:r>
              <a:rPr lang="zh-CN" altLang="en-US" sz="1600" b="1" dirty="0">
                <a:solidFill>
                  <a:schemeClr val="bg1"/>
                </a:solidFill>
                <a:latin typeface="Bahnschrift SemiBold Condensed" panose="020B0502040204020203" charset="0"/>
                <a:ea typeface="Roboto Regular"/>
                <a:cs typeface="Bahnschrift SemiBold Condensed" panose="020B0502040204020203" charset="0"/>
              </a:rPr>
              <a:t>Conceptual Skills:-</a:t>
            </a:r>
            <a:endParaRPr lang="zh-CN" altLang="en-US" sz="1600" b="1" dirty="0">
              <a:solidFill>
                <a:schemeClr val="bg1"/>
              </a:solidFill>
              <a:latin typeface="Bahnschrift SemiBold Condensed" panose="020B0502040204020203" charset="0"/>
              <a:ea typeface="Roboto Regular"/>
              <a:cs typeface="Bahnschrift SemiBold Condensed" panose="020B0502040204020203" charset="0"/>
            </a:endParaRPr>
          </a:p>
        </p:txBody>
      </p:sp>
      <p:sp>
        <p:nvSpPr>
          <p:cNvPr id="8203" name="Freeform 149"/>
          <p:cNvSpPr/>
          <p:nvPr/>
        </p:nvSpPr>
        <p:spPr>
          <a:xfrm>
            <a:off x="4340225" y="3870008"/>
            <a:ext cx="300038" cy="406400"/>
          </a:xfrm>
          <a:custGeom>
            <a:avLst/>
            <a:gdLst/>
            <a:ahLst/>
            <a:cxnLst>
              <a:cxn ang="0">
                <a:pos x="87220" y="391675"/>
              </a:cxn>
              <a:cxn ang="0">
                <a:pos x="87220" y="391675"/>
              </a:cxn>
              <a:cxn ang="0">
                <a:pos x="144819" y="406393"/>
              </a:cxn>
              <a:cxn ang="0">
                <a:pos x="204062" y="391675"/>
              </a:cxn>
              <a:cxn ang="0">
                <a:pos x="204062" y="348337"/>
              </a:cxn>
              <a:cxn ang="0">
                <a:pos x="87220" y="348337"/>
              </a:cxn>
              <a:cxn ang="0">
                <a:pos x="87220" y="391675"/>
              </a:cxn>
              <a:cxn ang="0">
                <a:pos x="204062" y="327077"/>
              </a:cxn>
              <a:cxn ang="0">
                <a:pos x="204062" y="327077"/>
              </a:cxn>
              <a:cxn ang="0">
                <a:pos x="291283" y="123472"/>
              </a:cxn>
              <a:cxn ang="0">
                <a:pos x="144819" y="0"/>
              </a:cxn>
              <a:cxn ang="0">
                <a:pos x="0" y="123472"/>
              </a:cxn>
              <a:cxn ang="0">
                <a:pos x="87220" y="327077"/>
              </a:cxn>
              <a:cxn ang="0">
                <a:pos x="204062" y="327077"/>
              </a:cxn>
              <a:cxn ang="0">
                <a:pos x="43610" y="123472"/>
              </a:cxn>
              <a:cxn ang="0">
                <a:pos x="43610" y="123472"/>
              </a:cxn>
              <a:cxn ang="0">
                <a:pos x="144819" y="43338"/>
              </a:cxn>
              <a:cxn ang="0">
                <a:pos x="247673" y="123472"/>
              </a:cxn>
              <a:cxn ang="0">
                <a:pos x="211468" y="203606"/>
              </a:cxn>
              <a:cxn ang="0">
                <a:pos x="159629" y="290281"/>
              </a:cxn>
              <a:cxn ang="0">
                <a:pos x="130830" y="290281"/>
              </a:cxn>
              <a:cxn ang="0">
                <a:pos x="79815" y="203606"/>
              </a:cxn>
              <a:cxn ang="0">
                <a:pos x="43610" y="123472"/>
              </a:cxn>
            </a:cxnLst>
            <a:rect l="0" t="0" r="0" b="0"/>
            <a:pathLst>
              <a:path w="364" h="498">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chemeClr val="bg1"/>
          </a:solidFill>
          <a:ln w="9525">
            <a:noFill/>
          </a:ln>
        </p:spPr>
        <p:txBody>
          <a:bodyPr/>
          <a:lstStyle/>
          <a:p>
            <a:endParaRPr lang="en-US"/>
          </a:p>
        </p:txBody>
      </p:sp>
      <p:sp>
        <p:nvSpPr>
          <p:cNvPr id="8204" name="TextBox 77"/>
          <p:cNvSpPr txBox="1"/>
          <p:nvPr/>
        </p:nvSpPr>
        <p:spPr>
          <a:xfrm>
            <a:off x="3041650" y="2840038"/>
            <a:ext cx="2863850" cy="937260"/>
          </a:xfrm>
          <a:prstGeom prst="rect">
            <a:avLst/>
          </a:prstGeom>
          <a:noFill/>
          <a:ln w="9525">
            <a:noFill/>
          </a:ln>
        </p:spPr>
        <p:txBody>
          <a:bodyPr wrap="square" anchor="t" anchorCtr="0">
            <a:spAutoFit/>
          </a:bodyPr>
          <a:lstStyle/>
          <a:p>
            <a:pPr algn="ct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cs typeface="MV Boli" panose="02000500030200090000" charset="0"/>
                <a:sym typeface="Century Gothic" pitchFamily="34" charset="0"/>
              </a:rPr>
              <a:t>These are specific, job-related skills. In a bank, technical skills might include knowledge of financial analysis, banking regulations, and software tools for financial management.</a:t>
            </a:r>
            <a:endParaRPr lang="zh-CN" altLang="en-US" sz="1000" dirty="0">
              <a:solidFill>
                <a:schemeClr val="bg1"/>
              </a:solidFill>
              <a:latin typeface="Microsoft YaHei" panose="020B0503020204020204" pitchFamily="34" charset="-122"/>
              <a:ea typeface="Microsoft YaHei" panose="020B0503020204020204" pitchFamily="34" charset="-122"/>
              <a:cs typeface="MV Boli" panose="02000500030200090000" charset="0"/>
              <a:sym typeface="Century Gothic" pitchFamily="34" charset="0"/>
            </a:endParaRPr>
          </a:p>
        </p:txBody>
      </p:sp>
      <p:sp>
        <p:nvSpPr>
          <p:cNvPr id="8205" name="Rectangle 78"/>
          <p:cNvSpPr/>
          <p:nvPr/>
        </p:nvSpPr>
        <p:spPr>
          <a:xfrm>
            <a:off x="3586004" y="2561273"/>
            <a:ext cx="1808480" cy="337185"/>
          </a:xfrm>
          <a:prstGeom prst="rect">
            <a:avLst/>
          </a:prstGeom>
          <a:noFill/>
          <a:ln w="9525">
            <a:noFill/>
          </a:ln>
        </p:spPr>
        <p:txBody>
          <a:bodyPr wrap="none" anchor="t" anchorCtr="0">
            <a:spAutoFit/>
          </a:bodyPr>
          <a:lstStyle/>
          <a:p>
            <a:pPr algn="ctr"/>
            <a:r>
              <a:rPr lang="zh-CN" altLang="en-US" sz="1600" b="1" dirty="0">
                <a:solidFill>
                  <a:schemeClr val="bg1"/>
                </a:solidFill>
                <a:latin typeface="Bahnschrift SemiBold Condensed" panose="020B0502040204020203" charset="0"/>
                <a:ea typeface="Roboto Regular"/>
                <a:cs typeface="Bahnschrift SemiBold Condensed" panose="020B0502040204020203" charset="0"/>
              </a:rPr>
              <a:t>Technical Skills:- </a:t>
            </a:r>
            <a:endParaRPr lang="zh-CN" altLang="en-US" sz="1600" b="1" dirty="0">
              <a:solidFill>
                <a:schemeClr val="bg1"/>
              </a:solidFill>
              <a:latin typeface="Bahnschrift SemiBold Condensed" panose="020B0502040204020203" charset="0"/>
              <a:ea typeface="Roboto Regular"/>
              <a:cs typeface="Bahnschrift SemiBold Condensed" panose="020B0502040204020203" charset="0"/>
            </a:endParaRPr>
          </a:p>
        </p:txBody>
      </p:sp>
      <p:sp>
        <p:nvSpPr>
          <p:cNvPr id="8208" name="TextBox 74"/>
          <p:cNvSpPr txBox="1"/>
          <p:nvPr/>
        </p:nvSpPr>
        <p:spPr>
          <a:xfrm>
            <a:off x="6269038" y="2803525"/>
            <a:ext cx="2862262" cy="768350"/>
          </a:xfrm>
          <a:prstGeom prst="rect">
            <a:avLst/>
          </a:prstGeom>
          <a:noFill/>
          <a:ln w="9525">
            <a:noFill/>
          </a:ln>
        </p:spPr>
        <p:txBody>
          <a:bodyPr wrap="square" anchor="t" anchorCtr="0">
            <a:spAutoFit/>
          </a:bodyPr>
          <a:lstStyle/>
          <a:p>
            <a:pPr algn="ctr">
              <a:lnSpc>
                <a:spcPct val="110000"/>
              </a:lnSpc>
            </a:pPr>
            <a:r>
              <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rPr>
              <a:t>Human skills involve interpersonal abilities. Bank managers need these skills to work effectively with their teams and clients, fostering teamwork and resolving conflicts.</a:t>
            </a:r>
            <a:endParaRPr lang="zh-CN" altLang="en-US" sz="10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8209" name="Rectangle 75"/>
          <p:cNvSpPr/>
          <p:nvPr/>
        </p:nvSpPr>
        <p:spPr>
          <a:xfrm>
            <a:off x="6917690" y="2533650"/>
            <a:ext cx="1598295" cy="337185"/>
          </a:xfrm>
          <a:prstGeom prst="rect">
            <a:avLst/>
          </a:prstGeom>
          <a:noFill/>
          <a:ln w="9525">
            <a:noFill/>
          </a:ln>
        </p:spPr>
        <p:txBody>
          <a:bodyPr wrap="none" anchor="t" anchorCtr="0">
            <a:spAutoFit/>
          </a:bodyPr>
          <a:lstStyle/>
          <a:p>
            <a:pPr algn="ctr"/>
            <a:r>
              <a:rPr lang="zh-CN" altLang="en-US" sz="1600" b="1" dirty="0">
                <a:solidFill>
                  <a:schemeClr val="bg1"/>
                </a:solidFill>
                <a:latin typeface="Bahnschrift SemiBold Condensed" panose="020B0502040204020203" charset="0"/>
                <a:ea typeface="Roboto Regular"/>
                <a:cs typeface="Bahnschrift SemiBold Condensed" panose="020B0502040204020203" charset="0"/>
              </a:rPr>
              <a:t>Human Skills:- </a:t>
            </a:r>
            <a:endParaRPr lang="zh-CN" altLang="en-US" sz="1600" b="1" dirty="0">
              <a:solidFill>
                <a:schemeClr val="bg1"/>
              </a:solidFill>
              <a:latin typeface="Bahnschrift SemiBold Condensed" panose="020B0502040204020203" charset="0"/>
              <a:ea typeface="Roboto Regular"/>
              <a:cs typeface="Bahnschrift SemiBold Condensed" panose="020B0502040204020203" charset="0"/>
            </a:endParaRPr>
          </a:p>
        </p:txBody>
      </p:sp>
      <p:sp>
        <p:nvSpPr>
          <p:cNvPr id="8210" name="Freeform 107"/>
          <p:cNvSpPr/>
          <p:nvPr/>
        </p:nvSpPr>
        <p:spPr>
          <a:xfrm>
            <a:off x="7512050" y="2251075"/>
            <a:ext cx="409575" cy="180975"/>
          </a:xfrm>
          <a:custGeom>
            <a:avLst/>
            <a:gdLst/>
            <a:ahLst/>
            <a:cxnLst>
              <a:cxn ang="0">
                <a:pos x="329165" y="0"/>
              </a:cxn>
              <a:cxn ang="0">
                <a:pos x="329165" y="0"/>
              </a:cxn>
              <a:cxn ang="0">
                <a:pos x="204594" y="56863"/>
              </a:cxn>
              <a:cxn ang="0">
                <a:pos x="80023" y="0"/>
              </a:cxn>
              <a:cxn ang="0">
                <a:pos x="0" y="86107"/>
              </a:cxn>
              <a:cxn ang="0">
                <a:pos x="80023" y="179525"/>
              </a:cxn>
              <a:cxn ang="0">
                <a:pos x="80023" y="179525"/>
              </a:cxn>
              <a:cxn ang="0">
                <a:pos x="204594" y="114538"/>
              </a:cxn>
              <a:cxn ang="0">
                <a:pos x="329165" y="179525"/>
              </a:cxn>
              <a:cxn ang="0">
                <a:pos x="409188" y="86107"/>
              </a:cxn>
              <a:cxn ang="0">
                <a:pos x="329165" y="0"/>
              </a:cxn>
              <a:cxn ang="0">
                <a:pos x="80023" y="142970"/>
              </a:cxn>
              <a:cxn ang="0">
                <a:pos x="80023" y="142970"/>
              </a:cxn>
              <a:cxn ang="0">
                <a:pos x="36299" y="86107"/>
              </a:cxn>
              <a:cxn ang="0">
                <a:pos x="80023" y="35742"/>
              </a:cxn>
              <a:cxn ang="0">
                <a:pos x="183145" y="86107"/>
              </a:cxn>
              <a:cxn ang="0">
                <a:pos x="80023" y="142970"/>
              </a:cxn>
              <a:cxn ang="0">
                <a:pos x="329165" y="142970"/>
              </a:cxn>
              <a:cxn ang="0">
                <a:pos x="329165" y="142970"/>
              </a:cxn>
              <a:cxn ang="0">
                <a:pos x="226868" y="86107"/>
              </a:cxn>
              <a:cxn ang="0">
                <a:pos x="329165" y="35742"/>
              </a:cxn>
              <a:cxn ang="0">
                <a:pos x="372889" y="86107"/>
              </a:cxn>
              <a:cxn ang="0">
                <a:pos x="329165" y="142970"/>
              </a:cxn>
            </a:cxnLst>
            <a:rect l="0" t="0" r="0" b="0"/>
            <a:pathLst>
              <a:path w="497" h="222">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lnTo>
                  <a:pt x="97" y="221"/>
                </a:ln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chemeClr val="bg1"/>
          </a:solidFill>
          <a:ln w="9525">
            <a:noFill/>
          </a:ln>
        </p:spPr>
        <p:txBody>
          <a:bodyPr/>
          <a:lstStyle/>
          <a:p>
            <a:endParaRPr lang="en-US"/>
          </a:p>
        </p:txBody>
      </p:sp>
      <p:sp>
        <p:nvSpPr>
          <p:cNvPr id="8211" name="文本框 19"/>
          <p:cNvSpPr txBox="1"/>
          <p:nvPr/>
        </p:nvSpPr>
        <p:spPr>
          <a:xfrm>
            <a:off x="142875" y="170180"/>
            <a:ext cx="3611880" cy="460375"/>
          </a:xfrm>
          <a:prstGeom prst="rect">
            <a:avLst/>
          </a:prstGeom>
          <a:noFill/>
          <a:ln w="9525">
            <a:noFill/>
          </a:ln>
        </p:spPr>
        <p:txBody>
          <a:bodyPr wrap="square" anchor="t" anchorCtr="0">
            <a:spAutoFit/>
          </a:bodyPr>
          <a:lstStyle/>
          <a:p>
            <a:r>
              <a:rPr lang="zh-CN" altLang="en-US" sz="2400" b="1" dirty="0">
                <a:latin typeface="Microsoft YaHei" panose="020B0503020204020204" pitchFamily="34" charset="-122"/>
                <a:ea typeface="Microsoft YaHei" panose="020B0503020204020204" pitchFamily="34" charset="-122"/>
                <a:sym typeface="+mn-ea"/>
              </a:rPr>
              <a:t>Manage</a:t>
            </a:r>
            <a:r>
              <a:rPr lang="en-US" altLang="zh-CN" sz="2400" b="1" dirty="0">
                <a:latin typeface="Microsoft YaHei" panose="020B0503020204020204" pitchFamily="34" charset="-122"/>
                <a:ea typeface="Microsoft YaHei" panose="020B0503020204020204" pitchFamily="34" charset="-122"/>
                <a:sym typeface="+mn-ea"/>
              </a:rPr>
              <a:t>rial</a:t>
            </a:r>
            <a:r>
              <a:rPr lang="zh-CN" altLang="en-US" sz="2400" b="1" dirty="0">
                <a:latin typeface="Microsoft YaHei" panose="020B0503020204020204" pitchFamily="34" charset="-122"/>
                <a:ea typeface="Microsoft YaHei" panose="020B0503020204020204" pitchFamily="34" charset="-122"/>
                <a:sym typeface="+mn-ea"/>
              </a:rPr>
              <a:t> </a:t>
            </a:r>
            <a:r>
              <a:rPr lang="en-US" altLang="zh-CN" sz="2400" b="1" dirty="0">
                <a:latin typeface="Microsoft YaHei" panose="020B0503020204020204" pitchFamily="34" charset="-122"/>
                <a:ea typeface="Microsoft YaHei" panose="020B0503020204020204" pitchFamily="34" charset="-122"/>
                <a:sym typeface="+mn-ea"/>
              </a:rPr>
              <a:t>Skills</a:t>
            </a:r>
            <a:endParaRPr lang="en-US" altLang="zh-CN" sz="2400" b="1" dirty="0">
              <a:latin typeface="Microsoft YaHei" panose="020B0503020204020204" pitchFamily="34" charset="-122"/>
              <a:ea typeface="Microsoft YaHei" panose="020B0503020204020204" pitchFamily="34" charset="-122"/>
              <a:sym typeface="+mn-ea"/>
            </a:endParaRPr>
          </a:p>
        </p:txBody>
      </p:sp>
      <p:pic>
        <p:nvPicPr>
          <p:cNvPr id="2" name="Picture 1" descr="Bankislami_logo_without_Motive"/>
          <p:cNvPicPr>
            <a:picLocks noChangeAspect="1"/>
          </p:cNvPicPr>
          <p:nvPr/>
        </p:nvPicPr>
        <p:blipFill>
          <a:blip r:embed="rId1"/>
          <a:stretch>
            <a:fillRect/>
          </a:stretch>
        </p:blipFill>
        <p:spPr>
          <a:xfrm>
            <a:off x="11104880" y="5515610"/>
            <a:ext cx="1040765" cy="1348105"/>
          </a:xfrm>
          <a:prstGeom prst="rect">
            <a:avLst/>
          </a:prstGeom>
        </p:spPr>
      </p:pic>
      <p:grpSp>
        <p:nvGrpSpPr>
          <p:cNvPr id="32892" name="组合 146"/>
          <p:cNvGrpSpPr/>
          <p:nvPr/>
        </p:nvGrpSpPr>
        <p:grpSpPr>
          <a:xfrm>
            <a:off x="4196715" y="2003108"/>
            <a:ext cx="560388" cy="560387"/>
            <a:chOff x="5566666" y="1951539"/>
            <a:chExt cx="560384" cy="560384"/>
          </a:xfrm>
          <a:solidFill>
            <a:schemeClr val="bg1"/>
          </a:solidFill>
        </p:grpSpPr>
        <p:sp>
          <p:nvSpPr>
            <p:cNvPr id="148" name="AutoShape 123"/>
            <p:cNvSpPr/>
            <p:nvPr/>
          </p:nvSpPr>
          <p:spPr bwMode="auto">
            <a:xfrm>
              <a:off x="5566666" y="1951539"/>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49" name="AutoShape 124"/>
            <p:cNvSpPr/>
            <p:nvPr/>
          </p:nvSpPr>
          <p:spPr bwMode="auto">
            <a:xfrm>
              <a:off x="5724722" y="2108638"/>
              <a:ext cx="245228" cy="2452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sp>
          <p:nvSpPr>
            <p:cNvPr id="150" name="AutoShape 125"/>
            <p:cNvSpPr/>
            <p:nvPr/>
          </p:nvSpPr>
          <p:spPr bwMode="auto">
            <a:xfrm>
              <a:off x="5776451" y="2161324"/>
              <a:ext cx="140815" cy="140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mn-lt"/>
                <a:ea typeface="+mn-ea"/>
                <a:cs typeface="+mn-c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slami_logo_without_Motive"/>
          <p:cNvPicPr>
            <a:picLocks noChangeAspect="1"/>
          </p:cNvPicPr>
          <p:nvPr/>
        </p:nvPicPr>
        <p:blipFill>
          <a:blip r:embed="rId1">
            <a:alphaModFix amt="34000"/>
          </a:blip>
          <a:stretch>
            <a:fillRect/>
          </a:stretch>
        </p:blipFill>
        <p:spPr>
          <a:xfrm>
            <a:off x="1695450" y="-1376045"/>
            <a:ext cx="8427085" cy="10906125"/>
          </a:xfrm>
          <a:prstGeom prst="rect">
            <a:avLst/>
          </a:prstGeom>
        </p:spPr>
      </p:pic>
      <p:pic>
        <p:nvPicPr>
          <p:cNvPr id="2" name="Picture 1" descr="about"/>
          <p:cNvPicPr>
            <a:picLocks noChangeAspect="1"/>
          </p:cNvPicPr>
          <p:nvPr/>
        </p:nvPicPr>
        <p:blipFill>
          <a:blip r:embed="rId2"/>
          <a:srcRect l="13599" b="36352"/>
          <a:stretch>
            <a:fillRect/>
          </a:stretch>
        </p:blipFill>
        <p:spPr>
          <a:xfrm>
            <a:off x="0" y="1865630"/>
            <a:ext cx="10534015" cy="3213100"/>
          </a:xfrm>
          <a:prstGeom prst="rect">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6157913" y="1865313"/>
            <a:ext cx="6034088" cy="3213100"/>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文本框 13"/>
          <p:cNvSpPr txBox="1"/>
          <p:nvPr/>
        </p:nvSpPr>
        <p:spPr>
          <a:xfrm>
            <a:off x="7524750" y="2989580"/>
            <a:ext cx="4262438" cy="1445260"/>
          </a:xfrm>
          <a:prstGeom prst="rect">
            <a:avLst/>
          </a:prstGeom>
          <a:noFill/>
          <a:ln w="9525">
            <a:noFill/>
          </a:ln>
        </p:spPr>
        <p:txBody>
          <a:bodyPr wrap="square" anchor="t" anchorCtr="0">
            <a:spAutoFit/>
          </a:bodyPr>
          <a:lstStyle/>
          <a:p>
            <a:r>
              <a:rPr lang="en-US" altLang="zh-CN" sz="4400" b="1" dirty="0">
                <a:solidFill>
                  <a:srgbClr val="59575A"/>
                </a:solidFill>
                <a:latin typeface="Microsoft YaHei" panose="020B0503020204020204" pitchFamily="34" charset="-122"/>
                <a:ea typeface="Microsoft YaHei" panose="020B0503020204020204" pitchFamily="34" charset="-122"/>
              </a:rPr>
              <a:t>Ethics and WorkForce</a:t>
            </a:r>
            <a:endParaRPr lang="en-US" altLang="zh-CN" sz="4400" b="1" dirty="0">
              <a:solidFill>
                <a:srgbClr val="59575A"/>
              </a:solidFill>
              <a:latin typeface="Microsoft YaHei" panose="020B0503020204020204" pitchFamily="34" charset="-122"/>
              <a:ea typeface="Microsoft YaHei" panose="020B0503020204020204" pitchFamily="34" charset="-122"/>
            </a:endParaRPr>
          </a:p>
        </p:txBody>
      </p:sp>
      <p:sp>
        <p:nvSpPr>
          <p:cNvPr id="12293" name="文本框 14"/>
          <p:cNvSpPr txBox="1"/>
          <p:nvPr/>
        </p:nvSpPr>
        <p:spPr>
          <a:xfrm>
            <a:off x="3472180" y="2094230"/>
            <a:ext cx="2508885" cy="2646045"/>
          </a:xfrm>
          <a:prstGeom prst="rect">
            <a:avLst/>
          </a:prstGeom>
          <a:noFill/>
          <a:ln w="9525">
            <a:noFill/>
          </a:ln>
        </p:spPr>
        <p:txBody>
          <a:bodyPr wrap="square" anchor="t" anchorCtr="0">
            <a:spAutoFit/>
          </a:bodyPr>
          <a:lstStyle/>
          <a:p>
            <a:r>
              <a:rPr lang="en-US" altLang="zh-CN" sz="16600" b="1" i="1" dirty="0">
                <a:solidFill>
                  <a:schemeClr val="bg1"/>
                </a:solidFill>
                <a:latin typeface="Microsoft YaHei" panose="020B0503020204020204" pitchFamily="34" charset="-122"/>
                <a:ea typeface="Microsoft YaHei" panose="020B0503020204020204" pitchFamily="34" charset="-122"/>
              </a:rPr>
              <a:t>3</a:t>
            </a:r>
            <a:endParaRPr lang="en-US" altLang="zh-CN" sz="16600" b="1" i="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Rectangle 65"/>
          <p:cNvSpPr/>
          <p:nvPr/>
        </p:nvSpPr>
        <p:spPr>
          <a:xfrm>
            <a:off x="2981325" y="2180590"/>
            <a:ext cx="6504305" cy="32435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chemeClr val="lt1"/>
              </a:solidFill>
              <a:effectLst/>
              <a:uLnTx/>
              <a:uFillTx/>
              <a:latin typeface="Roboto Light"/>
              <a:ea typeface="+mn-ea"/>
              <a:cs typeface="+mn-cs"/>
            </a:endParaRPr>
          </a:p>
        </p:txBody>
      </p:sp>
      <p:sp>
        <p:nvSpPr>
          <p:cNvPr id="8211" name="文本框 19"/>
          <p:cNvSpPr txBox="1"/>
          <p:nvPr/>
        </p:nvSpPr>
        <p:spPr>
          <a:xfrm>
            <a:off x="142875" y="170180"/>
            <a:ext cx="3611880" cy="460375"/>
          </a:xfrm>
          <a:prstGeom prst="rect">
            <a:avLst/>
          </a:prstGeom>
          <a:noFill/>
          <a:ln w="9525">
            <a:noFill/>
          </a:ln>
        </p:spPr>
        <p:txBody>
          <a:bodyPr wrap="square" anchor="t" anchorCtr="0">
            <a:spAutoFit/>
          </a:bodyPr>
          <a:lstStyle/>
          <a:p>
            <a:r>
              <a:rPr lang="en-US" altLang="zh-CN" sz="2400" b="1" dirty="0">
                <a:latin typeface="Microsoft YaHei" panose="020B0503020204020204" pitchFamily="34" charset="-122"/>
                <a:ea typeface="Microsoft YaHei" panose="020B0503020204020204" pitchFamily="34" charset="-122"/>
                <a:sym typeface="+mn-ea"/>
              </a:rPr>
              <a:t>Ethics</a:t>
            </a:r>
            <a:endParaRPr lang="en-US" altLang="zh-CN" sz="2400" b="1" dirty="0">
              <a:latin typeface="Microsoft YaHei" panose="020B0503020204020204" pitchFamily="34" charset="-122"/>
              <a:ea typeface="Microsoft YaHei" panose="020B0503020204020204" pitchFamily="34" charset="-122"/>
              <a:sym typeface="+mn-ea"/>
            </a:endParaRPr>
          </a:p>
        </p:txBody>
      </p:sp>
      <p:sp>
        <p:nvSpPr>
          <p:cNvPr id="2" name="Text Box 1"/>
          <p:cNvSpPr txBox="1"/>
          <p:nvPr/>
        </p:nvSpPr>
        <p:spPr>
          <a:xfrm>
            <a:off x="2981960" y="2653030"/>
            <a:ext cx="6503670" cy="460375"/>
          </a:xfrm>
          <a:prstGeom prst="rect">
            <a:avLst/>
          </a:prstGeom>
          <a:noFill/>
        </p:spPr>
        <p:txBody>
          <a:bodyPr wrap="square" rtlCol="0">
            <a:spAutoFit/>
          </a:bodyPr>
          <a:lstStyle/>
          <a:p>
            <a:pPr algn="ctr"/>
            <a:r>
              <a:rPr lang="en-US" sz="2400" b="1" u="sng" dirty="0">
                <a:solidFill>
                  <a:schemeClr val="bg1"/>
                </a:solidFill>
                <a:latin typeface="Bahnschrift SemiBold Condensed" panose="020B0502040204020203" charset="0"/>
                <a:cs typeface="Bahnschrift SemiBold Condensed" panose="020B0502040204020203" charset="0"/>
              </a:rPr>
              <a:t>Ethics Training</a:t>
            </a:r>
            <a:endParaRPr lang="en-US" sz="2400" b="1" u="sng" dirty="0">
              <a:solidFill>
                <a:schemeClr val="bg1"/>
              </a:solidFill>
              <a:latin typeface="Bahnschrift SemiBold Condensed" panose="020B0502040204020203" charset="0"/>
              <a:cs typeface="Bahnschrift SemiBold Condensed" panose="020B0502040204020203" charset="0"/>
            </a:endParaRPr>
          </a:p>
        </p:txBody>
      </p:sp>
      <p:sp>
        <p:nvSpPr>
          <p:cNvPr id="3" name="Text Box 2"/>
          <p:cNvSpPr txBox="1"/>
          <p:nvPr/>
        </p:nvSpPr>
        <p:spPr>
          <a:xfrm>
            <a:off x="3070225" y="3278505"/>
            <a:ext cx="6415405" cy="2030095"/>
          </a:xfrm>
          <a:prstGeom prst="rect">
            <a:avLst/>
          </a:prstGeom>
          <a:noFill/>
        </p:spPr>
        <p:txBody>
          <a:bodyPr wrap="square" rtlCol="0">
            <a:spAutoFit/>
          </a:bodyPr>
          <a:lstStyle/>
          <a:p>
            <a:pPr algn="ctr"/>
            <a:r>
              <a:rPr lang="en-US" dirty="0">
                <a:solidFill>
                  <a:schemeClr val="bg1"/>
                </a:solidFill>
                <a:latin typeface="Microsoft YaHei" panose="020B0503020204020204" pitchFamily="34" charset="-122"/>
                <a:ea typeface="Microsoft YaHei" panose="020B0503020204020204" pitchFamily="34" charset="-122"/>
                <a:cs typeface="Bahnschrift Condensed" panose="020B0502040204020203" charset="0"/>
              </a:rPr>
              <a:t>Ethics training programs are invaluable tools for organizations aiming to enhance ethical behavior. These programs educate employees about ethical principles, company policies, and the consequences of unethical actions. Through interactive training sessions, employees gain a deep understanding of ethical dilemmas and learn how to navigate them responsibly.</a:t>
            </a:r>
            <a:endParaRPr lang="en-US" dirty="0">
              <a:solidFill>
                <a:schemeClr val="bg1"/>
              </a:solidFill>
              <a:latin typeface="Microsoft YaHei" panose="020B0503020204020204" pitchFamily="34" charset="-122"/>
              <a:ea typeface="Microsoft YaHei" panose="020B0503020204020204" pitchFamily="34" charset="-122"/>
              <a:cs typeface="Bahnschrift Condensed" panose="020B0502040204020203" charset="0"/>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s</a:t>
            </a: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65" name="Rectangle 64"/>
          <p:cNvSpPr/>
          <p:nvPr/>
        </p:nvSpPr>
        <p:spPr>
          <a:xfrm>
            <a:off x="722630" y="1800225"/>
            <a:ext cx="4097020" cy="2818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66" name="Rectangle 65"/>
          <p:cNvSpPr/>
          <p:nvPr/>
        </p:nvSpPr>
        <p:spPr>
          <a:xfrm>
            <a:off x="7059295" y="1767205"/>
            <a:ext cx="4097020" cy="28511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lt1"/>
              </a:solidFill>
              <a:effectLst/>
              <a:uLnTx/>
              <a:uFillTx/>
              <a:latin typeface="Roboto Light"/>
              <a:ea typeface="+mn-ea"/>
              <a:cs typeface="+mn-cs"/>
            </a:endParaRPr>
          </a:p>
        </p:txBody>
      </p:sp>
      <p:sp>
        <p:nvSpPr>
          <p:cNvPr id="8204" name="TextBox 77"/>
          <p:cNvSpPr txBox="1"/>
          <p:nvPr/>
        </p:nvSpPr>
        <p:spPr>
          <a:xfrm>
            <a:off x="963827" y="2681583"/>
            <a:ext cx="3682314" cy="1274445"/>
          </a:xfrm>
          <a:prstGeom prst="rect">
            <a:avLst/>
          </a:prstGeom>
          <a:noFill/>
          <a:ln w="9525">
            <a:noFill/>
          </a:ln>
        </p:spPr>
        <p:txBody>
          <a:bodyPr wrap="square" anchor="t" anchorCtr="0">
            <a:spAutoFit/>
          </a:bodyPr>
          <a:lstStyle/>
          <a:p>
            <a:pPr algn="ctr">
              <a:lnSpc>
                <a:spcPct val="110000"/>
              </a:lnSpc>
            </a:pPr>
            <a:r>
              <a:rPr lang="zh-CN" altLang="en-US" sz="1400" dirty="0">
                <a:solidFill>
                  <a:schemeClr val="bg1"/>
                </a:solidFill>
                <a:latin typeface="Bahnschrift SemiBold SemiConden" charset="0"/>
                <a:ea typeface="Microsoft YaHei" panose="020B0503020204020204" pitchFamily="34" charset="-122"/>
                <a:cs typeface="Bahnschrift SemiBold SemiConden" charset="0"/>
                <a:sym typeface="Century Gothic" pitchFamily="34" charset="0"/>
              </a:rPr>
              <a:t>These are specific, job-related skills. In a bank, technical skills might include knowledge of financial analysis, banking regulations, and software tools for financial management.</a:t>
            </a:r>
            <a:endParaRPr lang="zh-CN" altLang="en-US" sz="1400" dirty="0">
              <a:solidFill>
                <a:schemeClr val="bg1"/>
              </a:solidFill>
              <a:latin typeface="Bahnschrift SemiBold SemiConden" charset="0"/>
              <a:ea typeface="Microsoft YaHei" panose="020B0503020204020204" pitchFamily="34" charset="-122"/>
              <a:cs typeface="Bahnschrift SemiBold SemiConden" charset="0"/>
              <a:sym typeface="Century Gothic" pitchFamily="34" charset="0"/>
            </a:endParaRPr>
          </a:p>
        </p:txBody>
      </p:sp>
      <p:sp>
        <p:nvSpPr>
          <p:cNvPr id="8205" name="Rectangle 78"/>
          <p:cNvSpPr/>
          <p:nvPr/>
        </p:nvSpPr>
        <p:spPr>
          <a:xfrm>
            <a:off x="1560354" y="2375853"/>
            <a:ext cx="2421890" cy="398780"/>
          </a:xfrm>
          <a:prstGeom prst="rect">
            <a:avLst/>
          </a:prstGeom>
          <a:noFill/>
          <a:ln w="9525">
            <a:noFill/>
          </a:ln>
        </p:spPr>
        <p:txBody>
          <a:bodyPr wrap="none" anchor="t" anchorCtr="0">
            <a:spAutoFit/>
          </a:bodyPr>
          <a:lstStyle/>
          <a:p>
            <a:pPr algn="ctr"/>
            <a:r>
              <a:rPr lang="zh-CN" altLang="en-US" sz="2000" b="1" dirty="0">
                <a:solidFill>
                  <a:schemeClr val="bg1"/>
                </a:solidFill>
                <a:latin typeface="Bahnschrift SemiBold Condensed" panose="020B0502040204020203" charset="0"/>
                <a:ea typeface="Roboto Regular"/>
                <a:cs typeface="Bahnschrift SemiBold Condensed" panose="020B0502040204020203" charset="0"/>
              </a:rPr>
              <a:t>Workforce diversity</a:t>
            </a:r>
            <a:endParaRPr lang="zh-CN" altLang="en-US" sz="2000" b="1" dirty="0">
              <a:solidFill>
                <a:schemeClr val="bg1"/>
              </a:solidFill>
              <a:latin typeface="Bahnschrift SemiBold Condensed" panose="020B0502040204020203" charset="0"/>
              <a:ea typeface="Roboto Regular"/>
              <a:cs typeface="Bahnschrift SemiBold Condensed" panose="020B0502040204020203" charset="0"/>
            </a:endParaRPr>
          </a:p>
        </p:txBody>
      </p:sp>
      <p:sp>
        <p:nvSpPr>
          <p:cNvPr id="8208" name="TextBox 74"/>
          <p:cNvSpPr txBox="1"/>
          <p:nvPr/>
        </p:nvSpPr>
        <p:spPr>
          <a:xfrm>
            <a:off x="7224661" y="2681582"/>
            <a:ext cx="3766288" cy="1274445"/>
          </a:xfrm>
          <a:prstGeom prst="rect">
            <a:avLst/>
          </a:prstGeom>
          <a:noFill/>
          <a:ln w="9525">
            <a:noFill/>
          </a:ln>
        </p:spPr>
        <p:txBody>
          <a:bodyPr wrap="square" anchor="t" anchorCtr="0">
            <a:spAutoFit/>
          </a:bodyPr>
          <a:lstStyle/>
          <a:p>
            <a:pPr algn="ctr">
              <a:lnSpc>
                <a:spcPct val="110000"/>
              </a:lnSpc>
            </a:pPr>
            <a:r>
              <a:rPr lang="zh-CN" altLang="en-US" sz="1400" dirty="0">
                <a:solidFill>
                  <a:schemeClr val="bg1"/>
                </a:solidFill>
                <a:latin typeface="Microsoft YaHei" panose="020B0503020204020204" pitchFamily="34" charset="-122"/>
                <a:ea typeface="Microsoft YaHei" panose="020B0503020204020204" pitchFamily="34" charset="-122"/>
                <a:sym typeface="Century Gothic" pitchFamily="34" charset="0"/>
              </a:rPr>
              <a:t>Human skills involve interpersonal abilities. Bank managers need these skills to work effectively with their teams and </a:t>
            </a:r>
            <a:r>
              <a:rPr lang="zh-CN" altLang="en-US" sz="1400" dirty="0">
                <a:solidFill>
                  <a:schemeClr val="bg1"/>
                </a:solidFill>
                <a:latin typeface="Microsoft YaHei" panose="020B0503020204020204" pitchFamily="34" charset="-122"/>
                <a:ea typeface="Microsoft YaHei" panose="020B0503020204020204" pitchFamily="34" charset="-122"/>
                <a:sym typeface="Century Gothic" pitchFamily="34" charset="0"/>
              </a:rPr>
              <a:t>clients, fostering teamwork and resolving conflicts.</a:t>
            </a:r>
            <a:endParaRPr lang="zh-CN" altLang="en-US" sz="1400" dirty="0">
              <a:solidFill>
                <a:schemeClr val="bg1"/>
              </a:solidFill>
              <a:latin typeface="Microsoft YaHei" panose="020B0503020204020204" pitchFamily="34" charset="-122"/>
              <a:ea typeface="Microsoft YaHei" panose="020B0503020204020204" pitchFamily="34" charset="-122"/>
              <a:sym typeface="Century Gothic" pitchFamily="34" charset="0"/>
            </a:endParaRPr>
          </a:p>
        </p:txBody>
      </p:sp>
      <p:sp>
        <p:nvSpPr>
          <p:cNvPr id="8209" name="Rectangle 75"/>
          <p:cNvSpPr/>
          <p:nvPr/>
        </p:nvSpPr>
        <p:spPr>
          <a:xfrm>
            <a:off x="7771130" y="2376170"/>
            <a:ext cx="2673985" cy="398780"/>
          </a:xfrm>
          <a:prstGeom prst="rect">
            <a:avLst/>
          </a:prstGeom>
          <a:noFill/>
          <a:ln w="9525">
            <a:noFill/>
          </a:ln>
        </p:spPr>
        <p:txBody>
          <a:bodyPr wrap="none" anchor="t" anchorCtr="0">
            <a:spAutoFit/>
          </a:bodyPr>
          <a:lstStyle/>
          <a:p>
            <a:pPr algn="ctr"/>
            <a:r>
              <a:rPr lang="zh-CN" altLang="en-US" sz="2000" b="1" dirty="0">
                <a:solidFill>
                  <a:schemeClr val="bg1"/>
                </a:solidFill>
                <a:latin typeface="Bahnschrift SemiBold Condensed" panose="020B0502040204020203" charset="0"/>
                <a:ea typeface="Roboto Regular"/>
                <a:cs typeface="Bahnschrift SemiBold Condensed" panose="020B0502040204020203" charset="0"/>
              </a:rPr>
              <a:t>Continuously learning</a:t>
            </a:r>
            <a:endParaRPr lang="zh-CN" altLang="en-US" sz="2000" b="1" dirty="0">
              <a:solidFill>
                <a:schemeClr val="bg1"/>
              </a:solidFill>
              <a:latin typeface="Bahnschrift SemiBold Condensed" panose="020B0502040204020203" charset="0"/>
              <a:ea typeface="Roboto Regular"/>
              <a:cs typeface="Bahnschrift SemiBold Condensed" panose="020B0502040204020203" charset="0"/>
            </a:endParaRPr>
          </a:p>
        </p:txBody>
      </p:sp>
      <p:sp>
        <p:nvSpPr>
          <p:cNvPr id="8211" name="文本框 19"/>
          <p:cNvSpPr txBox="1"/>
          <p:nvPr/>
        </p:nvSpPr>
        <p:spPr>
          <a:xfrm>
            <a:off x="142875" y="170180"/>
            <a:ext cx="7319010" cy="460375"/>
          </a:xfrm>
          <a:prstGeom prst="rect">
            <a:avLst/>
          </a:prstGeom>
          <a:noFill/>
          <a:ln w="9525">
            <a:noFill/>
          </a:ln>
        </p:spPr>
        <p:txBody>
          <a:bodyPr wrap="square" anchor="t" anchorCtr="0">
            <a:spAutoFit/>
          </a:bodyPr>
          <a:lstStyle/>
          <a:p>
            <a:r>
              <a:rPr lang="en-US" sz="2400" b="1" dirty="0">
                <a:latin typeface="Microsoft YaHei" panose="020B0503020204020204" pitchFamily="34" charset="-122"/>
                <a:ea typeface="Microsoft YaHei" panose="020B0503020204020204" pitchFamily="34" charset="-122"/>
                <a:sym typeface="+mn-ea"/>
              </a:rPr>
              <a:t>Workforce and learning Enviroment </a:t>
            </a:r>
            <a:endParaRPr lang="en-US" sz="2400" b="1" dirty="0">
              <a:latin typeface="Microsoft YaHei" panose="020B0503020204020204" pitchFamily="34" charset="-122"/>
              <a:ea typeface="Microsoft YaHei" panose="020B0503020204020204" pitchFamily="34" charset="-122"/>
              <a:sym typeface="+mn-ea"/>
            </a:endParaRPr>
          </a:p>
        </p:txBody>
      </p:sp>
      <p:pic>
        <p:nvPicPr>
          <p:cNvPr id="6" name="Picture 5" descr="Bankislami_logo_without_Motive"/>
          <p:cNvPicPr>
            <a:picLocks noChangeAspect="1"/>
          </p:cNvPicPr>
          <p:nvPr/>
        </p:nvPicPr>
        <p:blipFill>
          <a:blip r:embed="rId1"/>
          <a:stretch>
            <a:fillRect/>
          </a:stretch>
        </p:blipFill>
        <p:spPr>
          <a:xfrm>
            <a:off x="11104880" y="5515610"/>
            <a:ext cx="1040765" cy="1348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10298</Words>
  <Application>WPS Presentation</Application>
  <PresentationFormat>Widescreen</PresentationFormat>
  <Paragraphs>296</Paragraphs>
  <Slides>27</Slides>
  <Notes>3</Notes>
  <HiddenSlides>0</HiddenSlides>
  <MMClips>0</MMClips>
  <ScaleCrop>false</ScaleCrop>
  <HeadingPairs>
    <vt:vector size="6" baseType="variant">
      <vt:variant>
        <vt:lpstr>已用的字体</vt:lpstr>
      </vt:variant>
      <vt:variant>
        <vt:i4>52</vt:i4>
      </vt:variant>
      <vt:variant>
        <vt:lpstr>主题</vt:lpstr>
      </vt:variant>
      <vt:variant>
        <vt:i4>1</vt:i4>
      </vt:variant>
      <vt:variant>
        <vt:lpstr>幻灯片标题</vt:lpstr>
      </vt:variant>
      <vt:variant>
        <vt:i4>27</vt:i4>
      </vt:variant>
    </vt:vector>
  </HeadingPairs>
  <TitlesOfParts>
    <vt:vector size="80" baseType="lpstr">
      <vt:lpstr>Arial</vt:lpstr>
      <vt:lpstr>SimSun</vt:lpstr>
      <vt:lpstr>Wingdings</vt:lpstr>
      <vt:lpstr>Calibri</vt:lpstr>
      <vt:lpstr>Microsoft YaHei</vt:lpstr>
      <vt:lpstr>Roboto Condensed Light</vt:lpstr>
      <vt:lpstr>Bahnschrift</vt:lpstr>
      <vt:lpstr>Roboto Condensed Light</vt:lpstr>
      <vt:lpstr>Segoe Print</vt:lpstr>
      <vt:lpstr>Roboto Light</vt:lpstr>
      <vt:lpstr>Century Gothic</vt:lpstr>
      <vt:lpstr>Roboto Regular</vt:lpstr>
      <vt:lpstr>MV Boli</vt:lpstr>
      <vt:lpstr>Arial Unicode MS</vt:lpstr>
      <vt:lpstr>Calibri Light</vt:lpstr>
      <vt:lpstr>FontAwesome</vt:lpstr>
      <vt:lpstr>Times New Roman</vt:lpstr>
      <vt:lpstr>等线</vt:lpstr>
      <vt:lpstr>Bahnschrift SemiBold Condensed</vt:lpstr>
      <vt:lpstr>Segoe UI</vt:lpstr>
      <vt:lpstr>Lato Light</vt:lpstr>
      <vt:lpstr>MS PGothic</vt:lpstr>
      <vt:lpstr>Lato Light</vt:lpstr>
      <vt:lpstr>Lato Regular</vt:lpstr>
      <vt:lpstr>Helvetica Neue</vt:lpstr>
      <vt:lpstr>Open Sans</vt:lpstr>
      <vt:lpstr>Gill Sans</vt:lpstr>
      <vt:lpstr>Open Sans</vt:lpstr>
      <vt:lpstr>linea-ecommerce-10</vt:lpstr>
      <vt:lpstr>Calibri</vt:lpstr>
      <vt:lpstr>Microsoft New Tai Lue</vt:lpstr>
      <vt:lpstr>Microsoft YaHei UI</vt:lpstr>
      <vt:lpstr>Microsoft Himalaya</vt:lpstr>
      <vt:lpstr>Bahnschrift SemiCondensed</vt:lpstr>
      <vt:lpstr>Microsoft Tai Le</vt:lpstr>
      <vt:lpstr>Microsoft YaHei Light</vt:lpstr>
      <vt:lpstr>Microsoft Sans Serif</vt:lpstr>
      <vt:lpstr>Lucida Sans Unicode</vt:lpstr>
      <vt:lpstr>HoloLens MDL2 Assets</vt:lpstr>
      <vt:lpstr>Bahnschrift SemiBold</vt:lpstr>
      <vt:lpstr>Arial Black</vt:lpstr>
      <vt:lpstr>Bahnschrift Condensed</vt:lpstr>
      <vt:lpstr>Bahnschrift SemiBold SemiConden</vt:lpstr>
      <vt:lpstr>Segoe UI Black</vt:lpstr>
      <vt:lpstr>Product Sans</vt:lpstr>
      <vt:lpstr>PMingLiU-ExtB</vt:lpstr>
      <vt:lpstr>MS UI Gothic</vt:lpstr>
      <vt:lpstr>SimSun-ExtB</vt:lpstr>
      <vt:lpstr>Bahnschrift Light SemiCondensed</vt:lpstr>
      <vt:lpstr>Cascadia Code SemiBold</vt:lpstr>
      <vt:lpstr>Corbel Light</vt:lpstr>
      <vt:lpstr>Cascadia Code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THE GHILLIE DUDE</cp:lastModifiedBy>
  <cp:revision>144</cp:revision>
  <dcterms:created xsi:type="dcterms:W3CDTF">2016-02-02T05:04:00Z</dcterms:created>
  <dcterms:modified xsi:type="dcterms:W3CDTF">2023-12-04T16:11:38Z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B4F31EBF88704E9F9E32448D910DBF8F_11</vt:lpwstr>
  </property>
</Properties>
</file>