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Lie detection isn't just for interrogations—it's a multidisciplinary domain combining psychology, computer vision, and machine learning. At its core, it's about analyzing the smallest clues: micro-expressions. These are fleeting facial expressions that last less than half a second and are almost impossible to fake or control consciously.</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Detecting lies through these expressions allows us to peer into a person's true emotions, offering a powerful tool for law enforcement, security, and even corporate settings. While traditional polygraphs rely on physiological responses, facial micro-expressions provide a non-invasive, behavior-based method of deception detection.</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The field has seen a significant boost with advances in machine learning, enabling systems to process video frames and recognize patterns that the human eye might miss. This presentation explores our novel approach to enhance lie detection accuracy using deep learning and vision transformers.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Lie detection technologies are increasingly vital across domains where truth has significant implications. In the legal system, micro-expression analysis provides an additional layer of scrutiny during testimony, helping courts evaluate the credibility of defendants and witnesses.</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At border security and customs checkpoints, non-invasive real-time analysis of facial expressions can flag suspicious behavior. This supports human officers in identifying deception without physical intervention.</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Corporates are also adopting these techniques during high-stakes hiring, internal investigations, and compliance checks. In each case, automated lie detection tools act as decision support systems, providing objective cues that complement human judgment.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54986ab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54986ab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554986abb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554986abb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The backbone of any machine learning system is data—and in lie detection, acquiring reliable, labeled datasets is uniquely challenging. Our research utilizes two contrasting datasets: real-life court trial videos and the Silesian micro-expression dataset.</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Courtroom footage is invaluable for its authenticity. These clips, often recorded in poor lighting and resolution, depict real human emotions under legal pressure. However, their low quality presents significant pre-processing and modeling challenges.</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On the other hand, the Silesian dataset, collected in controlled environments, offers high-resolution imagery and precise annotations, but lacks the high-stakes realism. Balancing these datasets allows us to train models that generalize across domains and perform robustly in both simulated and practical scenarios.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The baseline approach in our research is built upon a combination of two powerful elements: Long Short-Term Memory (LSTM) networks and facial Action Units (AUs). LSTMs are recurrent neural networks tailored for sequence data. They're ideal for modeling temporal patterns in video sequences, particularly for micro-expressions that unfold over time.</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On the feature side, AUs provide structured, interpretable cues about facial muscle movements. These are extracted using pre-trained models, acting as a bridge between raw visual data and psychological indicators of deception. AUs such as AU12 (lip corner puller) and AU4 (brow lowerer) are especially diagnostic.</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This combination—feeding AU time series into an LSTM—forms a strong baseline architecture. However, the two-step nature (feature extraction then learning) creates a bottleneck, motivating our exploration of end-to-end transformer models. Let's next look at how we expanded this baseline using ensemble LSTMs.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We extended the base LSTM+AU architecture using ensemble learning techniques—specifically, stacking, bagging, and boosting—to enhance performance and generalizability.</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Stacked LSTMs involve layering multiple LSTM blocks, allowing the model to learn deeper and more nuanced temporal dependencies. This depth improves sensitivity to subtle temporal cues in facial expressions. Bagging then comes into play by training multiple such models on bootstrapped subsets of the data. This reduces overfitting and increases stability, especially important given the variability in video quality and expression intensity.</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Lastly, boosting is used to sequentially refine model weights based on classification errors. By focusing on hard-to-classify instances, the ensemble becomes more precise in identifying deceptive behavior. Collectively, these methods outperform single-model baselines on both real and synthetic datasets.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Expanding on our transformer-based approach, we utilize a Vision Transformer (ViT) architecture pre-trained on Meta’s Kinetics-600 (K600) dataset. This extensive pretraining enables our model to capture intricate spatio-temporal facial patterns essential for micro-expression analysis.</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Instead of relying on intermediate features like Action Units, our method feeds raw video frames into a ViT backbone. On top of this, we developed a custom Multi-Layer Perceptron (MLP) head tailored for binary classification of deceptive vs. truthful expressions. This MLP head is fine-tuned specifically on our dataset, allowing the model to adapt its representations to the unique patterns of human deception.</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This end-to-end setup dramatically reduces feature engineering overhead and leverages the hierarchical feature extraction capacity of transformers, leading to improved accuracy and robustness in real-world applications.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In summary, our study demonstrates that Vision Transformers, particularly when combined with robust pretraining on Kinetics-600 and fine-tuned MLP heads, significantly outperform conventional LSTM-based approaches in micro-expression based lie detection.</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However, transitioning from controlled experiments to real-world deployment remains a key challenge. Future systems must handle variability in video quality, cultural diversity in expressions, and nuanced contexts of deception.</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Our next steps include enhancing model generalization across datasets, integrating multimodal signals (voice, gaze), and rigorously addressing privacy and ethical implications. With continued progress, AI-powered deception detection could revolutionize security, legal, and organizational decision-making frameworks.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AND_BODY_1">
    <p:spTree>
      <p:nvGrpSpPr>
        <p:cNvPr id="9" name="Shape 9"/>
        <p:cNvGrpSpPr/>
        <p:nvPr/>
      </p:nvGrpSpPr>
      <p:grpSpPr>
        <a:xfrm>
          <a:off x="0" y="0"/>
          <a:ext cx="0" cy="0"/>
          <a:chOff x="0" y="0"/>
          <a:chExt cx="0" cy="0"/>
        </a:xfrm>
      </p:grpSpPr>
      <p:sp>
        <p:nvSpPr>
          <p:cNvPr id="10" name="Google Shape;10;p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txBox="1"/>
          <p:nvPr>
            <p:ph type="title"/>
          </p:nvPr>
        </p:nvSpPr>
        <p:spPr>
          <a:xfrm>
            <a:off x="311700" y="0"/>
            <a:ext cx="8520600" cy="712925"/>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 name="Google Shape;12;p2"/>
          <p:cNvSpPr txBox="1"/>
          <p:nvPr>
            <p:ph idx="1" type="body"/>
          </p:nvPr>
        </p:nvSpPr>
        <p:spPr>
          <a:xfrm>
            <a:off x="311700" y="1194734"/>
            <a:ext cx="8520600" cy="3850965"/>
          </a:xfrm>
          <a:prstGeom prst="rect">
            <a:avLst/>
          </a:prstGeom>
          <a:noFill/>
          <a:ln>
            <a:noFill/>
          </a:ln>
        </p:spPr>
        <p:txBody>
          <a:bodyPr anchorCtr="0" anchor="t" bIns="91425" lIns="91425" spcFirstLastPara="1" rIns="91425" wrap="square" tIns="91425">
            <a:normAutofit/>
          </a:bodyPr>
          <a:lstStyle>
            <a:lvl1pPr indent="-330200" lvl="0" marL="457200" algn="l">
              <a:lnSpc>
                <a:spcPct val="115000"/>
              </a:lnSpc>
              <a:spcBef>
                <a:spcPts val="0"/>
              </a:spcBef>
              <a:spcAft>
                <a:spcPts val="0"/>
              </a:spcAft>
              <a:buSzPts val="1600"/>
              <a:buChar char="●"/>
              <a:defRPr sz="16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3" name="Google Shape;13;p2"/>
          <p:cNvSpPr txBox="1"/>
          <p:nvPr>
            <p:ph idx="12" type="sldNum"/>
          </p:nvPr>
        </p:nvSpPr>
        <p:spPr>
          <a:xfrm>
            <a:off x="8832297" y="4863993"/>
            <a:ext cx="311411" cy="192824"/>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2"/>
          <p:cNvSpPr txBox="1"/>
          <p:nvPr>
            <p:ph idx="2" type="subTitle"/>
          </p:nvPr>
        </p:nvSpPr>
        <p:spPr>
          <a:xfrm>
            <a:off x="311699" y="712926"/>
            <a:ext cx="8520599" cy="481810"/>
          </a:xfrm>
          <a:prstGeom prst="rect">
            <a:avLst/>
          </a:prstGeom>
          <a:noFill/>
          <a:ln>
            <a:noFill/>
          </a:ln>
        </p:spPr>
        <p:txBody>
          <a:bodyPr anchorCtr="0" anchor="t" bIns="91425" lIns="91425" spcFirstLastPara="1" rIns="91425" wrap="square" tIns="0">
            <a:normAutofit/>
          </a:bodyPr>
          <a:lstStyle>
            <a:lvl1pPr lvl="0" algn="l">
              <a:lnSpc>
                <a:spcPct val="100000"/>
              </a:lnSpc>
              <a:spcBef>
                <a:spcPts val="0"/>
              </a:spcBef>
              <a:spcAft>
                <a:spcPts val="0"/>
              </a:spcAft>
              <a:buSzPts val="1800"/>
              <a:buNone/>
              <a:defRPr sz="16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100"/>
              <a:buNone/>
              <a:defRPr sz="2100"/>
            </a:lvl1pPr>
          </a:lstStyle>
          <a:p/>
        </p:txBody>
      </p:sp>
      <p:sp>
        <p:nvSpPr>
          <p:cNvPr id="57" name="Google Shape;5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 name="Shape 58"/>
        <p:cNvGrpSpPr/>
        <p:nvPr/>
      </p:nvGrpSpPr>
      <p:grpSpPr>
        <a:xfrm>
          <a:off x="0" y="0"/>
          <a:ext cx="0" cy="0"/>
          <a:chOff x="0" y="0"/>
          <a:chExt cx="0" cy="0"/>
        </a:xfrm>
      </p:grpSpPr>
      <p:sp>
        <p:nvSpPr>
          <p:cNvPr id="59" name="Google Shape;59;p1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2"/>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61" name="Google Shape;61;p12"/>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2" name="Google Shape;6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7" name="Google Shape;17;p3"/>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8" name="Google Shape;18;p3"/>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cxnSp>
        <p:nvCxnSpPr>
          <p:cNvPr id="20" name="Google Shape;20;p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21" name="Google Shape;21;p4"/>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2" name="Google Shape;22;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5"/>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5"/>
          <p:cNvSpPr txBox="1"/>
          <p:nvPr>
            <p:ph idx="1" type="body"/>
          </p:nvPr>
        </p:nvSpPr>
        <p:spPr>
          <a:xfrm>
            <a:off x="311700" y="1304875"/>
            <a:ext cx="8520600" cy="3416400"/>
          </a:xfrm>
          <a:prstGeom prst="rect">
            <a:avLst/>
          </a:prstGeom>
          <a:noFill/>
          <a:ln>
            <a:noFill/>
          </a:ln>
        </p:spPr>
        <p:txBody>
          <a:bodyPr anchorCtr="0" anchor="t" bIns="91425" lIns="91425" spcFirstLastPara="1" rIns="91425" wrap="square" tIns="91425">
            <a:normAutofit/>
          </a:bodyPr>
          <a:lstStyle>
            <a:lvl1pPr indent="-330200" lvl="0" marL="457200" algn="l">
              <a:lnSpc>
                <a:spcPct val="115000"/>
              </a:lnSpc>
              <a:spcBef>
                <a:spcPts val="0"/>
              </a:spcBef>
              <a:spcAft>
                <a:spcPts val="0"/>
              </a:spcAft>
              <a:buSzPts val="1600"/>
              <a:buChar char="●"/>
              <a:defRPr sz="16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7" name="Google Shape;2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5"/>
          <p:cNvSpPr txBox="1"/>
          <p:nvPr>
            <p:ph idx="2" type="subTitle"/>
          </p:nvPr>
        </p:nvSpPr>
        <p:spPr>
          <a:xfrm>
            <a:off x="387975" y="789025"/>
            <a:ext cx="8520600" cy="8331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500"/>
              <a:buNone/>
              <a:defRPr sz="15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6"/>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6"/>
          <p:cNvSpPr txBox="1"/>
          <p:nvPr>
            <p:ph idx="1" type="body"/>
          </p:nvPr>
        </p:nvSpPr>
        <p:spPr>
          <a:xfrm>
            <a:off x="311700" y="13810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6"/>
          <p:cNvSpPr txBox="1"/>
          <p:nvPr>
            <p:ph idx="2" type="body"/>
          </p:nvPr>
        </p:nvSpPr>
        <p:spPr>
          <a:xfrm>
            <a:off x="4832400" y="13048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6"/>
          <p:cNvSpPr txBox="1"/>
          <p:nvPr>
            <p:ph idx="3" type="subTitle"/>
          </p:nvPr>
        </p:nvSpPr>
        <p:spPr>
          <a:xfrm>
            <a:off x="386975" y="864000"/>
            <a:ext cx="8368200" cy="84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None/>
              <a:defRPr sz="1500"/>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35" name="Google Shape;35;p6"/>
          <p:cNvSpPr txBox="1"/>
          <p:nvPr>
            <p:ph idx="4" type="body"/>
          </p:nvPr>
        </p:nvSpPr>
        <p:spPr>
          <a:xfrm>
            <a:off x="4813725" y="3822525"/>
            <a:ext cx="3999900" cy="208200"/>
          </a:xfrm>
          <a:prstGeom prst="rect">
            <a:avLst/>
          </a:prstGeom>
          <a:noFill/>
          <a:ln>
            <a:noFill/>
          </a:ln>
        </p:spPr>
        <p:txBody>
          <a:bodyPr anchorCtr="0" anchor="t" bIns="91425" lIns="91425" spcFirstLastPara="1" rIns="91425" wrap="square" tIns="91425">
            <a:normAutofit/>
          </a:bodyPr>
          <a:lstStyle>
            <a:lvl1pPr indent="-273050" lvl="0" marL="457200" algn="r">
              <a:lnSpc>
                <a:spcPct val="115000"/>
              </a:lnSpc>
              <a:spcBef>
                <a:spcPts val="0"/>
              </a:spcBef>
              <a:spcAft>
                <a:spcPts val="0"/>
              </a:spcAft>
              <a:buSzPts val="700"/>
              <a:buChar char="●"/>
              <a:defRPr sz="700"/>
            </a:lvl1pPr>
            <a:lvl2pPr indent="-260350" lvl="1" marL="914400" algn="r">
              <a:lnSpc>
                <a:spcPct val="115000"/>
              </a:lnSpc>
              <a:spcBef>
                <a:spcPts val="0"/>
              </a:spcBef>
              <a:spcAft>
                <a:spcPts val="0"/>
              </a:spcAft>
              <a:buSzPts val="500"/>
              <a:buChar char="○"/>
              <a:defRPr sz="500"/>
            </a:lvl2pPr>
            <a:lvl3pPr indent="-260350" lvl="2" marL="1371600" algn="r">
              <a:lnSpc>
                <a:spcPct val="115000"/>
              </a:lnSpc>
              <a:spcBef>
                <a:spcPts val="0"/>
              </a:spcBef>
              <a:spcAft>
                <a:spcPts val="0"/>
              </a:spcAft>
              <a:buSzPts val="500"/>
              <a:buChar char="■"/>
              <a:defRPr sz="500"/>
            </a:lvl3pPr>
            <a:lvl4pPr indent="-260350" lvl="3" marL="1828800" algn="r">
              <a:lnSpc>
                <a:spcPct val="115000"/>
              </a:lnSpc>
              <a:spcBef>
                <a:spcPts val="0"/>
              </a:spcBef>
              <a:spcAft>
                <a:spcPts val="0"/>
              </a:spcAft>
              <a:buSzPts val="500"/>
              <a:buChar char="●"/>
              <a:defRPr sz="500"/>
            </a:lvl4pPr>
            <a:lvl5pPr indent="-260350" lvl="4" marL="2286000" algn="r">
              <a:lnSpc>
                <a:spcPct val="115000"/>
              </a:lnSpc>
              <a:spcBef>
                <a:spcPts val="0"/>
              </a:spcBef>
              <a:spcAft>
                <a:spcPts val="0"/>
              </a:spcAft>
              <a:buSzPts val="500"/>
              <a:buChar char="○"/>
              <a:defRPr sz="500"/>
            </a:lvl5pPr>
            <a:lvl6pPr indent="-260350" lvl="5" marL="2743200" algn="r">
              <a:lnSpc>
                <a:spcPct val="115000"/>
              </a:lnSpc>
              <a:spcBef>
                <a:spcPts val="0"/>
              </a:spcBef>
              <a:spcAft>
                <a:spcPts val="0"/>
              </a:spcAft>
              <a:buSzPts val="500"/>
              <a:buChar char="■"/>
              <a:defRPr sz="500"/>
            </a:lvl6pPr>
            <a:lvl7pPr indent="-260350" lvl="6" marL="3200400" algn="r">
              <a:lnSpc>
                <a:spcPct val="115000"/>
              </a:lnSpc>
              <a:spcBef>
                <a:spcPts val="0"/>
              </a:spcBef>
              <a:spcAft>
                <a:spcPts val="0"/>
              </a:spcAft>
              <a:buSzPts val="500"/>
              <a:buChar char="●"/>
              <a:defRPr sz="500"/>
            </a:lvl7pPr>
            <a:lvl8pPr indent="-260350" lvl="7" marL="3657600" algn="r">
              <a:lnSpc>
                <a:spcPct val="115000"/>
              </a:lnSpc>
              <a:spcBef>
                <a:spcPts val="0"/>
              </a:spcBef>
              <a:spcAft>
                <a:spcPts val="0"/>
              </a:spcAft>
              <a:buSzPts val="500"/>
              <a:buChar char="○"/>
              <a:defRPr sz="500"/>
            </a:lvl8pPr>
            <a:lvl9pPr indent="-260350" lvl="8" marL="4114800" algn="r">
              <a:lnSpc>
                <a:spcPct val="115000"/>
              </a:lnSpc>
              <a:spcBef>
                <a:spcPts val="0"/>
              </a:spcBef>
              <a:spcAft>
                <a:spcPts val="0"/>
              </a:spcAft>
              <a:buSzPts val="500"/>
              <a:buChar char="■"/>
              <a:defRPr sz="5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8" name="Google Shape;3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1" name="Google Shape;41;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2" name="Google Shape;4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5" name="Google Shape;4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cxnSp>
        <p:nvCxnSpPr>
          <p:cNvPr id="47" name="Google Shape;47;p10"/>
          <p:cNvCxnSpPr/>
          <p:nvPr/>
        </p:nvCxnSpPr>
        <p:spPr>
          <a:xfrm>
            <a:off x="5029675" y="4495500"/>
            <a:ext cx="468300" cy="0"/>
          </a:xfrm>
          <a:prstGeom prst="straightConnector1">
            <a:avLst/>
          </a:prstGeom>
          <a:noFill/>
          <a:ln cap="flat" cmpd="sng" w="19050">
            <a:solidFill>
              <a:schemeClr val="dk1"/>
            </a:solidFill>
            <a:prstDash val="solid"/>
            <a:round/>
            <a:headEnd len="sm" w="sm" type="none"/>
            <a:tailEnd len="sm" w="sm" type="none"/>
          </a:ln>
        </p:spPr>
      </p:cxnSp>
      <p:sp>
        <p:nvSpPr>
          <p:cNvPr id="48" name="Google Shape;4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10"/>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0" name="Google Shape;50;p10"/>
          <p:cNvSpPr txBox="1"/>
          <p:nvPr>
            <p:ph idx="1" type="body"/>
          </p:nvPr>
        </p:nvSpPr>
        <p:spPr>
          <a:xfrm>
            <a:off x="311700" y="13048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1" name="Google Shape;51;p10"/>
          <p:cNvSpPr txBox="1"/>
          <p:nvPr>
            <p:ph idx="2" type="body"/>
          </p:nvPr>
        </p:nvSpPr>
        <p:spPr>
          <a:xfrm>
            <a:off x="4832400" y="13048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2" name="Google Shape;52;p10"/>
          <p:cNvSpPr txBox="1"/>
          <p:nvPr>
            <p:ph idx="3" type="subTitle"/>
          </p:nvPr>
        </p:nvSpPr>
        <p:spPr>
          <a:xfrm>
            <a:off x="386975" y="787800"/>
            <a:ext cx="8368200" cy="84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None/>
              <a:defRPr sz="1500"/>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53" name="Google Shape;53;p10"/>
          <p:cNvSpPr txBox="1"/>
          <p:nvPr>
            <p:ph idx="4" type="body"/>
          </p:nvPr>
        </p:nvSpPr>
        <p:spPr>
          <a:xfrm>
            <a:off x="4813725" y="3822525"/>
            <a:ext cx="3999900" cy="208200"/>
          </a:xfrm>
          <a:prstGeom prst="rect">
            <a:avLst/>
          </a:prstGeom>
          <a:noFill/>
          <a:ln>
            <a:noFill/>
          </a:ln>
        </p:spPr>
        <p:txBody>
          <a:bodyPr anchorCtr="0" anchor="t" bIns="91425" lIns="91425" spcFirstLastPara="1" rIns="91425" wrap="square" tIns="91425">
            <a:normAutofit/>
          </a:bodyPr>
          <a:lstStyle>
            <a:lvl1pPr indent="-273050" lvl="0" marL="457200" algn="r">
              <a:lnSpc>
                <a:spcPct val="115000"/>
              </a:lnSpc>
              <a:spcBef>
                <a:spcPts val="0"/>
              </a:spcBef>
              <a:spcAft>
                <a:spcPts val="0"/>
              </a:spcAft>
              <a:buSzPts val="700"/>
              <a:buChar char="●"/>
              <a:defRPr sz="700"/>
            </a:lvl1pPr>
            <a:lvl2pPr indent="-260350" lvl="1" marL="914400" algn="r">
              <a:lnSpc>
                <a:spcPct val="115000"/>
              </a:lnSpc>
              <a:spcBef>
                <a:spcPts val="0"/>
              </a:spcBef>
              <a:spcAft>
                <a:spcPts val="0"/>
              </a:spcAft>
              <a:buSzPts val="500"/>
              <a:buChar char="○"/>
              <a:defRPr sz="500"/>
            </a:lvl2pPr>
            <a:lvl3pPr indent="-260350" lvl="2" marL="1371600" algn="r">
              <a:lnSpc>
                <a:spcPct val="115000"/>
              </a:lnSpc>
              <a:spcBef>
                <a:spcPts val="0"/>
              </a:spcBef>
              <a:spcAft>
                <a:spcPts val="0"/>
              </a:spcAft>
              <a:buSzPts val="500"/>
              <a:buChar char="■"/>
              <a:defRPr sz="500"/>
            </a:lvl3pPr>
            <a:lvl4pPr indent="-260350" lvl="3" marL="1828800" algn="r">
              <a:lnSpc>
                <a:spcPct val="115000"/>
              </a:lnSpc>
              <a:spcBef>
                <a:spcPts val="0"/>
              </a:spcBef>
              <a:spcAft>
                <a:spcPts val="0"/>
              </a:spcAft>
              <a:buSzPts val="500"/>
              <a:buChar char="●"/>
              <a:defRPr sz="500"/>
            </a:lvl4pPr>
            <a:lvl5pPr indent="-260350" lvl="4" marL="2286000" algn="r">
              <a:lnSpc>
                <a:spcPct val="115000"/>
              </a:lnSpc>
              <a:spcBef>
                <a:spcPts val="0"/>
              </a:spcBef>
              <a:spcAft>
                <a:spcPts val="0"/>
              </a:spcAft>
              <a:buSzPts val="500"/>
              <a:buChar char="○"/>
              <a:defRPr sz="500"/>
            </a:lvl5pPr>
            <a:lvl6pPr indent="-260350" lvl="5" marL="2743200" algn="r">
              <a:lnSpc>
                <a:spcPct val="115000"/>
              </a:lnSpc>
              <a:spcBef>
                <a:spcPts val="0"/>
              </a:spcBef>
              <a:spcAft>
                <a:spcPts val="0"/>
              </a:spcAft>
              <a:buSzPts val="500"/>
              <a:buChar char="■"/>
              <a:defRPr sz="500"/>
            </a:lvl6pPr>
            <a:lvl7pPr indent="-260350" lvl="6" marL="3200400" algn="r">
              <a:lnSpc>
                <a:spcPct val="115000"/>
              </a:lnSpc>
              <a:spcBef>
                <a:spcPts val="0"/>
              </a:spcBef>
              <a:spcAft>
                <a:spcPts val="0"/>
              </a:spcAft>
              <a:buSzPts val="500"/>
              <a:buChar char="●"/>
              <a:defRPr sz="500"/>
            </a:lvl7pPr>
            <a:lvl8pPr indent="-260350" lvl="7" marL="3657600" algn="r">
              <a:lnSpc>
                <a:spcPct val="115000"/>
              </a:lnSpc>
              <a:spcBef>
                <a:spcPts val="0"/>
              </a:spcBef>
              <a:spcAft>
                <a:spcPts val="0"/>
              </a:spcAft>
              <a:buSzPts val="500"/>
              <a:buChar char="○"/>
              <a:defRPr sz="500"/>
            </a:lvl8pPr>
            <a:lvl9pPr indent="-260350" lvl="8" marL="4114800" algn="r">
              <a:lnSpc>
                <a:spcPct val="115000"/>
              </a:lnSpc>
              <a:spcBef>
                <a:spcPts val="0"/>
              </a:spcBef>
              <a:spcAft>
                <a:spcPts val="0"/>
              </a:spcAft>
              <a:buSzPts val="500"/>
              <a:buChar char="■"/>
              <a:defRPr sz="500"/>
            </a:lvl9pPr>
          </a:lstStyle>
          <a:p/>
        </p:txBody>
      </p:sp>
      <p:sp>
        <p:nvSpPr>
          <p:cNvPr id="54" name="Google Shape;54;p10"/>
          <p:cNvSpPr txBox="1"/>
          <p:nvPr>
            <p:ph idx="5"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4"/>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8.png"/><Relationship Id="rId5"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0"/>
            <a:ext cx="8520600" cy="712925"/>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200"/>
              <a:buNone/>
            </a:pPr>
            <a:r>
              <a:rPr lang="en-US" sz="2200"/>
              <a:t>What is Lie Detection?</a:t>
            </a:r>
            <a:endParaRPr/>
          </a:p>
        </p:txBody>
      </p:sp>
      <p:sp>
        <p:nvSpPr>
          <p:cNvPr id="70" name="Google Shape;70;p14"/>
          <p:cNvSpPr txBox="1"/>
          <p:nvPr>
            <p:ph idx="2" type="subTitle"/>
          </p:nvPr>
        </p:nvSpPr>
        <p:spPr>
          <a:xfrm>
            <a:off x="311699" y="712926"/>
            <a:ext cx="8520599" cy="481810"/>
          </a:xfrm>
          <a:prstGeom prst="rect">
            <a:avLst/>
          </a:prstGeom>
          <a:noFill/>
          <a:ln>
            <a:noFill/>
          </a:ln>
        </p:spPr>
        <p:txBody>
          <a:bodyPr anchorCtr="0" anchor="t" bIns="91425" lIns="91425" spcFirstLastPara="1" rIns="91425" wrap="square" tIns="0">
            <a:normAutofit/>
          </a:bodyPr>
          <a:lstStyle/>
          <a:p>
            <a:pPr indent="0" lvl="0" marL="0" rtl="0" algn="l">
              <a:lnSpc>
                <a:spcPct val="100000"/>
              </a:lnSpc>
              <a:spcBef>
                <a:spcPts val="0"/>
              </a:spcBef>
              <a:spcAft>
                <a:spcPts val="0"/>
              </a:spcAft>
              <a:buSzPts val="1800"/>
              <a:buNone/>
            </a:pPr>
            <a:r>
              <a:rPr lang="en-US" sz="1600"/>
              <a:t>Understanding the science of deception through micro-expressions</a:t>
            </a:r>
            <a:endParaRPr/>
          </a:p>
        </p:txBody>
      </p:sp>
      <p:sp>
        <p:nvSpPr>
          <p:cNvPr id="71" name="Google Shape;71;p14"/>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rgbClr val="616161"/>
              </a:solidFill>
              <a:latin typeface="Proxima Nova"/>
              <a:ea typeface="Proxima Nova"/>
              <a:cs typeface="Proxima Nova"/>
              <a:sym typeface="Proxima Nova"/>
            </a:endParaRPr>
          </a:p>
        </p:txBody>
      </p:sp>
      <p:sp>
        <p:nvSpPr>
          <p:cNvPr id="73" name="Google Shape;73;p14"/>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4" name="Google Shape;74;p14"/>
          <p:cNvSpPr/>
          <p:nvPr/>
        </p:nvSpPr>
        <p:spPr>
          <a:xfrm>
            <a:off x="228600" y="1508670"/>
            <a:ext cx="8686800" cy="1485602"/>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5" name="Google Shape;75;p14"/>
          <p:cNvSpPr/>
          <p:nvPr/>
        </p:nvSpPr>
        <p:spPr>
          <a:xfrm>
            <a:off x="228600" y="1508670"/>
            <a:ext cx="2692300" cy="1485602"/>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6" name="Google Shape;76;p14"/>
          <p:cNvSpPr/>
          <p:nvPr/>
        </p:nvSpPr>
        <p:spPr>
          <a:xfrm>
            <a:off x="1422350"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7" name="Google Shape;77;p14"/>
          <p:cNvSpPr txBox="1"/>
          <p:nvPr/>
        </p:nvSpPr>
        <p:spPr>
          <a:xfrm>
            <a:off x="1422350"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ch6ql5sd.png" id="78" name="Google Shape;78;p14"/>
          <p:cNvPicPr preferRelativeResize="0"/>
          <p:nvPr/>
        </p:nvPicPr>
        <p:blipFill rotWithShape="1">
          <a:blip r:embed="rId3">
            <a:alphaModFix/>
          </a:blip>
          <a:srcRect b="0" l="0" r="0" t="0"/>
          <a:stretch/>
        </p:blipFill>
        <p:spPr>
          <a:xfrm>
            <a:off x="1422350" y="1508670"/>
            <a:ext cx="304800" cy="304800"/>
          </a:xfrm>
          <a:prstGeom prst="rect">
            <a:avLst/>
          </a:prstGeom>
          <a:noFill/>
          <a:ln>
            <a:noFill/>
          </a:ln>
        </p:spPr>
      </p:pic>
      <p:sp>
        <p:nvSpPr>
          <p:cNvPr id="79" name="Google Shape;79;p14"/>
          <p:cNvSpPr txBox="1"/>
          <p:nvPr/>
        </p:nvSpPr>
        <p:spPr>
          <a:xfrm>
            <a:off x="228600" y="1965870"/>
            <a:ext cx="2692300" cy="20568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300" u="none" cap="none" strike="noStrike">
                <a:solidFill>
                  <a:srgbClr val="616161"/>
                </a:solidFill>
                <a:latin typeface="Proxima Nova"/>
                <a:ea typeface="Proxima Nova"/>
                <a:cs typeface="Proxima Nova"/>
                <a:sym typeface="Proxima Nova"/>
              </a:rPr>
              <a:t>Definition</a:t>
            </a:r>
            <a:endParaRPr/>
          </a:p>
          <a:p>
            <a:pPr indent="0" lvl="0" marL="0" marR="0" rtl="0" algn="ctr">
              <a:lnSpc>
                <a:spcPct val="100000"/>
              </a:lnSpc>
              <a:spcBef>
                <a:spcPts val="0"/>
              </a:spcBef>
              <a:spcAft>
                <a:spcPts val="0"/>
              </a:spcAft>
              <a:buNone/>
            </a:pPr>
            <a:r>
              <a:rPr b="0" i="0" lang="en-US" sz="1300" u="none" cap="none" strike="noStrike">
                <a:solidFill>
                  <a:srgbClr val="616161"/>
                </a:solidFill>
                <a:latin typeface="Proxima Nova"/>
                <a:ea typeface="Proxima Nova"/>
                <a:cs typeface="Proxima Nova"/>
                <a:sym typeface="Proxima Nova"/>
              </a:rPr>
              <a:t>Lie detection involves identifying deceptive behavior by analyzing subtle facial micro-expressions.</a:t>
            </a:r>
            <a:endParaRPr/>
          </a:p>
        </p:txBody>
      </p:sp>
      <p:sp>
        <p:nvSpPr>
          <p:cNvPr id="80" name="Google Shape;80;p14"/>
          <p:cNvSpPr/>
          <p:nvPr/>
        </p:nvSpPr>
        <p:spPr>
          <a:xfrm>
            <a:off x="3225700" y="1508670"/>
            <a:ext cx="2692449" cy="1485602"/>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1" name="Google Shape;81;p14"/>
          <p:cNvSpPr/>
          <p:nvPr/>
        </p:nvSpPr>
        <p:spPr>
          <a:xfrm>
            <a:off x="4419451"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2" name="Google Shape;82;p14"/>
          <p:cNvSpPr txBox="1"/>
          <p:nvPr/>
        </p:nvSpPr>
        <p:spPr>
          <a:xfrm>
            <a:off x="4419451"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fmzmjqkv.png" id="83" name="Google Shape;83;p14"/>
          <p:cNvPicPr preferRelativeResize="0"/>
          <p:nvPr/>
        </p:nvPicPr>
        <p:blipFill rotWithShape="1">
          <a:blip r:embed="rId4">
            <a:alphaModFix/>
          </a:blip>
          <a:srcRect b="0" l="0" r="0" t="0"/>
          <a:stretch/>
        </p:blipFill>
        <p:spPr>
          <a:xfrm>
            <a:off x="4419451" y="1508670"/>
            <a:ext cx="304800" cy="304800"/>
          </a:xfrm>
          <a:prstGeom prst="rect">
            <a:avLst/>
          </a:prstGeom>
          <a:noFill/>
          <a:ln>
            <a:noFill/>
          </a:ln>
        </p:spPr>
      </p:pic>
      <p:sp>
        <p:nvSpPr>
          <p:cNvPr id="84" name="Google Shape;84;p14"/>
          <p:cNvSpPr txBox="1"/>
          <p:nvPr/>
        </p:nvSpPr>
        <p:spPr>
          <a:xfrm>
            <a:off x="3225700" y="1965870"/>
            <a:ext cx="2692449" cy="20568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300" u="none" cap="none" strike="noStrike">
                <a:solidFill>
                  <a:srgbClr val="616161"/>
                </a:solidFill>
                <a:latin typeface="Proxima Nova"/>
                <a:ea typeface="Proxima Nova"/>
                <a:cs typeface="Proxima Nova"/>
                <a:sym typeface="Proxima Nova"/>
              </a:rPr>
              <a:t>Micro-expressions</a:t>
            </a:r>
            <a:endParaRPr/>
          </a:p>
          <a:p>
            <a:pPr indent="0" lvl="0" marL="0" marR="0" rtl="0" algn="ctr">
              <a:lnSpc>
                <a:spcPct val="100000"/>
              </a:lnSpc>
              <a:spcBef>
                <a:spcPts val="0"/>
              </a:spcBef>
              <a:spcAft>
                <a:spcPts val="0"/>
              </a:spcAft>
              <a:buNone/>
            </a:pPr>
            <a:r>
              <a:rPr b="0" i="0" lang="en-US" sz="1300" u="none" cap="none" strike="noStrike">
                <a:solidFill>
                  <a:srgbClr val="616161"/>
                </a:solidFill>
                <a:latin typeface="Proxima Nova"/>
                <a:ea typeface="Proxima Nova"/>
                <a:cs typeface="Proxima Nova"/>
                <a:sym typeface="Proxima Nova"/>
              </a:rPr>
              <a:t>Involuntary facial movements lasting &lt;0.5s that reveal genuine emotions, often betraying deception.</a:t>
            </a:r>
            <a:endParaRPr/>
          </a:p>
        </p:txBody>
      </p:sp>
      <p:sp>
        <p:nvSpPr>
          <p:cNvPr id="85" name="Google Shape;85;p14"/>
          <p:cNvSpPr/>
          <p:nvPr/>
        </p:nvSpPr>
        <p:spPr>
          <a:xfrm>
            <a:off x="6222950" y="1508670"/>
            <a:ext cx="2692300" cy="1485602"/>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 name="Google Shape;86;p14"/>
          <p:cNvSpPr/>
          <p:nvPr/>
        </p:nvSpPr>
        <p:spPr>
          <a:xfrm>
            <a:off x="7416700"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7" name="Google Shape;87;p14"/>
          <p:cNvSpPr txBox="1"/>
          <p:nvPr/>
        </p:nvSpPr>
        <p:spPr>
          <a:xfrm>
            <a:off x="7416700"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08_trnv6.png" id="88" name="Google Shape;88;p14"/>
          <p:cNvPicPr preferRelativeResize="0"/>
          <p:nvPr/>
        </p:nvPicPr>
        <p:blipFill rotWithShape="1">
          <a:blip r:embed="rId5">
            <a:alphaModFix/>
          </a:blip>
          <a:srcRect b="0" l="0" r="0" t="0"/>
          <a:stretch/>
        </p:blipFill>
        <p:spPr>
          <a:xfrm>
            <a:off x="7416700" y="1508670"/>
            <a:ext cx="304800" cy="304800"/>
          </a:xfrm>
          <a:prstGeom prst="rect">
            <a:avLst/>
          </a:prstGeom>
          <a:noFill/>
          <a:ln>
            <a:noFill/>
          </a:ln>
        </p:spPr>
      </p:pic>
      <p:sp>
        <p:nvSpPr>
          <p:cNvPr id="89" name="Google Shape;89;p14"/>
          <p:cNvSpPr txBox="1"/>
          <p:nvPr/>
        </p:nvSpPr>
        <p:spPr>
          <a:xfrm>
            <a:off x="6222950" y="1965870"/>
            <a:ext cx="2692300" cy="20568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300" u="none" cap="none" strike="noStrike">
                <a:solidFill>
                  <a:srgbClr val="616161"/>
                </a:solidFill>
                <a:latin typeface="Proxima Nova"/>
                <a:ea typeface="Proxima Nova"/>
                <a:cs typeface="Proxima Nova"/>
                <a:sym typeface="Proxima Nova"/>
              </a:rPr>
              <a:t>Detection Modalities</a:t>
            </a:r>
            <a:endParaRPr/>
          </a:p>
          <a:p>
            <a:pPr indent="0" lvl="0" marL="0" marR="0" rtl="0" algn="ctr">
              <a:lnSpc>
                <a:spcPct val="100000"/>
              </a:lnSpc>
              <a:spcBef>
                <a:spcPts val="0"/>
              </a:spcBef>
              <a:spcAft>
                <a:spcPts val="0"/>
              </a:spcAft>
              <a:buNone/>
            </a:pPr>
            <a:r>
              <a:rPr b="0" i="0" lang="en-US" sz="1300" u="none" cap="none" strike="noStrike">
                <a:solidFill>
                  <a:srgbClr val="616161"/>
                </a:solidFill>
                <a:latin typeface="Proxima Nova"/>
                <a:ea typeface="Proxima Nova"/>
                <a:cs typeface="Proxima Nova"/>
                <a:sym typeface="Proxima Nova"/>
              </a:rPr>
              <a:t>Uses video analysis, facial landmarks, and temporal modeling to distinguish truth from deception.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type="title"/>
          </p:nvPr>
        </p:nvSpPr>
        <p:spPr>
          <a:xfrm>
            <a:off x="311700" y="0"/>
            <a:ext cx="8520600" cy="712925"/>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200"/>
              <a:buNone/>
            </a:pPr>
            <a:r>
              <a:rPr lang="en-US" sz="2200"/>
              <a:t>Why is Lie Detection Important?</a:t>
            </a:r>
            <a:endParaRPr/>
          </a:p>
        </p:txBody>
      </p:sp>
      <p:sp>
        <p:nvSpPr>
          <p:cNvPr id="95" name="Google Shape;95;p15"/>
          <p:cNvSpPr txBox="1"/>
          <p:nvPr>
            <p:ph idx="2" type="subTitle"/>
          </p:nvPr>
        </p:nvSpPr>
        <p:spPr>
          <a:xfrm>
            <a:off x="311699" y="712926"/>
            <a:ext cx="8520599" cy="481810"/>
          </a:xfrm>
          <a:prstGeom prst="rect">
            <a:avLst/>
          </a:prstGeom>
          <a:noFill/>
          <a:ln>
            <a:noFill/>
          </a:ln>
        </p:spPr>
        <p:txBody>
          <a:bodyPr anchorCtr="0" anchor="t" bIns="91425" lIns="91425" spcFirstLastPara="1" rIns="91425" wrap="square" tIns="0">
            <a:normAutofit/>
          </a:bodyPr>
          <a:lstStyle/>
          <a:p>
            <a:pPr indent="0" lvl="0" marL="0" rtl="0" algn="l">
              <a:lnSpc>
                <a:spcPct val="100000"/>
              </a:lnSpc>
              <a:spcBef>
                <a:spcPts val="0"/>
              </a:spcBef>
              <a:spcAft>
                <a:spcPts val="0"/>
              </a:spcAft>
              <a:buSzPts val="1800"/>
              <a:buNone/>
            </a:pPr>
            <a:r>
              <a:rPr lang="en-US" sz="1600"/>
              <a:t>Critical applications across high-stakes domains</a:t>
            </a:r>
            <a:endParaRPr/>
          </a:p>
        </p:txBody>
      </p:sp>
      <p:sp>
        <p:nvSpPr>
          <p:cNvPr id="96" name="Google Shape;96;p15"/>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7" name="Google Shape;97;p15"/>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rgbClr val="616161"/>
              </a:solidFill>
              <a:latin typeface="Proxima Nova"/>
              <a:ea typeface="Proxima Nova"/>
              <a:cs typeface="Proxima Nova"/>
              <a:sym typeface="Proxima Nova"/>
            </a:endParaRPr>
          </a:p>
        </p:txBody>
      </p:sp>
      <p:sp>
        <p:nvSpPr>
          <p:cNvPr id="98" name="Google Shape;98;p15"/>
          <p:cNvSpPr/>
          <p:nvPr/>
        </p:nvSpPr>
        <p:spPr>
          <a:xfrm>
            <a:off x="228600" y="1508670"/>
            <a:ext cx="8686800" cy="2590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9" name="Google Shape;99;p15"/>
          <p:cNvSpPr/>
          <p:nvPr/>
        </p:nvSpPr>
        <p:spPr>
          <a:xfrm>
            <a:off x="228600" y="1508670"/>
            <a:ext cx="4190999" cy="2590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0" name="Google Shape;100;p15"/>
          <p:cNvSpPr txBox="1"/>
          <p:nvPr/>
        </p:nvSpPr>
        <p:spPr>
          <a:xfrm>
            <a:off x="228600" y="1508670"/>
            <a:ext cx="4190999" cy="2140743"/>
          </a:xfrm>
          <a:prstGeom prst="rect">
            <a:avLst/>
          </a:prstGeom>
          <a:noFill/>
          <a:ln>
            <a:noFill/>
          </a:ln>
        </p:spPr>
        <p:txBody>
          <a:bodyPr anchorCtr="0" anchor="t" bIns="190500" lIns="190500" spcFirstLastPara="1" rIns="0" wrap="square" tIns="0">
            <a:spAutoFit/>
          </a:bodyPr>
          <a:lstStyle/>
          <a:p>
            <a:pPr indent="-91440" lvl="0" marL="228600" marR="0" rtl="0" algn="l">
              <a:lnSpc>
                <a:spcPct val="100000"/>
              </a:lnSpc>
              <a:spcBef>
                <a:spcPts val="0"/>
              </a:spcBef>
              <a:spcAft>
                <a:spcPts val="0"/>
              </a:spcAft>
              <a:buClr>
                <a:srgbClr val="000000"/>
              </a:buClr>
              <a:buSzPts val="1300"/>
              <a:buFont typeface="Arial"/>
              <a:buChar char="•"/>
            </a:pPr>
            <a:r>
              <a:rPr b="1" i="0" lang="en-US" sz="1300" u="none" cap="none" strike="noStrike">
                <a:solidFill>
                  <a:srgbClr val="616161"/>
                </a:solidFill>
                <a:latin typeface="Proxima Nova"/>
                <a:ea typeface="Proxima Nova"/>
                <a:cs typeface="Proxima Nova"/>
                <a:sym typeface="Proxima Nova"/>
              </a:rPr>
              <a:t>Legal Testimony:</a:t>
            </a:r>
            <a:r>
              <a:rPr b="0" i="0" lang="en-US" sz="1300" u="none" cap="none" strike="noStrike">
                <a:solidFill>
                  <a:srgbClr val="616161"/>
                </a:solidFill>
                <a:latin typeface="Proxima Nova"/>
                <a:ea typeface="Proxima Nova"/>
                <a:cs typeface="Proxima Nova"/>
                <a:sym typeface="Proxima Nova"/>
              </a:rPr>
              <a:t> Ensures credibility in courtrooms by analyzing suspect and witness expressions.</a:t>
            </a:r>
            <a:endParaRPr/>
          </a:p>
          <a:p>
            <a:pPr indent="-91440" lvl="1" marL="228600" marR="0" rtl="0" algn="l">
              <a:lnSpc>
                <a:spcPct val="100000"/>
              </a:lnSpc>
              <a:spcBef>
                <a:spcPts val="2000"/>
              </a:spcBef>
              <a:spcAft>
                <a:spcPts val="0"/>
              </a:spcAft>
              <a:buClr>
                <a:srgbClr val="000000"/>
              </a:buClr>
              <a:buSzPts val="1300"/>
              <a:buFont typeface="Arial"/>
              <a:buChar char="•"/>
            </a:pPr>
            <a:r>
              <a:rPr b="1" i="0" lang="en-US" sz="1300" u="none" cap="none" strike="noStrike">
                <a:solidFill>
                  <a:srgbClr val="616161"/>
                </a:solidFill>
                <a:latin typeface="Proxima Nova"/>
                <a:ea typeface="Proxima Nova"/>
                <a:cs typeface="Proxima Nova"/>
                <a:sym typeface="Proxima Nova"/>
              </a:rPr>
              <a:t>Border Security:</a:t>
            </a:r>
            <a:r>
              <a:rPr b="0" i="0" lang="en-US" sz="1300" u="none" cap="none" strike="noStrike">
                <a:solidFill>
                  <a:srgbClr val="616161"/>
                </a:solidFill>
                <a:latin typeface="Proxima Nova"/>
                <a:ea typeface="Proxima Nova"/>
                <a:cs typeface="Proxima Nova"/>
                <a:sym typeface="Proxima Nova"/>
              </a:rPr>
              <a:t> Enhances screening by identifying deceptive behavior during immigration checks.</a:t>
            </a:r>
            <a:endParaRPr/>
          </a:p>
          <a:p>
            <a:pPr indent="-91440" lvl="1" marL="228600" marR="0" rtl="0" algn="l">
              <a:lnSpc>
                <a:spcPct val="100000"/>
              </a:lnSpc>
              <a:spcBef>
                <a:spcPts val="1200"/>
              </a:spcBef>
              <a:spcAft>
                <a:spcPts val="0"/>
              </a:spcAft>
              <a:buClr>
                <a:srgbClr val="000000"/>
              </a:buClr>
              <a:buSzPts val="1300"/>
              <a:buFont typeface="Arial"/>
              <a:buChar char="•"/>
            </a:pPr>
            <a:r>
              <a:rPr b="1" i="0" lang="en-US" sz="1300" u="none" cap="none" strike="noStrike">
                <a:solidFill>
                  <a:srgbClr val="616161"/>
                </a:solidFill>
                <a:latin typeface="Proxima Nova"/>
                <a:ea typeface="Proxima Nova"/>
                <a:cs typeface="Proxima Nova"/>
                <a:sym typeface="Proxima Nova"/>
              </a:rPr>
              <a:t>Corporate Integrity:</a:t>
            </a:r>
            <a:r>
              <a:rPr b="0" i="0" lang="en-US" sz="1300" u="none" cap="none" strike="noStrike">
                <a:solidFill>
                  <a:srgbClr val="616161"/>
                </a:solidFill>
                <a:latin typeface="Proxima Nova"/>
                <a:ea typeface="Proxima Nova"/>
                <a:cs typeface="Proxima Nova"/>
                <a:sym typeface="Proxima Nova"/>
              </a:rPr>
              <a:t> Used in high-stakes interviews and fraud investigations to verify honesty.</a:t>
            </a:r>
            <a:endParaRPr/>
          </a:p>
        </p:txBody>
      </p:sp>
      <p:sp>
        <p:nvSpPr>
          <p:cNvPr id="101" name="Google Shape;101;p15"/>
          <p:cNvSpPr/>
          <p:nvPr/>
        </p:nvSpPr>
        <p:spPr>
          <a:xfrm>
            <a:off x="4724400" y="1508670"/>
            <a:ext cx="4190999" cy="2590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2" name="Google Shape;102;p15"/>
          <p:cNvSpPr txBox="1"/>
          <p:nvPr/>
        </p:nvSpPr>
        <p:spPr>
          <a:xfrm>
            <a:off x="4724400" y="1508670"/>
            <a:ext cx="4190999" cy="2362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nps04zoh.png" id="103" name="Google Shape;103;p15"/>
          <p:cNvPicPr preferRelativeResize="0"/>
          <p:nvPr/>
        </p:nvPicPr>
        <p:blipFill rotWithShape="1">
          <a:blip r:embed="rId3">
            <a:alphaModFix/>
          </a:blip>
          <a:srcRect b="0" l="0" r="0" t="0"/>
          <a:stretch/>
        </p:blipFill>
        <p:spPr>
          <a:xfrm>
            <a:off x="4724400" y="1508670"/>
            <a:ext cx="4190999" cy="2362200"/>
          </a:xfrm>
          <a:prstGeom prst="rect">
            <a:avLst/>
          </a:prstGeom>
          <a:noFill/>
          <a:ln>
            <a:noFill/>
          </a:ln>
        </p:spPr>
      </p:pic>
      <p:sp>
        <p:nvSpPr>
          <p:cNvPr id="104" name="Google Shape;104;p15"/>
          <p:cNvSpPr/>
          <p:nvPr/>
        </p:nvSpPr>
        <p:spPr>
          <a:xfrm>
            <a:off x="4724400" y="3947070"/>
            <a:ext cx="4190999" cy="152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5" name="Google Shape;105;p15"/>
          <p:cNvSpPr txBox="1"/>
          <p:nvPr/>
        </p:nvSpPr>
        <p:spPr>
          <a:xfrm>
            <a:off x="4724400" y="3947070"/>
            <a:ext cx="4190999" cy="1524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b="0" i="0" lang="en-US" sz="900" u="none" cap="none" strike="noStrike">
                <a:solidFill>
                  <a:srgbClr val="616161"/>
                </a:solidFill>
                <a:latin typeface="Proxima Nova"/>
                <a:ea typeface="Proxima Nova"/>
                <a:cs typeface="Proxima Nova"/>
                <a:sym typeface="Proxima Nova"/>
              </a:rPr>
              <a:t>Photo by David Veksler on Unsplash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372775" y="390975"/>
            <a:ext cx="8520600" cy="7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US"/>
              <a:t>Art of Detecting Lies</a:t>
            </a:r>
            <a:endParaRPr/>
          </a:p>
        </p:txBody>
      </p:sp>
      <p:sp>
        <p:nvSpPr>
          <p:cNvPr id="111" name="Google Shape;111;p16"/>
          <p:cNvSpPr txBox="1"/>
          <p:nvPr>
            <p:ph idx="12" type="sldNum"/>
          </p:nvPr>
        </p:nvSpPr>
        <p:spPr>
          <a:xfrm>
            <a:off x="8832297" y="4863993"/>
            <a:ext cx="311400" cy="1929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US"/>
              <a:t>‹#›</a:t>
            </a:fld>
            <a:endParaRPr/>
          </a:p>
        </p:txBody>
      </p:sp>
      <p:pic>
        <p:nvPicPr>
          <p:cNvPr id="112" name="Google Shape;112;p16"/>
          <p:cNvPicPr preferRelativeResize="0"/>
          <p:nvPr/>
        </p:nvPicPr>
        <p:blipFill>
          <a:blip r:embed="rId3">
            <a:alphaModFix/>
          </a:blip>
          <a:stretch>
            <a:fillRect/>
          </a:stretch>
        </p:blipFill>
        <p:spPr>
          <a:xfrm>
            <a:off x="311700" y="1464350"/>
            <a:ext cx="3830856" cy="2259900"/>
          </a:xfrm>
          <a:prstGeom prst="rect">
            <a:avLst/>
          </a:prstGeom>
          <a:noFill/>
          <a:ln cap="flat" cmpd="sng" w="38100">
            <a:solidFill>
              <a:schemeClr val="dk1"/>
            </a:solidFill>
            <a:prstDash val="solid"/>
            <a:round/>
            <a:headEnd len="sm" w="sm" type="none"/>
            <a:tailEnd len="sm" w="sm" type="none"/>
          </a:ln>
        </p:spPr>
      </p:pic>
      <p:pic>
        <p:nvPicPr>
          <p:cNvPr id="113" name="Google Shape;113;p16"/>
          <p:cNvPicPr preferRelativeResize="0"/>
          <p:nvPr/>
        </p:nvPicPr>
        <p:blipFill>
          <a:blip r:embed="rId4">
            <a:alphaModFix/>
          </a:blip>
          <a:stretch>
            <a:fillRect/>
          </a:stretch>
        </p:blipFill>
        <p:spPr>
          <a:xfrm>
            <a:off x="4111325" y="1464350"/>
            <a:ext cx="4382275" cy="2259900"/>
          </a:xfrm>
          <a:prstGeom prst="rect">
            <a:avLst/>
          </a:prstGeom>
          <a:noFill/>
          <a:ln cap="flat" cmpd="sng" w="38100">
            <a:solidFill>
              <a:schemeClr val="dk1"/>
            </a:solidFill>
            <a:prstDash val="solid"/>
            <a:round/>
            <a:headEnd len="sm" w="sm" type="none"/>
            <a:tailEnd len="sm" w="sm" type="none"/>
          </a:ln>
        </p:spPr>
      </p:pic>
      <p:cxnSp>
        <p:nvCxnSpPr>
          <p:cNvPr id="114" name="Google Shape;114;p16"/>
          <p:cNvCxnSpPr/>
          <p:nvPr/>
        </p:nvCxnSpPr>
        <p:spPr>
          <a:xfrm flipH="1">
            <a:off x="4084800" y="1449800"/>
            <a:ext cx="24300" cy="22599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311700" y="0"/>
            <a:ext cx="8520600" cy="7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US"/>
              <a:t>Macro vs Micro Expressions</a:t>
            </a:r>
            <a:endParaRPr/>
          </a:p>
        </p:txBody>
      </p:sp>
      <p:sp>
        <p:nvSpPr>
          <p:cNvPr id="120" name="Google Shape;120;p17"/>
          <p:cNvSpPr txBox="1"/>
          <p:nvPr>
            <p:ph idx="12" type="sldNum"/>
          </p:nvPr>
        </p:nvSpPr>
        <p:spPr>
          <a:xfrm>
            <a:off x="8832297" y="4863993"/>
            <a:ext cx="311400" cy="192900"/>
          </a:xfrm>
          <a:prstGeom prst="rect">
            <a:avLst/>
          </a:prstGeom>
        </p:spPr>
        <p:txBody>
          <a:bodyPr anchorCtr="0" anchor="ctr" bIns="91425" lIns="91425" spcFirstLastPara="1" rIns="91425" wrap="square" tIns="91425">
            <a:normAutofit fontScale="250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US"/>
              <a:t>‹#›</a:t>
            </a:fld>
            <a:endParaRPr/>
          </a:p>
        </p:txBody>
      </p:sp>
      <p:pic>
        <p:nvPicPr>
          <p:cNvPr id="121" name="Google Shape;121;p17"/>
          <p:cNvPicPr preferRelativeResize="0"/>
          <p:nvPr/>
        </p:nvPicPr>
        <p:blipFill>
          <a:blip r:embed="rId3">
            <a:alphaModFix/>
          </a:blip>
          <a:stretch>
            <a:fillRect/>
          </a:stretch>
        </p:blipFill>
        <p:spPr>
          <a:xfrm>
            <a:off x="1290638" y="1204913"/>
            <a:ext cx="6562725" cy="2733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311700" y="0"/>
            <a:ext cx="8520600" cy="712925"/>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200"/>
              <a:buNone/>
            </a:pPr>
            <a:r>
              <a:rPr lang="en-US" sz="2200"/>
              <a:t>Datasets for Lie Detection</a:t>
            </a:r>
            <a:endParaRPr/>
          </a:p>
        </p:txBody>
      </p:sp>
      <p:sp>
        <p:nvSpPr>
          <p:cNvPr id="127" name="Google Shape;127;p18"/>
          <p:cNvSpPr txBox="1"/>
          <p:nvPr>
            <p:ph idx="2" type="subTitle"/>
          </p:nvPr>
        </p:nvSpPr>
        <p:spPr>
          <a:xfrm>
            <a:off x="311699" y="712926"/>
            <a:ext cx="8520599" cy="481810"/>
          </a:xfrm>
          <a:prstGeom prst="rect">
            <a:avLst/>
          </a:prstGeom>
          <a:noFill/>
          <a:ln>
            <a:noFill/>
          </a:ln>
        </p:spPr>
        <p:txBody>
          <a:bodyPr anchorCtr="0" anchor="t" bIns="91425" lIns="91425" spcFirstLastPara="1" rIns="91425" wrap="square" tIns="0">
            <a:normAutofit/>
          </a:bodyPr>
          <a:lstStyle/>
          <a:p>
            <a:pPr indent="0" lvl="0" marL="0" rtl="0" algn="l">
              <a:lnSpc>
                <a:spcPct val="100000"/>
              </a:lnSpc>
              <a:spcBef>
                <a:spcPts val="0"/>
              </a:spcBef>
              <a:spcAft>
                <a:spcPts val="0"/>
              </a:spcAft>
              <a:buSzPts val="1800"/>
              <a:buNone/>
            </a:pPr>
            <a:r>
              <a:rPr lang="en-US" sz="1600"/>
              <a:t>Real-world and benchmark sources for training and evaluation</a:t>
            </a:r>
            <a:endParaRPr/>
          </a:p>
        </p:txBody>
      </p:sp>
      <p:sp>
        <p:nvSpPr>
          <p:cNvPr id="128" name="Google Shape;128;p18"/>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9" name="Google Shape;129;p18"/>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rgbClr val="616161"/>
              </a:solidFill>
              <a:latin typeface="Proxima Nova"/>
              <a:ea typeface="Proxima Nova"/>
              <a:cs typeface="Proxima Nova"/>
              <a:sym typeface="Proxima Nova"/>
            </a:endParaRPr>
          </a:p>
        </p:txBody>
      </p:sp>
      <p:sp>
        <p:nvSpPr>
          <p:cNvPr id="130" name="Google Shape;130;p18"/>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1" name="Google Shape;131;p18"/>
          <p:cNvSpPr/>
          <p:nvPr/>
        </p:nvSpPr>
        <p:spPr>
          <a:xfrm>
            <a:off x="228600" y="1508670"/>
            <a:ext cx="8686800" cy="1279921"/>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2" name="Google Shape;132;p18"/>
          <p:cNvSpPr/>
          <p:nvPr/>
        </p:nvSpPr>
        <p:spPr>
          <a:xfrm>
            <a:off x="228600" y="1508670"/>
            <a:ext cx="2692300" cy="1279921"/>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3" name="Google Shape;133;p18"/>
          <p:cNvSpPr/>
          <p:nvPr/>
        </p:nvSpPr>
        <p:spPr>
          <a:xfrm>
            <a:off x="1422350"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4" name="Google Shape;134;p18"/>
          <p:cNvSpPr txBox="1"/>
          <p:nvPr/>
        </p:nvSpPr>
        <p:spPr>
          <a:xfrm>
            <a:off x="1422350"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wodvnk3n.png" id="135" name="Google Shape;135;p18"/>
          <p:cNvPicPr preferRelativeResize="0"/>
          <p:nvPr/>
        </p:nvPicPr>
        <p:blipFill rotWithShape="1">
          <a:blip r:embed="rId3">
            <a:alphaModFix/>
          </a:blip>
          <a:srcRect b="0" l="0" r="0" t="0"/>
          <a:stretch/>
        </p:blipFill>
        <p:spPr>
          <a:xfrm>
            <a:off x="1422350" y="1508670"/>
            <a:ext cx="304800" cy="304800"/>
          </a:xfrm>
          <a:prstGeom prst="rect">
            <a:avLst/>
          </a:prstGeom>
          <a:noFill/>
          <a:ln>
            <a:noFill/>
          </a:ln>
        </p:spPr>
      </p:pic>
      <p:sp>
        <p:nvSpPr>
          <p:cNvPr id="136" name="Google Shape;136;p18"/>
          <p:cNvSpPr txBox="1"/>
          <p:nvPr/>
        </p:nvSpPr>
        <p:spPr>
          <a:xfrm>
            <a:off x="228600" y="1965870"/>
            <a:ext cx="2692300" cy="20568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300" u="none" cap="none" strike="noStrike">
                <a:solidFill>
                  <a:srgbClr val="616161"/>
                </a:solidFill>
                <a:latin typeface="Proxima Nova"/>
                <a:ea typeface="Proxima Nova"/>
                <a:cs typeface="Proxima Nova"/>
                <a:sym typeface="Proxima Nova"/>
              </a:rPr>
              <a:t>Real-Life Court Trials</a:t>
            </a:r>
            <a:endParaRPr/>
          </a:p>
          <a:p>
            <a:pPr indent="0" lvl="0" marL="0" marR="0" rtl="0" algn="ctr">
              <a:lnSpc>
                <a:spcPct val="100000"/>
              </a:lnSpc>
              <a:spcBef>
                <a:spcPts val="0"/>
              </a:spcBef>
              <a:spcAft>
                <a:spcPts val="0"/>
              </a:spcAft>
              <a:buNone/>
            </a:pPr>
            <a:r>
              <a:rPr b="0" i="0" lang="en-US" sz="1300" u="none" cap="none" strike="noStrike">
                <a:solidFill>
                  <a:srgbClr val="616161"/>
                </a:solidFill>
                <a:latin typeface="Proxima Nova"/>
                <a:ea typeface="Proxima Nova"/>
                <a:cs typeface="Proxima Nova"/>
                <a:sym typeface="Proxima Nova"/>
              </a:rPr>
              <a:t>High-stakes, low-quality video data with authentic deception scenarios.</a:t>
            </a:r>
            <a:endParaRPr/>
          </a:p>
        </p:txBody>
      </p:sp>
      <p:sp>
        <p:nvSpPr>
          <p:cNvPr id="137" name="Google Shape;137;p18"/>
          <p:cNvSpPr/>
          <p:nvPr/>
        </p:nvSpPr>
        <p:spPr>
          <a:xfrm>
            <a:off x="3225700" y="1508670"/>
            <a:ext cx="2692449" cy="1279921"/>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8" name="Google Shape;138;p18"/>
          <p:cNvSpPr/>
          <p:nvPr/>
        </p:nvSpPr>
        <p:spPr>
          <a:xfrm>
            <a:off x="4419451"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9" name="Google Shape;139;p18"/>
          <p:cNvSpPr txBox="1"/>
          <p:nvPr/>
        </p:nvSpPr>
        <p:spPr>
          <a:xfrm>
            <a:off x="4419451"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ln25q_xz.png" id="140" name="Google Shape;140;p18"/>
          <p:cNvPicPr preferRelativeResize="0"/>
          <p:nvPr/>
        </p:nvPicPr>
        <p:blipFill rotWithShape="1">
          <a:blip r:embed="rId4">
            <a:alphaModFix/>
          </a:blip>
          <a:srcRect b="0" l="0" r="0" t="0"/>
          <a:stretch/>
        </p:blipFill>
        <p:spPr>
          <a:xfrm>
            <a:off x="4419451" y="1508670"/>
            <a:ext cx="304800" cy="304800"/>
          </a:xfrm>
          <a:prstGeom prst="rect">
            <a:avLst/>
          </a:prstGeom>
          <a:noFill/>
          <a:ln>
            <a:noFill/>
          </a:ln>
        </p:spPr>
      </p:pic>
      <p:sp>
        <p:nvSpPr>
          <p:cNvPr id="141" name="Google Shape;141;p18"/>
          <p:cNvSpPr txBox="1"/>
          <p:nvPr/>
        </p:nvSpPr>
        <p:spPr>
          <a:xfrm>
            <a:off x="3225700" y="1965870"/>
            <a:ext cx="2692449" cy="20568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300" u="none" cap="none" strike="noStrike">
                <a:solidFill>
                  <a:srgbClr val="616161"/>
                </a:solidFill>
                <a:latin typeface="Proxima Nova"/>
                <a:ea typeface="Proxima Nova"/>
                <a:cs typeface="Proxima Nova"/>
                <a:sym typeface="Proxima Nova"/>
              </a:rPr>
              <a:t>Silesian Dataset</a:t>
            </a:r>
            <a:endParaRPr/>
          </a:p>
          <a:p>
            <a:pPr indent="0" lvl="0" marL="0" marR="0" rtl="0" algn="ctr">
              <a:lnSpc>
                <a:spcPct val="100000"/>
              </a:lnSpc>
              <a:spcBef>
                <a:spcPts val="0"/>
              </a:spcBef>
              <a:spcAft>
                <a:spcPts val="0"/>
              </a:spcAft>
              <a:buNone/>
            </a:pPr>
            <a:r>
              <a:rPr b="0" i="0" lang="en-US" sz="1300" u="none" cap="none" strike="noStrike">
                <a:solidFill>
                  <a:srgbClr val="616161"/>
                </a:solidFill>
                <a:latin typeface="Proxima Nova"/>
                <a:ea typeface="Proxima Nova"/>
                <a:cs typeface="Proxima Nova"/>
                <a:sym typeface="Proxima Nova"/>
              </a:rPr>
              <a:t>High-quality, low-stakes facial micro-expression dataset ideal for training.</a:t>
            </a:r>
            <a:endParaRPr/>
          </a:p>
        </p:txBody>
      </p:sp>
      <p:sp>
        <p:nvSpPr>
          <p:cNvPr id="142" name="Google Shape;142;p18"/>
          <p:cNvSpPr/>
          <p:nvPr/>
        </p:nvSpPr>
        <p:spPr>
          <a:xfrm>
            <a:off x="6222950" y="1508670"/>
            <a:ext cx="2692300" cy="1279921"/>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3" name="Google Shape;143;p18"/>
          <p:cNvSpPr/>
          <p:nvPr/>
        </p:nvSpPr>
        <p:spPr>
          <a:xfrm>
            <a:off x="7416700"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4" name="Google Shape;144;p18"/>
          <p:cNvSpPr txBox="1"/>
          <p:nvPr/>
        </p:nvSpPr>
        <p:spPr>
          <a:xfrm>
            <a:off x="7416700"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ivlw9j_d.png" id="145" name="Google Shape;145;p18"/>
          <p:cNvPicPr preferRelativeResize="0"/>
          <p:nvPr/>
        </p:nvPicPr>
        <p:blipFill rotWithShape="1">
          <a:blip r:embed="rId5">
            <a:alphaModFix/>
          </a:blip>
          <a:srcRect b="0" l="0" r="0" t="0"/>
          <a:stretch/>
        </p:blipFill>
        <p:spPr>
          <a:xfrm>
            <a:off x="7416700" y="1508670"/>
            <a:ext cx="304800" cy="304800"/>
          </a:xfrm>
          <a:prstGeom prst="rect">
            <a:avLst/>
          </a:prstGeom>
          <a:noFill/>
          <a:ln>
            <a:noFill/>
          </a:ln>
        </p:spPr>
      </p:pic>
      <p:sp>
        <p:nvSpPr>
          <p:cNvPr id="146" name="Google Shape;146;p18"/>
          <p:cNvSpPr txBox="1"/>
          <p:nvPr/>
        </p:nvSpPr>
        <p:spPr>
          <a:xfrm>
            <a:off x="6222950" y="1965870"/>
            <a:ext cx="2692300" cy="20568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300" u="none" cap="none" strike="noStrike">
                <a:solidFill>
                  <a:srgbClr val="616161"/>
                </a:solidFill>
                <a:latin typeface="Proxima Nova"/>
                <a:ea typeface="Proxima Nova"/>
                <a:cs typeface="Proxima Nova"/>
                <a:sym typeface="Proxima Nova"/>
              </a:rPr>
              <a:t>Data Diversity Challenge</a:t>
            </a:r>
            <a:endParaRPr/>
          </a:p>
          <a:p>
            <a:pPr indent="0" lvl="0" marL="0" marR="0" rtl="0" algn="ctr">
              <a:lnSpc>
                <a:spcPct val="100000"/>
              </a:lnSpc>
              <a:spcBef>
                <a:spcPts val="0"/>
              </a:spcBef>
              <a:spcAft>
                <a:spcPts val="0"/>
              </a:spcAft>
              <a:buNone/>
            </a:pPr>
            <a:r>
              <a:rPr b="0" i="0" lang="en-US" sz="1300" u="none" cap="none" strike="noStrike">
                <a:solidFill>
                  <a:srgbClr val="616161"/>
                </a:solidFill>
                <a:latin typeface="Proxima Nova"/>
                <a:ea typeface="Proxima Nova"/>
                <a:cs typeface="Proxima Nova"/>
                <a:sym typeface="Proxima Nova"/>
              </a:rPr>
              <a:t>Combining varied quality datasets necessitates robust model generalization.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311700" y="0"/>
            <a:ext cx="8520600" cy="712925"/>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200"/>
              <a:buNone/>
            </a:pPr>
            <a:r>
              <a:rPr lang="en-US" sz="2200"/>
              <a:t>Base Architecture: LSTM + Action Units</a:t>
            </a:r>
            <a:endParaRPr/>
          </a:p>
        </p:txBody>
      </p:sp>
      <p:sp>
        <p:nvSpPr>
          <p:cNvPr id="152" name="Google Shape;152;p19"/>
          <p:cNvSpPr txBox="1"/>
          <p:nvPr>
            <p:ph idx="2" type="subTitle"/>
          </p:nvPr>
        </p:nvSpPr>
        <p:spPr>
          <a:xfrm>
            <a:off x="311699" y="712926"/>
            <a:ext cx="8520599" cy="481810"/>
          </a:xfrm>
          <a:prstGeom prst="rect">
            <a:avLst/>
          </a:prstGeom>
          <a:noFill/>
          <a:ln>
            <a:noFill/>
          </a:ln>
        </p:spPr>
        <p:txBody>
          <a:bodyPr anchorCtr="0" anchor="t" bIns="91425" lIns="91425" spcFirstLastPara="1" rIns="91425" wrap="square" tIns="0">
            <a:normAutofit/>
          </a:bodyPr>
          <a:lstStyle/>
          <a:p>
            <a:pPr indent="0" lvl="0" marL="0" rtl="0" algn="l">
              <a:lnSpc>
                <a:spcPct val="100000"/>
              </a:lnSpc>
              <a:spcBef>
                <a:spcPts val="0"/>
              </a:spcBef>
              <a:spcAft>
                <a:spcPts val="0"/>
              </a:spcAft>
              <a:buSzPts val="1800"/>
              <a:buNone/>
            </a:pPr>
            <a:r>
              <a:rPr lang="en-US" sz="1600"/>
              <a:t>Leveraging temporal dynamics and facial muscle coding</a:t>
            </a:r>
            <a:endParaRPr/>
          </a:p>
        </p:txBody>
      </p:sp>
      <p:sp>
        <p:nvSpPr>
          <p:cNvPr id="153" name="Google Shape;153;p19"/>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4" name="Google Shape;154;p19"/>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rgbClr val="616161"/>
              </a:solidFill>
              <a:latin typeface="Proxima Nova"/>
              <a:ea typeface="Proxima Nova"/>
              <a:cs typeface="Proxima Nova"/>
              <a:sym typeface="Proxima Nova"/>
            </a:endParaRPr>
          </a:p>
        </p:txBody>
      </p:sp>
      <p:sp>
        <p:nvSpPr>
          <p:cNvPr id="155" name="Google Shape;155;p19"/>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6" name="Google Shape;156;p19"/>
          <p:cNvSpPr/>
          <p:nvPr/>
        </p:nvSpPr>
        <p:spPr>
          <a:xfrm>
            <a:off x="228600" y="1508670"/>
            <a:ext cx="8686800" cy="1279921"/>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7" name="Google Shape;157;p19"/>
          <p:cNvSpPr/>
          <p:nvPr/>
        </p:nvSpPr>
        <p:spPr>
          <a:xfrm>
            <a:off x="228600" y="1508670"/>
            <a:ext cx="2692300" cy="1279921"/>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8" name="Google Shape;158;p19"/>
          <p:cNvSpPr/>
          <p:nvPr/>
        </p:nvSpPr>
        <p:spPr>
          <a:xfrm>
            <a:off x="1422350"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9" name="Google Shape;159;p19"/>
          <p:cNvSpPr txBox="1"/>
          <p:nvPr/>
        </p:nvSpPr>
        <p:spPr>
          <a:xfrm>
            <a:off x="1422350"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3m67t1aj.png" id="160" name="Google Shape;160;p19"/>
          <p:cNvPicPr preferRelativeResize="0"/>
          <p:nvPr/>
        </p:nvPicPr>
        <p:blipFill rotWithShape="1">
          <a:blip r:embed="rId3">
            <a:alphaModFix/>
          </a:blip>
          <a:srcRect b="0" l="0" r="0" t="0"/>
          <a:stretch/>
        </p:blipFill>
        <p:spPr>
          <a:xfrm>
            <a:off x="1422350" y="1508670"/>
            <a:ext cx="304800" cy="304800"/>
          </a:xfrm>
          <a:prstGeom prst="rect">
            <a:avLst/>
          </a:prstGeom>
          <a:noFill/>
          <a:ln>
            <a:noFill/>
          </a:ln>
        </p:spPr>
      </p:pic>
      <p:sp>
        <p:nvSpPr>
          <p:cNvPr id="161" name="Google Shape;161;p19"/>
          <p:cNvSpPr txBox="1"/>
          <p:nvPr/>
        </p:nvSpPr>
        <p:spPr>
          <a:xfrm>
            <a:off x="228600" y="1965870"/>
            <a:ext cx="2692300" cy="20568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300" u="none" cap="none" strike="noStrike">
                <a:solidFill>
                  <a:srgbClr val="616161"/>
                </a:solidFill>
                <a:latin typeface="Proxima Nova"/>
                <a:ea typeface="Proxima Nova"/>
                <a:cs typeface="Proxima Nova"/>
                <a:sym typeface="Proxima Nova"/>
              </a:rPr>
              <a:t>LSTM Network</a:t>
            </a:r>
            <a:endParaRPr/>
          </a:p>
          <a:p>
            <a:pPr indent="0" lvl="0" marL="0" marR="0" rtl="0" algn="ctr">
              <a:lnSpc>
                <a:spcPct val="100000"/>
              </a:lnSpc>
              <a:spcBef>
                <a:spcPts val="0"/>
              </a:spcBef>
              <a:spcAft>
                <a:spcPts val="0"/>
              </a:spcAft>
              <a:buNone/>
            </a:pPr>
            <a:r>
              <a:rPr b="0" i="0" lang="en-US" sz="1300" u="none" cap="none" strike="noStrike">
                <a:solidFill>
                  <a:srgbClr val="616161"/>
                </a:solidFill>
                <a:latin typeface="Proxima Nova"/>
                <a:ea typeface="Proxima Nova"/>
                <a:cs typeface="Proxima Nova"/>
                <a:sym typeface="Proxima Nova"/>
              </a:rPr>
              <a:t>End-to-end temporal model capturing micro-expression dynamics across video frames.</a:t>
            </a:r>
            <a:endParaRPr/>
          </a:p>
        </p:txBody>
      </p:sp>
      <p:sp>
        <p:nvSpPr>
          <p:cNvPr id="162" name="Google Shape;162;p19"/>
          <p:cNvSpPr/>
          <p:nvPr/>
        </p:nvSpPr>
        <p:spPr>
          <a:xfrm>
            <a:off x="3225700" y="1508670"/>
            <a:ext cx="2692449" cy="1279921"/>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3" name="Google Shape;163;p19"/>
          <p:cNvSpPr/>
          <p:nvPr/>
        </p:nvSpPr>
        <p:spPr>
          <a:xfrm>
            <a:off x="4419451"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4" name="Google Shape;164;p19"/>
          <p:cNvSpPr txBox="1"/>
          <p:nvPr/>
        </p:nvSpPr>
        <p:spPr>
          <a:xfrm>
            <a:off x="4419451"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_zfhdme5.png" id="165" name="Google Shape;165;p19"/>
          <p:cNvPicPr preferRelativeResize="0"/>
          <p:nvPr/>
        </p:nvPicPr>
        <p:blipFill rotWithShape="1">
          <a:blip r:embed="rId4">
            <a:alphaModFix/>
          </a:blip>
          <a:srcRect b="0" l="0" r="0" t="0"/>
          <a:stretch/>
        </p:blipFill>
        <p:spPr>
          <a:xfrm>
            <a:off x="4419451" y="1508670"/>
            <a:ext cx="304800" cy="304800"/>
          </a:xfrm>
          <a:prstGeom prst="rect">
            <a:avLst/>
          </a:prstGeom>
          <a:noFill/>
          <a:ln>
            <a:noFill/>
          </a:ln>
        </p:spPr>
      </p:pic>
      <p:sp>
        <p:nvSpPr>
          <p:cNvPr id="166" name="Google Shape;166;p19"/>
          <p:cNvSpPr txBox="1"/>
          <p:nvPr/>
        </p:nvSpPr>
        <p:spPr>
          <a:xfrm>
            <a:off x="3225700" y="1965870"/>
            <a:ext cx="2692449" cy="20568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300" u="none" cap="none" strike="noStrike">
                <a:solidFill>
                  <a:srgbClr val="616161"/>
                </a:solidFill>
                <a:latin typeface="Proxima Nova"/>
                <a:ea typeface="Proxima Nova"/>
                <a:cs typeface="Proxima Nova"/>
                <a:sym typeface="Proxima Nova"/>
              </a:rPr>
              <a:t>Facial Action Units</a:t>
            </a:r>
            <a:endParaRPr/>
          </a:p>
          <a:p>
            <a:pPr indent="0" lvl="0" marL="0" marR="0" rtl="0" algn="ctr">
              <a:lnSpc>
                <a:spcPct val="100000"/>
              </a:lnSpc>
              <a:spcBef>
                <a:spcPts val="0"/>
              </a:spcBef>
              <a:spcAft>
                <a:spcPts val="0"/>
              </a:spcAft>
              <a:buNone/>
            </a:pPr>
            <a:r>
              <a:rPr b="0" i="0" lang="en-US" sz="1300" u="none" cap="none" strike="noStrike">
                <a:solidFill>
                  <a:srgbClr val="616161"/>
                </a:solidFill>
                <a:latin typeface="Proxima Nova"/>
                <a:ea typeface="Proxima Nova"/>
                <a:cs typeface="Proxima Nova"/>
                <a:sym typeface="Proxima Nova"/>
              </a:rPr>
              <a:t>Facial muscle movements (AUs) serve as interpretable features derived from expert systems.</a:t>
            </a:r>
            <a:endParaRPr/>
          </a:p>
        </p:txBody>
      </p:sp>
      <p:sp>
        <p:nvSpPr>
          <p:cNvPr id="167" name="Google Shape;167;p19"/>
          <p:cNvSpPr/>
          <p:nvPr/>
        </p:nvSpPr>
        <p:spPr>
          <a:xfrm>
            <a:off x="6222950" y="1508670"/>
            <a:ext cx="2692300" cy="1279921"/>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8" name="Google Shape;168;p19"/>
          <p:cNvSpPr/>
          <p:nvPr/>
        </p:nvSpPr>
        <p:spPr>
          <a:xfrm>
            <a:off x="7416700"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9" name="Google Shape;169;p19"/>
          <p:cNvSpPr txBox="1"/>
          <p:nvPr/>
        </p:nvSpPr>
        <p:spPr>
          <a:xfrm>
            <a:off x="7416700"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tsh3osg4.png" id="170" name="Google Shape;170;p19"/>
          <p:cNvPicPr preferRelativeResize="0"/>
          <p:nvPr/>
        </p:nvPicPr>
        <p:blipFill rotWithShape="1">
          <a:blip r:embed="rId5">
            <a:alphaModFix/>
          </a:blip>
          <a:srcRect b="0" l="0" r="0" t="0"/>
          <a:stretch/>
        </p:blipFill>
        <p:spPr>
          <a:xfrm>
            <a:off x="7416700" y="1508670"/>
            <a:ext cx="304800" cy="304800"/>
          </a:xfrm>
          <a:prstGeom prst="rect">
            <a:avLst/>
          </a:prstGeom>
          <a:noFill/>
          <a:ln>
            <a:noFill/>
          </a:ln>
        </p:spPr>
      </p:pic>
      <p:sp>
        <p:nvSpPr>
          <p:cNvPr id="171" name="Google Shape;171;p19"/>
          <p:cNvSpPr txBox="1"/>
          <p:nvPr/>
        </p:nvSpPr>
        <p:spPr>
          <a:xfrm>
            <a:off x="6222950" y="1965870"/>
            <a:ext cx="2692300" cy="20568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300" u="none" cap="none" strike="noStrike">
                <a:solidFill>
                  <a:srgbClr val="616161"/>
                </a:solidFill>
                <a:latin typeface="Proxima Nova"/>
                <a:ea typeface="Proxima Nova"/>
                <a:cs typeface="Proxima Nova"/>
                <a:sym typeface="Proxima Nova"/>
              </a:rPr>
              <a:t>Integration Pipeline</a:t>
            </a:r>
            <a:endParaRPr/>
          </a:p>
          <a:p>
            <a:pPr indent="0" lvl="0" marL="0" marR="0" rtl="0" algn="ctr">
              <a:lnSpc>
                <a:spcPct val="100000"/>
              </a:lnSpc>
              <a:spcBef>
                <a:spcPts val="0"/>
              </a:spcBef>
              <a:spcAft>
                <a:spcPts val="0"/>
              </a:spcAft>
              <a:buNone/>
            </a:pPr>
            <a:r>
              <a:rPr b="0" i="0" lang="en-US" sz="1300" u="none" cap="none" strike="noStrike">
                <a:solidFill>
                  <a:srgbClr val="616161"/>
                </a:solidFill>
                <a:latin typeface="Proxima Nova"/>
                <a:ea typeface="Proxima Nova"/>
                <a:cs typeface="Proxima Nova"/>
                <a:sym typeface="Proxima Nova"/>
              </a:rPr>
              <a:t>Pre-extracted AUs feed into LSTM, enabling time-sensitive classification of deception.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311700" y="0"/>
            <a:ext cx="8520600" cy="712925"/>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200"/>
              <a:buNone/>
            </a:pPr>
            <a:r>
              <a:rPr lang="en-US" sz="2200"/>
              <a:t>Our Approach: Ensemble LSTM</a:t>
            </a:r>
            <a:endParaRPr/>
          </a:p>
        </p:txBody>
      </p:sp>
      <p:sp>
        <p:nvSpPr>
          <p:cNvPr id="177" name="Google Shape;177;p20"/>
          <p:cNvSpPr txBox="1"/>
          <p:nvPr>
            <p:ph idx="2" type="subTitle"/>
          </p:nvPr>
        </p:nvSpPr>
        <p:spPr>
          <a:xfrm>
            <a:off x="311699" y="712926"/>
            <a:ext cx="8520599" cy="481810"/>
          </a:xfrm>
          <a:prstGeom prst="rect">
            <a:avLst/>
          </a:prstGeom>
          <a:noFill/>
          <a:ln>
            <a:noFill/>
          </a:ln>
        </p:spPr>
        <p:txBody>
          <a:bodyPr anchorCtr="0" anchor="t" bIns="91425" lIns="91425" spcFirstLastPara="1" rIns="91425" wrap="square" tIns="0">
            <a:normAutofit/>
          </a:bodyPr>
          <a:lstStyle/>
          <a:p>
            <a:pPr indent="0" lvl="0" marL="0" rtl="0" algn="l">
              <a:lnSpc>
                <a:spcPct val="100000"/>
              </a:lnSpc>
              <a:spcBef>
                <a:spcPts val="0"/>
              </a:spcBef>
              <a:spcAft>
                <a:spcPts val="0"/>
              </a:spcAft>
              <a:buSzPts val="1800"/>
              <a:buNone/>
            </a:pPr>
            <a:r>
              <a:rPr lang="en-US" sz="1600"/>
              <a:t>Stacking, bagging, and boosting for robust deception detection</a:t>
            </a:r>
            <a:endParaRPr/>
          </a:p>
        </p:txBody>
      </p:sp>
      <p:sp>
        <p:nvSpPr>
          <p:cNvPr id="178" name="Google Shape;178;p20"/>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9" name="Google Shape;179;p20"/>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rgbClr val="616161"/>
              </a:solidFill>
              <a:latin typeface="Proxima Nova"/>
              <a:ea typeface="Proxima Nova"/>
              <a:cs typeface="Proxima Nova"/>
              <a:sym typeface="Proxima Nova"/>
            </a:endParaRPr>
          </a:p>
        </p:txBody>
      </p:sp>
      <p:sp>
        <p:nvSpPr>
          <p:cNvPr id="180" name="Google Shape;180;p20"/>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1" name="Google Shape;181;p20"/>
          <p:cNvSpPr/>
          <p:nvPr/>
        </p:nvSpPr>
        <p:spPr>
          <a:xfrm>
            <a:off x="228600" y="1508670"/>
            <a:ext cx="8686800" cy="1279921"/>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2" name="Google Shape;182;p20"/>
          <p:cNvSpPr/>
          <p:nvPr/>
        </p:nvSpPr>
        <p:spPr>
          <a:xfrm>
            <a:off x="228600" y="1508670"/>
            <a:ext cx="2692300" cy="1279921"/>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3" name="Google Shape;183;p20"/>
          <p:cNvSpPr/>
          <p:nvPr/>
        </p:nvSpPr>
        <p:spPr>
          <a:xfrm>
            <a:off x="1422350"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4" name="Google Shape;184;p20"/>
          <p:cNvSpPr txBox="1"/>
          <p:nvPr/>
        </p:nvSpPr>
        <p:spPr>
          <a:xfrm>
            <a:off x="1422350"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21d2_wwz.png" id="185" name="Google Shape;185;p20"/>
          <p:cNvPicPr preferRelativeResize="0"/>
          <p:nvPr/>
        </p:nvPicPr>
        <p:blipFill rotWithShape="1">
          <a:blip r:embed="rId3">
            <a:alphaModFix/>
          </a:blip>
          <a:srcRect b="0" l="0" r="0" t="0"/>
          <a:stretch/>
        </p:blipFill>
        <p:spPr>
          <a:xfrm>
            <a:off x="1422350" y="1508670"/>
            <a:ext cx="304800" cy="304800"/>
          </a:xfrm>
          <a:prstGeom prst="rect">
            <a:avLst/>
          </a:prstGeom>
          <a:noFill/>
          <a:ln>
            <a:noFill/>
          </a:ln>
        </p:spPr>
      </p:pic>
      <p:sp>
        <p:nvSpPr>
          <p:cNvPr id="186" name="Google Shape;186;p20"/>
          <p:cNvSpPr txBox="1"/>
          <p:nvPr/>
        </p:nvSpPr>
        <p:spPr>
          <a:xfrm>
            <a:off x="228600" y="1965870"/>
            <a:ext cx="2692300" cy="20568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300" u="none" cap="none" strike="noStrike">
                <a:solidFill>
                  <a:srgbClr val="616161"/>
                </a:solidFill>
                <a:latin typeface="Proxima Nova"/>
                <a:ea typeface="Proxima Nova"/>
                <a:cs typeface="Proxima Nova"/>
                <a:sym typeface="Proxima Nova"/>
              </a:rPr>
              <a:t>Stacked LSTMs</a:t>
            </a:r>
            <a:endParaRPr/>
          </a:p>
          <a:p>
            <a:pPr indent="0" lvl="0" marL="0" marR="0" rtl="0" algn="ctr">
              <a:lnSpc>
                <a:spcPct val="100000"/>
              </a:lnSpc>
              <a:spcBef>
                <a:spcPts val="0"/>
              </a:spcBef>
              <a:spcAft>
                <a:spcPts val="0"/>
              </a:spcAft>
              <a:buNone/>
            </a:pPr>
            <a:r>
              <a:rPr b="0" i="0" lang="en-US" sz="1300" u="none" cap="none" strike="noStrike">
                <a:solidFill>
                  <a:srgbClr val="616161"/>
                </a:solidFill>
                <a:latin typeface="Proxima Nova"/>
                <a:ea typeface="Proxima Nova"/>
                <a:cs typeface="Proxima Nova"/>
                <a:sym typeface="Proxima Nova"/>
              </a:rPr>
              <a:t>Deep sequential layers increase representational power over complex temporal patterns.</a:t>
            </a:r>
            <a:endParaRPr/>
          </a:p>
        </p:txBody>
      </p:sp>
      <p:sp>
        <p:nvSpPr>
          <p:cNvPr id="187" name="Google Shape;187;p20"/>
          <p:cNvSpPr/>
          <p:nvPr/>
        </p:nvSpPr>
        <p:spPr>
          <a:xfrm>
            <a:off x="3225700" y="1508670"/>
            <a:ext cx="2692449" cy="1279921"/>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8" name="Google Shape;188;p20"/>
          <p:cNvSpPr/>
          <p:nvPr/>
        </p:nvSpPr>
        <p:spPr>
          <a:xfrm>
            <a:off x="4419451"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9" name="Google Shape;189;p20"/>
          <p:cNvSpPr txBox="1"/>
          <p:nvPr/>
        </p:nvSpPr>
        <p:spPr>
          <a:xfrm>
            <a:off x="4419451"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ivlw9j_d.png" id="190" name="Google Shape;190;p20"/>
          <p:cNvPicPr preferRelativeResize="0"/>
          <p:nvPr/>
        </p:nvPicPr>
        <p:blipFill rotWithShape="1">
          <a:blip r:embed="rId4">
            <a:alphaModFix/>
          </a:blip>
          <a:srcRect b="0" l="0" r="0" t="0"/>
          <a:stretch/>
        </p:blipFill>
        <p:spPr>
          <a:xfrm>
            <a:off x="4419451" y="1508670"/>
            <a:ext cx="304800" cy="304800"/>
          </a:xfrm>
          <a:prstGeom prst="rect">
            <a:avLst/>
          </a:prstGeom>
          <a:noFill/>
          <a:ln>
            <a:noFill/>
          </a:ln>
        </p:spPr>
      </p:pic>
      <p:sp>
        <p:nvSpPr>
          <p:cNvPr id="191" name="Google Shape;191;p20"/>
          <p:cNvSpPr txBox="1"/>
          <p:nvPr/>
        </p:nvSpPr>
        <p:spPr>
          <a:xfrm>
            <a:off x="3225700" y="1965870"/>
            <a:ext cx="2692449" cy="20568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300" u="none" cap="none" strike="noStrike">
                <a:solidFill>
                  <a:srgbClr val="616161"/>
                </a:solidFill>
                <a:latin typeface="Proxima Nova"/>
                <a:ea typeface="Proxima Nova"/>
                <a:cs typeface="Proxima Nova"/>
                <a:sym typeface="Proxima Nova"/>
              </a:rPr>
              <a:t>Bagging Strategy</a:t>
            </a:r>
            <a:endParaRPr/>
          </a:p>
          <a:p>
            <a:pPr indent="0" lvl="0" marL="0" marR="0" rtl="0" algn="ctr">
              <a:lnSpc>
                <a:spcPct val="100000"/>
              </a:lnSpc>
              <a:spcBef>
                <a:spcPts val="0"/>
              </a:spcBef>
              <a:spcAft>
                <a:spcPts val="0"/>
              </a:spcAft>
              <a:buNone/>
            </a:pPr>
            <a:r>
              <a:rPr b="0" i="0" lang="en-US" sz="1300" u="none" cap="none" strike="noStrike">
                <a:solidFill>
                  <a:srgbClr val="616161"/>
                </a:solidFill>
                <a:latin typeface="Proxima Nova"/>
                <a:ea typeface="Proxima Nova"/>
                <a:cs typeface="Proxima Nova"/>
                <a:sym typeface="Proxima Nova"/>
              </a:rPr>
              <a:t>Training multiple LSTM instances on bootstrapped datasets to reduce variance.</a:t>
            </a:r>
            <a:endParaRPr/>
          </a:p>
        </p:txBody>
      </p:sp>
      <p:sp>
        <p:nvSpPr>
          <p:cNvPr id="192" name="Google Shape;192;p20"/>
          <p:cNvSpPr/>
          <p:nvPr/>
        </p:nvSpPr>
        <p:spPr>
          <a:xfrm>
            <a:off x="6222950" y="1508670"/>
            <a:ext cx="2692300" cy="1279921"/>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3" name="Google Shape;193;p20"/>
          <p:cNvSpPr/>
          <p:nvPr/>
        </p:nvSpPr>
        <p:spPr>
          <a:xfrm>
            <a:off x="7416700"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4" name="Google Shape;194;p20"/>
          <p:cNvSpPr txBox="1"/>
          <p:nvPr/>
        </p:nvSpPr>
        <p:spPr>
          <a:xfrm>
            <a:off x="7416700"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b_v6pwgc.png" id="195" name="Google Shape;195;p20"/>
          <p:cNvPicPr preferRelativeResize="0"/>
          <p:nvPr/>
        </p:nvPicPr>
        <p:blipFill rotWithShape="1">
          <a:blip r:embed="rId5">
            <a:alphaModFix/>
          </a:blip>
          <a:srcRect b="0" l="0" r="0" t="0"/>
          <a:stretch/>
        </p:blipFill>
        <p:spPr>
          <a:xfrm>
            <a:off x="7416700" y="1508670"/>
            <a:ext cx="304800" cy="304800"/>
          </a:xfrm>
          <a:prstGeom prst="rect">
            <a:avLst/>
          </a:prstGeom>
          <a:noFill/>
          <a:ln>
            <a:noFill/>
          </a:ln>
        </p:spPr>
      </p:pic>
      <p:sp>
        <p:nvSpPr>
          <p:cNvPr id="196" name="Google Shape;196;p20"/>
          <p:cNvSpPr txBox="1"/>
          <p:nvPr/>
        </p:nvSpPr>
        <p:spPr>
          <a:xfrm>
            <a:off x="6222950" y="1965870"/>
            <a:ext cx="2692300" cy="20568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300" u="none" cap="none" strike="noStrike">
                <a:solidFill>
                  <a:srgbClr val="616161"/>
                </a:solidFill>
                <a:latin typeface="Proxima Nova"/>
                <a:ea typeface="Proxima Nova"/>
                <a:cs typeface="Proxima Nova"/>
                <a:sym typeface="Proxima Nova"/>
              </a:rPr>
              <a:t>Boosting Integration</a:t>
            </a:r>
            <a:endParaRPr/>
          </a:p>
          <a:p>
            <a:pPr indent="0" lvl="0" marL="0" marR="0" rtl="0" algn="ctr">
              <a:lnSpc>
                <a:spcPct val="100000"/>
              </a:lnSpc>
              <a:spcBef>
                <a:spcPts val="0"/>
              </a:spcBef>
              <a:spcAft>
                <a:spcPts val="0"/>
              </a:spcAft>
              <a:buNone/>
            </a:pPr>
            <a:r>
              <a:rPr b="0" i="0" lang="en-US" sz="1300" u="none" cap="none" strike="noStrike">
                <a:solidFill>
                  <a:srgbClr val="616161"/>
                </a:solidFill>
                <a:latin typeface="Proxima Nova"/>
                <a:ea typeface="Proxima Nova"/>
                <a:cs typeface="Proxima Nova"/>
                <a:sym typeface="Proxima Nova"/>
              </a:rPr>
              <a:t>Sequential model tuning to emphasize misclassified deception patterns.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1"/>
          <p:cNvSpPr txBox="1"/>
          <p:nvPr>
            <p:ph type="title"/>
          </p:nvPr>
        </p:nvSpPr>
        <p:spPr>
          <a:xfrm>
            <a:off x="311700" y="0"/>
            <a:ext cx="8520600" cy="712925"/>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200"/>
              <a:buNone/>
            </a:pPr>
            <a:r>
              <a:rPr lang="en-US" sz="2200"/>
              <a:t>Vision Transformers for Deception Detection</a:t>
            </a:r>
            <a:endParaRPr/>
          </a:p>
        </p:txBody>
      </p:sp>
      <p:sp>
        <p:nvSpPr>
          <p:cNvPr id="202" name="Google Shape;202;p21"/>
          <p:cNvSpPr txBox="1"/>
          <p:nvPr>
            <p:ph idx="2" type="subTitle"/>
          </p:nvPr>
        </p:nvSpPr>
        <p:spPr>
          <a:xfrm>
            <a:off x="311699" y="712926"/>
            <a:ext cx="8520599" cy="481810"/>
          </a:xfrm>
          <a:prstGeom prst="rect">
            <a:avLst/>
          </a:prstGeom>
          <a:noFill/>
          <a:ln>
            <a:noFill/>
          </a:ln>
        </p:spPr>
        <p:txBody>
          <a:bodyPr anchorCtr="0" anchor="t" bIns="91425" lIns="91425" spcFirstLastPara="1" rIns="91425" wrap="square" tIns="0">
            <a:normAutofit/>
          </a:bodyPr>
          <a:lstStyle/>
          <a:p>
            <a:pPr indent="0" lvl="0" marL="0" rtl="0" algn="l">
              <a:lnSpc>
                <a:spcPct val="100000"/>
              </a:lnSpc>
              <a:spcBef>
                <a:spcPts val="0"/>
              </a:spcBef>
              <a:spcAft>
                <a:spcPts val="0"/>
              </a:spcAft>
              <a:buSzPts val="1800"/>
              <a:buNone/>
            </a:pPr>
            <a:r>
              <a:rPr lang="en-US" sz="1600"/>
              <a:t>End-to-end spatio-temporal modeling with K600 and custom MLP head</a:t>
            </a:r>
            <a:endParaRPr/>
          </a:p>
        </p:txBody>
      </p:sp>
      <p:sp>
        <p:nvSpPr>
          <p:cNvPr id="203" name="Google Shape;203;p21"/>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4" name="Google Shape;204;p21"/>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rgbClr val="616161"/>
              </a:solidFill>
              <a:latin typeface="Proxima Nova"/>
              <a:ea typeface="Proxima Nova"/>
              <a:cs typeface="Proxima Nova"/>
              <a:sym typeface="Proxima Nova"/>
            </a:endParaRPr>
          </a:p>
        </p:txBody>
      </p:sp>
      <p:sp>
        <p:nvSpPr>
          <p:cNvPr id="205" name="Google Shape;205;p21"/>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6" name="Google Shape;206;p21"/>
          <p:cNvSpPr/>
          <p:nvPr/>
        </p:nvSpPr>
        <p:spPr>
          <a:xfrm>
            <a:off x="228600" y="1508670"/>
            <a:ext cx="8686800" cy="1485602"/>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7" name="Google Shape;207;p21"/>
          <p:cNvSpPr/>
          <p:nvPr/>
        </p:nvSpPr>
        <p:spPr>
          <a:xfrm>
            <a:off x="228600" y="1508670"/>
            <a:ext cx="2692300" cy="1485602"/>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8" name="Google Shape;208;p21"/>
          <p:cNvSpPr/>
          <p:nvPr/>
        </p:nvSpPr>
        <p:spPr>
          <a:xfrm>
            <a:off x="1422350"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9" name="Google Shape;209;p21"/>
          <p:cNvSpPr txBox="1"/>
          <p:nvPr/>
        </p:nvSpPr>
        <p:spPr>
          <a:xfrm>
            <a:off x="1422350"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2b_toesm.png" id="210" name="Google Shape;210;p21"/>
          <p:cNvPicPr preferRelativeResize="0"/>
          <p:nvPr/>
        </p:nvPicPr>
        <p:blipFill rotWithShape="1">
          <a:blip r:embed="rId3">
            <a:alphaModFix/>
          </a:blip>
          <a:srcRect b="0" l="0" r="0" t="0"/>
          <a:stretch/>
        </p:blipFill>
        <p:spPr>
          <a:xfrm>
            <a:off x="1422350" y="1508670"/>
            <a:ext cx="304800" cy="304800"/>
          </a:xfrm>
          <a:prstGeom prst="rect">
            <a:avLst/>
          </a:prstGeom>
          <a:noFill/>
          <a:ln>
            <a:noFill/>
          </a:ln>
        </p:spPr>
      </p:pic>
      <p:sp>
        <p:nvSpPr>
          <p:cNvPr id="211" name="Google Shape;211;p21"/>
          <p:cNvSpPr txBox="1"/>
          <p:nvPr/>
        </p:nvSpPr>
        <p:spPr>
          <a:xfrm>
            <a:off x="228600" y="1965870"/>
            <a:ext cx="2692300" cy="20568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300" u="none" cap="none" strike="noStrike">
                <a:solidFill>
                  <a:srgbClr val="616161"/>
                </a:solidFill>
                <a:latin typeface="Proxima Nova"/>
                <a:ea typeface="Proxima Nova"/>
                <a:cs typeface="Proxima Nova"/>
                <a:sym typeface="Proxima Nova"/>
              </a:rPr>
              <a:t>End-to-End Architecture</a:t>
            </a:r>
            <a:endParaRPr/>
          </a:p>
          <a:p>
            <a:pPr indent="0" lvl="0" marL="0" marR="0" rtl="0" algn="ctr">
              <a:lnSpc>
                <a:spcPct val="100000"/>
              </a:lnSpc>
              <a:spcBef>
                <a:spcPts val="0"/>
              </a:spcBef>
              <a:spcAft>
                <a:spcPts val="0"/>
              </a:spcAft>
              <a:buNone/>
            </a:pPr>
            <a:r>
              <a:rPr b="0" i="0" lang="en-US" sz="1300" u="none" cap="none" strike="noStrike">
                <a:solidFill>
                  <a:srgbClr val="616161"/>
                </a:solidFill>
                <a:latin typeface="Proxima Nova"/>
                <a:ea typeface="Proxima Nova"/>
                <a:cs typeface="Proxima Nova"/>
                <a:sym typeface="Proxima Nova"/>
              </a:rPr>
              <a:t>Directly models video frames using ViTs, bypassing manual feature extraction.</a:t>
            </a:r>
            <a:endParaRPr/>
          </a:p>
        </p:txBody>
      </p:sp>
      <p:sp>
        <p:nvSpPr>
          <p:cNvPr id="212" name="Google Shape;212;p21"/>
          <p:cNvSpPr/>
          <p:nvPr/>
        </p:nvSpPr>
        <p:spPr>
          <a:xfrm>
            <a:off x="3225700" y="1508670"/>
            <a:ext cx="2692449" cy="1485602"/>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3" name="Google Shape;213;p21"/>
          <p:cNvSpPr/>
          <p:nvPr/>
        </p:nvSpPr>
        <p:spPr>
          <a:xfrm>
            <a:off x="4419451"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4" name="Google Shape;214;p21"/>
          <p:cNvSpPr txBox="1"/>
          <p:nvPr/>
        </p:nvSpPr>
        <p:spPr>
          <a:xfrm>
            <a:off x="4419451"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ln25q_xz.png" id="215" name="Google Shape;215;p21"/>
          <p:cNvPicPr preferRelativeResize="0"/>
          <p:nvPr/>
        </p:nvPicPr>
        <p:blipFill rotWithShape="1">
          <a:blip r:embed="rId4">
            <a:alphaModFix/>
          </a:blip>
          <a:srcRect b="0" l="0" r="0" t="0"/>
          <a:stretch/>
        </p:blipFill>
        <p:spPr>
          <a:xfrm>
            <a:off x="4419451" y="1508670"/>
            <a:ext cx="304800" cy="304800"/>
          </a:xfrm>
          <a:prstGeom prst="rect">
            <a:avLst/>
          </a:prstGeom>
          <a:noFill/>
          <a:ln>
            <a:noFill/>
          </a:ln>
        </p:spPr>
      </p:pic>
      <p:sp>
        <p:nvSpPr>
          <p:cNvPr id="216" name="Google Shape;216;p21"/>
          <p:cNvSpPr txBox="1"/>
          <p:nvPr/>
        </p:nvSpPr>
        <p:spPr>
          <a:xfrm>
            <a:off x="3225700" y="1965870"/>
            <a:ext cx="2692449" cy="20568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300" u="none" cap="none" strike="noStrike">
                <a:solidFill>
                  <a:srgbClr val="616161"/>
                </a:solidFill>
                <a:latin typeface="Proxima Nova"/>
                <a:ea typeface="Proxima Nova"/>
                <a:cs typeface="Proxima Nova"/>
                <a:sym typeface="Proxima Nova"/>
              </a:rPr>
              <a:t>K600 Pretraining</a:t>
            </a:r>
            <a:endParaRPr/>
          </a:p>
          <a:p>
            <a:pPr indent="0" lvl="0" marL="0" marR="0" rtl="0" algn="ctr">
              <a:lnSpc>
                <a:spcPct val="100000"/>
              </a:lnSpc>
              <a:spcBef>
                <a:spcPts val="0"/>
              </a:spcBef>
              <a:spcAft>
                <a:spcPts val="0"/>
              </a:spcAft>
              <a:buNone/>
            </a:pPr>
            <a:r>
              <a:rPr b="0" i="0" lang="en-US" sz="1300" u="none" cap="none" strike="noStrike">
                <a:solidFill>
                  <a:srgbClr val="616161"/>
                </a:solidFill>
                <a:latin typeface="Proxima Nova"/>
                <a:ea typeface="Proxima Nova"/>
                <a:cs typeface="Proxima Nova"/>
                <a:sym typeface="Proxima Nova"/>
              </a:rPr>
              <a:t>Meta’s Kinetics-600 provides rich video representation learning for spatio-temporal data.</a:t>
            </a:r>
            <a:endParaRPr/>
          </a:p>
        </p:txBody>
      </p:sp>
      <p:sp>
        <p:nvSpPr>
          <p:cNvPr id="217" name="Google Shape;217;p21"/>
          <p:cNvSpPr/>
          <p:nvPr/>
        </p:nvSpPr>
        <p:spPr>
          <a:xfrm>
            <a:off x="6222950" y="1508670"/>
            <a:ext cx="2692300" cy="1485602"/>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8" name="Google Shape;218;p21"/>
          <p:cNvSpPr/>
          <p:nvPr/>
        </p:nvSpPr>
        <p:spPr>
          <a:xfrm>
            <a:off x="7416700" y="1508670"/>
            <a:ext cx="304800" cy="304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9" name="Google Shape;219;p21"/>
          <p:cNvSpPr txBox="1"/>
          <p:nvPr/>
        </p:nvSpPr>
        <p:spPr>
          <a:xfrm>
            <a:off x="7416700" y="1508670"/>
            <a:ext cx="304800" cy="30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1odhwo8f.png" id="220" name="Google Shape;220;p21"/>
          <p:cNvPicPr preferRelativeResize="0"/>
          <p:nvPr/>
        </p:nvPicPr>
        <p:blipFill rotWithShape="1">
          <a:blip r:embed="rId5">
            <a:alphaModFix/>
          </a:blip>
          <a:srcRect b="0" l="0" r="0" t="0"/>
          <a:stretch/>
        </p:blipFill>
        <p:spPr>
          <a:xfrm>
            <a:off x="7416700" y="1508670"/>
            <a:ext cx="304800" cy="304800"/>
          </a:xfrm>
          <a:prstGeom prst="rect">
            <a:avLst/>
          </a:prstGeom>
          <a:noFill/>
          <a:ln>
            <a:noFill/>
          </a:ln>
        </p:spPr>
      </p:pic>
      <p:sp>
        <p:nvSpPr>
          <p:cNvPr id="221" name="Google Shape;221;p21"/>
          <p:cNvSpPr txBox="1"/>
          <p:nvPr/>
        </p:nvSpPr>
        <p:spPr>
          <a:xfrm>
            <a:off x="6222950" y="1965870"/>
            <a:ext cx="2692300" cy="20568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300" u="none" cap="none" strike="noStrike">
                <a:solidFill>
                  <a:srgbClr val="616161"/>
                </a:solidFill>
                <a:latin typeface="Proxima Nova"/>
                <a:ea typeface="Proxima Nova"/>
                <a:cs typeface="Proxima Nova"/>
                <a:sym typeface="Proxima Nova"/>
              </a:rPr>
              <a:t>Custom MLP Head</a:t>
            </a:r>
            <a:endParaRPr/>
          </a:p>
          <a:p>
            <a:pPr indent="0" lvl="0" marL="0" marR="0" rtl="0" algn="ctr">
              <a:lnSpc>
                <a:spcPct val="100000"/>
              </a:lnSpc>
              <a:spcBef>
                <a:spcPts val="0"/>
              </a:spcBef>
              <a:spcAft>
                <a:spcPts val="0"/>
              </a:spcAft>
              <a:buNone/>
            </a:pPr>
            <a:r>
              <a:rPr b="0" i="0" lang="en-US" sz="1300" u="none" cap="none" strike="noStrike">
                <a:solidFill>
                  <a:srgbClr val="616161"/>
                </a:solidFill>
                <a:latin typeface="Proxima Nova"/>
                <a:ea typeface="Proxima Nova"/>
                <a:cs typeface="Proxima Nova"/>
                <a:sym typeface="Proxima Nova"/>
              </a:rPr>
              <a:t>We fine-tuned a Multi-Layer Perceptron head on top of ViT outputs to classify truth vs. deception.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2"/>
          <p:cNvSpPr txBox="1"/>
          <p:nvPr>
            <p:ph type="title"/>
          </p:nvPr>
        </p:nvSpPr>
        <p:spPr>
          <a:xfrm>
            <a:off x="311700" y="0"/>
            <a:ext cx="8520600" cy="712925"/>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200"/>
              <a:buNone/>
            </a:pPr>
            <a:r>
              <a:rPr lang="en-US" sz="2200"/>
              <a:t>Conclusion &amp; Future Work</a:t>
            </a:r>
            <a:endParaRPr/>
          </a:p>
        </p:txBody>
      </p:sp>
      <p:sp>
        <p:nvSpPr>
          <p:cNvPr id="227" name="Google Shape;227;p22"/>
          <p:cNvSpPr txBox="1"/>
          <p:nvPr>
            <p:ph idx="2" type="subTitle"/>
          </p:nvPr>
        </p:nvSpPr>
        <p:spPr>
          <a:xfrm>
            <a:off x="311699" y="712926"/>
            <a:ext cx="8520599" cy="481810"/>
          </a:xfrm>
          <a:prstGeom prst="rect">
            <a:avLst/>
          </a:prstGeom>
          <a:noFill/>
          <a:ln>
            <a:noFill/>
          </a:ln>
        </p:spPr>
        <p:txBody>
          <a:bodyPr anchorCtr="0" anchor="t" bIns="91425" lIns="91425" spcFirstLastPara="1" rIns="91425" wrap="square" tIns="0">
            <a:normAutofit/>
          </a:bodyPr>
          <a:lstStyle/>
          <a:p>
            <a:pPr indent="0" lvl="0" marL="0" rtl="0" algn="l">
              <a:lnSpc>
                <a:spcPct val="100000"/>
              </a:lnSpc>
              <a:spcBef>
                <a:spcPts val="0"/>
              </a:spcBef>
              <a:spcAft>
                <a:spcPts val="0"/>
              </a:spcAft>
              <a:buSzPts val="1800"/>
              <a:buNone/>
            </a:pPr>
            <a:r>
              <a:rPr lang="en-US" sz="1600"/>
              <a:t>Toward smarter, scalable lie detection systems</a:t>
            </a:r>
            <a:endParaRPr/>
          </a:p>
        </p:txBody>
      </p:sp>
      <p:sp>
        <p:nvSpPr>
          <p:cNvPr id="228" name="Google Shape;228;p22"/>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9" name="Google Shape;229;p22"/>
          <p:cNvSpPr/>
          <p:nvPr/>
        </p:nvSpPr>
        <p:spPr>
          <a:xfrm>
            <a:off x="228600" y="1508670"/>
            <a:ext cx="8686800" cy="3200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00" u="none" cap="none" strike="noStrike">
              <a:solidFill>
                <a:srgbClr val="616161"/>
              </a:solidFill>
              <a:latin typeface="Proxima Nova"/>
              <a:ea typeface="Proxima Nova"/>
              <a:cs typeface="Proxima Nova"/>
              <a:sym typeface="Proxima Nova"/>
            </a:endParaRPr>
          </a:p>
        </p:txBody>
      </p:sp>
      <p:sp>
        <p:nvSpPr>
          <p:cNvPr id="230" name="Google Shape;230;p22"/>
          <p:cNvSpPr/>
          <p:nvPr/>
        </p:nvSpPr>
        <p:spPr>
          <a:xfrm>
            <a:off x="228600" y="1508670"/>
            <a:ext cx="8686800" cy="2590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1" name="Google Shape;231;p22"/>
          <p:cNvSpPr/>
          <p:nvPr/>
        </p:nvSpPr>
        <p:spPr>
          <a:xfrm>
            <a:off x="228600" y="1508670"/>
            <a:ext cx="4190999" cy="2590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2" name="Google Shape;232;p22"/>
          <p:cNvSpPr txBox="1"/>
          <p:nvPr/>
        </p:nvSpPr>
        <p:spPr>
          <a:xfrm>
            <a:off x="228600" y="1508670"/>
            <a:ext cx="4190999" cy="2346424"/>
          </a:xfrm>
          <a:prstGeom prst="rect">
            <a:avLst/>
          </a:prstGeom>
          <a:noFill/>
          <a:ln>
            <a:noFill/>
          </a:ln>
        </p:spPr>
        <p:txBody>
          <a:bodyPr anchorCtr="0" anchor="t" bIns="190500" lIns="190500" spcFirstLastPara="1" rIns="0" wrap="square" tIns="0">
            <a:spAutoFit/>
          </a:bodyPr>
          <a:lstStyle/>
          <a:p>
            <a:pPr indent="-91440" lvl="0" marL="228600" marR="0" rtl="0" algn="l">
              <a:lnSpc>
                <a:spcPct val="100000"/>
              </a:lnSpc>
              <a:spcBef>
                <a:spcPts val="0"/>
              </a:spcBef>
              <a:spcAft>
                <a:spcPts val="0"/>
              </a:spcAft>
              <a:buClr>
                <a:srgbClr val="000000"/>
              </a:buClr>
              <a:buSzPts val="1300"/>
              <a:buFont typeface="Arial"/>
              <a:buChar char="•"/>
            </a:pPr>
            <a:r>
              <a:rPr b="1" i="0" lang="en-US" sz="1300" u="none" cap="none" strike="noStrike">
                <a:solidFill>
                  <a:srgbClr val="616161"/>
                </a:solidFill>
                <a:latin typeface="Proxima Nova"/>
                <a:ea typeface="Proxima Nova"/>
                <a:cs typeface="Proxima Nova"/>
                <a:sym typeface="Proxima Nova"/>
              </a:rPr>
              <a:t>Summary of Findings:</a:t>
            </a:r>
            <a:r>
              <a:rPr b="0" i="0" lang="en-US" sz="1300" u="none" cap="none" strike="noStrike">
                <a:solidFill>
                  <a:srgbClr val="616161"/>
                </a:solidFill>
                <a:latin typeface="Proxima Nova"/>
                <a:ea typeface="Proxima Nova"/>
                <a:cs typeface="Proxima Nova"/>
                <a:sym typeface="Proxima Nova"/>
              </a:rPr>
              <a:t> Transformer models outperform traditional LSTM-based architectures in spatio-temporal learning.</a:t>
            </a:r>
            <a:endParaRPr/>
          </a:p>
          <a:p>
            <a:pPr indent="-91440" lvl="1" marL="228600" marR="0" rtl="0" algn="l">
              <a:lnSpc>
                <a:spcPct val="100000"/>
              </a:lnSpc>
              <a:spcBef>
                <a:spcPts val="2000"/>
              </a:spcBef>
              <a:spcAft>
                <a:spcPts val="0"/>
              </a:spcAft>
              <a:buClr>
                <a:srgbClr val="000000"/>
              </a:buClr>
              <a:buSzPts val="1300"/>
              <a:buFont typeface="Arial"/>
              <a:buChar char="•"/>
            </a:pPr>
            <a:r>
              <a:rPr b="1" i="0" lang="en-US" sz="1300" u="none" cap="none" strike="noStrike">
                <a:solidFill>
                  <a:srgbClr val="616161"/>
                </a:solidFill>
                <a:latin typeface="Proxima Nova"/>
                <a:ea typeface="Proxima Nova"/>
                <a:cs typeface="Proxima Nova"/>
                <a:sym typeface="Proxima Nova"/>
              </a:rPr>
              <a:t>Real-World Deployment:</a:t>
            </a:r>
            <a:r>
              <a:rPr b="0" i="0" lang="en-US" sz="1300" u="none" cap="none" strike="noStrike">
                <a:solidFill>
                  <a:srgbClr val="616161"/>
                </a:solidFill>
                <a:latin typeface="Proxima Nova"/>
                <a:ea typeface="Proxima Nova"/>
                <a:cs typeface="Proxima Nova"/>
                <a:sym typeface="Proxima Nova"/>
              </a:rPr>
              <a:t> Future systems must adapt to varied video quality and diverse deception contexts.</a:t>
            </a:r>
            <a:endParaRPr/>
          </a:p>
          <a:p>
            <a:pPr indent="-91440" lvl="1" marL="228600" marR="0" rtl="0" algn="l">
              <a:lnSpc>
                <a:spcPct val="100000"/>
              </a:lnSpc>
              <a:spcBef>
                <a:spcPts val="1200"/>
              </a:spcBef>
              <a:spcAft>
                <a:spcPts val="0"/>
              </a:spcAft>
              <a:buClr>
                <a:srgbClr val="000000"/>
              </a:buClr>
              <a:buSzPts val="1300"/>
              <a:buFont typeface="Arial"/>
              <a:buChar char="•"/>
            </a:pPr>
            <a:r>
              <a:rPr b="1" i="0" lang="en-US" sz="1300" u="none" cap="none" strike="noStrike">
                <a:solidFill>
                  <a:srgbClr val="616161"/>
                </a:solidFill>
                <a:latin typeface="Proxima Nova"/>
                <a:ea typeface="Proxima Nova"/>
                <a:cs typeface="Proxima Nova"/>
                <a:sym typeface="Proxima Nova"/>
              </a:rPr>
              <a:t>Research Roadmap:</a:t>
            </a:r>
            <a:r>
              <a:rPr b="0" i="0" lang="en-US" sz="1300" u="none" cap="none" strike="noStrike">
                <a:solidFill>
                  <a:srgbClr val="616161"/>
                </a:solidFill>
                <a:latin typeface="Proxima Nova"/>
                <a:ea typeface="Proxima Nova"/>
                <a:cs typeface="Proxima Nova"/>
                <a:sym typeface="Proxima Nova"/>
              </a:rPr>
              <a:t> Focus on model generalization, multimodal fusion, and ethical considerations.</a:t>
            </a:r>
            <a:endParaRPr/>
          </a:p>
        </p:txBody>
      </p:sp>
      <p:sp>
        <p:nvSpPr>
          <p:cNvPr id="233" name="Google Shape;233;p22"/>
          <p:cNvSpPr/>
          <p:nvPr/>
        </p:nvSpPr>
        <p:spPr>
          <a:xfrm>
            <a:off x="4724400" y="1508670"/>
            <a:ext cx="4190999" cy="25908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4" name="Google Shape;234;p22"/>
          <p:cNvSpPr txBox="1"/>
          <p:nvPr/>
        </p:nvSpPr>
        <p:spPr>
          <a:xfrm>
            <a:off x="4724400" y="1508670"/>
            <a:ext cx="4190999" cy="2362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tmp8zpnh8xt.png" id="235" name="Google Shape;235;p22"/>
          <p:cNvPicPr preferRelativeResize="0"/>
          <p:nvPr/>
        </p:nvPicPr>
        <p:blipFill rotWithShape="1">
          <a:blip r:embed="rId3">
            <a:alphaModFix/>
          </a:blip>
          <a:srcRect b="0" l="0" r="0" t="0"/>
          <a:stretch/>
        </p:blipFill>
        <p:spPr>
          <a:xfrm>
            <a:off x="4724400" y="1508670"/>
            <a:ext cx="4190999" cy="2362200"/>
          </a:xfrm>
          <a:prstGeom prst="rect">
            <a:avLst/>
          </a:prstGeom>
          <a:noFill/>
          <a:ln>
            <a:noFill/>
          </a:ln>
        </p:spPr>
      </p:pic>
      <p:sp>
        <p:nvSpPr>
          <p:cNvPr id="236" name="Google Shape;236;p22"/>
          <p:cNvSpPr/>
          <p:nvPr/>
        </p:nvSpPr>
        <p:spPr>
          <a:xfrm>
            <a:off x="4724400" y="3947070"/>
            <a:ext cx="4190999" cy="1524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7" name="Google Shape;237;p22"/>
          <p:cNvSpPr txBox="1"/>
          <p:nvPr/>
        </p:nvSpPr>
        <p:spPr>
          <a:xfrm>
            <a:off x="4724400" y="3947070"/>
            <a:ext cx="4190999" cy="1524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b="0" i="0" lang="en-US" sz="900" u="none" cap="none" strike="noStrike">
                <a:solidFill>
                  <a:srgbClr val="616161"/>
                </a:solidFill>
                <a:latin typeface="Proxima Nova"/>
                <a:ea typeface="Proxima Nova"/>
                <a:cs typeface="Proxima Nova"/>
                <a:sym typeface="Proxima Nova"/>
              </a:rPr>
              <a:t>Photo by Paul Frenzel on Unsplash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