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Young Serif"/>
      <p:regular r:id="rId25"/>
    </p:embeddedFont>
    <p:embeddedFont>
      <p:font typeface="Rubik"/>
      <p:regular r:id="rId26"/>
      <p:bold r:id="rId27"/>
      <p:italic r:id="rId28"/>
      <p:boldItalic r:id="rId29"/>
    </p:embeddedFont>
    <p:embeddedFont>
      <p:font typeface="Rubik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ubik-regular.fntdata"/><Relationship Id="rId25" Type="http://schemas.openxmlformats.org/officeDocument/2006/relationships/font" Target="fonts/YoungSerif-regular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SemiBold-bold.fntdata"/><Relationship Id="rId30" Type="http://schemas.openxmlformats.org/officeDocument/2006/relationships/font" Target="fonts/Rubik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Rubik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RubikSemiBol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f80e11470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f80e11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f8e2d900c_0_2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f8e2d90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f8e2d900c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4f8e2d90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f8e2d900c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f8e2d90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f8e2d900c_0_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f8e2d90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f8e2d900c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f8e2d90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f8e2d900c_0_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f8e2d90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f8e2d900c_0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4f8e2d90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f8e2d900c_0_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f8e2d900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f8e2d900c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f8e2d900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f80e11470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f80e114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f80e11470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f80e114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f80e11470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f80e114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f80e11470_0_3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f80e1147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f80e11470_0_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f80e114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f8e2d900c_0_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f8e2d90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f8e2d900c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f8e2d90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f80e11470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f80e114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248900" y="2177133"/>
            <a:ext cx="6646200" cy="21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2369850" y="4295533"/>
            <a:ext cx="44043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6" name="Google Shape;136;p25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3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27"/>
          <p:cNvSpPr txBox="1"/>
          <p:nvPr>
            <p:ph idx="4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5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6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1" name="Google Shape;161;p28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29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9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30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0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0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9" name="Google Shape;179;p30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0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5" name="Google Shape;185;p30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2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2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2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2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2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8" name="Google Shape;198;p32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2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2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33"/>
          <p:cNvSpPr/>
          <p:nvPr>
            <p:ph idx="2" type="pic"/>
          </p:nvPr>
        </p:nvSpPr>
        <p:spPr>
          <a:xfrm>
            <a:off x="228600" y="1763300"/>
            <a:ext cx="8686800" cy="4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0" name="Google Shape;210;p34"/>
          <p:cNvSpPr/>
          <p:nvPr/>
        </p:nvSpPr>
        <p:spPr>
          <a:xfrm>
            <a:off x="228600" y="1457200"/>
            <a:ext cx="86868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227150" y="2349733"/>
            <a:ext cx="4229700" cy="42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688450" y="2862533"/>
            <a:ext cx="3309900" cy="3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34"/>
          <p:cNvSpPr/>
          <p:nvPr/>
        </p:nvSpPr>
        <p:spPr>
          <a:xfrm>
            <a:off x="4685575" y="2349733"/>
            <a:ext cx="4229700" cy="42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14" name="Google Shape;214;p34"/>
          <p:cNvSpPr txBox="1"/>
          <p:nvPr>
            <p:ph idx="2" type="body"/>
          </p:nvPr>
        </p:nvSpPr>
        <p:spPr>
          <a:xfrm>
            <a:off x="5146875" y="2862533"/>
            <a:ext cx="3309900" cy="31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3" type="subTitle"/>
          </p:nvPr>
        </p:nvSpPr>
        <p:spPr>
          <a:xfrm>
            <a:off x="635500" y="1457200"/>
            <a:ext cx="78369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35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9" name="Google Shape;219;p35"/>
          <p:cNvSpPr/>
          <p:nvPr/>
        </p:nvSpPr>
        <p:spPr>
          <a:xfrm>
            <a:off x="228600" y="1457200"/>
            <a:ext cx="86868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635500" y="1457200"/>
            <a:ext cx="78369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35"/>
          <p:cNvSpPr/>
          <p:nvPr/>
        </p:nvSpPr>
        <p:spPr>
          <a:xfrm>
            <a:off x="228450" y="2349733"/>
            <a:ext cx="8686800" cy="42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2" name="Google Shape;222;p35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7" name="Google Shape;227;p36"/>
          <p:cNvSpPr/>
          <p:nvPr/>
        </p:nvSpPr>
        <p:spPr>
          <a:xfrm>
            <a:off x="228600" y="1457200"/>
            <a:ext cx="8686800" cy="5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635500" y="1457200"/>
            <a:ext cx="78369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9" name="Google Shape;229;p36"/>
          <p:cNvSpPr/>
          <p:nvPr>
            <p:ph idx="2" type="pic"/>
          </p:nvPr>
        </p:nvSpPr>
        <p:spPr>
          <a:xfrm>
            <a:off x="4685900" y="2349733"/>
            <a:ext cx="4229400" cy="420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6"/>
          <p:cNvSpPr/>
          <p:nvPr/>
        </p:nvSpPr>
        <p:spPr>
          <a:xfrm>
            <a:off x="228450" y="2349733"/>
            <a:ext cx="4229400" cy="420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36"/>
          <p:cNvSpPr txBox="1"/>
          <p:nvPr>
            <p:ph idx="3" type="body"/>
          </p:nvPr>
        </p:nvSpPr>
        <p:spPr>
          <a:xfrm>
            <a:off x="456400" y="2644467"/>
            <a:ext cx="37803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6" name="Google Shape;236;p37"/>
          <p:cNvSpPr/>
          <p:nvPr/>
        </p:nvSpPr>
        <p:spPr>
          <a:xfrm>
            <a:off x="22860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7" name="Google Shape;237;p37"/>
          <p:cNvSpPr txBox="1"/>
          <p:nvPr>
            <p:ph idx="1" type="subTitle"/>
          </p:nvPr>
        </p:nvSpPr>
        <p:spPr>
          <a:xfrm>
            <a:off x="2286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37"/>
          <p:cNvSpPr/>
          <p:nvPr>
            <p:ph idx="2" type="pic"/>
          </p:nvPr>
        </p:nvSpPr>
        <p:spPr>
          <a:xfrm>
            <a:off x="228600" y="4083967"/>
            <a:ext cx="8686800" cy="246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7"/>
          <p:cNvSpPr/>
          <p:nvPr/>
        </p:nvSpPr>
        <p:spPr>
          <a:xfrm>
            <a:off x="22860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p37"/>
          <p:cNvSpPr txBox="1"/>
          <p:nvPr>
            <p:ph idx="3" type="body"/>
          </p:nvPr>
        </p:nvSpPr>
        <p:spPr>
          <a:xfrm>
            <a:off x="2286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1" name="Google Shape;241;p37"/>
          <p:cNvSpPr/>
          <p:nvPr/>
        </p:nvSpPr>
        <p:spPr>
          <a:xfrm>
            <a:off x="3187650" y="1763267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6146700" y="1763267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38"/>
          <p:cNvSpPr/>
          <p:nvPr>
            <p:ph idx="2" type="pic"/>
          </p:nvPr>
        </p:nvSpPr>
        <p:spPr>
          <a:xfrm>
            <a:off x="228600" y="4083967"/>
            <a:ext cx="8686800" cy="24693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8"/>
          <p:cNvSpPr/>
          <p:nvPr/>
        </p:nvSpPr>
        <p:spPr>
          <a:xfrm>
            <a:off x="6146700" y="1763267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228600" y="1763301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318765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1" name="Google Shape;251;p38"/>
          <p:cNvSpPr txBox="1"/>
          <p:nvPr>
            <p:ph idx="1" type="subTitle"/>
          </p:nvPr>
        </p:nvSpPr>
        <p:spPr>
          <a:xfrm>
            <a:off x="318765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38"/>
          <p:cNvSpPr/>
          <p:nvPr/>
        </p:nvSpPr>
        <p:spPr>
          <a:xfrm>
            <a:off x="318765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38"/>
          <p:cNvSpPr txBox="1"/>
          <p:nvPr>
            <p:ph idx="3" type="body"/>
          </p:nvPr>
        </p:nvSpPr>
        <p:spPr>
          <a:xfrm>
            <a:off x="318765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8" name="Google Shape;258;p39"/>
          <p:cNvSpPr/>
          <p:nvPr>
            <p:ph idx="2" type="pic"/>
          </p:nvPr>
        </p:nvSpPr>
        <p:spPr>
          <a:xfrm>
            <a:off x="228600" y="4083967"/>
            <a:ext cx="8686800" cy="24693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9"/>
          <p:cNvSpPr/>
          <p:nvPr/>
        </p:nvSpPr>
        <p:spPr>
          <a:xfrm>
            <a:off x="228600" y="1763301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3187650" y="1763267"/>
            <a:ext cx="2768700" cy="203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614670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61467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39"/>
          <p:cNvSpPr/>
          <p:nvPr/>
        </p:nvSpPr>
        <p:spPr>
          <a:xfrm>
            <a:off x="614670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39"/>
          <p:cNvSpPr txBox="1"/>
          <p:nvPr>
            <p:ph idx="3" type="body"/>
          </p:nvPr>
        </p:nvSpPr>
        <p:spPr>
          <a:xfrm>
            <a:off x="61467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>
            <a:off x="228475" y="304800"/>
            <a:ext cx="8686800" cy="115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40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9" name="Google Shape;269;p40"/>
          <p:cNvSpPr/>
          <p:nvPr>
            <p:ph idx="2" type="pic"/>
          </p:nvPr>
        </p:nvSpPr>
        <p:spPr>
          <a:xfrm>
            <a:off x="228600" y="4083967"/>
            <a:ext cx="8686800" cy="24693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22860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72" name="Google Shape;272;p40"/>
          <p:cNvSpPr txBox="1"/>
          <p:nvPr>
            <p:ph idx="1" type="subTitle"/>
          </p:nvPr>
        </p:nvSpPr>
        <p:spPr>
          <a:xfrm>
            <a:off x="2286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3" name="Google Shape;273;p40"/>
          <p:cNvSpPr/>
          <p:nvPr/>
        </p:nvSpPr>
        <p:spPr>
          <a:xfrm>
            <a:off x="22860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p40"/>
          <p:cNvSpPr txBox="1"/>
          <p:nvPr>
            <p:ph idx="3" type="body"/>
          </p:nvPr>
        </p:nvSpPr>
        <p:spPr>
          <a:xfrm>
            <a:off x="2286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5" name="Google Shape;275;p40"/>
          <p:cNvSpPr/>
          <p:nvPr/>
        </p:nvSpPr>
        <p:spPr>
          <a:xfrm>
            <a:off x="318765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76" name="Google Shape;276;p40"/>
          <p:cNvSpPr txBox="1"/>
          <p:nvPr>
            <p:ph idx="4" type="subTitle"/>
          </p:nvPr>
        </p:nvSpPr>
        <p:spPr>
          <a:xfrm>
            <a:off x="318765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40"/>
          <p:cNvSpPr/>
          <p:nvPr/>
        </p:nvSpPr>
        <p:spPr>
          <a:xfrm>
            <a:off x="318765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8" name="Google Shape;278;p40"/>
          <p:cNvSpPr txBox="1"/>
          <p:nvPr>
            <p:ph idx="5" type="body"/>
          </p:nvPr>
        </p:nvSpPr>
        <p:spPr>
          <a:xfrm>
            <a:off x="318765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9" name="Google Shape;279;p40"/>
          <p:cNvSpPr/>
          <p:nvPr/>
        </p:nvSpPr>
        <p:spPr>
          <a:xfrm>
            <a:off x="6146700" y="1763300"/>
            <a:ext cx="2768700" cy="6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80" name="Google Shape;280;p40"/>
          <p:cNvSpPr txBox="1"/>
          <p:nvPr>
            <p:ph idx="6" type="subTitle"/>
          </p:nvPr>
        </p:nvSpPr>
        <p:spPr>
          <a:xfrm>
            <a:off x="61467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40"/>
          <p:cNvSpPr/>
          <p:nvPr/>
        </p:nvSpPr>
        <p:spPr>
          <a:xfrm>
            <a:off x="6146700" y="2341483"/>
            <a:ext cx="2768700" cy="14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2" name="Google Shape;282;p40"/>
          <p:cNvSpPr txBox="1"/>
          <p:nvPr>
            <p:ph idx="7" type="body"/>
          </p:nvPr>
        </p:nvSpPr>
        <p:spPr>
          <a:xfrm>
            <a:off x="61467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1248900" y="2369800"/>
            <a:ext cx="6646200" cy="21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2419267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95308" y="633318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1248900" y="1690208"/>
            <a:ext cx="6646200" cy="21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Secure VPN Management System</a:t>
            </a:r>
            <a:endParaRPr sz="5000"/>
          </a:p>
        </p:txBody>
      </p:sp>
      <p:sp>
        <p:nvSpPr>
          <p:cNvPr id="293" name="Google Shape;293;p43"/>
          <p:cNvSpPr txBox="1"/>
          <p:nvPr>
            <p:ph idx="1" type="subTitle"/>
          </p:nvPr>
        </p:nvSpPr>
        <p:spPr>
          <a:xfrm>
            <a:off x="2369850" y="4183933"/>
            <a:ext cx="44043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Certificate-based OpenVPN with Admin Panel &amp; Threat Monitoring</a:t>
            </a:r>
            <a:endParaRPr sz="1800"/>
          </a:p>
        </p:txBody>
      </p:sp>
      <p:sp>
        <p:nvSpPr>
          <p:cNvPr id="294" name="Google Shape;294;p43"/>
          <p:cNvSpPr txBox="1"/>
          <p:nvPr/>
        </p:nvSpPr>
        <p:spPr>
          <a:xfrm>
            <a:off x="4534800" y="5011625"/>
            <a:ext cx="41289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Presented By -</a:t>
            </a:r>
            <a:b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Jyoti Prakash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Ujjwal </a:t>
            </a:r>
            <a: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Agarwal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Ashay Sonak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Riyansh Sachan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Panel Features</a:t>
            </a:r>
            <a:endParaRPr/>
          </a:p>
        </p:txBody>
      </p:sp>
      <p:sp>
        <p:nvSpPr>
          <p:cNvPr id="375" name="Google Shape;375;p52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Admin Portal serves as the centralized control panel for managing all critical VPN operations securely and efficiently. Built using Flask and Bootstrap, it offers the following core functionalities: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View &amp; Sign Certificate Requests</a:t>
            </a:r>
            <a:br>
              <a:rPr lang="en-US"/>
            </a:br>
            <a:r>
              <a:rPr lang="en-US"/>
              <a:t>Easily review pending CSRs (Certificate Signing Requests) and sign them with the CA's private key using Easy-RSA tools</a:t>
            </a:r>
            <a:r>
              <a:rPr lang="en-US"/>
              <a:t>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Revoke Client Certificates</a:t>
            </a:r>
            <a:br>
              <a:rPr lang="en-US"/>
            </a:br>
            <a:r>
              <a:rPr lang="en-US"/>
              <a:t>Administrators can revoke any issued certificate with a single action to immediately cut off client access.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Download Signed Certificates </a:t>
            </a:r>
            <a:br>
              <a:rPr lang="en-US"/>
            </a:br>
            <a:r>
              <a:rPr lang="en-US"/>
              <a:t>Automatically generate and deliver certificate files for verified clients.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Monitor Live VPN Sessions</a:t>
            </a:r>
            <a:br>
              <a:rPr lang="en-US"/>
            </a:br>
            <a:r>
              <a:rPr lang="en-US"/>
              <a:t>Real-time session tracking with detailed TLS connection info, client IPs, cipher suites, and handshake status.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Monitor Threats via Snort IDS</a:t>
            </a:r>
            <a:br>
              <a:rPr lang="en-US"/>
            </a:br>
            <a:r>
              <a:rPr lang="en-US"/>
              <a:t>Integrated threat monitoring through log analysis powered by Snort to detect anomalies and suspicious activity.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This portal empowers the admin to control the certificate lifecycle, enforce policy, and monitor the network — all through a clean web UI.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Panel Features</a:t>
            </a:r>
            <a:endParaRPr/>
          </a:p>
        </p:txBody>
      </p:sp>
      <p:pic>
        <p:nvPicPr>
          <p:cNvPr id="381" name="Google Shape;381;p53" title="clien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600"/>
            <a:ext cx="8839200" cy="50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Panel Features</a:t>
            </a:r>
            <a:endParaRPr/>
          </a:p>
        </p:txBody>
      </p:sp>
      <p:sp>
        <p:nvSpPr>
          <p:cNvPr id="387" name="Google Shape;387;p54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None/>
            </a:pPr>
            <a:r>
              <a:rPr lang="en-US"/>
              <a:t>The Client Portal provides a user-friendly interface for end users to securely connect to the VPN. Built using Flask and Bootstrap, this portal enables: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Request Certificate</a:t>
            </a:r>
            <a:br>
              <a:rPr b="1" lang="en-US"/>
            </a:br>
            <a:r>
              <a:rPr lang="en-US"/>
              <a:t>Users can initiate a Certificate Signing Request (CSR) by providing their Common Name (typically email/username). The admin then reviews and signs it.</a:t>
            </a:r>
            <a:br>
              <a:rPr lang="en-US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Connect to VPN</a:t>
            </a:r>
            <a:br>
              <a:rPr lang="en-US"/>
            </a:br>
            <a:r>
              <a:rPr lang="en-US"/>
              <a:t>Once the signed certificate is obtained, the user can initiate a secure VPN connection using OpenVPN in the backend.</a:t>
            </a:r>
            <a:br>
              <a:rPr lang="en-US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Check VPN Server Status</a:t>
            </a:r>
            <a:br>
              <a:rPr lang="en-US"/>
            </a:br>
            <a:r>
              <a:rPr lang="en-US"/>
              <a:t>Displays whether the client is currently connected, based on real-time parsing of the OpenVPN status file.</a:t>
            </a:r>
            <a:br>
              <a:rPr lang="en-US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b="1" lang="en-US"/>
              <a:t>Generate .ovpn File</a:t>
            </a:r>
            <a:br>
              <a:rPr lang="en-US"/>
            </a:br>
            <a:r>
              <a:rPr lang="en-US"/>
              <a:t>Automatically creates a ready-to-use OpenVPN configuration file (.ovpn) including embedded certificates and keys.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None/>
            </a:pPr>
            <a:r>
              <a:rPr lang="en-US"/>
              <a:t>This portal simplifies the VPN onboarding process and empowers non-technical users to manage secure connectivity with 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Session Monitoring</a:t>
            </a:r>
            <a:endParaRPr/>
          </a:p>
        </p:txBody>
      </p:sp>
      <p:pic>
        <p:nvPicPr>
          <p:cNvPr id="393" name="Google Shape;393;p55" title="tls session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600"/>
            <a:ext cx="8839200" cy="49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TLS Session Monitoring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None/>
            </a:pPr>
            <a:r>
              <a:rPr lang="en-US"/>
              <a:t>T</a:t>
            </a:r>
            <a:r>
              <a:rPr lang="en-US"/>
              <a:t>he TLS Session Monitoring interface allows the VPN administrator to track active VPN connections in real-time. It provides an at-a-glance view of all connected clients and their cryptographic session details. The table displays the following key columns: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Client</a:t>
            </a:r>
            <a:br>
              <a:rPr lang="en-US"/>
            </a:br>
            <a:r>
              <a:rPr lang="en-US"/>
              <a:t>Common Name (CN) of the connected user.</a:t>
            </a:r>
            <a:br>
              <a:rPr lang="en-US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TLS Version</a:t>
            </a:r>
            <a:br>
              <a:rPr lang="en-US"/>
            </a:br>
            <a:r>
              <a:rPr lang="en-US"/>
              <a:t>TLS protocol version used in the control channel (e.g., TLSv1.3).</a:t>
            </a:r>
            <a:br>
              <a:rPr lang="en-US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Data Cipher</a:t>
            </a:r>
            <a:br>
              <a:rPr lang="en-US"/>
            </a:br>
            <a:r>
              <a:rPr lang="en-US"/>
              <a:t>Symmetric cipher negotiated for the data channel (e.g., AES-256-GCM).</a:t>
            </a:r>
            <a:br>
              <a:rPr lang="en-US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VPN IP</a:t>
            </a:r>
            <a:br>
              <a:rPr lang="en-US"/>
            </a:br>
            <a:r>
              <a:rPr lang="en-US"/>
              <a:t>Virtual IP address assigned to the client (e.g., 10.8.0.6).</a:t>
            </a:r>
            <a:br>
              <a:rPr lang="en-US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Start Time</a:t>
            </a:r>
            <a:br>
              <a:rPr lang="en-US"/>
            </a:br>
            <a:r>
              <a:rPr lang="en-US"/>
              <a:t>Timestamp indicating when the session was established.</a:t>
            </a:r>
            <a:br>
              <a:rPr lang="en-US"/>
            </a:b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1481"/>
              <a:buFont typeface="Arial"/>
              <a:buChar char="●"/>
            </a:pPr>
            <a:r>
              <a:rPr lang="en-US"/>
              <a:t>Status</a:t>
            </a:r>
            <a:br>
              <a:rPr lang="en-US"/>
            </a:br>
            <a:r>
              <a:rPr lang="en-US"/>
              <a:t>Indicates if the client is currently active or disconnected.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This live session table is dynamically updated by parsing OpenVPN’s status log and offers visibility into security posture, connection health, and session duration—making it vital for VPN operations and auditing.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&amp; Learnings</a:t>
            </a:r>
            <a:endParaRPr/>
          </a:p>
        </p:txBody>
      </p:sp>
      <p:sp>
        <p:nvSpPr>
          <p:cNvPr id="405" name="Google Shape;405;p57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TLS/Certificate Errors</a:t>
            </a:r>
            <a:r>
              <a:rPr lang="en-US"/>
              <a:t> - Faced issues with certificate signing, including missing CA passphrase prompts and improper client CSR generation from the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File Permission Conflicts</a:t>
            </a:r>
            <a:r>
              <a:rPr lang="en-US"/>
              <a:t> - Permission denied while accessing `/run/openvpn/server.status` and generated files from Flask—required careful use of `sudo` and directory permissions.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Understanding OpenVPN Internals</a:t>
            </a:r>
            <a:r>
              <a:rPr lang="en-US"/>
              <a:t> - Had to deeply understand server logs, TLS handshake steps, and configuration file structure to debug issues like “cannot locate HMAC” and route conflicts.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Route &amp; Socket Bind Errors</a:t>
            </a:r>
            <a:r>
              <a:rPr lang="en-US"/>
              <a:t> - Encountered "address already in use" due to overlapping server instances—learned about proper service management via `systemctl`.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• </a:t>
            </a:r>
            <a:r>
              <a:rPr b="1" lang="en-US"/>
              <a:t>Learning Outcome</a:t>
            </a:r>
            <a:r>
              <a:rPr lang="en-US"/>
              <a:t> - Gained strong hands-on with VPN concepts, OpenVPN internals, certificate lifecycle, Flask-based fullstack development, and log-based live monitoring.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Real-World Use Cases</a:t>
            </a:r>
            <a:endParaRPr/>
          </a:p>
        </p:txBody>
      </p:sp>
      <p:sp>
        <p:nvSpPr>
          <p:cNvPr id="411" name="Google Shape;411;p58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Remote Workforce Access -</a:t>
            </a:r>
            <a:r>
              <a:rPr lang="en-US"/>
              <a:t> Enable employees to securely access internal company resources over public networks using certificate-authenticated VPN tunnels.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Healthcare &amp; Government</a:t>
            </a:r>
            <a:r>
              <a:rPr lang="en-US"/>
              <a:t> - Secure communication between sensitive endpoints (e.g., hospitals, municipal offices) with admin-controlled certificate-based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Developer/Tester VPN Access</a:t>
            </a:r>
            <a:r>
              <a:rPr lang="en-US"/>
              <a:t> - Provide individual, time-bound VPN credentials to developers for accessing cloud infrastructure with minimal manual overhead.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</a:t>
            </a:r>
            <a:r>
              <a:rPr b="1" lang="en-US"/>
              <a:t>Education/Research Networks</a:t>
            </a:r>
            <a:r>
              <a:rPr lang="en-US"/>
              <a:t> - Allow remote students and collaborators to securely join university networks via authenticated VPN with dynamic monitoring.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• </a:t>
            </a:r>
            <a:r>
              <a:rPr b="1" lang="en-US"/>
              <a:t> Enhanced Security Architecture</a:t>
            </a:r>
            <a:r>
              <a:rPr lang="en-US"/>
              <a:t> - Layered security with TLS, mutual certificate auth, and IDS (Snort) integration for intrusion detection in high-risk environments.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Scope</a:t>
            </a:r>
            <a:endParaRPr/>
          </a:p>
        </p:txBody>
      </p:sp>
      <p:sp>
        <p:nvSpPr>
          <p:cNvPr id="417" name="Google Shape;417;p59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Conclusion -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Successfully implemented a secure VPN solution using OpenVPN with certificate-based authentication.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Developed a dual-portal web UI (Client &amp; Admin) for certificate lifecycle management and VPN control.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Integrated real-time session monitoring and Snort-based threat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Future Enhancements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Multi-user role-based access (e.g., admin assistants).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Email-based certificate delivery &amp; alerts.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Snort alert dashboard integration for threat visualization.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Integration with LDAP/Active Directory for larger deployments.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• Containerization for scalable and portable VPN infrastructure.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1248900" y="1953958"/>
            <a:ext cx="6646200" cy="21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635500" y="1457200"/>
            <a:ext cx="78369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We’ll Be Covering In This Presentation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688450" y="2619033"/>
            <a:ext cx="33099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Tools &amp; Technologies Used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System Architectu</a:t>
            </a:r>
            <a:r>
              <a:rPr lang="en-US"/>
              <a:t>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Workflow Overview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US"/>
              <a:t>Admin Panel Features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n-US"/>
              <a:t>Client Panel Features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5042050" y="2619025"/>
            <a:ext cx="35406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TLS Session Monitoring</a:t>
            </a:r>
            <a:endParaRPr b="1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Snort Panel features</a:t>
            </a:r>
            <a:endParaRPr b="1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Security Considerations</a:t>
            </a:r>
            <a:endParaRPr b="1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Challenges &amp; Learnings</a:t>
            </a:r>
            <a:endParaRPr b="1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Real-World Use Cases</a:t>
            </a:r>
            <a:endParaRPr b="1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Conclusion &amp; Future Scope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308" name="Google Shape;308;p45"/>
          <p:cNvSpPr txBox="1"/>
          <p:nvPr>
            <p:ph idx="2" type="body"/>
          </p:nvPr>
        </p:nvSpPr>
        <p:spPr>
          <a:xfrm>
            <a:off x="456400" y="2644467"/>
            <a:ext cx="81138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Establish a secure VPN using OpenVPN with certificate-based client authentication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Implement an internal Certificate Authority (CA) for issuing and managing certificates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Enable admin control over certificate lifecycle: request, sign, revoke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 a user-friendly web interface for both clients and admin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Integrate Snort IDS for real-time monitoring of VPN traffic and client activity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Ensure encrypted communication within the VPN using TLS and secure ciphers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Technologies Used</a:t>
            </a:r>
            <a:endParaRPr/>
          </a:p>
        </p:txBody>
      </p:sp>
      <p:sp>
        <p:nvSpPr>
          <p:cNvPr id="314" name="Google Shape;314;p46"/>
          <p:cNvSpPr txBox="1"/>
          <p:nvPr>
            <p:ph idx="1" type="subTitle"/>
          </p:nvPr>
        </p:nvSpPr>
        <p:spPr>
          <a:xfrm>
            <a:off x="2286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OpenVPN</a:t>
            </a:r>
            <a:endParaRPr/>
          </a:p>
        </p:txBody>
      </p:sp>
      <p:sp>
        <p:nvSpPr>
          <p:cNvPr id="315" name="Google Shape;315;p46"/>
          <p:cNvSpPr txBox="1"/>
          <p:nvPr>
            <p:ph idx="3" type="body"/>
          </p:nvPr>
        </p:nvSpPr>
        <p:spPr>
          <a:xfrm>
            <a:off x="2286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Core VPN software; creates secure tunnels between client and server using TLS and certificatesOpenVPN</a:t>
            </a:r>
            <a:endParaRPr/>
          </a:p>
        </p:txBody>
      </p:sp>
      <p:sp>
        <p:nvSpPr>
          <p:cNvPr id="316" name="Google Shape;316;p46"/>
          <p:cNvSpPr txBox="1"/>
          <p:nvPr>
            <p:ph idx="4" type="subTitle"/>
          </p:nvPr>
        </p:nvSpPr>
        <p:spPr>
          <a:xfrm>
            <a:off x="318765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Easy-RSA</a:t>
            </a:r>
            <a:endParaRPr/>
          </a:p>
        </p:txBody>
      </p:sp>
      <p:sp>
        <p:nvSpPr>
          <p:cNvPr id="317" name="Google Shape;317;p46"/>
          <p:cNvSpPr txBox="1"/>
          <p:nvPr>
            <p:ph idx="5" type="body"/>
          </p:nvPr>
        </p:nvSpPr>
        <p:spPr>
          <a:xfrm>
            <a:off x="318765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CLI utility for managing certificate creation, signing, and revocation; used to build CA and issue certs.</a:t>
            </a:r>
            <a:endParaRPr/>
          </a:p>
        </p:txBody>
      </p:sp>
      <p:sp>
        <p:nvSpPr>
          <p:cNvPr id="318" name="Google Shape;318;p46"/>
          <p:cNvSpPr txBox="1"/>
          <p:nvPr>
            <p:ph idx="6" type="subTitle"/>
          </p:nvPr>
        </p:nvSpPr>
        <p:spPr>
          <a:xfrm>
            <a:off x="61467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Flask (Python)</a:t>
            </a:r>
            <a:endParaRPr/>
          </a:p>
        </p:txBody>
      </p:sp>
      <p:sp>
        <p:nvSpPr>
          <p:cNvPr id="319" name="Google Shape;319;p46"/>
          <p:cNvSpPr txBox="1"/>
          <p:nvPr>
            <p:ph idx="7" type="body"/>
          </p:nvPr>
        </p:nvSpPr>
        <p:spPr>
          <a:xfrm>
            <a:off x="61467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Web framework for building client and admin UI; handles HTTP requests and integrates system commands.</a:t>
            </a:r>
            <a:endParaRPr b="1"/>
          </a:p>
        </p:txBody>
      </p:sp>
      <p:sp>
        <p:nvSpPr>
          <p:cNvPr id="320" name="Google Shape;320;p46"/>
          <p:cNvSpPr txBox="1"/>
          <p:nvPr>
            <p:ph idx="1" type="subTitle"/>
          </p:nvPr>
        </p:nvSpPr>
        <p:spPr>
          <a:xfrm>
            <a:off x="21055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Snort IDS</a:t>
            </a:r>
            <a:endParaRPr/>
          </a:p>
        </p:txBody>
      </p:sp>
      <p:sp>
        <p:nvSpPr>
          <p:cNvPr id="321" name="Google Shape;321;p46"/>
          <p:cNvSpPr txBox="1"/>
          <p:nvPr>
            <p:ph idx="3" type="body"/>
          </p:nvPr>
        </p:nvSpPr>
        <p:spPr>
          <a:xfrm>
            <a:off x="21055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Monitors VPN traffic in real-time to detect suspicious activity or intrusion attempts.</a:t>
            </a:r>
            <a:endParaRPr/>
          </a:p>
        </p:txBody>
      </p:sp>
      <p:sp>
        <p:nvSpPr>
          <p:cNvPr id="322" name="Google Shape;322;p46"/>
          <p:cNvSpPr txBox="1"/>
          <p:nvPr>
            <p:ph idx="4" type="subTitle"/>
          </p:nvPr>
        </p:nvSpPr>
        <p:spPr>
          <a:xfrm>
            <a:off x="316960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</a:t>
            </a:r>
            <a:endParaRPr/>
          </a:p>
        </p:txBody>
      </p:sp>
      <p:sp>
        <p:nvSpPr>
          <p:cNvPr id="323" name="Google Shape;323;p46"/>
          <p:cNvSpPr txBox="1"/>
          <p:nvPr>
            <p:ph idx="5" type="body"/>
          </p:nvPr>
        </p:nvSpPr>
        <p:spPr>
          <a:xfrm>
            <a:off x="316960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Provides responsive styling for Flask UI, improving layout, accessibility, and user experience.</a:t>
            </a:r>
            <a:endParaRPr/>
          </a:p>
        </p:txBody>
      </p:sp>
      <p:sp>
        <p:nvSpPr>
          <p:cNvPr id="324" name="Google Shape;324;p46"/>
          <p:cNvSpPr txBox="1"/>
          <p:nvPr>
            <p:ph idx="6" type="subTitle"/>
          </p:nvPr>
        </p:nvSpPr>
        <p:spPr>
          <a:xfrm>
            <a:off x="612865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systemd</a:t>
            </a:r>
            <a:endParaRPr/>
          </a:p>
        </p:txBody>
      </p:sp>
      <p:sp>
        <p:nvSpPr>
          <p:cNvPr id="325" name="Google Shape;325;p46"/>
          <p:cNvSpPr txBox="1"/>
          <p:nvPr>
            <p:ph idx="7" type="body"/>
          </p:nvPr>
        </p:nvSpPr>
        <p:spPr>
          <a:xfrm>
            <a:off x="612865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Manages OpenVPN service lifecycle (start/stop/restart) via systemctl on Linux.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Technologies Used</a:t>
            </a:r>
            <a:endParaRPr/>
          </a:p>
        </p:txBody>
      </p:sp>
      <p:sp>
        <p:nvSpPr>
          <p:cNvPr id="331" name="Google Shape;331;p47"/>
          <p:cNvSpPr txBox="1"/>
          <p:nvPr>
            <p:ph idx="1" type="subTitle"/>
          </p:nvPr>
        </p:nvSpPr>
        <p:spPr>
          <a:xfrm>
            <a:off x="2286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Bash (Shell scripting)</a:t>
            </a:r>
            <a:endParaRPr/>
          </a:p>
        </p:txBody>
      </p:sp>
      <p:sp>
        <p:nvSpPr>
          <p:cNvPr id="332" name="Google Shape;332;p47"/>
          <p:cNvSpPr txBox="1"/>
          <p:nvPr>
            <p:ph idx="3" type="body"/>
          </p:nvPr>
        </p:nvSpPr>
        <p:spPr>
          <a:xfrm>
            <a:off x="2286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Used for system-level tasks such as key generation, OpenVPN service management, file handling, and executing Easy-RSA scripts through subprocess.</a:t>
            </a:r>
            <a:endParaRPr/>
          </a:p>
        </p:txBody>
      </p:sp>
      <p:sp>
        <p:nvSpPr>
          <p:cNvPr id="333" name="Google Shape;333;p47"/>
          <p:cNvSpPr txBox="1"/>
          <p:nvPr>
            <p:ph idx="4" type="subTitle"/>
          </p:nvPr>
        </p:nvSpPr>
        <p:spPr>
          <a:xfrm>
            <a:off x="318765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Jinja2</a:t>
            </a:r>
            <a:endParaRPr/>
          </a:p>
        </p:txBody>
      </p:sp>
      <p:sp>
        <p:nvSpPr>
          <p:cNvPr id="334" name="Google Shape;334;p47"/>
          <p:cNvSpPr txBox="1"/>
          <p:nvPr>
            <p:ph idx="5" type="body"/>
          </p:nvPr>
        </p:nvSpPr>
        <p:spPr>
          <a:xfrm>
            <a:off x="318765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Flask templating engine; dynamically renders HTML pages using backend-passed data.</a:t>
            </a:r>
            <a:endParaRPr/>
          </a:p>
        </p:txBody>
      </p:sp>
      <p:sp>
        <p:nvSpPr>
          <p:cNvPr id="335" name="Google Shape;335;p47"/>
          <p:cNvSpPr txBox="1"/>
          <p:nvPr>
            <p:ph idx="6" type="subTitle"/>
          </p:nvPr>
        </p:nvSpPr>
        <p:spPr>
          <a:xfrm>
            <a:off x="6146700" y="1763267"/>
            <a:ext cx="2768700" cy="6012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HTML/CSS/JS</a:t>
            </a:r>
            <a:endParaRPr/>
          </a:p>
        </p:txBody>
      </p:sp>
      <p:sp>
        <p:nvSpPr>
          <p:cNvPr id="336" name="Google Shape;336;p47"/>
          <p:cNvSpPr txBox="1"/>
          <p:nvPr>
            <p:ph idx="7" type="body"/>
          </p:nvPr>
        </p:nvSpPr>
        <p:spPr>
          <a:xfrm>
            <a:off x="6146700" y="2412300"/>
            <a:ext cx="2768700" cy="13065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Used in the frontend to design, style, and enhance interactivity of web pages.</a:t>
            </a:r>
            <a:endParaRPr b="1"/>
          </a:p>
        </p:txBody>
      </p:sp>
      <p:sp>
        <p:nvSpPr>
          <p:cNvPr id="337" name="Google Shape;337;p47"/>
          <p:cNvSpPr txBox="1"/>
          <p:nvPr>
            <p:ph idx="1" type="subTitle"/>
          </p:nvPr>
        </p:nvSpPr>
        <p:spPr>
          <a:xfrm>
            <a:off x="21055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subprocess</a:t>
            </a:r>
            <a:endParaRPr/>
          </a:p>
        </p:txBody>
      </p:sp>
      <p:sp>
        <p:nvSpPr>
          <p:cNvPr id="338" name="Google Shape;338;p47"/>
          <p:cNvSpPr txBox="1"/>
          <p:nvPr>
            <p:ph idx="3" type="body"/>
          </p:nvPr>
        </p:nvSpPr>
        <p:spPr>
          <a:xfrm>
            <a:off x="21055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Executes shell commands (e.g., Easy-RSA scripts, OpenVPN commands) from Flask backend securely.</a:t>
            </a:r>
            <a:endParaRPr/>
          </a:p>
        </p:txBody>
      </p:sp>
      <p:sp>
        <p:nvSpPr>
          <p:cNvPr id="339" name="Google Shape;339;p47"/>
          <p:cNvSpPr txBox="1"/>
          <p:nvPr>
            <p:ph idx="4" type="subTitle"/>
          </p:nvPr>
        </p:nvSpPr>
        <p:spPr>
          <a:xfrm>
            <a:off x="316960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tcpdump</a:t>
            </a:r>
            <a:endParaRPr/>
          </a:p>
        </p:txBody>
      </p:sp>
      <p:sp>
        <p:nvSpPr>
          <p:cNvPr id="340" name="Google Shape;340;p47"/>
          <p:cNvSpPr txBox="1"/>
          <p:nvPr>
            <p:ph idx="5" type="body"/>
          </p:nvPr>
        </p:nvSpPr>
        <p:spPr>
          <a:xfrm>
            <a:off x="316960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Network packet analyzer; helps verify OpenVPN traffic during testing and debugging.</a:t>
            </a:r>
            <a:endParaRPr/>
          </a:p>
        </p:txBody>
      </p:sp>
      <p:sp>
        <p:nvSpPr>
          <p:cNvPr id="341" name="Google Shape;341;p47"/>
          <p:cNvSpPr txBox="1"/>
          <p:nvPr>
            <p:ph idx="6" type="subTitle"/>
          </p:nvPr>
        </p:nvSpPr>
        <p:spPr>
          <a:xfrm>
            <a:off x="6128650" y="4431617"/>
            <a:ext cx="2768700" cy="601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net-tools / iproute2</a:t>
            </a:r>
            <a:endParaRPr/>
          </a:p>
        </p:txBody>
      </p:sp>
      <p:sp>
        <p:nvSpPr>
          <p:cNvPr id="342" name="Google Shape;342;p47"/>
          <p:cNvSpPr txBox="1"/>
          <p:nvPr>
            <p:ph idx="7" type="body"/>
          </p:nvPr>
        </p:nvSpPr>
        <p:spPr>
          <a:xfrm>
            <a:off x="6128650" y="5080650"/>
            <a:ext cx="2768700" cy="1306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11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/>
              <a:t>Provides commands like ifconfig, ip, and netstat to monitor routes and interfaces.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456400" y="2644467"/>
            <a:ext cx="37803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Clients generate CSR using Flask UI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Admin signs certificates using internal CA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Signed certificates sent back to client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UI provides easy access for both client and admin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All certificate lifecycle managed centrally</a:t>
            </a:r>
            <a:endParaRPr/>
          </a:p>
        </p:txBody>
      </p:sp>
      <p:pic>
        <p:nvPicPr>
          <p:cNvPr id="349" name="Google Shape;349;p48" title="image 1 deskto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25" y="2764450"/>
            <a:ext cx="3997100" cy="33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Overview</a:t>
            </a:r>
            <a:endParaRPr/>
          </a:p>
        </p:txBody>
      </p:sp>
      <p:pic>
        <p:nvPicPr>
          <p:cNvPr id="355" name="Google Shape;355;p49" title="Untitled desig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38" y="1459200"/>
            <a:ext cx="8308725" cy="26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/>
        </p:nvSpPr>
        <p:spPr>
          <a:xfrm>
            <a:off x="392263" y="4443475"/>
            <a:ext cx="83595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●"/>
            </a:pPr>
            <a:r>
              <a:rPr lang="en-US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Client initiates certificate request via web UI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●"/>
            </a:pPr>
            <a:r>
              <a:rPr lang="en-US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Flask backend calls Easy-RSA to generate CSR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●"/>
            </a:pPr>
            <a:r>
              <a:rPr lang="en-US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Admin reviews and signs request using internal CA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●"/>
            </a:pPr>
            <a:r>
              <a:rPr lang="en-US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Signed certificate is generated and stored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●"/>
            </a:pPr>
            <a:r>
              <a:rPr lang="en-US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Client downloads ready-to-use .ovpn file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 Overview</a:t>
            </a:r>
            <a:endParaRPr/>
          </a:p>
        </p:txBody>
      </p:sp>
      <p:sp>
        <p:nvSpPr>
          <p:cNvPr id="362" name="Google Shape;362;p50"/>
          <p:cNvSpPr txBox="1"/>
          <p:nvPr>
            <p:ph idx="3" type="body"/>
          </p:nvPr>
        </p:nvSpPr>
        <p:spPr>
          <a:xfrm>
            <a:off x="456400" y="2644475"/>
            <a:ext cx="30741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Client connects using signed certificate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TLS handshake authenticates identity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Encrypted VPN tunnel established securely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Snort IDS monitors VPN traffic for threats</a:t>
            </a:r>
            <a:endParaRPr/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Logs &amp; alerts are shown in admin UI</a:t>
            </a: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900" y="2363775"/>
            <a:ext cx="5027251" cy="4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>
            <p:ph type="title"/>
          </p:nvPr>
        </p:nvSpPr>
        <p:spPr>
          <a:xfrm>
            <a:off x="635500" y="304800"/>
            <a:ext cx="7836900" cy="11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Panel Features</a:t>
            </a:r>
            <a:endParaRPr/>
          </a:p>
        </p:txBody>
      </p:sp>
      <p:pic>
        <p:nvPicPr>
          <p:cNvPr id="369" name="Google Shape;369;p51" title="admin portal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75" y="1611600"/>
            <a:ext cx="8511648" cy="51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