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87" r:id="rId3"/>
    <p:sldId id="265" r:id="rId4"/>
    <p:sldId id="276" r:id="rId5"/>
    <p:sldId id="277" r:id="rId6"/>
    <p:sldId id="278" r:id="rId7"/>
    <p:sldId id="272" r:id="rId8"/>
    <p:sldId id="279" r:id="rId9"/>
    <p:sldId id="274" r:id="rId10"/>
    <p:sldId id="280" r:id="rId11"/>
    <p:sldId id="282" r:id="rId12"/>
    <p:sldId id="281" r:id="rId13"/>
    <p:sldId id="284" r:id="rId14"/>
    <p:sldId id="285"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70" d="100"/>
          <a:sy n="70" d="100"/>
        </p:scale>
        <p:origin x="738"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D718D-AAE3-4E85-A048-6625D86830E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60A7C0E1-B0B2-40A2-8FC1-EAC70C968F15}">
      <dgm:prSet custT="1"/>
      <dgm:spPr/>
      <dgm:t>
        <a:bodyPr/>
        <a:lstStyle/>
        <a:p>
          <a:r>
            <a:rPr lang="en-US" sz="2400" b="1" u="none" dirty="0"/>
            <a:t>Problem Statement:</a:t>
          </a:r>
        </a:p>
      </dgm:t>
    </dgm:pt>
    <dgm:pt modelId="{E1BA554E-A067-4B6F-AE0E-B2A55FCC6112}" type="parTrans" cxnId="{7DC5A052-A606-476E-BE12-AD5BC76FB8BF}">
      <dgm:prSet/>
      <dgm:spPr/>
      <dgm:t>
        <a:bodyPr/>
        <a:lstStyle/>
        <a:p>
          <a:endParaRPr lang="en-US"/>
        </a:p>
      </dgm:t>
    </dgm:pt>
    <dgm:pt modelId="{52953B88-D989-4F82-8367-30CAE506CD57}" type="sibTrans" cxnId="{7DC5A052-A606-476E-BE12-AD5BC76FB8BF}">
      <dgm:prSet/>
      <dgm:spPr/>
      <dgm:t>
        <a:bodyPr/>
        <a:lstStyle/>
        <a:p>
          <a:endParaRPr lang="en-US"/>
        </a:p>
      </dgm:t>
    </dgm:pt>
    <dgm:pt modelId="{2EBC7A52-6300-4825-92C5-A93E62FFE444}">
      <dgm:prSet custT="1"/>
      <dgm:spPr/>
      <dgm:t>
        <a:bodyPr/>
        <a:lstStyle/>
        <a:p>
          <a:pPr algn="ctr"/>
          <a:r>
            <a:rPr lang="en-US" sz="1800" dirty="0"/>
            <a:t>Construct a 3-digit lock using sequential logic. Allow the user an option to store input or attempt an unlock. Design a counter that keeps track of wrong inputs and upon hitting 3, the buzzers hits and the system shuts down. Make sure to use flip-flops, comparator ICs, tri-state gates in your design.</a:t>
          </a:r>
        </a:p>
      </dgm:t>
    </dgm:pt>
    <dgm:pt modelId="{BC3D654A-0EF8-42A0-83C9-3CBE0ED0BD98}" type="parTrans" cxnId="{5F1CD268-9526-4FA5-A7BE-22CD825C908E}">
      <dgm:prSet/>
      <dgm:spPr/>
      <dgm:t>
        <a:bodyPr/>
        <a:lstStyle/>
        <a:p>
          <a:endParaRPr lang="en-US"/>
        </a:p>
      </dgm:t>
    </dgm:pt>
    <dgm:pt modelId="{2EF9500B-BEE5-45F7-840A-4083CE66FAAF}" type="sibTrans" cxnId="{5F1CD268-9526-4FA5-A7BE-22CD825C908E}">
      <dgm:prSet/>
      <dgm:spPr/>
      <dgm:t>
        <a:bodyPr/>
        <a:lstStyle/>
        <a:p>
          <a:endParaRPr lang="en-US"/>
        </a:p>
      </dgm:t>
    </dgm:pt>
    <dgm:pt modelId="{38C738F8-FE8D-457A-9DFC-CC58B1B4DD03}" type="pres">
      <dgm:prSet presAssocID="{618D718D-AAE3-4E85-A048-6625D86830E5}" presName="root" presStyleCnt="0">
        <dgm:presLayoutVars>
          <dgm:dir/>
          <dgm:resizeHandles val="exact"/>
        </dgm:presLayoutVars>
      </dgm:prSet>
      <dgm:spPr/>
    </dgm:pt>
    <dgm:pt modelId="{93459A1B-08A1-4664-A152-9ABE98E1F6AB}" type="pres">
      <dgm:prSet presAssocID="{60A7C0E1-B0B2-40A2-8FC1-EAC70C968F15}" presName="compNode" presStyleCnt="0"/>
      <dgm:spPr/>
    </dgm:pt>
    <dgm:pt modelId="{D10734C5-F45C-4546-AFED-09F7470492EC}" type="pres">
      <dgm:prSet presAssocID="{60A7C0E1-B0B2-40A2-8FC1-EAC70C968F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00C37DF1-F708-44EF-A3EB-9E30B821031F}" type="pres">
      <dgm:prSet presAssocID="{60A7C0E1-B0B2-40A2-8FC1-EAC70C968F15}" presName="spaceRect" presStyleCnt="0"/>
      <dgm:spPr/>
    </dgm:pt>
    <dgm:pt modelId="{B996603A-3AAD-4AE0-8F49-49380DF601ED}" type="pres">
      <dgm:prSet presAssocID="{60A7C0E1-B0B2-40A2-8FC1-EAC70C968F15}" presName="textRect" presStyleLbl="revTx" presStyleIdx="0" presStyleCnt="2">
        <dgm:presLayoutVars>
          <dgm:chMax val="1"/>
          <dgm:chPref val="1"/>
        </dgm:presLayoutVars>
      </dgm:prSet>
      <dgm:spPr/>
    </dgm:pt>
    <dgm:pt modelId="{400CE9CE-EE8D-4613-A433-BA0F65D585DE}" type="pres">
      <dgm:prSet presAssocID="{52953B88-D989-4F82-8367-30CAE506CD57}" presName="sibTrans" presStyleCnt="0"/>
      <dgm:spPr/>
    </dgm:pt>
    <dgm:pt modelId="{A36393F3-5E9D-4869-9DBF-5D776AB587B5}" type="pres">
      <dgm:prSet presAssocID="{2EBC7A52-6300-4825-92C5-A93E62FFE444}" presName="compNode" presStyleCnt="0"/>
      <dgm:spPr/>
    </dgm:pt>
    <dgm:pt modelId="{60EA2DA0-1047-4B96-B8BF-21519C6EF1A9}" type="pres">
      <dgm:prSet presAssocID="{2EBC7A52-6300-4825-92C5-A93E62FFE4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B2079F70-A0D1-45B8-A1F0-7C0EFE208644}" type="pres">
      <dgm:prSet presAssocID="{2EBC7A52-6300-4825-92C5-A93E62FFE444}" presName="spaceRect" presStyleCnt="0"/>
      <dgm:spPr/>
    </dgm:pt>
    <dgm:pt modelId="{FA641107-8286-4A5D-A25E-92560E3E4EE7}" type="pres">
      <dgm:prSet presAssocID="{2EBC7A52-6300-4825-92C5-A93E62FFE444}" presName="textRect" presStyleLbl="revTx" presStyleIdx="1" presStyleCnt="2" custScaleX="244291">
        <dgm:presLayoutVars>
          <dgm:chMax val="1"/>
          <dgm:chPref val="1"/>
        </dgm:presLayoutVars>
      </dgm:prSet>
      <dgm:spPr/>
    </dgm:pt>
  </dgm:ptLst>
  <dgm:cxnLst>
    <dgm:cxn modelId="{1C77422A-A558-41F3-B8B0-59579D509AA6}" type="presOf" srcId="{2EBC7A52-6300-4825-92C5-A93E62FFE444}" destId="{FA641107-8286-4A5D-A25E-92560E3E4EE7}" srcOrd="0" destOrd="0" presId="urn:microsoft.com/office/officeart/2018/2/layout/IconLabelList"/>
    <dgm:cxn modelId="{5F1CD268-9526-4FA5-A7BE-22CD825C908E}" srcId="{618D718D-AAE3-4E85-A048-6625D86830E5}" destId="{2EBC7A52-6300-4825-92C5-A93E62FFE444}" srcOrd="1" destOrd="0" parTransId="{BC3D654A-0EF8-42A0-83C9-3CBE0ED0BD98}" sibTransId="{2EF9500B-BEE5-45F7-840A-4083CE66FAAF}"/>
    <dgm:cxn modelId="{7DC5A052-A606-476E-BE12-AD5BC76FB8BF}" srcId="{618D718D-AAE3-4E85-A048-6625D86830E5}" destId="{60A7C0E1-B0B2-40A2-8FC1-EAC70C968F15}" srcOrd="0" destOrd="0" parTransId="{E1BA554E-A067-4B6F-AE0E-B2A55FCC6112}" sibTransId="{52953B88-D989-4F82-8367-30CAE506CD57}"/>
    <dgm:cxn modelId="{97881959-9834-42EA-AC46-A0937394B7A2}" type="presOf" srcId="{618D718D-AAE3-4E85-A048-6625D86830E5}" destId="{38C738F8-FE8D-457A-9DFC-CC58B1B4DD03}" srcOrd="0" destOrd="0" presId="urn:microsoft.com/office/officeart/2018/2/layout/IconLabelList"/>
    <dgm:cxn modelId="{265C6A96-4A4B-4C7F-BDFC-4458A2BF32FA}" type="presOf" srcId="{60A7C0E1-B0B2-40A2-8FC1-EAC70C968F15}" destId="{B996603A-3AAD-4AE0-8F49-49380DF601ED}" srcOrd="0" destOrd="0" presId="urn:microsoft.com/office/officeart/2018/2/layout/IconLabelList"/>
    <dgm:cxn modelId="{918032A4-1A5D-4C3F-9E28-B30616656EE0}" type="presParOf" srcId="{38C738F8-FE8D-457A-9DFC-CC58B1B4DD03}" destId="{93459A1B-08A1-4664-A152-9ABE98E1F6AB}" srcOrd="0" destOrd="0" presId="urn:microsoft.com/office/officeart/2018/2/layout/IconLabelList"/>
    <dgm:cxn modelId="{44BE3E1C-BAC0-4BCE-940B-0D68AB8B2765}" type="presParOf" srcId="{93459A1B-08A1-4664-A152-9ABE98E1F6AB}" destId="{D10734C5-F45C-4546-AFED-09F7470492EC}" srcOrd="0" destOrd="0" presId="urn:microsoft.com/office/officeart/2018/2/layout/IconLabelList"/>
    <dgm:cxn modelId="{B6541F63-5257-4C39-A5CC-A4D9ECC82D40}" type="presParOf" srcId="{93459A1B-08A1-4664-A152-9ABE98E1F6AB}" destId="{00C37DF1-F708-44EF-A3EB-9E30B821031F}" srcOrd="1" destOrd="0" presId="urn:microsoft.com/office/officeart/2018/2/layout/IconLabelList"/>
    <dgm:cxn modelId="{9F639D05-126F-438E-868E-2FD7C5363328}" type="presParOf" srcId="{93459A1B-08A1-4664-A152-9ABE98E1F6AB}" destId="{B996603A-3AAD-4AE0-8F49-49380DF601ED}" srcOrd="2" destOrd="0" presId="urn:microsoft.com/office/officeart/2018/2/layout/IconLabelList"/>
    <dgm:cxn modelId="{BCA9B33C-6484-4B48-A7A0-B28D6EC19A68}" type="presParOf" srcId="{38C738F8-FE8D-457A-9DFC-CC58B1B4DD03}" destId="{400CE9CE-EE8D-4613-A433-BA0F65D585DE}" srcOrd="1" destOrd="0" presId="urn:microsoft.com/office/officeart/2018/2/layout/IconLabelList"/>
    <dgm:cxn modelId="{38D9500A-9C55-4E3B-9F35-639F06A47890}" type="presParOf" srcId="{38C738F8-FE8D-457A-9DFC-CC58B1B4DD03}" destId="{A36393F3-5E9D-4869-9DBF-5D776AB587B5}" srcOrd="2" destOrd="0" presId="urn:microsoft.com/office/officeart/2018/2/layout/IconLabelList"/>
    <dgm:cxn modelId="{B07DC2F4-315B-48BD-A868-8818B62F2894}" type="presParOf" srcId="{A36393F3-5E9D-4869-9DBF-5D776AB587B5}" destId="{60EA2DA0-1047-4B96-B8BF-21519C6EF1A9}" srcOrd="0" destOrd="0" presId="urn:microsoft.com/office/officeart/2018/2/layout/IconLabelList"/>
    <dgm:cxn modelId="{DD95675D-FDE6-4713-A54E-24805788E342}" type="presParOf" srcId="{A36393F3-5E9D-4869-9DBF-5D776AB587B5}" destId="{B2079F70-A0D1-45B8-A1F0-7C0EFE208644}" srcOrd="1" destOrd="0" presId="urn:microsoft.com/office/officeart/2018/2/layout/IconLabelList"/>
    <dgm:cxn modelId="{86A04D1B-656A-441F-9CBA-40B391E1AFE8}" type="presParOf" srcId="{A36393F3-5E9D-4869-9DBF-5D776AB587B5}" destId="{FA641107-8286-4A5D-A25E-92560E3E4E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734C5-F45C-4546-AFED-09F7470492EC}">
      <dsp:nvSpPr>
        <dsp:cNvPr id="0" name=""/>
        <dsp:cNvSpPr/>
      </dsp:nvSpPr>
      <dsp:spPr>
        <a:xfrm>
          <a:off x="723690" y="976548"/>
          <a:ext cx="1128937" cy="1128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96603A-3AAD-4AE0-8F49-49380DF601ED}">
      <dsp:nvSpPr>
        <dsp:cNvPr id="0" name=""/>
        <dsp:cNvSpPr/>
      </dsp:nvSpPr>
      <dsp:spPr>
        <a:xfrm>
          <a:off x="33784" y="2452694"/>
          <a:ext cx="2508750" cy="83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u="none" kern="1200" dirty="0"/>
            <a:t>Problem Statement:</a:t>
          </a:r>
        </a:p>
      </dsp:txBody>
      <dsp:txXfrm>
        <a:off x="33784" y="2452694"/>
        <a:ext cx="2508750" cy="837956"/>
      </dsp:txXfrm>
    </dsp:sp>
    <dsp:sp modelId="{60EA2DA0-1047-4B96-B8BF-21519C6EF1A9}">
      <dsp:nvSpPr>
        <dsp:cNvPr id="0" name=""/>
        <dsp:cNvSpPr/>
      </dsp:nvSpPr>
      <dsp:spPr>
        <a:xfrm>
          <a:off x="5481421" y="976548"/>
          <a:ext cx="1128937" cy="1128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641107-8286-4A5D-A25E-92560E3E4EE7}">
      <dsp:nvSpPr>
        <dsp:cNvPr id="0" name=""/>
        <dsp:cNvSpPr/>
      </dsp:nvSpPr>
      <dsp:spPr>
        <a:xfrm>
          <a:off x="2981565" y="2452694"/>
          <a:ext cx="6128650" cy="83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Construct a 3-digit lock using sequential logic. Allow the user an option to store input or attempt an unlock. Design a counter that keeps track of wrong inputs and upon hitting 3, the buzzers hits and the system shuts down. Make sure to use flip-flops, comparator ICs, tri-state gates in your design.</a:t>
          </a:r>
        </a:p>
      </dsp:txBody>
      <dsp:txXfrm>
        <a:off x="2981565" y="2452694"/>
        <a:ext cx="6128650" cy="83795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EA5306D-F6EB-43F5-9B6B-994BD1E457FE}" type="datetime1">
              <a:rPr lang="en-US" smtClean="0"/>
              <a:t>1/24/2021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072A4CA-90EA-413A-AD69-2BB2A659F6B1}" type="datetime1">
              <a:rPr lang="en-US" smtClean="0"/>
              <a:t>1/24/2021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4E0668B8-6133-4F62-A70C-96473F1D19D8}" type="datetime1">
              <a:rPr lang="en-US" smtClean="0"/>
              <a:t>1/24/2021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877434D-9AFC-4F29-AE48-81D67F9CA883}" type="datetime1">
              <a:rPr lang="en-US" smtClean="0"/>
              <a:t>1/24/2021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EDC3486-E60F-4A61-BB6D-C1C9867B24DD}" type="datetime1">
              <a:rPr lang="en-US" smtClean="0"/>
              <a:t>1/24/2021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05A760C1-7BAF-491B-AC19-9A64D2B3FBD5}" type="datetime1">
              <a:rPr lang="en-US" smtClean="0"/>
              <a:t>1/24/2021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E013847D-1D8C-4101-8206-68E1918CFF9F}" type="datetime1">
              <a:rPr lang="en-US" smtClean="0"/>
              <a:t>1/24/2021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0E85CE53-9DBB-4CA4-B4C6-F57A592BD7B0}" type="datetime1">
              <a:rPr lang="en-US" smtClean="0"/>
              <a:t>1/24/2021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058EDA17-02FA-4BC0-AB90-C7AA58E9E447}" type="datetime1">
              <a:rPr lang="en-US" smtClean="0"/>
              <a:t>1/24/2021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7D4778A4-5432-4170-B3AB-14F721F7D491}" type="datetime1">
              <a:rPr lang="en-US" smtClean="0"/>
              <a:t>1/24/2021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Digit Sequential Lock</a:t>
            </a:r>
            <a:endParaRPr dirty="0"/>
          </a:p>
        </p:txBody>
      </p:sp>
      <p:sp>
        <p:nvSpPr>
          <p:cNvPr id="3" name="Subtitle 2"/>
          <p:cNvSpPr>
            <a:spLocks noGrp="1"/>
          </p:cNvSpPr>
          <p:nvPr>
            <p:ph type="subTitle" idx="1"/>
          </p:nvPr>
        </p:nvSpPr>
        <p:spPr/>
        <p:txBody>
          <a:bodyPr/>
          <a:lstStyle/>
          <a:p>
            <a:r>
              <a:rPr lang="en-US" dirty="0"/>
              <a:t>A presentation by Junaid Ali &amp; Amur Pal</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24E551-2F90-4EA7-B5B0-B78A686A5080}"/>
              </a:ext>
            </a:extLst>
          </p:cNvPr>
          <p:cNvSpPr txBox="1"/>
          <p:nvPr/>
        </p:nvSpPr>
        <p:spPr>
          <a:xfrm>
            <a:off x="7931234" y="1789621"/>
            <a:ext cx="1425390" cy="369332"/>
          </a:xfrm>
          <a:prstGeom prst="rect">
            <a:avLst/>
          </a:prstGeom>
          <a:noFill/>
        </p:spPr>
        <p:txBody>
          <a:bodyPr wrap="none" rtlCol="0">
            <a:spAutoFit/>
          </a:bodyPr>
          <a:lstStyle/>
          <a:p>
            <a:r>
              <a:rPr lang="en-US" dirty="0">
                <a:solidFill>
                  <a:schemeClr val="bg1"/>
                </a:solidFill>
              </a:rPr>
              <a:t>Entering Key</a:t>
            </a:r>
            <a:endParaRPr lang="en-PK" dirty="0">
              <a:solidFill>
                <a:schemeClr val="bg1"/>
              </a:solidFill>
            </a:endParaRPr>
          </a:p>
        </p:txBody>
      </p:sp>
      <p:sp>
        <p:nvSpPr>
          <p:cNvPr id="10" name="TextBox 9">
            <a:extLst>
              <a:ext uri="{FF2B5EF4-FFF2-40B4-BE49-F238E27FC236}">
                <a16:creationId xmlns:a16="http://schemas.microsoft.com/office/drawing/2014/main" id="{C0F78949-F1CB-41F2-BBB0-9417EDCAF3DD}"/>
              </a:ext>
            </a:extLst>
          </p:cNvPr>
          <p:cNvSpPr txBox="1"/>
          <p:nvPr/>
        </p:nvSpPr>
        <p:spPr>
          <a:xfrm>
            <a:off x="4236534" y="325137"/>
            <a:ext cx="3722127" cy="523220"/>
          </a:xfrm>
          <a:prstGeom prst="rect">
            <a:avLst/>
          </a:prstGeom>
          <a:noFill/>
        </p:spPr>
        <p:txBody>
          <a:bodyPr wrap="square" rtlCol="0">
            <a:spAutoFit/>
          </a:bodyPr>
          <a:lstStyle/>
          <a:p>
            <a:r>
              <a:rPr lang="en-US" sz="2800" dirty="0">
                <a:solidFill>
                  <a:schemeClr val="accent1"/>
                </a:solidFill>
              </a:rPr>
              <a:t>Simulation Snapshots</a:t>
            </a:r>
            <a:endParaRPr lang="en-PK" sz="2800" dirty="0">
              <a:solidFill>
                <a:schemeClr val="accent1"/>
              </a:solidFill>
            </a:endParaRPr>
          </a:p>
        </p:txBody>
      </p:sp>
      <p:sp>
        <p:nvSpPr>
          <p:cNvPr id="4" name="TextBox 3">
            <a:extLst>
              <a:ext uri="{FF2B5EF4-FFF2-40B4-BE49-F238E27FC236}">
                <a16:creationId xmlns:a16="http://schemas.microsoft.com/office/drawing/2014/main" id="{78087194-499A-4B9E-A992-39BE383AE0EC}"/>
              </a:ext>
            </a:extLst>
          </p:cNvPr>
          <p:cNvSpPr txBox="1"/>
          <p:nvPr/>
        </p:nvSpPr>
        <p:spPr>
          <a:xfrm>
            <a:off x="7752184" y="1974287"/>
            <a:ext cx="2298771" cy="369332"/>
          </a:xfrm>
          <a:prstGeom prst="rect">
            <a:avLst/>
          </a:prstGeom>
          <a:noFill/>
        </p:spPr>
        <p:txBody>
          <a:bodyPr wrap="none" rtlCol="0">
            <a:spAutoFit/>
          </a:bodyPr>
          <a:lstStyle/>
          <a:p>
            <a:r>
              <a:rPr lang="en-US" dirty="0">
                <a:solidFill>
                  <a:schemeClr val="bg1"/>
                </a:solidFill>
              </a:rPr>
              <a:t>Entering Wrong Input</a:t>
            </a:r>
            <a:endParaRPr lang="en-PK" dirty="0">
              <a:solidFill>
                <a:schemeClr val="bg1"/>
              </a:solidFill>
            </a:endParaRPr>
          </a:p>
        </p:txBody>
      </p:sp>
      <p:pic>
        <p:nvPicPr>
          <p:cNvPr id="6" name="Picture 5" descr="Diagram&#10;&#10;Description automatically generated with medium confidence">
            <a:extLst>
              <a:ext uri="{FF2B5EF4-FFF2-40B4-BE49-F238E27FC236}">
                <a16:creationId xmlns:a16="http://schemas.microsoft.com/office/drawing/2014/main" id="{5AB61156-B914-4BD6-9351-467188C6A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693" y="1359373"/>
            <a:ext cx="7108613" cy="5173490"/>
          </a:xfrm>
          <a:prstGeom prst="rect">
            <a:avLst/>
          </a:prstGeom>
        </p:spPr>
      </p:pic>
      <p:sp>
        <p:nvSpPr>
          <p:cNvPr id="7" name="TextBox 6">
            <a:extLst>
              <a:ext uri="{FF2B5EF4-FFF2-40B4-BE49-F238E27FC236}">
                <a16:creationId xmlns:a16="http://schemas.microsoft.com/office/drawing/2014/main" id="{81445B4B-B0C4-41FA-ABFE-289B41B7C60F}"/>
              </a:ext>
            </a:extLst>
          </p:cNvPr>
          <p:cNvSpPr txBox="1"/>
          <p:nvPr/>
        </p:nvSpPr>
        <p:spPr>
          <a:xfrm>
            <a:off x="4868066" y="1609671"/>
            <a:ext cx="2455865" cy="369332"/>
          </a:xfrm>
          <a:prstGeom prst="rect">
            <a:avLst/>
          </a:prstGeom>
          <a:noFill/>
        </p:spPr>
        <p:txBody>
          <a:bodyPr wrap="none" rtlCol="0">
            <a:spAutoFit/>
          </a:bodyPr>
          <a:lstStyle/>
          <a:p>
            <a:r>
              <a:rPr lang="en-US" dirty="0">
                <a:solidFill>
                  <a:schemeClr val="bg1"/>
                </a:solidFill>
              </a:rPr>
              <a:t>Wrong input is guessed</a:t>
            </a:r>
            <a:endParaRPr lang="en-PK" dirty="0">
              <a:solidFill>
                <a:schemeClr val="bg1"/>
              </a:solidFill>
            </a:endParaRPr>
          </a:p>
        </p:txBody>
      </p:sp>
      <p:sp>
        <p:nvSpPr>
          <p:cNvPr id="11" name="Date Placeholder 10">
            <a:extLst>
              <a:ext uri="{FF2B5EF4-FFF2-40B4-BE49-F238E27FC236}">
                <a16:creationId xmlns:a16="http://schemas.microsoft.com/office/drawing/2014/main" id="{2AD07E52-4AE3-4CE5-BAC7-6F6DA7D919A5}"/>
              </a:ext>
            </a:extLst>
          </p:cNvPr>
          <p:cNvSpPr>
            <a:spLocks noGrp="1"/>
          </p:cNvSpPr>
          <p:nvPr>
            <p:ph type="dt" sz="half" idx="10"/>
          </p:nvPr>
        </p:nvSpPr>
        <p:spPr/>
        <p:txBody>
          <a:bodyPr/>
          <a:lstStyle/>
          <a:p>
            <a:fld id="{7D0D7F89-B14F-434D-A41F-8B4331C8AA9C}" type="datetime1">
              <a:rPr lang="en-US" smtClean="0"/>
              <a:t>1/24/2021</a:t>
            </a:fld>
            <a:endParaRPr lang="en-US"/>
          </a:p>
        </p:txBody>
      </p:sp>
      <p:sp>
        <p:nvSpPr>
          <p:cNvPr id="12" name="Slide Number Placeholder 11">
            <a:extLst>
              <a:ext uri="{FF2B5EF4-FFF2-40B4-BE49-F238E27FC236}">
                <a16:creationId xmlns:a16="http://schemas.microsoft.com/office/drawing/2014/main" id="{61D9A15D-AEA0-4C80-AD08-D81061B09B8F}"/>
              </a:ext>
            </a:extLst>
          </p:cNvPr>
          <p:cNvSpPr>
            <a:spLocks noGrp="1"/>
          </p:cNvSpPr>
          <p:nvPr>
            <p:ph type="sldNum" sz="quarter" idx="12"/>
          </p:nvPr>
        </p:nvSpPr>
        <p:spPr/>
        <p:txBody>
          <a:bodyPr/>
          <a:lstStyle/>
          <a:p>
            <a:fld id="{E31375A4-56A4-47D6-9801-1991572033F7}" type="slidenum">
              <a:rPr lang="en-US" smtClean="0"/>
              <a:t>10</a:t>
            </a:fld>
            <a:endParaRPr lang="en-US"/>
          </a:p>
        </p:txBody>
      </p:sp>
    </p:spTree>
    <p:extLst>
      <p:ext uri="{BB962C8B-B14F-4D97-AF65-F5344CB8AC3E}">
        <p14:creationId xmlns:p14="http://schemas.microsoft.com/office/powerpoint/2010/main" val="3318114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24E551-2F90-4EA7-B5B0-B78A686A5080}"/>
              </a:ext>
            </a:extLst>
          </p:cNvPr>
          <p:cNvSpPr txBox="1"/>
          <p:nvPr/>
        </p:nvSpPr>
        <p:spPr>
          <a:xfrm>
            <a:off x="7931234" y="1789621"/>
            <a:ext cx="1425390" cy="369332"/>
          </a:xfrm>
          <a:prstGeom prst="rect">
            <a:avLst/>
          </a:prstGeom>
          <a:noFill/>
        </p:spPr>
        <p:txBody>
          <a:bodyPr wrap="none" rtlCol="0">
            <a:spAutoFit/>
          </a:bodyPr>
          <a:lstStyle/>
          <a:p>
            <a:r>
              <a:rPr lang="en-US" dirty="0">
                <a:solidFill>
                  <a:schemeClr val="bg1"/>
                </a:solidFill>
              </a:rPr>
              <a:t>Entering Key</a:t>
            </a:r>
            <a:endParaRPr lang="en-PK" dirty="0">
              <a:solidFill>
                <a:schemeClr val="bg1"/>
              </a:solidFill>
            </a:endParaRPr>
          </a:p>
        </p:txBody>
      </p:sp>
      <p:sp>
        <p:nvSpPr>
          <p:cNvPr id="10" name="TextBox 9">
            <a:extLst>
              <a:ext uri="{FF2B5EF4-FFF2-40B4-BE49-F238E27FC236}">
                <a16:creationId xmlns:a16="http://schemas.microsoft.com/office/drawing/2014/main" id="{C0F78949-F1CB-41F2-BBB0-9417EDCAF3DD}"/>
              </a:ext>
            </a:extLst>
          </p:cNvPr>
          <p:cNvSpPr txBox="1"/>
          <p:nvPr/>
        </p:nvSpPr>
        <p:spPr>
          <a:xfrm>
            <a:off x="4236534" y="325137"/>
            <a:ext cx="3722127" cy="523220"/>
          </a:xfrm>
          <a:prstGeom prst="rect">
            <a:avLst/>
          </a:prstGeom>
          <a:noFill/>
        </p:spPr>
        <p:txBody>
          <a:bodyPr wrap="square" rtlCol="0">
            <a:spAutoFit/>
          </a:bodyPr>
          <a:lstStyle/>
          <a:p>
            <a:r>
              <a:rPr lang="en-US" sz="2800" dirty="0">
                <a:solidFill>
                  <a:schemeClr val="accent1"/>
                </a:solidFill>
              </a:rPr>
              <a:t>Simulation Snapshots</a:t>
            </a:r>
            <a:endParaRPr lang="en-PK" sz="2800" dirty="0">
              <a:solidFill>
                <a:schemeClr val="accent1"/>
              </a:solidFill>
            </a:endParaRPr>
          </a:p>
        </p:txBody>
      </p:sp>
      <p:pic>
        <p:nvPicPr>
          <p:cNvPr id="3" name="Picture 2">
            <a:extLst>
              <a:ext uri="{FF2B5EF4-FFF2-40B4-BE49-F238E27FC236}">
                <a16:creationId xmlns:a16="http://schemas.microsoft.com/office/drawing/2014/main" id="{307E92CF-68FF-4079-AF07-401F57A82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412776"/>
            <a:ext cx="10769234" cy="4343451"/>
          </a:xfrm>
          <a:prstGeom prst="rect">
            <a:avLst/>
          </a:prstGeom>
        </p:spPr>
      </p:pic>
      <p:sp>
        <p:nvSpPr>
          <p:cNvPr id="4" name="TextBox 3">
            <a:extLst>
              <a:ext uri="{FF2B5EF4-FFF2-40B4-BE49-F238E27FC236}">
                <a16:creationId xmlns:a16="http://schemas.microsoft.com/office/drawing/2014/main" id="{2106CB52-DD53-4F78-B7AD-6E4252569C66}"/>
              </a:ext>
            </a:extLst>
          </p:cNvPr>
          <p:cNvSpPr txBox="1"/>
          <p:nvPr/>
        </p:nvSpPr>
        <p:spPr>
          <a:xfrm>
            <a:off x="6096000" y="5013176"/>
            <a:ext cx="2486578" cy="369332"/>
          </a:xfrm>
          <a:prstGeom prst="rect">
            <a:avLst/>
          </a:prstGeom>
          <a:noFill/>
        </p:spPr>
        <p:txBody>
          <a:bodyPr wrap="none" rtlCol="0">
            <a:spAutoFit/>
          </a:bodyPr>
          <a:lstStyle/>
          <a:p>
            <a:r>
              <a:rPr lang="en-US" dirty="0">
                <a:solidFill>
                  <a:schemeClr val="bg1"/>
                </a:solidFill>
              </a:rPr>
              <a:t>Correct input is entered</a:t>
            </a:r>
            <a:endParaRPr lang="en-PK" dirty="0">
              <a:solidFill>
                <a:schemeClr val="bg1"/>
              </a:solidFill>
            </a:endParaRPr>
          </a:p>
        </p:txBody>
      </p:sp>
      <p:sp>
        <p:nvSpPr>
          <p:cNvPr id="5" name="Date Placeholder 4">
            <a:extLst>
              <a:ext uri="{FF2B5EF4-FFF2-40B4-BE49-F238E27FC236}">
                <a16:creationId xmlns:a16="http://schemas.microsoft.com/office/drawing/2014/main" id="{63D2B505-A984-4542-8FF7-96028ED3ABAA}"/>
              </a:ext>
            </a:extLst>
          </p:cNvPr>
          <p:cNvSpPr>
            <a:spLocks noGrp="1"/>
          </p:cNvSpPr>
          <p:nvPr>
            <p:ph type="dt" sz="half" idx="10"/>
          </p:nvPr>
        </p:nvSpPr>
        <p:spPr/>
        <p:txBody>
          <a:bodyPr/>
          <a:lstStyle/>
          <a:p>
            <a:fld id="{23EAECA9-FFF0-4FCA-BEA8-BBE432674037}" type="datetime1">
              <a:rPr lang="en-US" smtClean="0"/>
              <a:t>1/24/2021</a:t>
            </a:fld>
            <a:endParaRPr lang="en-US"/>
          </a:p>
        </p:txBody>
      </p:sp>
      <p:sp>
        <p:nvSpPr>
          <p:cNvPr id="6" name="Slide Number Placeholder 5">
            <a:extLst>
              <a:ext uri="{FF2B5EF4-FFF2-40B4-BE49-F238E27FC236}">
                <a16:creationId xmlns:a16="http://schemas.microsoft.com/office/drawing/2014/main" id="{B23AA30D-F369-4020-808B-BF41EBB5D76B}"/>
              </a:ext>
            </a:extLst>
          </p:cNvPr>
          <p:cNvSpPr>
            <a:spLocks noGrp="1"/>
          </p:cNvSpPr>
          <p:nvPr>
            <p:ph type="sldNum" sz="quarter" idx="12"/>
          </p:nvPr>
        </p:nvSpPr>
        <p:spPr/>
        <p:txBody>
          <a:bodyPr/>
          <a:lstStyle/>
          <a:p>
            <a:fld id="{E31375A4-56A4-47D6-9801-1991572033F7}" type="slidenum">
              <a:rPr lang="en-US" smtClean="0"/>
              <a:t>11</a:t>
            </a:fld>
            <a:endParaRPr lang="en-US"/>
          </a:p>
        </p:txBody>
      </p:sp>
    </p:spTree>
    <p:extLst>
      <p:ext uri="{BB962C8B-B14F-4D97-AF65-F5344CB8AC3E}">
        <p14:creationId xmlns:p14="http://schemas.microsoft.com/office/powerpoint/2010/main" val="790913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24E551-2F90-4EA7-B5B0-B78A686A5080}"/>
              </a:ext>
            </a:extLst>
          </p:cNvPr>
          <p:cNvSpPr txBox="1"/>
          <p:nvPr/>
        </p:nvSpPr>
        <p:spPr>
          <a:xfrm>
            <a:off x="7931234" y="1789621"/>
            <a:ext cx="1425390" cy="369332"/>
          </a:xfrm>
          <a:prstGeom prst="rect">
            <a:avLst/>
          </a:prstGeom>
          <a:noFill/>
        </p:spPr>
        <p:txBody>
          <a:bodyPr wrap="none" rtlCol="0">
            <a:spAutoFit/>
          </a:bodyPr>
          <a:lstStyle/>
          <a:p>
            <a:r>
              <a:rPr lang="en-US" dirty="0">
                <a:solidFill>
                  <a:schemeClr val="bg1"/>
                </a:solidFill>
              </a:rPr>
              <a:t>Entering Key</a:t>
            </a:r>
            <a:endParaRPr lang="en-PK" dirty="0">
              <a:solidFill>
                <a:schemeClr val="bg1"/>
              </a:solidFill>
            </a:endParaRPr>
          </a:p>
        </p:txBody>
      </p:sp>
      <p:sp>
        <p:nvSpPr>
          <p:cNvPr id="10" name="TextBox 9">
            <a:extLst>
              <a:ext uri="{FF2B5EF4-FFF2-40B4-BE49-F238E27FC236}">
                <a16:creationId xmlns:a16="http://schemas.microsoft.com/office/drawing/2014/main" id="{C0F78949-F1CB-41F2-BBB0-9417EDCAF3DD}"/>
              </a:ext>
            </a:extLst>
          </p:cNvPr>
          <p:cNvSpPr txBox="1"/>
          <p:nvPr/>
        </p:nvSpPr>
        <p:spPr>
          <a:xfrm>
            <a:off x="4236534" y="325137"/>
            <a:ext cx="3722127" cy="523220"/>
          </a:xfrm>
          <a:prstGeom prst="rect">
            <a:avLst/>
          </a:prstGeom>
          <a:noFill/>
        </p:spPr>
        <p:txBody>
          <a:bodyPr wrap="square" rtlCol="0">
            <a:spAutoFit/>
          </a:bodyPr>
          <a:lstStyle/>
          <a:p>
            <a:r>
              <a:rPr lang="en-US" sz="2800" dirty="0">
                <a:solidFill>
                  <a:schemeClr val="accent1"/>
                </a:solidFill>
              </a:rPr>
              <a:t>Simulation Snapshots</a:t>
            </a:r>
            <a:endParaRPr lang="en-PK" sz="2800" dirty="0">
              <a:solidFill>
                <a:schemeClr val="accent1"/>
              </a:solidFill>
            </a:endParaRPr>
          </a:p>
        </p:txBody>
      </p:sp>
      <p:pic>
        <p:nvPicPr>
          <p:cNvPr id="3" name="Picture 2" descr="Diagram&#10;&#10;Description automatically generated with medium confidence">
            <a:extLst>
              <a:ext uri="{FF2B5EF4-FFF2-40B4-BE49-F238E27FC236}">
                <a16:creationId xmlns:a16="http://schemas.microsoft.com/office/drawing/2014/main" id="{B91FFB04-E47D-4B09-8C6B-428FD6C4A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730" y="1196752"/>
            <a:ext cx="9240540" cy="4963218"/>
          </a:xfrm>
          <a:prstGeom prst="rect">
            <a:avLst/>
          </a:prstGeom>
        </p:spPr>
      </p:pic>
      <p:sp>
        <p:nvSpPr>
          <p:cNvPr id="4" name="TextBox 3">
            <a:extLst>
              <a:ext uri="{FF2B5EF4-FFF2-40B4-BE49-F238E27FC236}">
                <a16:creationId xmlns:a16="http://schemas.microsoft.com/office/drawing/2014/main" id="{CE8FBC86-73C6-4421-BDF8-83968168DCF8}"/>
              </a:ext>
            </a:extLst>
          </p:cNvPr>
          <p:cNvSpPr txBox="1"/>
          <p:nvPr/>
        </p:nvSpPr>
        <p:spPr>
          <a:xfrm>
            <a:off x="6384032" y="1651121"/>
            <a:ext cx="3666388" cy="646331"/>
          </a:xfrm>
          <a:prstGeom prst="rect">
            <a:avLst/>
          </a:prstGeom>
          <a:noFill/>
        </p:spPr>
        <p:txBody>
          <a:bodyPr wrap="none" rtlCol="0">
            <a:spAutoFit/>
          </a:bodyPr>
          <a:lstStyle/>
          <a:p>
            <a:r>
              <a:rPr lang="en-US" dirty="0">
                <a:solidFill>
                  <a:schemeClr val="bg1"/>
                </a:solidFill>
              </a:rPr>
              <a:t>Buzzer runs and system shuts down</a:t>
            </a:r>
          </a:p>
          <a:p>
            <a:r>
              <a:rPr lang="en-US" dirty="0">
                <a:solidFill>
                  <a:schemeClr val="bg1"/>
                </a:solidFill>
              </a:rPr>
              <a:t>upon three wrong inputs</a:t>
            </a:r>
            <a:endParaRPr lang="en-PK" dirty="0">
              <a:solidFill>
                <a:schemeClr val="bg1"/>
              </a:solidFill>
            </a:endParaRPr>
          </a:p>
        </p:txBody>
      </p:sp>
      <p:sp>
        <p:nvSpPr>
          <p:cNvPr id="5" name="Date Placeholder 4">
            <a:extLst>
              <a:ext uri="{FF2B5EF4-FFF2-40B4-BE49-F238E27FC236}">
                <a16:creationId xmlns:a16="http://schemas.microsoft.com/office/drawing/2014/main" id="{ACEB3D9C-215B-4D0E-9C81-BF7B9D22BBF9}"/>
              </a:ext>
            </a:extLst>
          </p:cNvPr>
          <p:cNvSpPr>
            <a:spLocks noGrp="1"/>
          </p:cNvSpPr>
          <p:nvPr>
            <p:ph type="dt" sz="half" idx="10"/>
          </p:nvPr>
        </p:nvSpPr>
        <p:spPr/>
        <p:txBody>
          <a:bodyPr/>
          <a:lstStyle/>
          <a:p>
            <a:fld id="{44675C16-1FAD-4967-9CC1-123BB60F5824}" type="datetime1">
              <a:rPr lang="en-US" smtClean="0"/>
              <a:t>1/24/2021</a:t>
            </a:fld>
            <a:endParaRPr lang="en-US"/>
          </a:p>
        </p:txBody>
      </p:sp>
      <p:sp>
        <p:nvSpPr>
          <p:cNvPr id="6" name="Slide Number Placeholder 5">
            <a:extLst>
              <a:ext uri="{FF2B5EF4-FFF2-40B4-BE49-F238E27FC236}">
                <a16:creationId xmlns:a16="http://schemas.microsoft.com/office/drawing/2014/main" id="{52D579C5-6F7F-4D27-8D86-256AABF80A2A}"/>
              </a:ext>
            </a:extLst>
          </p:cNvPr>
          <p:cNvSpPr>
            <a:spLocks noGrp="1"/>
          </p:cNvSpPr>
          <p:nvPr>
            <p:ph type="sldNum" sz="quarter" idx="12"/>
          </p:nvPr>
        </p:nvSpPr>
        <p:spPr/>
        <p:txBody>
          <a:bodyPr/>
          <a:lstStyle/>
          <a:p>
            <a:fld id="{E31375A4-56A4-47D6-9801-1991572033F7}" type="slidenum">
              <a:rPr lang="en-US" smtClean="0"/>
              <a:t>12</a:t>
            </a:fld>
            <a:endParaRPr lang="en-US"/>
          </a:p>
        </p:txBody>
      </p:sp>
    </p:spTree>
    <p:extLst>
      <p:ext uri="{BB962C8B-B14F-4D97-AF65-F5344CB8AC3E}">
        <p14:creationId xmlns:p14="http://schemas.microsoft.com/office/powerpoint/2010/main" val="1657911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66BA-CCE2-41B3-B02B-253F6CF8D56F}"/>
              </a:ext>
            </a:extLst>
          </p:cNvPr>
          <p:cNvSpPr>
            <a:spLocks noGrp="1"/>
          </p:cNvSpPr>
          <p:nvPr>
            <p:ph type="title"/>
          </p:nvPr>
        </p:nvSpPr>
        <p:spPr>
          <a:xfrm>
            <a:off x="1415480" y="0"/>
            <a:ext cx="9144000" cy="1143000"/>
          </a:xfrm>
        </p:spPr>
        <p:txBody>
          <a:bodyPr anchor="b">
            <a:normAutofit/>
          </a:bodyPr>
          <a:lstStyle/>
          <a:p>
            <a:pPr algn="ctr"/>
            <a:r>
              <a:rPr lang="en-US" b="1" dirty="0"/>
              <a:t>Applications</a:t>
            </a:r>
            <a:endParaRPr lang="en-PK" b="1" dirty="0"/>
          </a:p>
        </p:txBody>
      </p:sp>
      <p:sp>
        <p:nvSpPr>
          <p:cNvPr id="11" name="Content Placeholder 2">
            <a:extLst>
              <a:ext uri="{FF2B5EF4-FFF2-40B4-BE49-F238E27FC236}">
                <a16:creationId xmlns:a16="http://schemas.microsoft.com/office/drawing/2014/main" id="{514D46FA-5297-4075-B92F-E61560D5EC49}"/>
              </a:ext>
            </a:extLst>
          </p:cNvPr>
          <p:cNvSpPr>
            <a:spLocks noGrp="1"/>
          </p:cNvSpPr>
          <p:nvPr>
            <p:ph idx="1"/>
          </p:nvPr>
        </p:nvSpPr>
        <p:spPr>
          <a:xfrm>
            <a:off x="965684" y="1340768"/>
            <a:ext cx="10260632" cy="5184576"/>
          </a:xfrm>
        </p:spPr>
        <p:txBody>
          <a:bodyPr>
            <a:normAutofit/>
          </a:bodyPr>
          <a:lstStyle/>
          <a:p>
            <a:pPr algn="just"/>
            <a:r>
              <a:rPr lang="en-US" dirty="0"/>
              <a:t>Basic Component of every digital security device </a:t>
            </a:r>
          </a:p>
          <a:p>
            <a:pPr algn="just"/>
            <a:r>
              <a:rPr lang="en-US" dirty="0"/>
              <a:t>They are vastly used in school lockers </a:t>
            </a:r>
          </a:p>
          <a:p>
            <a:pPr algn="just"/>
            <a:r>
              <a:rPr lang="en-US" dirty="0"/>
              <a:t>Home burglar Alarm </a:t>
            </a:r>
          </a:p>
          <a:p>
            <a:pPr algn="just"/>
            <a:r>
              <a:rPr lang="en-US" dirty="0"/>
              <a:t>Wherever you require some sort of security that deals with numbers, this lock can be used</a:t>
            </a:r>
            <a:endParaRPr lang="en-PK" dirty="0"/>
          </a:p>
        </p:txBody>
      </p:sp>
      <p:sp>
        <p:nvSpPr>
          <p:cNvPr id="4" name="Date Placeholder 3">
            <a:extLst>
              <a:ext uri="{FF2B5EF4-FFF2-40B4-BE49-F238E27FC236}">
                <a16:creationId xmlns:a16="http://schemas.microsoft.com/office/drawing/2014/main" id="{DE817693-4865-42B1-B3B5-9A94D6141171}"/>
              </a:ext>
            </a:extLst>
          </p:cNvPr>
          <p:cNvSpPr>
            <a:spLocks noGrp="1"/>
          </p:cNvSpPr>
          <p:nvPr>
            <p:ph type="dt" sz="half" idx="10"/>
          </p:nvPr>
        </p:nvSpPr>
        <p:spPr/>
        <p:txBody>
          <a:bodyPr/>
          <a:lstStyle/>
          <a:p>
            <a:fld id="{EF4BB19A-F91E-4256-BEAB-6C955A905B9D}" type="datetime1">
              <a:rPr lang="en-US" smtClean="0"/>
              <a:t>1/24/2021</a:t>
            </a:fld>
            <a:endParaRPr lang="en-US"/>
          </a:p>
        </p:txBody>
      </p:sp>
      <p:sp>
        <p:nvSpPr>
          <p:cNvPr id="6" name="Slide Number Placeholder 5">
            <a:extLst>
              <a:ext uri="{FF2B5EF4-FFF2-40B4-BE49-F238E27FC236}">
                <a16:creationId xmlns:a16="http://schemas.microsoft.com/office/drawing/2014/main" id="{8295A172-15E8-41B2-820E-2BCC5590F873}"/>
              </a:ext>
            </a:extLst>
          </p:cNvPr>
          <p:cNvSpPr>
            <a:spLocks noGrp="1"/>
          </p:cNvSpPr>
          <p:nvPr>
            <p:ph type="sldNum" sz="quarter" idx="12"/>
          </p:nvPr>
        </p:nvSpPr>
        <p:spPr/>
        <p:txBody>
          <a:bodyPr/>
          <a:lstStyle/>
          <a:p>
            <a:fld id="{E31375A4-56A4-47D6-9801-1991572033F7}" type="slidenum">
              <a:rPr lang="en-US" smtClean="0"/>
              <a:t>13</a:t>
            </a:fld>
            <a:endParaRPr lang="en-US"/>
          </a:p>
        </p:txBody>
      </p:sp>
    </p:spTree>
    <p:extLst>
      <p:ext uri="{BB962C8B-B14F-4D97-AF65-F5344CB8AC3E}">
        <p14:creationId xmlns:p14="http://schemas.microsoft.com/office/powerpoint/2010/main" val="1603691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66BA-CCE2-41B3-B02B-253F6CF8D56F}"/>
              </a:ext>
            </a:extLst>
          </p:cNvPr>
          <p:cNvSpPr>
            <a:spLocks noGrp="1"/>
          </p:cNvSpPr>
          <p:nvPr>
            <p:ph type="title"/>
          </p:nvPr>
        </p:nvSpPr>
        <p:spPr>
          <a:xfrm>
            <a:off x="1415480" y="0"/>
            <a:ext cx="9144000" cy="1143000"/>
          </a:xfrm>
        </p:spPr>
        <p:txBody>
          <a:bodyPr anchor="b">
            <a:normAutofit/>
          </a:bodyPr>
          <a:lstStyle/>
          <a:p>
            <a:pPr algn="ctr"/>
            <a:r>
              <a:rPr lang="en-US" b="1" dirty="0"/>
              <a:t>Future Recommendations</a:t>
            </a:r>
            <a:endParaRPr lang="en-PK" b="1" dirty="0"/>
          </a:p>
        </p:txBody>
      </p:sp>
      <p:sp>
        <p:nvSpPr>
          <p:cNvPr id="11" name="Content Placeholder 2">
            <a:extLst>
              <a:ext uri="{FF2B5EF4-FFF2-40B4-BE49-F238E27FC236}">
                <a16:creationId xmlns:a16="http://schemas.microsoft.com/office/drawing/2014/main" id="{514D46FA-5297-4075-B92F-E61560D5EC49}"/>
              </a:ext>
            </a:extLst>
          </p:cNvPr>
          <p:cNvSpPr>
            <a:spLocks noGrp="1"/>
          </p:cNvSpPr>
          <p:nvPr>
            <p:ph idx="1"/>
          </p:nvPr>
        </p:nvSpPr>
        <p:spPr>
          <a:xfrm>
            <a:off x="965684" y="1484784"/>
            <a:ext cx="10260632" cy="5184576"/>
          </a:xfrm>
        </p:spPr>
        <p:txBody>
          <a:bodyPr>
            <a:normAutofit/>
          </a:bodyPr>
          <a:lstStyle/>
          <a:p>
            <a:pPr algn="just"/>
            <a:r>
              <a:rPr lang="en-US" dirty="0"/>
              <a:t>A separate display for key (that is turned on when required) </a:t>
            </a:r>
          </a:p>
          <a:p>
            <a:pPr algn="just"/>
            <a:r>
              <a:rPr lang="en-US" dirty="0"/>
              <a:t>Different entry points for key and for user input </a:t>
            </a:r>
          </a:p>
          <a:p>
            <a:pPr algn="just"/>
            <a:r>
              <a:rPr lang="en-US" dirty="0"/>
              <a:t>Segregating the Reset and Guess Button </a:t>
            </a:r>
          </a:p>
          <a:p>
            <a:pPr algn="just"/>
            <a:r>
              <a:rPr lang="en-US" dirty="0"/>
              <a:t>Increasing the no. of wrong inputs </a:t>
            </a:r>
          </a:p>
          <a:p>
            <a:pPr algn="just"/>
            <a:r>
              <a:rPr lang="en-US" dirty="0"/>
              <a:t>Implementation in hardware </a:t>
            </a:r>
          </a:p>
          <a:p>
            <a:pPr algn="just"/>
            <a:r>
              <a:rPr lang="en-US" dirty="0"/>
              <a:t>Decimal input using keypad and a microcontroller </a:t>
            </a:r>
          </a:p>
          <a:p>
            <a:pPr algn="just"/>
            <a:r>
              <a:rPr lang="en-US" dirty="0"/>
              <a:t>Design can still be made much simpler to eliminate propagation delay </a:t>
            </a:r>
          </a:p>
          <a:p>
            <a:pPr algn="just"/>
            <a:r>
              <a:rPr lang="en-US" dirty="0"/>
              <a:t>Separate Control Panel, Comparator Unit, Counter, LED Indicators</a:t>
            </a:r>
            <a:endParaRPr lang="en-PK" dirty="0"/>
          </a:p>
        </p:txBody>
      </p:sp>
      <p:sp>
        <p:nvSpPr>
          <p:cNvPr id="3" name="Date Placeholder 2">
            <a:extLst>
              <a:ext uri="{FF2B5EF4-FFF2-40B4-BE49-F238E27FC236}">
                <a16:creationId xmlns:a16="http://schemas.microsoft.com/office/drawing/2014/main" id="{AA25FB37-3AAE-4EB4-A1C7-6BF7EC80FA1B}"/>
              </a:ext>
            </a:extLst>
          </p:cNvPr>
          <p:cNvSpPr>
            <a:spLocks noGrp="1"/>
          </p:cNvSpPr>
          <p:nvPr>
            <p:ph type="dt" sz="half" idx="10"/>
          </p:nvPr>
        </p:nvSpPr>
        <p:spPr/>
        <p:txBody>
          <a:bodyPr/>
          <a:lstStyle/>
          <a:p>
            <a:fld id="{C705B187-3A8E-4874-BEDF-642157B5461A}" type="datetime1">
              <a:rPr lang="en-US" smtClean="0"/>
              <a:t>1/24/2021</a:t>
            </a:fld>
            <a:endParaRPr lang="en-US"/>
          </a:p>
        </p:txBody>
      </p:sp>
      <p:sp>
        <p:nvSpPr>
          <p:cNvPr id="4" name="Slide Number Placeholder 3">
            <a:extLst>
              <a:ext uri="{FF2B5EF4-FFF2-40B4-BE49-F238E27FC236}">
                <a16:creationId xmlns:a16="http://schemas.microsoft.com/office/drawing/2014/main" id="{C5C66A78-C7AB-42CF-BF03-E24A2202A20A}"/>
              </a:ext>
            </a:extLst>
          </p:cNvPr>
          <p:cNvSpPr>
            <a:spLocks noGrp="1"/>
          </p:cNvSpPr>
          <p:nvPr>
            <p:ph type="sldNum" sz="quarter" idx="12"/>
          </p:nvPr>
        </p:nvSpPr>
        <p:spPr/>
        <p:txBody>
          <a:bodyPr/>
          <a:lstStyle/>
          <a:p>
            <a:fld id="{E31375A4-56A4-47D6-9801-1991572033F7}" type="slidenum">
              <a:rPr lang="en-US" smtClean="0"/>
              <a:t>14</a:t>
            </a:fld>
            <a:endParaRPr lang="en-US"/>
          </a:p>
        </p:txBody>
      </p:sp>
    </p:spTree>
    <p:extLst>
      <p:ext uri="{BB962C8B-B14F-4D97-AF65-F5344CB8AC3E}">
        <p14:creationId xmlns:p14="http://schemas.microsoft.com/office/powerpoint/2010/main" val="3735840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66BA-CCE2-41B3-B02B-253F6CF8D56F}"/>
              </a:ext>
            </a:extLst>
          </p:cNvPr>
          <p:cNvSpPr>
            <a:spLocks noGrp="1"/>
          </p:cNvSpPr>
          <p:nvPr>
            <p:ph type="title"/>
          </p:nvPr>
        </p:nvSpPr>
        <p:spPr>
          <a:xfrm>
            <a:off x="1415480" y="0"/>
            <a:ext cx="9144000" cy="1143000"/>
          </a:xfrm>
        </p:spPr>
        <p:txBody>
          <a:bodyPr anchor="b">
            <a:normAutofit/>
          </a:bodyPr>
          <a:lstStyle/>
          <a:p>
            <a:pPr algn="ctr"/>
            <a:r>
              <a:rPr lang="en-US" b="1" dirty="0"/>
              <a:t>Conclusion</a:t>
            </a:r>
            <a:endParaRPr lang="en-PK" b="1" dirty="0"/>
          </a:p>
        </p:txBody>
      </p:sp>
      <p:sp>
        <p:nvSpPr>
          <p:cNvPr id="11" name="Content Placeholder 2">
            <a:extLst>
              <a:ext uri="{FF2B5EF4-FFF2-40B4-BE49-F238E27FC236}">
                <a16:creationId xmlns:a16="http://schemas.microsoft.com/office/drawing/2014/main" id="{514D46FA-5297-4075-B92F-E61560D5EC49}"/>
              </a:ext>
            </a:extLst>
          </p:cNvPr>
          <p:cNvSpPr>
            <a:spLocks noGrp="1"/>
          </p:cNvSpPr>
          <p:nvPr>
            <p:ph idx="1"/>
          </p:nvPr>
        </p:nvSpPr>
        <p:spPr>
          <a:xfrm>
            <a:off x="965684" y="1484784"/>
            <a:ext cx="10260632" cy="5184576"/>
          </a:xfrm>
        </p:spPr>
        <p:txBody>
          <a:bodyPr>
            <a:normAutofit/>
          </a:bodyPr>
          <a:lstStyle/>
          <a:p>
            <a:pPr algn="just"/>
            <a:r>
              <a:rPr lang="en-US" dirty="0"/>
              <a:t>All in all, this project has been a great learning experience for both of us. We implemented all the things we learned in the classroom into a circuit in the end to make it work.</a:t>
            </a:r>
          </a:p>
          <a:p>
            <a:pPr algn="just"/>
            <a:r>
              <a:rPr lang="en-US" dirty="0"/>
              <a:t>Furthermore, we do believe this project has potential to find real life applications upon hardware implementation and slight improvements.</a:t>
            </a:r>
          </a:p>
          <a:p>
            <a:pPr algn="just"/>
            <a:r>
              <a:rPr lang="en-US" b="1" dirty="0"/>
              <a:t>Any questions?</a:t>
            </a:r>
            <a:endParaRPr lang="en-PK" b="1" dirty="0"/>
          </a:p>
        </p:txBody>
      </p:sp>
      <p:sp>
        <p:nvSpPr>
          <p:cNvPr id="3" name="Date Placeholder 2">
            <a:extLst>
              <a:ext uri="{FF2B5EF4-FFF2-40B4-BE49-F238E27FC236}">
                <a16:creationId xmlns:a16="http://schemas.microsoft.com/office/drawing/2014/main" id="{63B55091-C8AC-4EA6-BDCC-170B171DDBEB}"/>
              </a:ext>
            </a:extLst>
          </p:cNvPr>
          <p:cNvSpPr>
            <a:spLocks noGrp="1"/>
          </p:cNvSpPr>
          <p:nvPr>
            <p:ph type="dt" sz="half" idx="10"/>
          </p:nvPr>
        </p:nvSpPr>
        <p:spPr/>
        <p:txBody>
          <a:bodyPr/>
          <a:lstStyle/>
          <a:p>
            <a:fld id="{5C827645-E6B2-4AED-B597-A5BB5E28E975}" type="datetime1">
              <a:rPr lang="en-US" smtClean="0"/>
              <a:t>1/24/2021</a:t>
            </a:fld>
            <a:endParaRPr lang="en-US"/>
          </a:p>
        </p:txBody>
      </p:sp>
      <p:sp>
        <p:nvSpPr>
          <p:cNvPr id="4" name="Slide Number Placeholder 3">
            <a:extLst>
              <a:ext uri="{FF2B5EF4-FFF2-40B4-BE49-F238E27FC236}">
                <a16:creationId xmlns:a16="http://schemas.microsoft.com/office/drawing/2014/main" id="{96F4F46E-D4E8-435F-8FED-A7797CEE8F95}"/>
              </a:ext>
            </a:extLst>
          </p:cNvPr>
          <p:cNvSpPr>
            <a:spLocks noGrp="1"/>
          </p:cNvSpPr>
          <p:nvPr>
            <p:ph type="sldNum" sz="quarter" idx="12"/>
          </p:nvPr>
        </p:nvSpPr>
        <p:spPr/>
        <p:txBody>
          <a:bodyPr/>
          <a:lstStyle/>
          <a:p>
            <a:fld id="{E31375A4-56A4-47D6-9801-1991572033F7}" type="slidenum">
              <a:rPr lang="en-US" smtClean="0"/>
              <a:t>15</a:t>
            </a:fld>
            <a:endParaRPr lang="en-US"/>
          </a:p>
        </p:txBody>
      </p:sp>
    </p:spTree>
    <p:extLst>
      <p:ext uri="{BB962C8B-B14F-4D97-AF65-F5344CB8AC3E}">
        <p14:creationId xmlns:p14="http://schemas.microsoft.com/office/powerpoint/2010/main" val="529867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1F85-8B72-4C3F-9BB1-AF23FD8D7026}"/>
              </a:ext>
            </a:extLst>
          </p:cNvPr>
          <p:cNvSpPr>
            <a:spLocks noGrp="1"/>
          </p:cNvSpPr>
          <p:nvPr>
            <p:ph type="title"/>
          </p:nvPr>
        </p:nvSpPr>
        <p:spPr>
          <a:xfrm>
            <a:off x="1524000" y="286944"/>
            <a:ext cx="9144000" cy="1143000"/>
          </a:xfrm>
        </p:spPr>
        <p:txBody>
          <a:bodyPr/>
          <a:lstStyle/>
          <a:p>
            <a:pPr algn="ctr"/>
            <a:r>
              <a:rPr lang="en-US" b="1" dirty="0"/>
              <a:t>Table of Contents</a:t>
            </a:r>
            <a:endParaRPr lang="en-PK" b="1" dirty="0"/>
          </a:p>
        </p:txBody>
      </p:sp>
      <p:sp>
        <p:nvSpPr>
          <p:cNvPr id="3" name="Content Placeholder 2">
            <a:extLst>
              <a:ext uri="{FF2B5EF4-FFF2-40B4-BE49-F238E27FC236}">
                <a16:creationId xmlns:a16="http://schemas.microsoft.com/office/drawing/2014/main" id="{F1AA20EA-35E7-43C7-8A88-2C6601F27BD7}"/>
              </a:ext>
            </a:extLst>
          </p:cNvPr>
          <p:cNvSpPr>
            <a:spLocks noGrp="1"/>
          </p:cNvSpPr>
          <p:nvPr>
            <p:ph idx="1"/>
          </p:nvPr>
        </p:nvSpPr>
        <p:spPr>
          <a:xfrm>
            <a:off x="1524000" y="1828800"/>
            <a:ext cx="10218326" cy="4768552"/>
          </a:xfrm>
        </p:spPr>
        <p:txBody>
          <a:bodyPr>
            <a:normAutofit lnSpcReduction="10000"/>
          </a:bodyPr>
          <a:lstStyle/>
          <a:p>
            <a:r>
              <a:rPr lang="en-US" dirty="0"/>
              <a:t>Project Title &amp; Problem Statement					3</a:t>
            </a:r>
          </a:p>
          <a:p>
            <a:r>
              <a:rPr lang="en-US" dirty="0"/>
              <a:t>Project Specifications							4</a:t>
            </a:r>
          </a:p>
          <a:p>
            <a:r>
              <a:rPr lang="en-US" dirty="0"/>
              <a:t>Block Diagram								5</a:t>
            </a:r>
          </a:p>
          <a:p>
            <a:r>
              <a:rPr lang="en-US" dirty="0"/>
              <a:t>Work Division								6</a:t>
            </a:r>
          </a:p>
          <a:p>
            <a:r>
              <a:rPr lang="en-US" dirty="0"/>
              <a:t>Schematic								7</a:t>
            </a:r>
          </a:p>
          <a:p>
            <a:r>
              <a:rPr lang="en-US" dirty="0"/>
              <a:t>Design Steps								8</a:t>
            </a:r>
          </a:p>
          <a:p>
            <a:r>
              <a:rPr lang="en-US" dirty="0"/>
              <a:t>Simulation Snapshots							9</a:t>
            </a:r>
          </a:p>
          <a:p>
            <a:r>
              <a:rPr lang="en-US" dirty="0"/>
              <a:t>Applications								13</a:t>
            </a:r>
          </a:p>
          <a:p>
            <a:r>
              <a:rPr lang="en-US" dirty="0"/>
              <a:t>Future Recommendations						14</a:t>
            </a:r>
          </a:p>
          <a:p>
            <a:r>
              <a:rPr lang="en-US" dirty="0"/>
              <a:t>Conclusion								15</a:t>
            </a:r>
          </a:p>
          <a:p>
            <a:endParaRPr lang="en-PK" dirty="0"/>
          </a:p>
        </p:txBody>
      </p:sp>
    </p:spTree>
    <p:extLst>
      <p:ext uri="{BB962C8B-B14F-4D97-AF65-F5344CB8AC3E}">
        <p14:creationId xmlns:p14="http://schemas.microsoft.com/office/powerpoint/2010/main" val="348616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540552" cy="1143000"/>
          </a:xfrm>
        </p:spPr>
        <p:txBody>
          <a:bodyPr anchor="b">
            <a:normAutofit/>
          </a:bodyPr>
          <a:lstStyle/>
          <a:p>
            <a:r>
              <a:rPr lang="en-US" b="1"/>
              <a:t>Project Title: </a:t>
            </a:r>
            <a:r>
              <a:rPr lang="en-US"/>
              <a:t>3 Digit Sequential Lock</a:t>
            </a:r>
            <a:endParaRPr lang="en-US" dirty="0"/>
          </a:p>
        </p:txBody>
      </p:sp>
      <p:graphicFrame>
        <p:nvGraphicFramePr>
          <p:cNvPr id="17" name="Content Placeholder 13">
            <a:extLst>
              <a:ext uri="{FF2B5EF4-FFF2-40B4-BE49-F238E27FC236}">
                <a16:creationId xmlns:a16="http://schemas.microsoft.com/office/drawing/2014/main" id="{8D14E783-6318-43C1-BA4A-B66009BB9D85}"/>
              </a:ext>
            </a:extLst>
          </p:cNvPr>
          <p:cNvGraphicFramePr>
            <a:graphicFrameLocks noGrp="1"/>
          </p:cNvGraphicFramePr>
          <p:nvPr>
            <p:ph idx="1"/>
            <p:extLst>
              <p:ext uri="{D42A27DB-BD31-4B8C-83A1-F6EECF244321}">
                <p14:modId xmlns:p14="http://schemas.microsoft.com/office/powerpoint/2010/main" val="2524960992"/>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B9987ED1-9510-41CF-A6D6-E1491B2F8690}"/>
              </a:ext>
            </a:extLst>
          </p:cNvPr>
          <p:cNvSpPr>
            <a:spLocks noGrp="1"/>
          </p:cNvSpPr>
          <p:nvPr>
            <p:ph type="dt" sz="half" idx="10"/>
          </p:nvPr>
        </p:nvSpPr>
        <p:spPr/>
        <p:txBody>
          <a:bodyPr/>
          <a:lstStyle/>
          <a:p>
            <a:fld id="{EBC42E23-C4BE-4041-A854-940B83B74E15}" type="datetime1">
              <a:rPr lang="en-US" smtClean="0"/>
              <a:t>1/24/2021</a:t>
            </a:fld>
            <a:endParaRPr lang="en-US"/>
          </a:p>
        </p:txBody>
      </p:sp>
      <p:sp>
        <p:nvSpPr>
          <p:cNvPr id="3" name="Slide Number Placeholder 2">
            <a:extLst>
              <a:ext uri="{FF2B5EF4-FFF2-40B4-BE49-F238E27FC236}">
                <a16:creationId xmlns:a16="http://schemas.microsoft.com/office/drawing/2014/main" id="{83F92B5E-D658-4B86-9B14-FA9611A272BF}"/>
              </a:ext>
            </a:extLst>
          </p:cNvPr>
          <p:cNvSpPr>
            <a:spLocks noGrp="1"/>
          </p:cNvSpPr>
          <p:nvPr>
            <p:ph type="sldNum" sz="quarter" idx="12"/>
          </p:nvPr>
        </p:nvSpPr>
        <p:spPr/>
        <p:txBody>
          <a:bodyPr/>
          <a:lstStyle/>
          <a:p>
            <a:fld id="{E31375A4-56A4-47D6-9801-1991572033F7}" type="slidenum">
              <a:rPr lang="en-US" smtClean="0"/>
              <a:t>3</a:t>
            </a:fld>
            <a:endParaRPr lang="en-US"/>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66BA-CCE2-41B3-B02B-253F6CF8D56F}"/>
              </a:ext>
            </a:extLst>
          </p:cNvPr>
          <p:cNvSpPr>
            <a:spLocks noGrp="1"/>
          </p:cNvSpPr>
          <p:nvPr>
            <p:ph type="title"/>
          </p:nvPr>
        </p:nvSpPr>
        <p:spPr>
          <a:xfrm>
            <a:off x="1451992" y="-14943"/>
            <a:ext cx="9144000" cy="1143000"/>
          </a:xfrm>
        </p:spPr>
        <p:txBody>
          <a:bodyPr anchor="b">
            <a:normAutofit/>
          </a:bodyPr>
          <a:lstStyle/>
          <a:p>
            <a:pPr algn="ctr"/>
            <a:r>
              <a:rPr lang="en-US" b="1" dirty="0"/>
              <a:t>Project Specifications</a:t>
            </a:r>
            <a:endParaRPr lang="en-PK" b="1" dirty="0"/>
          </a:p>
        </p:txBody>
      </p:sp>
      <p:sp>
        <p:nvSpPr>
          <p:cNvPr id="3" name="Content Placeholder 2">
            <a:extLst>
              <a:ext uri="{FF2B5EF4-FFF2-40B4-BE49-F238E27FC236}">
                <a16:creationId xmlns:a16="http://schemas.microsoft.com/office/drawing/2014/main" id="{514D46FA-5297-4075-B92F-E61560D5EC49}"/>
              </a:ext>
            </a:extLst>
          </p:cNvPr>
          <p:cNvSpPr>
            <a:spLocks noGrp="1"/>
          </p:cNvSpPr>
          <p:nvPr>
            <p:ph sz="half" idx="1"/>
          </p:nvPr>
        </p:nvSpPr>
        <p:spPr>
          <a:xfrm>
            <a:off x="911424" y="1263853"/>
            <a:ext cx="5112568" cy="5594147"/>
          </a:xfrm>
        </p:spPr>
        <p:txBody>
          <a:bodyPr>
            <a:normAutofit fontScale="92500" lnSpcReduction="10000"/>
          </a:bodyPr>
          <a:lstStyle/>
          <a:p>
            <a:pPr algn="just"/>
            <a:r>
              <a:rPr lang="en-US" dirty="0"/>
              <a:t>The lock has 3 decimal digits, so correspondingly 12 BCD bits. Input consists of these 12 BCD bits and a control input. </a:t>
            </a:r>
          </a:p>
          <a:p>
            <a:pPr algn="just"/>
            <a:r>
              <a:rPr lang="en-US" dirty="0"/>
              <a:t>Output is displayed through LED indicators, a wrong input counter display and a buzzer. </a:t>
            </a:r>
          </a:p>
          <a:p>
            <a:pPr algn="just"/>
            <a:r>
              <a:rPr lang="en-US" dirty="0"/>
              <a:t>Two levels of tristate gates are used to cut off the display upon key entry and to shut down the system upon 3 wrong inputs.</a:t>
            </a:r>
          </a:p>
          <a:p>
            <a:pPr algn="just"/>
            <a:r>
              <a:rPr lang="en-US" dirty="0"/>
              <a:t>Data is stored in D-flip flops operating as registers.</a:t>
            </a:r>
          </a:p>
          <a:p>
            <a:pPr algn="just"/>
            <a:r>
              <a:rPr lang="en-US" dirty="0"/>
              <a:t>The memory bits and current input is compared using three 4-bit magnitude comparator ICs (CMOS 4063).</a:t>
            </a:r>
          </a:p>
          <a:p>
            <a:pPr algn="just"/>
            <a:r>
              <a:rPr lang="en-US" dirty="0"/>
              <a:t>A GUESS/RESET button is placed for the user to operate and test their inputs.</a:t>
            </a:r>
          </a:p>
          <a:p>
            <a:pPr algn="just"/>
            <a:r>
              <a:rPr lang="en-US" dirty="0"/>
              <a:t>A counter is built using two cascaded JK-flip flops to keep track of wrong inputs.</a:t>
            </a:r>
            <a:endParaRPr lang="en-PK" dirty="0"/>
          </a:p>
        </p:txBody>
      </p:sp>
      <p:pic>
        <p:nvPicPr>
          <p:cNvPr id="5" name="Content Placeholder 4">
            <a:extLst>
              <a:ext uri="{FF2B5EF4-FFF2-40B4-BE49-F238E27FC236}">
                <a16:creationId xmlns:a16="http://schemas.microsoft.com/office/drawing/2014/main" id="{52EB4186-3252-4F85-BC4A-151865F07DD2}"/>
              </a:ext>
            </a:extLst>
          </p:cNvPr>
          <p:cNvPicPr>
            <a:picLocks noGrp="1" noChangeAspect="1"/>
          </p:cNvPicPr>
          <p:nvPr>
            <p:ph sz="half" idx="2"/>
          </p:nvPr>
        </p:nvPicPr>
        <p:blipFill>
          <a:blip r:embed="rId2"/>
          <a:stretch>
            <a:fillRect/>
          </a:stretch>
        </p:blipFill>
        <p:spPr>
          <a:xfrm>
            <a:off x="7176120" y="1484784"/>
            <a:ext cx="4343400" cy="2695421"/>
          </a:xfrm>
        </p:spPr>
      </p:pic>
      <p:pic>
        <p:nvPicPr>
          <p:cNvPr id="9" name="Picture 8">
            <a:extLst>
              <a:ext uri="{FF2B5EF4-FFF2-40B4-BE49-F238E27FC236}">
                <a16:creationId xmlns:a16="http://schemas.microsoft.com/office/drawing/2014/main" id="{24B28F98-AD27-494A-988D-5D3EECBF97BE}"/>
              </a:ext>
            </a:extLst>
          </p:cNvPr>
          <p:cNvPicPr>
            <a:picLocks noChangeAspect="1"/>
          </p:cNvPicPr>
          <p:nvPr/>
        </p:nvPicPr>
        <p:blipFill>
          <a:blip r:embed="rId3"/>
          <a:stretch>
            <a:fillRect/>
          </a:stretch>
        </p:blipFill>
        <p:spPr>
          <a:xfrm>
            <a:off x="7176120" y="4194269"/>
            <a:ext cx="4343400" cy="2428875"/>
          </a:xfrm>
          <a:prstGeom prst="rect">
            <a:avLst/>
          </a:prstGeom>
        </p:spPr>
      </p:pic>
      <p:sp>
        <p:nvSpPr>
          <p:cNvPr id="14" name="Slide Number Placeholder 13">
            <a:extLst>
              <a:ext uri="{FF2B5EF4-FFF2-40B4-BE49-F238E27FC236}">
                <a16:creationId xmlns:a16="http://schemas.microsoft.com/office/drawing/2014/main" id="{F10EA6A7-617D-4405-8A95-82CBD0B66168}"/>
              </a:ext>
            </a:extLst>
          </p:cNvPr>
          <p:cNvSpPr>
            <a:spLocks noGrp="1"/>
          </p:cNvSpPr>
          <p:nvPr>
            <p:ph type="sldNum" sz="quarter" idx="12"/>
          </p:nvPr>
        </p:nvSpPr>
        <p:spPr>
          <a:xfrm>
            <a:off x="10809094" y="514154"/>
            <a:ext cx="838200" cy="257176"/>
          </a:xfrm>
        </p:spPr>
        <p:txBody>
          <a:bodyPr/>
          <a:lstStyle/>
          <a:p>
            <a:fld id="{E31375A4-56A4-47D6-9801-1991572033F7}" type="slidenum">
              <a:rPr lang="en-US" smtClean="0"/>
              <a:t>4</a:t>
            </a:fld>
            <a:endParaRPr lang="en-US" dirty="0"/>
          </a:p>
        </p:txBody>
      </p:sp>
      <p:sp>
        <p:nvSpPr>
          <p:cNvPr id="16" name="TextBox 15">
            <a:extLst>
              <a:ext uri="{FF2B5EF4-FFF2-40B4-BE49-F238E27FC236}">
                <a16:creationId xmlns:a16="http://schemas.microsoft.com/office/drawing/2014/main" id="{F945079B-0DD1-492E-9888-F9CF13A8FAF5}"/>
              </a:ext>
            </a:extLst>
          </p:cNvPr>
          <p:cNvSpPr txBox="1"/>
          <p:nvPr/>
        </p:nvSpPr>
        <p:spPr>
          <a:xfrm>
            <a:off x="10668000" y="187225"/>
            <a:ext cx="6093724" cy="369332"/>
          </a:xfrm>
          <a:prstGeom prst="rect">
            <a:avLst/>
          </a:prstGeom>
          <a:noFill/>
        </p:spPr>
        <p:txBody>
          <a:bodyPr wrap="square">
            <a:spAutoFit/>
          </a:bodyPr>
          <a:lstStyle/>
          <a:p>
            <a:fld id="{B8E3FF33-BB98-479C-AC88-76A567E244C4}" type="datetime1">
              <a:rPr lang="en-US" smtClean="0"/>
              <a:pPr/>
              <a:t>1/24/2021</a:t>
            </a:fld>
            <a:endParaRPr lang="en-PK" dirty="0"/>
          </a:p>
        </p:txBody>
      </p:sp>
    </p:spTree>
    <p:extLst>
      <p:ext uri="{BB962C8B-B14F-4D97-AF65-F5344CB8AC3E}">
        <p14:creationId xmlns:p14="http://schemas.microsoft.com/office/powerpoint/2010/main" val="1051363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69AF-38D7-4F5E-9533-805ABD7E868C}"/>
              </a:ext>
            </a:extLst>
          </p:cNvPr>
          <p:cNvSpPr>
            <a:spLocks noGrp="1"/>
          </p:cNvSpPr>
          <p:nvPr>
            <p:ph type="title"/>
          </p:nvPr>
        </p:nvSpPr>
        <p:spPr>
          <a:xfrm>
            <a:off x="11494" y="2857500"/>
            <a:ext cx="4860032" cy="1143000"/>
          </a:xfrm>
        </p:spPr>
        <p:txBody>
          <a:bodyPr/>
          <a:lstStyle/>
          <a:p>
            <a:pPr algn="ctr"/>
            <a:r>
              <a:rPr lang="en-US" dirty="0"/>
              <a:t>Block Diagram of the Project</a:t>
            </a:r>
            <a:endParaRPr lang="en-PK" dirty="0"/>
          </a:p>
        </p:txBody>
      </p:sp>
      <p:pic>
        <p:nvPicPr>
          <p:cNvPr id="5" name="Content Placeholder 4">
            <a:extLst>
              <a:ext uri="{FF2B5EF4-FFF2-40B4-BE49-F238E27FC236}">
                <a16:creationId xmlns:a16="http://schemas.microsoft.com/office/drawing/2014/main" id="{89D828B3-D7C7-4566-AD2E-BD1D12E638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9832" y="0"/>
            <a:ext cx="7552168" cy="6858000"/>
          </a:xfrm>
        </p:spPr>
      </p:pic>
      <p:sp>
        <p:nvSpPr>
          <p:cNvPr id="6" name="Date Placeholder 5">
            <a:extLst>
              <a:ext uri="{FF2B5EF4-FFF2-40B4-BE49-F238E27FC236}">
                <a16:creationId xmlns:a16="http://schemas.microsoft.com/office/drawing/2014/main" id="{444B697E-8FA7-4E61-B12E-161A732DFFB6}"/>
              </a:ext>
            </a:extLst>
          </p:cNvPr>
          <p:cNvSpPr>
            <a:spLocks noGrp="1"/>
          </p:cNvSpPr>
          <p:nvPr>
            <p:ph type="dt" sz="half" idx="10"/>
          </p:nvPr>
        </p:nvSpPr>
        <p:spPr>
          <a:xfrm>
            <a:off x="119336" y="57434"/>
            <a:ext cx="990600" cy="257176"/>
          </a:xfrm>
        </p:spPr>
        <p:txBody>
          <a:bodyPr/>
          <a:lstStyle/>
          <a:p>
            <a:fld id="{7D55CC38-0637-42EF-933C-400AD0F19570}" type="datetime1">
              <a:rPr lang="en-US" smtClean="0"/>
              <a:t>1/24/2021</a:t>
            </a:fld>
            <a:endParaRPr lang="en-US" dirty="0"/>
          </a:p>
        </p:txBody>
      </p:sp>
      <p:sp>
        <p:nvSpPr>
          <p:cNvPr id="7" name="Slide Number Placeholder 6">
            <a:extLst>
              <a:ext uri="{FF2B5EF4-FFF2-40B4-BE49-F238E27FC236}">
                <a16:creationId xmlns:a16="http://schemas.microsoft.com/office/drawing/2014/main" id="{C597D23C-AEF4-42F8-B4CD-07F18FDDFED6}"/>
              </a:ext>
            </a:extLst>
          </p:cNvPr>
          <p:cNvSpPr>
            <a:spLocks noGrp="1"/>
          </p:cNvSpPr>
          <p:nvPr>
            <p:ph type="sldNum" sz="quarter" idx="12"/>
          </p:nvPr>
        </p:nvSpPr>
        <p:spPr>
          <a:xfrm>
            <a:off x="271736" y="6414802"/>
            <a:ext cx="838200" cy="257176"/>
          </a:xfrm>
        </p:spPr>
        <p:txBody>
          <a:bodyPr/>
          <a:lstStyle/>
          <a:p>
            <a:fld id="{E31375A4-56A4-47D6-9801-1991572033F7}" type="slidenum">
              <a:rPr lang="en-US" smtClean="0"/>
              <a:t>5</a:t>
            </a:fld>
            <a:endParaRPr lang="en-US" dirty="0"/>
          </a:p>
        </p:txBody>
      </p:sp>
    </p:spTree>
    <p:extLst>
      <p:ext uri="{BB962C8B-B14F-4D97-AF65-F5344CB8AC3E}">
        <p14:creationId xmlns:p14="http://schemas.microsoft.com/office/powerpoint/2010/main" val="28606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0865-2C1F-4749-B33D-48319813421A}"/>
              </a:ext>
            </a:extLst>
          </p:cNvPr>
          <p:cNvSpPr>
            <a:spLocks noGrp="1"/>
          </p:cNvSpPr>
          <p:nvPr>
            <p:ph type="title"/>
          </p:nvPr>
        </p:nvSpPr>
        <p:spPr>
          <a:xfrm>
            <a:off x="551384" y="2636912"/>
            <a:ext cx="9144000" cy="1143000"/>
          </a:xfrm>
        </p:spPr>
        <p:txBody>
          <a:bodyPr/>
          <a:lstStyle/>
          <a:p>
            <a:r>
              <a:rPr lang="en-US" dirty="0"/>
              <a:t>Work Division</a:t>
            </a:r>
            <a:endParaRPr lang="en-PK" dirty="0"/>
          </a:p>
        </p:txBody>
      </p:sp>
      <p:pic>
        <p:nvPicPr>
          <p:cNvPr id="8" name="Picture 7" descr="Diagram&#10;&#10;Description automatically generated">
            <a:extLst>
              <a:ext uri="{FF2B5EF4-FFF2-40B4-BE49-F238E27FC236}">
                <a16:creationId xmlns:a16="http://schemas.microsoft.com/office/drawing/2014/main" id="{6C59EB8D-3792-4C35-8EE8-F562111EC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636" y="1"/>
            <a:ext cx="7478364" cy="6858000"/>
          </a:xfrm>
          <a:prstGeom prst="rect">
            <a:avLst/>
          </a:prstGeom>
        </p:spPr>
      </p:pic>
      <p:sp>
        <p:nvSpPr>
          <p:cNvPr id="9" name="Date Placeholder 8">
            <a:extLst>
              <a:ext uri="{FF2B5EF4-FFF2-40B4-BE49-F238E27FC236}">
                <a16:creationId xmlns:a16="http://schemas.microsoft.com/office/drawing/2014/main" id="{40A3B49E-3BF7-44FB-9FF1-1B7B2EEA6455}"/>
              </a:ext>
            </a:extLst>
          </p:cNvPr>
          <p:cNvSpPr>
            <a:spLocks noGrp="1"/>
          </p:cNvSpPr>
          <p:nvPr>
            <p:ph type="dt" sz="half" idx="10"/>
          </p:nvPr>
        </p:nvSpPr>
        <p:spPr>
          <a:xfrm>
            <a:off x="191344" y="260648"/>
            <a:ext cx="990600" cy="257176"/>
          </a:xfrm>
        </p:spPr>
        <p:txBody>
          <a:bodyPr/>
          <a:lstStyle/>
          <a:p>
            <a:fld id="{B8817695-DAD1-4672-B3EF-70035DFB1BD2}" type="datetime1">
              <a:rPr lang="en-US" smtClean="0"/>
              <a:t>1/24/2021</a:t>
            </a:fld>
            <a:endParaRPr lang="en-US" dirty="0"/>
          </a:p>
        </p:txBody>
      </p:sp>
      <p:sp>
        <p:nvSpPr>
          <p:cNvPr id="10" name="Slide Number Placeholder 9">
            <a:extLst>
              <a:ext uri="{FF2B5EF4-FFF2-40B4-BE49-F238E27FC236}">
                <a16:creationId xmlns:a16="http://schemas.microsoft.com/office/drawing/2014/main" id="{4E9EBE05-9270-4361-811C-27EC187C0121}"/>
              </a:ext>
            </a:extLst>
          </p:cNvPr>
          <p:cNvSpPr>
            <a:spLocks noGrp="1"/>
          </p:cNvSpPr>
          <p:nvPr>
            <p:ph type="sldNum" sz="quarter" idx="12"/>
          </p:nvPr>
        </p:nvSpPr>
        <p:spPr>
          <a:xfrm>
            <a:off x="337104" y="6393582"/>
            <a:ext cx="838200" cy="257176"/>
          </a:xfrm>
        </p:spPr>
        <p:txBody>
          <a:bodyPr/>
          <a:lstStyle/>
          <a:p>
            <a:fld id="{E31375A4-56A4-47D6-9801-1991572033F7}" type="slidenum">
              <a:rPr lang="en-US" smtClean="0"/>
              <a:t>6</a:t>
            </a:fld>
            <a:endParaRPr lang="en-US" dirty="0"/>
          </a:p>
        </p:txBody>
      </p:sp>
    </p:spTree>
    <p:extLst>
      <p:ext uri="{BB962C8B-B14F-4D97-AF65-F5344CB8AC3E}">
        <p14:creationId xmlns:p14="http://schemas.microsoft.com/office/powerpoint/2010/main" val="2803230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528533-4DDF-476D-B435-CBA7BF066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9" y="76117"/>
            <a:ext cx="11153762" cy="6705765"/>
          </a:xfrm>
          <a:prstGeom prst="rect">
            <a:avLst/>
          </a:prstGeom>
        </p:spPr>
      </p:pic>
      <p:sp>
        <p:nvSpPr>
          <p:cNvPr id="2" name="Title 1"/>
          <p:cNvSpPr>
            <a:spLocks noGrp="1"/>
          </p:cNvSpPr>
          <p:nvPr>
            <p:ph type="title"/>
          </p:nvPr>
        </p:nvSpPr>
        <p:spPr>
          <a:xfrm>
            <a:off x="6456040" y="33172"/>
            <a:ext cx="9144000" cy="1143000"/>
          </a:xfrm>
        </p:spPr>
        <p:txBody>
          <a:bodyPr/>
          <a:lstStyle/>
          <a:p>
            <a:r>
              <a:rPr lang="en-US" dirty="0">
                <a:solidFill>
                  <a:schemeClr val="bg1"/>
                </a:solidFill>
              </a:rPr>
              <a:t>Schematic Diagram</a:t>
            </a:r>
            <a:endParaRPr dirty="0">
              <a:solidFill>
                <a:schemeClr val="bg1"/>
              </a:solidFill>
            </a:endParaRPr>
          </a:p>
        </p:txBody>
      </p:sp>
      <p:sp>
        <p:nvSpPr>
          <p:cNvPr id="5" name="Date Placeholder 4">
            <a:extLst>
              <a:ext uri="{FF2B5EF4-FFF2-40B4-BE49-F238E27FC236}">
                <a16:creationId xmlns:a16="http://schemas.microsoft.com/office/drawing/2014/main" id="{9704542F-00C5-48F5-87CF-7C911390B276}"/>
              </a:ext>
            </a:extLst>
          </p:cNvPr>
          <p:cNvSpPr>
            <a:spLocks noGrp="1"/>
          </p:cNvSpPr>
          <p:nvPr>
            <p:ph type="dt" sz="half" idx="10"/>
          </p:nvPr>
        </p:nvSpPr>
        <p:spPr>
          <a:xfrm>
            <a:off x="10532740" y="6200694"/>
            <a:ext cx="990600" cy="257176"/>
          </a:xfrm>
        </p:spPr>
        <p:txBody>
          <a:bodyPr/>
          <a:lstStyle/>
          <a:p>
            <a:fld id="{D955AB20-8273-469D-B082-74EFBC0B57A5}" type="datetime1">
              <a:rPr lang="en-US" smtClean="0">
                <a:solidFill>
                  <a:schemeClr val="bg1"/>
                </a:solidFill>
              </a:rPr>
              <a:t>1/24/2021</a:t>
            </a:fld>
            <a:endParaRPr lang="en-US" dirty="0">
              <a:solidFill>
                <a:schemeClr val="bg1"/>
              </a:solidFill>
            </a:endParaRPr>
          </a:p>
        </p:txBody>
      </p:sp>
      <p:sp>
        <p:nvSpPr>
          <p:cNvPr id="6" name="Slide Number Placeholder 5">
            <a:extLst>
              <a:ext uri="{FF2B5EF4-FFF2-40B4-BE49-F238E27FC236}">
                <a16:creationId xmlns:a16="http://schemas.microsoft.com/office/drawing/2014/main" id="{D960A965-F920-4A1D-B180-EAB325AF3687}"/>
              </a:ext>
            </a:extLst>
          </p:cNvPr>
          <p:cNvSpPr>
            <a:spLocks noGrp="1"/>
          </p:cNvSpPr>
          <p:nvPr>
            <p:ph type="sldNum" sz="quarter" idx="12"/>
          </p:nvPr>
        </p:nvSpPr>
        <p:spPr>
          <a:xfrm>
            <a:off x="10685140" y="6454591"/>
            <a:ext cx="838200" cy="257176"/>
          </a:xfrm>
        </p:spPr>
        <p:txBody>
          <a:bodyPr/>
          <a:lstStyle/>
          <a:p>
            <a:fld id="{E31375A4-56A4-47D6-9801-1991572033F7}"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66BA-CCE2-41B3-B02B-253F6CF8D56F}"/>
              </a:ext>
            </a:extLst>
          </p:cNvPr>
          <p:cNvSpPr>
            <a:spLocks noGrp="1"/>
          </p:cNvSpPr>
          <p:nvPr>
            <p:ph type="title"/>
          </p:nvPr>
        </p:nvSpPr>
        <p:spPr>
          <a:xfrm>
            <a:off x="1415480" y="0"/>
            <a:ext cx="9144000" cy="1143000"/>
          </a:xfrm>
        </p:spPr>
        <p:txBody>
          <a:bodyPr anchor="b">
            <a:normAutofit/>
          </a:bodyPr>
          <a:lstStyle/>
          <a:p>
            <a:pPr algn="ctr"/>
            <a:r>
              <a:rPr lang="en-US" b="1" dirty="0"/>
              <a:t>Design Steps</a:t>
            </a:r>
            <a:endParaRPr lang="en-PK" b="1" dirty="0"/>
          </a:p>
        </p:txBody>
      </p:sp>
      <p:sp>
        <p:nvSpPr>
          <p:cNvPr id="11" name="Content Placeholder 2">
            <a:extLst>
              <a:ext uri="{FF2B5EF4-FFF2-40B4-BE49-F238E27FC236}">
                <a16:creationId xmlns:a16="http://schemas.microsoft.com/office/drawing/2014/main" id="{514D46FA-5297-4075-B92F-E61560D5EC49}"/>
              </a:ext>
            </a:extLst>
          </p:cNvPr>
          <p:cNvSpPr>
            <a:spLocks noGrp="1"/>
          </p:cNvSpPr>
          <p:nvPr>
            <p:ph idx="1"/>
          </p:nvPr>
        </p:nvSpPr>
        <p:spPr>
          <a:xfrm>
            <a:off x="965684" y="1340768"/>
            <a:ext cx="10260632" cy="5184576"/>
          </a:xfrm>
        </p:spPr>
        <p:txBody>
          <a:bodyPr>
            <a:normAutofit lnSpcReduction="10000"/>
          </a:bodyPr>
          <a:lstStyle/>
          <a:p>
            <a:pPr algn="just"/>
            <a:r>
              <a:rPr lang="en-US" dirty="0"/>
              <a:t>First and foremost, we figured out how we can compare two numbers together, and following the principle of XOR comparators, we decided to use three 4063 ICs to serve as the main working chunk of our project.</a:t>
            </a:r>
          </a:p>
          <a:p>
            <a:pPr algn="just"/>
            <a:r>
              <a:rPr lang="en-US" dirty="0"/>
              <a:t>Next, we wanted to introduce sequential logic concepts into the design, therefore we made use of D-flip flops to store the key to the lock, working as registers. </a:t>
            </a:r>
          </a:p>
          <a:p>
            <a:pPr algn="just"/>
            <a:r>
              <a:rPr lang="en-US" dirty="0"/>
              <a:t>A multi-purpose control input was added to the circuit to cut off the display upon key entry using tristate buffers. The control input also decides whether the user wants to input the key or attempt to unlock the lock.</a:t>
            </a:r>
          </a:p>
          <a:p>
            <a:pPr algn="just"/>
            <a:r>
              <a:rPr lang="en-US" dirty="0"/>
              <a:t>A GUESS/RESET button was installed so the user can test their input and following that were LED indicators that would light up (green for correct, red for incorrect) upon data entry.</a:t>
            </a:r>
          </a:p>
          <a:p>
            <a:pPr algn="just"/>
            <a:r>
              <a:rPr lang="en-US" dirty="0"/>
              <a:t>Next a JK-flip flop counter was used to keep track of the number of wrong inputs and to give 3 warnings to the user. When this counter hits three, a buzzer rings and the system shuts down.</a:t>
            </a:r>
          </a:p>
          <a:p>
            <a:pPr algn="just"/>
            <a:r>
              <a:rPr lang="en-US" dirty="0"/>
              <a:t>All access to the user is cut-off until the reset button is hit.</a:t>
            </a:r>
            <a:endParaRPr lang="en-PK" dirty="0"/>
          </a:p>
        </p:txBody>
      </p:sp>
      <p:sp>
        <p:nvSpPr>
          <p:cNvPr id="7" name="Date Placeholder 6">
            <a:extLst>
              <a:ext uri="{FF2B5EF4-FFF2-40B4-BE49-F238E27FC236}">
                <a16:creationId xmlns:a16="http://schemas.microsoft.com/office/drawing/2014/main" id="{25857926-A258-44A8-BCD1-EE330FB5D958}"/>
              </a:ext>
            </a:extLst>
          </p:cNvPr>
          <p:cNvSpPr>
            <a:spLocks noGrp="1"/>
          </p:cNvSpPr>
          <p:nvPr>
            <p:ph type="dt" sz="half" idx="10"/>
          </p:nvPr>
        </p:nvSpPr>
        <p:spPr/>
        <p:txBody>
          <a:bodyPr/>
          <a:lstStyle/>
          <a:p>
            <a:fld id="{B6D02E50-1031-4B73-8E03-E9998D2283A2}" type="datetime1">
              <a:rPr lang="en-US" smtClean="0"/>
              <a:t>1/24/2021</a:t>
            </a:fld>
            <a:endParaRPr lang="en-US"/>
          </a:p>
        </p:txBody>
      </p:sp>
      <p:sp>
        <p:nvSpPr>
          <p:cNvPr id="8" name="Slide Number Placeholder 7">
            <a:extLst>
              <a:ext uri="{FF2B5EF4-FFF2-40B4-BE49-F238E27FC236}">
                <a16:creationId xmlns:a16="http://schemas.microsoft.com/office/drawing/2014/main" id="{B0FDB15B-CCC9-450F-BBFA-C0ADA28CD317}"/>
              </a:ext>
            </a:extLst>
          </p:cNvPr>
          <p:cNvSpPr>
            <a:spLocks noGrp="1"/>
          </p:cNvSpPr>
          <p:nvPr>
            <p:ph type="sldNum" sz="quarter" idx="12"/>
          </p:nvPr>
        </p:nvSpPr>
        <p:spPr/>
        <p:txBody>
          <a:bodyPr/>
          <a:lstStyle/>
          <a:p>
            <a:fld id="{E31375A4-56A4-47D6-9801-1991572033F7}" type="slidenum">
              <a:rPr lang="en-US" smtClean="0"/>
              <a:t>8</a:t>
            </a:fld>
            <a:endParaRPr lang="en-US"/>
          </a:p>
        </p:txBody>
      </p:sp>
    </p:spTree>
    <p:extLst>
      <p:ext uri="{BB962C8B-B14F-4D97-AF65-F5344CB8AC3E}">
        <p14:creationId xmlns:p14="http://schemas.microsoft.com/office/powerpoint/2010/main" val="1460687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AB6F6865-7966-425D-BF24-D7BA0528F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66" y="1052736"/>
            <a:ext cx="10155067" cy="5506218"/>
          </a:xfrm>
          <a:prstGeom prst="rect">
            <a:avLst/>
          </a:prstGeom>
        </p:spPr>
      </p:pic>
      <p:sp>
        <p:nvSpPr>
          <p:cNvPr id="9" name="TextBox 8">
            <a:extLst>
              <a:ext uri="{FF2B5EF4-FFF2-40B4-BE49-F238E27FC236}">
                <a16:creationId xmlns:a16="http://schemas.microsoft.com/office/drawing/2014/main" id="{3D24E551-2F90-4EA7-B5B0-B78A686A5080}"/>
              </a:ext>
            </a:extLst>
          </p:cNvPr>
          <p:cNvSpPr txBox="1"/>
          <p:nvPr/>
        </p:nvSpPr>
        <p:spPr>
          <a:xfrm>
            <a:off x="7931234" y="1789621"/>
            <a:ext cx="1425390" cy="369332"/>
          </a:xfrm>
          <a:prstGeom prst="rect">
            <a:avLst/>
          </a:prstGeom>
          <a:noFill/>
        </p:spPr>
        <p:txBody>
          <a:bodyPr wrap="none" rtlCol="0">
            <a:spAutoFit/>
          </a:bodyPr>
          <a:lstStyle/>
          <a:p>
            <a:r>
              <a:rPr lang="en-US" dirty="0">
                <a:solidFill>
                  <a:schemeClr val="bg1"/>
                </a:solidFill>
              </a:rPr>
              <a:t>Entering Key</a:t>
            </a:r>
            <a:endParaRPr lang="en-PK" dirty="0">
              <a:solidFill>
                <a:schemeClr val="bg1"/>
              </a:solidFill>
            </a:endParaRPr>
          </a:p>
        </p:txBody>
      </p:sp>
      <p:sp>
        <p:nvSpPr>
          <p:cNvPr id="10" name="TextBox 9">
            <a:extLst>
              <a:ext uri="{FF2B5EF4-FFF2-40B4-BE49-F238E27FC236}">
                <a16:creationId xmlns:a16="http://schemas.microsoft.com/office/drawing/2014/main" id="{C0F78949-F1CB-41F2-BBB0-9417EDCAF3DD}"/>
              </a:ext>
            </a:extLst>
          </p:cNvPr>
          <p:cNvSpPr txBox="1"/>
          <p:nvPr/>
        </p:nvSpPr>
        <p:spPr>
          <a:xfrm>
            <a:off x="4236534" y="325137"/>
            <a:ext cx="3722127" cy="523220"/>
          </a:xfrm>
          <a:prstGeom prst="rect">
            <a:avLst/>
          </a:prstGeom>
          <a:noFill/>
        </p:spPr>
        <p:txBody>
          <a:bodyPr wrap="square" rtlCol="0">
            <a:spAutoFit/>
          </a:bodyPr>
          <a:lstStyle/>
          <a:p>
            <a:r>
              <a:rPr lang="en-US" sz="2800" dirty="0">
                <a:solidFill>
                  <a:schemeClr val="accent1"/>
                </a:solidFill>
              </a:rPr>
              <a:t>Simulation Snapshots</a:t>
            </a:r>
            <a:endParaRPr lang="en-PK" sz="2800" dirty="0">
              <a:solidFill>
                <a:schemeClr val="accent1"/>
              </a:solidFill>
            </a:endParaRPr>
          </a:p>
        </p:txBody>
      </p:sp>
      <p:sp>
        <p:nvSpPr>
          <p:cNvPr id="11" name="Date Placeholder 10">
            <a:extLst>
              <a:ext uri="{FF2B5EF4-FFF2-40B4-BE49-F238E27FC236}">
                <a16:creationId xmlns:a16="http://schemas.microsoft.com/office/drawing/2014/main" id="{0E3D6226-F1E8-4E80-B1C2-09E3BAB57962}"/>
              </a:ext>
            </a:extLst>
          </p:cNvPr>
          <p:cNvSpPr>
            <a:spLocks noGrp="1"/>
          </p:cNvSpPr>
          <p:nvPr>
            <p:ph type="dt" sz="half" idx="10"/>
          </p:nvPr>
        </p:nvSpPr>
        <p:spPr/>
        <p:txBody>
          <a:bodyPr/>
          <a:lstStyle/>
          <a:p>
            <a:fld id="{63779273-4737-4866-8B1B-EB5895284024}" type="datetime1">
              <a:rPr lang="en-US" smtClean="0"/>
              <a:t>1/24/2021</a:t>
            </a:fld>
            <a:endParaRPr lang="en-US"/>
          </a:p>
        </p:txBody>
      </p:sp>
      <p:sp>
        <p:nvSpPr>
          <p:cNvPr id="12" name="Slide Number Placeholder 11">
            <a:extLst>
              <a:ext uri="{FF2B5EF4-FFF2-40B4-BE49-F238E27FC236}">
                <a16:creationId xmlns:a16="http://schemas.microsoft.com/office/drawing/2014/main" id="{55034B68-D9AF-4EF6-939D-E360C91AD885}"/>
              </a:ext>
            </a:extLst>
          </p:cNvPr>
          <p:cNvSpPr>
            <a:spLocks noGrp="1"/>
          </p:cNvSpPr>
          <p:nvPr>
            <p:ph type="sldNum" sz="quarter" idx="12"/>
          </p:nvPr>
        </p:nvSpPr>
        <p:spPr/>
        <p:txBody>
          <a:bodyPr/>
          <a:lstStyle/>
          <a:p>
            <a:fld id="{E31375A4-56A4-47D6-9801-1991572033F7}" type="slidenum">
              <a:rPr lang="en-US" smtClean="0"/>
              <a:t>9</a:t>
            </a:fld>
            <a:endParaRPr lang="en-US"/>
          </a:p>
        </p:txBody>
      </p:sp>
    </p:spTree>
    <p:extLst>
      <p:ext uri="{BB962C8B-B14F-4D97-AF65-F5344CB8AC3E}">
        <p14:creationId xmlns:p14="http://schemas.microsoft.com/office/powerpoint/2010/main" val="3232560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763</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Candara</vt:lpstr>
      <vt:lpstr>Consolas</vt:lpstr>
      <vt:lpstr>Tech Computer 16x9</vt:lpstr>
      <vt:lpstr>3 Digit Sequential Lock</vt:lpstr>
      <vt:lpstr>Table of Contents</vt:lpstr>
      <vt:lpstr>Project Title: 3 Digit Sequential Lock</vt:lpstr>
      <vt:lpstr>Project Specifications</vt:lpstr>
      <vt:lpstr>Block Diagram of the Project</vt:lpstr>
      <vt:lpstr>Work Division</vt:lpstr>
      <vt:lpstr>Schematic Diagram</vt:lpstr>
      <vt:lpstr>Design Steps</vt:lpstr>
      <vt:lpstr>PowerPoint Presentation</vt:lpstr>
      <vt:lpstr>PowerPoint Presentation</vt:lpstr>
      <vt:lpstr>PowerPoint Presentation</vt:lpstr>
      <vt:lpstr>PowerPoint Presentation</vt:lpstr>
      <vt:lpstr>Applications</vt:lpstr>
      <vt:lpstr>Future 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Digit Sequential Lock</dc:title>
  <dc:creator>ALTAMASH SAQIB</dc:creator>
  <cp:lastModifiedBy>ALTAMASH SAQIB</cp:lastModifiedBy>
  <cp:revision>8</cp:revision>
  <dcterms:created xsi:type="dcterms:W3CDTF">2021-01-24T14:55:36Z</dcterms:created>
  <dcterms:modified xsi:type="dcterms:W3CDTF">2021-01-24T15:20:49Z</dcterms:modified>
</cp:coreProperties>
</file>