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7" r:id="rId7"/>
    <p:sldId id="258" r:id="rId8"/>
    <p:sldId id="267" r:id="rId9"/>
    <p:sldId id="260" r:id="rId10"/>
    <p:sldId id="269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1/20/2021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1/20/2021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    Engineering mechanics </a:t>
            </a:r>
            <a:br>
              <a:rPr lang="en-US" sz="3200" dirty="0"/>
            </a:br>
            <a:r>
              <a:rPr lang="en-US" sz="3200" dirty="0"/>
              <a:t>                 Project presentation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Autofit/>
          </a:bodyPr>
          <a:lstStyle/>
          <a:p>
            <a:r>
              <a:rPr lang="en-US" sz="1200" b="1" dirty="0"/>
              <a:t>Muhammad Junaid Ali			290927</a:t>
            </a:r>
          </a:p>
          <a:p>
            <a:r>
              <a:rPr lang="en-US" sz="1200" b="1" dirty="0"/>
              <a:t>Amur Saqib Pal				288334</a:t>
            </a:r>
          </a:p>
          <a:p>
            <a:r>
              <a:rPr lang="en-US" sz="1200" b="1" dirty="0"/>
              <a:t>Mohammad </a:t>
            </a:r>
            <a:r>
              <a:rPr lang="en-US" sz="1200" b="1" dirty="0" err="1"/>
              <a:t>Shehroz</a:t>
            </a:r>
            <a:r>
              <a:rPr lang="en-US" sz="1200" b="1" dirty="0"/>
              <a:t> Ashraf			294966</a:t>
            </a:r>
          </a:p>
          <a:p>
            <a:r>
              <a:rPr lang="en-US" sz="1200" b="1" dirty="0"/>
              <a:t>Syed Zoraiz Ali </a:t>
            </a:r>
            <a:r>
              <a:rPr lang="en-US" sz="1200" b="1" dirty="0" err="1"/>
              <a:t>Sherazi</a:t>
            </a:r>
            <a:r>
              <a:rPr lang="en-US" sz="1200" b="1" dirty="0"/>
              <a:t>			282629</a:t>
            </a:r>
          </a:p>
          <a:p>
            <a:r>
              <a:rPr lang="en-US" sz="1200" b="1" dirty="0"/>
              <a:t>Muhammad </a:t>
            </a:r>
            <a:r>
              <a:rPr lang="en-US" sz="1200" b="1" dirty="0" err="1"/>
              <a:t>Faiez</a:t>
            </a:r>
            <a:r>
              <a:rPr lang="en-US" sz="1200" b="1" dirty="0"/>
              <a:t> </a:t>
            </a:r>
            <a:r>
              <a:rPr lang="en-US" sz="1200" b="1" dirty="0" err="1"/>
              <a:t>Kazi</a:t>
            </a:r>
            <a:r>
              <a:rPr lang="en-US" sz="1200" b="1" dirty="0"/>
              <a:t>			295848</a:t>
            </a:r>
          </a:p>
          <a:p>
            <a:r>
              <a:rPr lang="en-US" sz="1200" b="1" dirty="0" err="1"/>
              <a:t>Sannan</a:t>
            </a:r>
            <a:r>
              <a:rPr lang="en-US" sz="1200" b="1" dirty="0"/>
              <a:t> Zia Abbasi				293786	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682439"/>
            <a:ext cx="8637073" cy="2541431"/>
          </a:xfrm>
        </p:spPr>
        <p:txBody>
          <a:bodyPr>
            <a:normAutofit/>
          </a:bodyPr>
          <a:lstStyle/>
          <a:p>
            <a:r>
              <a:rPr lang="en-US" sz="3200" b="1" dirty="0"/>
              <a:t>Contents:</a:t>
            </a:r>
            <a:br>
              <a:rPr lang="en-US" sz="1600" b="1" dirty="0"/>
            </a:br>
            <a:br>
              <a:rPr lang="en-US" sz="1600" b="1" dirty="0"/>
            </a:br>
            <a:r>
              <a:rPr lang="en-US" sz="3200" dirty="0"/>
              <a:t> 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Concepts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Problem statement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Key points of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MATLAB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 conclusion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8841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Concepts used: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Conditions of Equilibrium in Three-Dimensional force system</a:t>
            </a:r>
          </a:p>
          <a:p>
            <a:pPr lvl="0"/>
            <a:r>
              <a:rPr lang="en-US" dirty="0"/>
              <a:t>Free body Diagrams</a:t>
            </a:r>
          </a:p>
          <a:p>
            <a:pPr lvl="0"/>
            <a:r>
              <a:rPr lang="en-US" dirty="0"/>
              <a:t>Position Vector and force vectors along a line</a:t>
            </a:r>
          </a:p>
          <a:p>
            <a:pPr lvl="0"/>
            <a:r>
              <a:rPr lang="en-US" dirty="0"/>
              <a:t>Principal of moments and moment about specific axis</a:t>
            </a:r>
          </a:p>
          <a:p>
            <a:pPr lvl="0"/>
            <a:r>
              <a:rPr lang="en-US" dirty="0"/>
              <a:t>Cross product and Resolution of forces</a:t>
            </a:r>
          </a:p>
          <a:p>
            <a:r>
              <a:rPr lang="en-US" b="1" dirty="0"/>
              <a:t>SOFTWARE USED FOR IMPLEMENTATION: “MATLAB”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u="sng" dirty="0"/>
              <a:t>Problem Statement: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/>
              <a:t>The vertical shaft </a:t>
            </a:r>
            <a:r>
              <a:rPr lang="en-US" sz="1400" i="1" dirty="0"/>
              <a:t>AB</a:t>
            </a:r>
            <a:r>
              <a:rPr lang="en-US" sz="1400" dirty="0"/>
              <a:t>, as shown, is mounted through bearings at </a:t>
            </a:r>
            <a:r>
              <a:rPr lang="en-US" sz="1400" i="1" dirty="0"/>
              <a:t>A </a:t>
            </a:r>
            <a:r>
              <a:rPr lang="en-US" sz="1400" dirty="0"/>
              <a:t>and </a:t>
            </a:r>
            <a:r>
              <a:rPr lang="en-US" sz="1400" i="1" dirty="0"/>
              <a:t>B </a:t>
            </a:r>
            <a:r>
              <a:rPr lang="en-US" sz="1400" dirty="0"/>
              <a:t>and is supporting a uniform rectangular plate </a:t>
            </a:r>
            <a:r>
              <a:rPr lang="en-US" sz="1400" i="1" dirty="0"/>
              <a:t>ABED </a:t>
            </a:r>
            <a:r>
              <a:rPr lang="en-US" sz="1400" dirty="0"/>
              <a:t>with mass </a:t>
            </a:r>
            <a:r>
              <a:rPr lang="en-US" sz="1400" i="1" dirty="0"/>
              <a:t>m </a:t>
            </a:r>
            <a:r>
              <a:rPr lang="en-US" sz="1400" dirty="0"/>
              <a:t>and edges length </a:t>
            </a:r>
            <a:r>
              <a:rPr lang="en-US" sz="1400" i="1" dirty="0"/>
              <a:t>AB </a:t>
            </a:r>
            <a:r>
              <a:rPr lang="en-US" sz="1400" dirty="0"/>
              <a:t>= </a:t>
            </a:r>
            <a:r>
              <a:rPr lang="en-US" sz="1400" i="1" dirty="0"/>
              <a:t>DE </a:t>
            </a:r>
            <a:r>
              <a:rPr lang="en-US" sz="1400" dirty="0"/>
              <a:t>= </a:t>
            </a:r>
            <a:r>
              <a:rPr lang="en-US" sz="1400" i="1" dirty="0"/>
              <a:t>h </a:t>
            </a:r>
            <a:r>
              <a:rPr lang="en-US" sz="1400" dirty="0"/>
              <a:t>and </a:t>
            </a:r>
            <a:r>
              <a:rPr lang="en-US" sz="1400" i="1" dirty="0"/>
              <a:t>AD </a:t>
            </a:r>
            <a:r>
              <a:rPr lang="en-US" sz="1400" dirty="0"/>
              <a:t>= </a:t>
            </a:r>
            <a:r>
              <a:rPr lang="en-US" sz="1400" i="1" dirty="0"/>
              <a:t>BE </a:t>
            </a:r>
            <a:r>
              <a:rPr lang="en-US" sz="1400" dirty="0"/>
              <a:t>= </a:t>
            </a:r>
            <a:r>
              <a:rPr lang="en-US" sz="1400" i="1" dirty="0"/>
              <a:t>b</a:t>
            </a:r>
            <a:r>
              <a:rPr lang="en-US" sz="1400" dirty="0"/>
              <a:t>. The mass of the shaft is negligible and the mass of the plate is </a:t>
            </a:r>
            <a:r>
              <a:rPr lang="en-US" sz="1400" i="1" dirty="0"/>
              <a:t>m</a:t>
            </a:r>
            <a:r>
              <a:rPr lang="en-US" sz="1400" dirty="0"/>
              <a:t>. The distance between the upper bearing located at </a:t>
            </a:r>
            <a:r>
              <a:rPr lang="en-US" sz="1400" i="1" dirty="0"/>
              <a:t>B </a:t>
            </a:r>
            <a:r>
              <a:rPr lang="en-US" sz="1400" dirty="0"/>
              <a:t>and the lower bearing located at </a:t>
            </a:r>
            <a:r>
              <a:rPr lang="en-US" sz="1400" i="1" dirty="0"/>
              <a:t>A </a:t>
            </a:r>
            <a:r>
              <a:rPr lang="en-US" sz="1400" dirty="0"/>
              <a:t>is equal with </a:t>
            </a:r>
            <a:r>
              <a:rPr lang="en-US" sz="1400" i="1" dirty="0"/>
              <a:t>h</a:t>
            </a:r>
            <a:r>
              <a:rPr lang="en-US" sz="1400" dirty="0"/>
              <a:t>. The bearing at </a:t>
            </a:r>
            <a:r>
              <a:rPr lang="en-US" sz="1400" i="1" dirty="0"/>
              <a:t>A </a:t>
            </a:r>
            <a:r>
              <a:rPr lang="en-US" sz="1400" dirty="0"/>
              <a:t>supports the entire vertical </a:t>
            </a:r>
            <a:r>
              <a:rPr lang="en-US" sz="1400" dirty="0" err="1"/>
              <a:t>load.A</a:t>
            </a:r>
            <a:r>
              <a:rPr lang="en-US" sz="1400" dirty="0"/>
              <a:t> moment of magnitude </a:t>
            </a:r>
            <a:r>
              <a:rPr lang="en-US" sz="1400" i="1" dirty="0"/>
              <a:t>Me </a:t>
            </a:r>
            <a:r>
              <a:rPr lang="en-US" sz="1400" dirty="0"/>
              <a:t>is applied to shaft in the vertically upward direction. The plate is constrained from rotating about the vertical axis by the action of a cable attached to outside corner of the plate denoted by </a:t>
            </a:r>
            <a:r>
              <a:rPr lang="en-US" sz="1400" i="1" dirty="0"/>
              <a:t>D</a:t>
            </a:r>
            <a:r>
              <a:rPr lang="en-US" sz="1400" dirty="0"/>
              <a:t>. The other end of the cable is attached to a fixed support point </a:t>
            </a:r>
            <a:r>
              <a:rPr lang="en-US" sz="1400" i="1" dirty="0"/>
              <a:t>P </a:t>
            </a:r>
            <a:r>
              <a:rPr lang="en-US" sz="1400" dirty="0"/>
              <a:t>that is in a perpendicular line </a:t>
            </a:r>
            <a:r>
              <a:rPr lang="en-US" sz="1400" i="1" dirty="0"/>
              <a:t>PA </a:t>
            </a:r>
            <a:r>
              <a:rPr lang="en-US" sz="1400" dirty="0"/>
              <a:t>to the pate. The perpendicular distance from the cable attachment point, </a:t>
            </a:r>
            <a:r>
              <a:rPr lang="en-US" sz="1400" i="1" dirty="0"/>
              <a:t>P</a:t>
            </a:r>
            <a:r>
              <a:rPr lang="en-US" sz="1400" dirty="0"/>
              <a:t>, to the plate is equal to </a:t>
            </a:r>
            <a:r>
              <a:rPr lang="en-US" sz="1400" i="1" dirty="0"/>
              <a:t>PA </a:t>
            </a:r>
            <a:r>
              <a:rPr lang="en-US" sz="1400" dirty="0"/>
              <a:t>= </a:t>
            </a:r>
            <a:r>
              <a:rPr lang="en-US" sz="1400" i="1" dirty="0"/>
              <a:t>a</a:t>
            </a:r>
            <a:r>
              <a:rPr lang="en-US" sz="1400" dirty="0"/>
              <a:t>. Find the bearing reaction forces and the tension in the cable </a:t>
            </a:r>
            <a:r>
              <a:rPr lang="en-US" sz="1400" i="1" dirty="0"/>
              <a:t>PD</a:t>
            </a:r>
            <a:r>
              <a:rPr lang="en-US" sz="1400" dirty="0"/>
              <a:t>.</a:t>
            </a:r>
          </a:p>
          <a:p>
            <a:r>
              <a:rPr lang="en-US" i="1" dirty="0"/>
              <a:t>h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8m;  </a:t>
            </a:r>
            <a:r>
              <a:rPr lang="en-US" i="1" dirty="0"/>
              <a:t>b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6m; </a:t>
            </a:r>
            <a:r>
              <a:rPr lang="en-US" i="1" dirty="0"/>
              <a:t>a </a:t>
            </a:r>
            <a:r>
              <a:rPr lang="en-US" dirty="0"/>
              <a:t>= 0</a:t>
            </a:r>
            <a:r>
              <a:rPr lang="en-US" i="1" dirty="0"/>
              <a:t>.</a:t>
            </a:r>
            <a:r>
              <a:rPr lang="en-US" dirty="0"/>
              <a:t>4m ;</a:t>
            </a:r>
            <a:r>
              <a:rPr lang="en-US" i="1" dirty="0"/>
              <a:t>m </a:t>
            </a:r>
            <a:r>
              <a:rPr lang="en-US" dirty="0"/>
              <a:t>= 80 kg;  </a:t>
            </a:r>
            <a:r>
              <a:rPr lang="en-US" i="1" dirty="0"/>
              <a:t>Me </a:t>
            </a:r>
            <a:r>
              <a:rPr lang="en-US" dirty="0"/>
              <a:t>= 100Nm; </a:t>
            </a:r>
            <a:r>
              <a:rPr lang="en-US" i="1" dirty="0"/>
              <a:t>g </a:t>
            </a:r>
            <a:r>
              <a:rPr lang="en-US" dirty="0"/>
              <a:t>= 9</a:t>
            </a:r>
            <a:r>
              <a:rPr lang="en-US" i="1" dirty="0"/>
              <a:t>.</a:t>
            </a:r>
            <a:r>
              <a:rPr lang="en-US" dirty="0"/>
              <a:t>81 m/s2</a:t>
            </a:r>
          </a:p>
          <a:p>
            <a:pPr lvl="0"/>
            <a:endParaRPr lang="en-US" sz="14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Gears icon">
            <a:extLst>
              <a:ext uri="{FF2B5EF4-FFF2-40B4-BE49-F238E27FC236}">
                <a16:creationId xmlns:a16="http://schemas.microsoft.com/office/drawing/2014/main" id="{98E457CA-C415-486B-AB6D-047DA4901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319122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40" y="1025048"/>
            <a:ext cx="9603275" cy="1049235"/>
          </a:xfrm>
        </p:spPr>
        <p:txBody>
          <a:bodyPr/>
          <a:lstStyle/>
          <a:p>
            <a:r>
              <a:rPr lang="en-US" b="1" dirty="0"/>
              <a:t>Key points of solution: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E3CF5-79D4-4669-88C3-C19EDCEA35A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261" y="1704181"/>
            <a:ext cx="3534604" cy="3449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BAB74-5934-4F8E-BDFD-7A00A371B927}"/>
              </a:ext>
            </a:extLst>
          </p:cNvPr>
          <p:cNvSpPr txBox="1"/>
          <p:nvPr/>
        </p:nvSpPr>
        <p:spPr>
          <a:xfrm>
            <a:off x="106811" y="1704181"/>
            <a:ext cx="81724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Bearings At point A and B exert force in the perpendicular direction to the force along shaft.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force of plate attached to shaft is vertically downward and Calculated as F=mg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by making our reference axis With origin at A. the bearing</a:t>
            </a:r>
            <a:r>
              <a:rPr lang="en-US" sz="1400" dirty="0"/>
              <a:t> </a:t>
            </a:r>
            <a:r>
              <a:rPr lang="en-US" dirty="0"/>
              <a:t>force of interest at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acts on the mechanical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mechanical system is also acted upon by the cable force on the plate, and the three bearing reactions at </a:t>
            </a:r>
            <a:r>
              <a:rPr lang="en-US" i="1" dirty="0"/>
              <a:t>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then proceed to write the equations and solve </a:t>
            </a:r>
            <a:r>
              <a:rPr lang="en-US" dirty="0" err="1"/>
              <a:t>em</a:t>
            </a:r>
            <a:r>
              <a:rPr lang="en-US" dirty="0"/>
              <a:t> on </a:t>
            </a:r>
            <a:r>
              <a:rPr lang="en-US" dirty="0" err="1"/>
              <a:t>matlab</a:t>
            </a: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18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2" y="928716"/>
            <a:ext cx="9610182" cy="601226"/>
          </a:xfrm>
        </p:spPr>
        <p:txBody>
          <a:bodyPr>
            <a:normAutofit/>
          </a:bodyPr>
          <a:lstStyle/>
          <a:p>
            <a:r>
              <a:rPr lang="en-US" b="1" dirty="0" err="1"/>
              <a:t>Matlab</a:t>
            </a:r>
            <a:r>
              <a:rPr lang="en-US" b="1" dirty="0"/>
              <a:t> implementation</a:t>
            </a:r>
            <a:r>
              <a:rPr lang="en-US" b="1" dirty="0">
                <a:sym typeface="Wingdings" panose="05000000000000000000" pitchFamily="2" charset="2"/>
              </a:rPr>
              <a:t>:</a:t>
            </a:r>
            <a:endParaRPr lang="en-US" b="1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Functions used: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fprintf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Syms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Cross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solve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/>
              <a:t>axis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/>
              <a:t>quiver3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/>
              <a:t>scatter3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/>
              <a:t>prism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b="1" dirty="0" err="1"/>
              <a:t>xlabel</a:t>
            </a:r>
            <a:r>
              <a:rPr lang="en-US" b="1" dirty="0"/>
              <a:t> etc.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9ED9A6-44D8-48CC-B2D4-57EF43BE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48983" y="1646238"/>
            <a:ext cx="5028467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>
            <a:normAutofit/>
          </a:bodyPr>
          <a:lstStyle/>
          <a:p>
            <a:r>
              <a:rPr lang="en-US" b="1" dirty="0" err="1"/>
              <a:t>Matlab</a:t>
            </a:r>
            <a:r>
              <a:rPr lang="en-US" b="1" dirty="0"/>
              <a:t> implementation: (output)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42EF11CE-9213-4325-8D9C-C0C44ED728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2014741"/>
            <a:ext cx="5807075" cy="31031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11E49-8ACB-4928-8A58-84A656C6C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789" y="1571625"/>
            <a:ext cx="3854085" cy="35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0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100" u="sng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1116B-6D71-4FD4-A0B5-A4419E31E9A9}"/>
              </a:ext>
            </a:extLst>
          </p:cNvPr>
          <p:cNvSpPr txBox="1"/>
          <p:nvPr/>
        </p:nvSpPr>
        <p:spPr>
          <a:xfrm>
            <a:off x="1294363" y="1615736"/>
            <a:ext cx="9603274" cy="222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and implemented Moment in 3D systems,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Applied equilibrium equations and calculated moments about a point or axis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Created and simulated a mathematical model on MATLAB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Verified the results with our theoretical solution.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46748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638</TotalTime>
  <Words>502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              Engineering mechanics                   Project presentation</vt:lpstr>
      <vt:lpstr>Contents:   </vt:lpstr>
      <vt:lpstr>Concepts used:</vt:lpstr>
      <vt:lpstr>Problem Statement: </vt:lpstr>
      <vt:lpstr>Key points of solution:</vt:lpstr>
      <vt:lpstr>Matlab implementation:</vt:lpstr>
      <vt:lpstr>Matlab implementation: (output)</vt:lpstr>
      <vt:lpstr>Conclusion: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mechanics                   Project presentation</dc:title>
  <dc:creator>Zoraiz Ali</dc:creator>
  <cp:lastModifiedBy>Muhammad Junaid Ali Asif Raja</cp:lastModifiedBy>
  <cp:revision>10</cp:revision>
  <dcterms:created xsi:type="dcterms:W3CDTF">2020-12-20T15:47:45Z</dcterms:created>
  <dcterms:modified xsi:type="dcterms:W3CDTF">2021-01-20T09:50:17Z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