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76" r:id="rId4"/>
    <p:sldId id="277" r:id="rId5"/>
    <p:sldId id="278" r:id="rId6"/>
    <p:sldId id="279" r:id="rId7"/>
    <p:sldId id="280"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p:cViewPr varScale="1">
        <p:scale>
          <a:sx n="89" d="100"/>
          <a:sy n="89" d="100"/>
        </p:scale>
        <p:origin x="222"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6/15/2021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6/15/2021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6/15/2021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6/15/2021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6/15/2021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6/15/2021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6/15/2021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6/15/2021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fif"/><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429800" cy="1711037"/>
          </a:xfrm>
        </p:spPr>
        <p:txBody>
          <a:bodyPr/>
          <a:lstStyle/>
          <a:p>
            <a:r>
              <a:rPr lang="en-US" dirty="0"/>
              <a:t>Signals &amp; Systems - Project</a:t>
            </a:r>
            <a:endParaRPr dirty="0"/>
          </a:p>
        </p:txBody>
      </p:sp>
      <p:sp>
        <p:nvSpPr>
          <p:cNvPr id="3" name="Subtitle 2"/>
          <p:cNvSpPr>
            <a:spLocks noGrp="1"/>
          </p:cNvSpPr>
          <p:nvPr>
            <p:ph type="subTitle" idx="1"/>
          </p:nvPr>
        </p:nvSpPr>
        <p:spPr/>
        <p:txBody>
          <a:bodyPr/>
          <a:lstStyle/>
          <a:p>
            <a:r>
              <a:rPr lang="en-US" dirty="0"/>
              <a:t>Amur Pal – </a:t>
            </a:r>
            <a:r>
              <a:rPr lang="en-US" dirty="0" err="1"/>
              <a:t>Sannan</a:t>
            </a:r>
            <a:r>
              <a:rPr lang="en-US" dirty="0"/>
              <a:t> Abbasi – </a:t>
            </a:r>
            <a:r>
              <a:rPr lang="en-US" dirty="0" err="1"/>
              <a:t>Faiez</a:t>
            </a:r>
            <a:r>
              <a:rPr lang="en-US" dirty="0"/>
              <a:t> </a:t>
            </a:r>
            <a:r>
              <a:rPr lang="en-US" dirty="0" err="1"/>
              <a:t>Kazi</a:t>
            </a:r>
            <a:r>
              <a:rPr lang="en-US" dirty="0"/>
              <a:t> – Junaid Ali</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4B67-FBE7-4FB7-AF76-F736B787B2D0}"/>
              </a:ext>
            </a:extLst>
          </p:cNvPr>
          <p:cNvSpPr>
            <a:spLocks noGrp="1"/>
          </p:cNvSpPr>
          <p:nvPr>
            <p:ph type="title"/>
          </p:nvPr>
        </p:nvSpPr>
        <p:spPr>
          <a:xfrm>
            <a:off x="1518945" y="-466155"/>
            <a:ext cx="9144000" cy="1143000"/>
          </a:xfrm>
        </p:spPr>
        <p:txBody>
          <a:bodyPr/>
          <a:lstStyle/>
          <a:p>
            <a:pPr algn="ctr"/>
            <a:r>
              <a:rPr lang="en-US" dirty="0"/>
              <a:t>Task 2 – Overview</a:t>
            </a:r>
          </a:p>
        </p:txBody>
      </p:sp>
      <p:pic>
        <p:nvPicPr>
          <p:cNvPr id="4" name="Picture 3" descr="A picture containing histogram&#10;&#10;Description automatically generated">
            <a:extLst>
              <a:ext uri="{FF2B5EF4-FFF2-40B4-BE49-F238E27FC236}">
                <a16:creationId xmlns:a16="http://schemas.microsoft.com/office/drawing/2014/main" id="{6CA3A723-33A3-41CF-AEA2-8FD030854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5" y="3654212"/>
            <a:ext cx="3609743" cy="2926819"/>
          </a:xfrm>
          <a:prstGeom prst="rect">
            <a:avLst/>
          </a:prstGeom>
        </p:spPr>
      </p:pic>
      <p:pic>
        <p:nvPicPr>
          <p:cNvPr id="6" name="Picture 5">
            <a:extLst>
              <a:ext uri="{FF2B5EF4-FFF2-40B4-BE49-F238E27FC236}">
                <a16:creationId xmlns:a16="http://schemas.microsoft.com/office/drawing/2014/main" id="{F900009B-4C5D-4FF4-8B93-940134A7A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942" y="3654212"/>
            <a:ext cx="3868715" cy="2939434"/>
          </a:xfrm>
          <a:prstGeom prst="rect">
            <a:avLst/>
          </a:prstGeom>
        </p:spPr>
      </p:pic>
      <p:pic>
        <p:nvPicPr>
          <p:cNvPr id="8" name="Picture 7" descr="Chart, line chart&#10;&#10;Description automatically generated">
            <a:extLst>
              <a:ext uri="{FF2B5EF4-FFF2-40B4-BE49-F238E27FC236}">
                <a16:creationId xmlns:a16="http://schemas.microsoft.com/office/drawing/2014/main" id="{605D4CB8-381A-4487-8446-56EFF1218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587" y="678894"/>
            <a:ext cx="3868716" cy="2939434"/>
          </a:xfrm>
          <a:prstGeom prst="rect">
            <a:avLst/>
          </a:prstGeom>
        </p:spPr>
      </p:pic>
      <p:pic>
        <p:nvPicPr>
          <p:cNvPr id="10" name="Picture 9" descr="Chart, line chart&#10;&#10;Description automatically generated">
            <a:extLst>
              <a:ext uri="{FF2B5EF4-FFF2-40B4-BE49-F238E27FC236}">
                <a16:creationId xmlns:a16="http://schemas.microsoft.com/office/drawing/2014/main" id="{E773D598-62FE-471D-8735-18ED700C12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175" y="691815"/>
            <a:ext cx="3563286" cy="2926818"/>
          </a:xfrm>
          <a:prstGeom prst="rect">
            <a:avLst/>
          </a:prstGeom>
        </p:spPr>
      </p:pic>
      <p:pic>
        <p:nvPicPr>
          <p:cNvPr id="12" name="Picture 11" descr="Chart&#10;&#10;Description automatically generated">
            <a:extLst>
              <a:ext uri="{FF2B5EF4-FFF2-40B4-BE49-F238E27FC236}">
                <a16:creationId xmlns:a16="http://schemas.microsoft.com/office/drawing/2014/main" id="{627828C2-554E-4B43-8D0E-4E5BFCB43E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3944" y="676845"/>
            <a:ext cx="3659881" cy="2939434"/>
          </a:xfrm>
          <a:prstGeom prst="rect">
            <a:avLst/>
          </a:prstGeom>
        </p:spPr>
      </p:pic>
      <p:pic>
        <p:nvPicPr>
          <p:cNvPr id="14" name="Picture 13" descr="Chart&#10;&#10;Description automatically generated">
            <a:extLst>
              <a:ext uri="{FF2B5EF4-FFF2-40B4-BE49-F238E27FC236}">
                <a16:creationId xmlns:a16="http://schemas.microsoft.com/office/drawing/2014/main" id="{92062F07-85C3-4DC8-B0F3-D8705057BF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2391" y="3570776"/>
            <a:ext cx="3659881" cy="3011165"/>
          </a:xfrm>
          <a:prstGeom prst="rect">
            <a:avLst/>
          </a:prstGeom>
        </p:spPr>
      </p:pic>
    </p:spTree>
    <p:extLst>
      <p:ext uri="{BB962C8B-B14F-4D97-AF65-F5344CB8AC3E}">
        <p14:creationId xmlns:p14="http://schemas.microsoft.com/office/powerpoint/2010/main" val="68185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1020-4087-4AE3-A32E-EAA493726B42}"/>
              </a:ext>
            </a:extLst>
          </p:cNvPr>
          <p:cNvSpPr>
            <a:spLocks noGrp="1"/>
          </p:cNvSpPr>
          <p:nvPr>
            <p:ph type="title"/>
          </p:nvPr>
        </p:nvSpPr>
        <p:spPr/>
        <p:txBody>
          <a:bodyPr/>
          <a:lstStyle/>
          <a:p>
            <a:pPr algn="ctr"/>
            <a:r>
              <a:rPr lang="en-US" dirty="0"/>
              <a:t>Task 2 - Overview</a:t>
            </a:r>
          </a:p>
        </p:txBody>
      </p:sp>
      <p:sp>
        <p:nvSpPr>
          <p:cNvPr id="9" name="Content Placeholder 8">
            <a:extLst>
              <a:ext uri="{FF2B5EF4-FFF2-40B4-BE49-F238E27FC236}">
                <a16:creationId xmlns:a16="http://schemas.microsoft.com/office/drawing/2014/main" id="{789EA717-BCCE-4706-A1C9-8DC63972B8E6}"/>
              </a:ext>
            </a:extLst>
          </p:cNvPr>
          <p:cNvSpPr>
            <a:spLocks noGrp="1"/>
          </p:cNvSpPr>
          <p:nvPr>
            <p:ph idx="1"/>
          </p:nvPr>
        </p:nvSpPr>
        <p:spPr/>
        <p:txBody>
          <a:bodyPr/>
          <a:lstStyle/>
          <a:p>
            <a:r>
              <a:rPr lang="en-US" dirty="0"/>
              <a:t>The lower the value of L, the greater is the compression ratio.</a:t>
            </a:r>
          </a:p>
          <a:p>
            <a:r>
              <a:rPr lang="en-US" dirty="0"/>
              <a:t>The reconstructed audio can be heard and is audible and has less distortion for a greater value of L.</a:t>
            </a:r>
          </a:p>
          <a:p>
            <a:r>
              <a:rPr lang="en-US" dirty="0"/>
              <a:t>While lowering the value of L, adds on to distortion and makes the signal almost inaudible.</a:t>
            </a:r>
          </a:p>
        </p:txBody>
      </p:sp>
      <p:pic>
        <p:nvPicPr>
          <p:cNvPr id="5" name="Picture 4" descr="Text, letter&#10;&#10;Description automatically generated">
            <a:extLst>
              <a:ext uri="{FF2B5EF4-FFF2-40B4-BE49-F238E27FC236}">
                <a16:creationId xmlns:a16="http://schemas.microsoft.com/office/drawing/2014/main" id="{06D4CCC3-0036-4C33-A39B-8AF36D0F9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084" y="3916486"/>
            <a:ext cx="4533900" cy="847724"/>
          </a:xfrm>
          <a:prstGeom prst="rect">
            <a:avLst/>
          </a:prstGeom>
        </p:spPr>
      </p:pic>
      <p:pic>
        <p:nvPicPr>
          <p:cNvPr id="7" name="Picture 6" descr="Text, letter&#10;&#10;Description automatically generated">
            <a:extLst>
              <a:ext uri="{FF2B5EF4-FFF2-40B4-BE49-F238E27FC236}">
                <a16:creationId xmlns:a16="http://schemas.microsoft.com/office/drawing/2014/main" id="{D14E7C9F-08B9-4D63-BD08-ECC65C695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3916486"/>
            <a:ext cx="4533900" cy="847725"/>
          </a:xfrm>
          <a:prstGeom prst="rect">
            <a:avLst/>
          </a:prstGeom>
        </p:spPr>
      </p:pic>
    </p:spTree>
    <p:extLst>
      <p:ext uri="{BB962C8B-B14F-4D97-AF65-F5344CB8AC3E}">
        <p14:creationId xmlns:p14="http://schemas.microsoft.com/office/powerpoint/2010/main" val="147414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8584-DE0F-4693-8168-7BE68E6CC826}"/>
              </a:ext>
            </a:extLst>
          </p:cNvPr>
          <p:cNvSpPr>
            <a:spLocks noGrp="1"/>
          </p:cNvSpPr>
          <p:nvPr>
            <p:ph type="title"/>
          </p:nvPr>
        </p:nvSpPr>
        <p:spPr/>
        <p:txBody>
          <a:bodyPr/>
          <a:lstStyle/>
          <a:p>
            <a:r>
              <a:rPr lang="en-US" dirty="0"/>
              <a:t>Mathematical Concept – Audio Compression</a:t>
            </a:r>
          </a:p>
        </p:txBody>
      </p:sp>
      <p:sp>
        <p:nvSpPr>
          <p:cNvPr id="3" name="Content Placeholder 2">
            <a:extLst>
              <a:ext uri="{FF2B5EF4-FFF2-40B4-BE49-F238E27FC236}">
                <a16:creationId xmlns:a16="http://schemas.microsoft.com/office/drawing/2014/main" id="{2D037EBE-998B-498C-826D-C1CFE2B5EEC9}"/>
              </a:ext>
            </a:extLst>
          </p:cNvPr>
          <p:cNvSpPr>
            <a:spLocks noGrp="1"/>
          </p:cNvSpPr>
          <p:nvPr>
            <p:ph idx="1"/>
          </p:nvPr>
        </p:nvSpPr>
        <p:spPr/>
        <p:txBody>
          <a:bodyPr/>
          <a:lstStyle/>
          <a:p>
            <a:r>
              <a:rPr lang="en-US" dirty="0"/>
              <a:t>Audio Compression is the process of lessening the dynamic range between the loudest and quietest parts of an audio signal. This is done by boosting the quieter signals and attenuating the louder signals. </a:t>
            </a:r>
          </a:p>
          <a:p>
            <a:r>
              <a:rPr lang="en-US" dirty="0"/>
              <a:t>Several compressor and limiter circuits are set in place to do so.</a:t>
            </a:r>
          </a:p>
          <a:p>
            <a:r>
              <a:rPr lang="en-US" dirty="0"/>
              <a:t>A sort of band pass filter is also used for audio compression (in our case too.)</a:t>
            </a:r>
          </a:p>
        </p:txBody>
      </p:sp>
    </p:spTree>
    <p:extLst>
      <p:ext uri="{BB962C8B-B14F-4D97-AF65-F5344CB8AC3E}">
        <p14:creationId xmlns:p14="http://schemas.microsoft.com/office/powerpoint/2010/main" val="154243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4F72-C0D1-4302-8375-709595F0912D}"/>
              </a:ext>
            </a:extLst>
          </p:cNvPr>
          <p:cNvSpPr>
            <a:spLocks noGrp="1"/>
          </p:cNvSpPr>
          <p:nvPr>
            <p:ph type="title"/>
          </p:nvPr>
        </p:nvSpPr>
        <p:spPr/>
        <p:txBody>
          <a:bodyPr/>
          <a:lstStyle/>
          <a:p>
            <a:r>
              <a:rPr lang="en-US" dirty="0"/>
              <a:t>Industrial Application – Audio Compression	</a:t>
            </a:r>
          </a:p>
        </p:txBody>
      </p:sp>
      <p:sp>
        <p:nvSpPr>
          <p:cNvPr id="3" name="Content Placeholder 2">
            <a:extLst>
              <a:ext uri="{FF2B5EF4-FFF2-40B4-BE49-F238E27FC236}">
                <a16:creationId xmlns:a16="http://schemas.microsoft.com/office/drawing/2014/main" id="{8D585191-2FCE-4CA8-A888-6FF30463C0CE}"/>
              </a:ext>
            </a:extLst>
          </p:cNvPr>
          <p:cNvSpPr>
            <a:spLocks noGrp="1"/>
          </p:cNvSpPr>
          <p:nvPr>
            <p:ph idx="1"/>
          </p:nvPr>
        </p:nvSpPr>
        <p:spPr/>
        <p:txBody>
          <a:bodyPr/>
          <a:lstStyle/>
          <a:p>
            <a:r>
              <a:rPr lang="en-US" b="1" dirty="0"/>
              <a:t>Audio compression algorithms</a:t>
            </a:r>
            <a:r>
              <a:rPr lang="en-US" dirty="0"/>
              <a:t> are implemented in software as </a:t>
            </a:r>
            <a:r>
              <a:rPr lang="en-US" b="1" dirty="0"/>
              <a:t>audio</a:t>
            </a:r>
            <a:r>
              <a:rPr lang="en-US" dirty="0"/>
              <a:t> codecs.</a:t>
            </a:r>
          </a:p>
          <a:p>
            <a:r>
              <a:rPr lang="en-US" dirty="0"/>
              <a:t>In industry, the main advantages of </a:t>
            </a:r>
            <a:r>
              <a:rPr lang="en-US" b="1" dirty="0"/>
              <a:t>compression</a:t>
            </a:r>
            <a:r>
              <a:rPr lang="en-US" dirty="0"/>
              <a:t> are reductions in storage hardware, data transmission time, and communication bandwidth. This can result in significant cost savings.</a:t>
            </a:r>
          </a:p>
          <a:p>
            <a:r>
              <a:rPr lang="en-US" dirty="0"/>
              <a:t>Using </a:t>
            </a:r>
            <a:r>
              <a:rPr lang="en-US" b="1" dirty="0"/>
              <a:t>compression</a:t>
            </a:r>
            <a:r>
              <a:rPr lang="en-US" dirty="0"/>
              <a:t> can make your tracks </a:t>
            </a:r>
            <a:r>
              <a:rPr lang="en-US" b="1" dirty="0"/>
              <a:t>sound</a:t>
            </a:r>
            <a:r>
              <a:rPr lang="en-US" dirty="0"/>
              <a:t> more polished by controlling maximum levels and maintaining higher average loudness.</a:t>
            </a:r>
          </a:p>
          <a:p>
            <a:r>
              <a:rPr lang="en-US" dirty="0"/>
              <a:t>Mainly used in the audio engineering industry for mixing music and other purposes.</a:t>
            </a:r>
          </a:p>
        </p:txBody>
      </p:sp>
    </p:spTree>
    <p:extLst>
      <p:ext uri="{BB962C8B-B14F-4D97-AF65-F5344CB8AC3E}">
        <p14:creationId xmlns:p14="http://schemas.microsoft.com/office/powerpoint/2010/main" val="218771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Signals &amp; Systems - Project</a:t>
            </a:r>
            <a:endParaRPr dirty="0"/>
          </a:p>
        </p:txBody>
      </p:sp>
      <p:sp>
        <p:nvSpPr>
          <p:cNvPr id="14" name="Content Placeholder 13"/>
          <p:cNvSpPr>
            <a:spLocks noGrp="1"/>
          </p:cNvSpPr>
          <p:nvPr>
            <p:ph idx="1"/>
          </p:nvPr>
        </p:nvSpPr>
        <p:spPr/>
        <p:txBody>
          <a:bodyPr/>
          <a:lstStyle/>
          <a:p>
            <a:r>
              <a:rPr lang="en-US" dirty="0"/>
              <a:t>Introduction</a:t>
            </a:r>
            <a:endParaRPr dirty="0"/>
          </a:p>
          <a:p>
            <a:r>
              <a:rPr lang="en-US" dirty="0"/>
              <a:t>Overview of Task 1 </a:t>
            </a:r>
            <a:endParaRPr dirty="0"/>
          </a:p>
          <a:p>
            <a:r>
              <a:rPr lang="en-US" dirty="0"/>
              <a:t>Overview of Task 2</a:t>
            </a:r>
          </a:p>
          <a:p>
            <a:r>
              <a:rPr lang="en-US" dirty="0"/>
              <a:t>Mathematical Concepts</a:t>
            </a:r>
          </a:p>
          <a:p>
            <a:r>
              <a:rPr lang="en-US" dirty="0"/>
              <a:t>Industrial Applications</a:t>
            </a:r>
          </a:p>
          <a:p>
            <a:r>
              <a:rPr lang="en-US" dirty="0"/>
              <a:t>Major Results	</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endParaRPr dirty="0"/>
          </a:p>
        </p:txBody>
      </p:sp>
      <p:sp>
        <p:nvSpPr>
          <p:cNvPr id="14" name="Content Placeholder 13"/>
          <p:cNvSpPr>
            <a:spLocks noGrp="1"/>
          </p:cNvSpPr>
          <p:nvPr>
            <p:ph idx="1"/>
          </p:nvPr>
        </p:nvSpPr>
        <p:spPr/>
        <p:txBody>
          <a:bodyPr/>
          <a:lstStyle/>
          <a:p>
            <a:r>
              <a:rPr lang="en-US" dirty="0"/>
              <a:t>Our semester project consisted of two tasks.</a:t>
            </a:r>
          </a:p>
          <a:p>
            <a:r>
              <a:rPr lang="en-US" dirty="0"/>
              <a:t>Task 1 covers Frequency Division Multiplexing – an industrial technique that plays a crucial role in communication systems.</a:t>
            </a:r>
          </a:p>
          <a:p>
            <a:r>
              <a:rPr lang="en-US" dirty="0"/>
              <a:t>Task 2 covers the concepts of audio compression which is also important in data transmission while minimizing loss of information or quality.</a:t>
            </a:r>
          </a:p>
          <a:p>
            <a:r>
              <a:rPr lang="en-US" dirty="0"/>
              <a:t>Let’s move on to exploring each of the tasks and learn how we performed them using MATLAB.</a:t>
            </a:r>
          </a:p>
          <a:p>
            <a:endParaRPr dirty="0"/>
          </a:p>
        </p:txBody>
      </p:sp>
    </p:spTree>
    <p:extLst>
      <p:ext uri="{BB962C8B-B14F-4D97-AF65-F5344CB8AC3E}">
        <p14:creationId xmlns:p14="http://schemas.microsoft.com/office/powerpoint/2010/main" val="269548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Task 1 – Overview </a:t>
            </a:r>
            <a:endParaRPr dirty="0"/>
          </a:p>
        </p:txBody>
      </p:sp>
      <p:sp>
        <p:nvSpPr>
          <p:cNvPr id="14" name="Content Placeholder 13"/>
          <p:cNvSpPr>
            <a:spLocks noGrp="1"/>
          </p:cNvSpPr>
          <p:nvPr>
            <p:ph idx="1"/>
          </p:nvPr>
        </p:nvSpPr>
        <p:spPr/>
        <p:txBody>
          <a:bodyPr/>
          <a:lstStyle/>
          <a:p>
            <a:r>
              <a:rPr lang="en-US" dirty="0"/>
              <a:t>We take 4 signals as input from the user which are passed through a designed lowpass filter of 3kHz.</a:t>
            </a:r>
          </a:p>
          <a:p>
            <a:r>
              <a:rPr lang="en-US" dirty="0"/>
              <a:t>Next, the signals are modulated with cosine signals with varying frequencies.</a:t>
            </a:r>
          </a:p>
          <a:p>
            <a:r>
              <a:rPr lang="en-US" dirty="0"/>
              <a:t>After that, we add the modulated signals together and they are plotted.</a:t>
            </a:r>
          </a:p>
          <a:p>
            <a:r>
              <a:rPr lang="en-US" dirty="0"/>
              <a:t>Having done that, the next step is to pass them through four bandpass filters with varying frequencies.</a:t>
            </a:r>
          </a:p>
          <a:p>
            <a:r>
              <a:rPr lang="en-US" dirty="0"/>
              <a:t>Finally, the signals are multiplied with cosine functions again, and then they are passed through a lowpass filter once more.</a:t>
            </a:r>
          </a:p>
          <a:p>
            <a:r>
              <a:rPr lang="en-US" dirty="0"/>
              <a:t>At the end, we retrieve the original signals with better quality and slight amplification.</a:t>
            </a:r>
            <a:endParaRPr dirty="0"/>
          </a:p>
        </p:txBody>
      </p:sp>
    </p:spTree>
    <p:extLst>
      <p:ext uri="{BB962C8B-B14F-4D97-AF65-F5344CB8AC3E}">
        <p14:creationId xmlns:p14="http://schemas.microsoft.com/office/powerpoint/2010/main" val="155750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80970" y="260648"/>
            <a:ext cx="4392488" cy="1008112"/>
          </a:xfrm>
        </p:spPr>
        <p:txBody>
          <a:bodyPr/>
          <a:lstStyle/>
          <a:p>
            <a:r>
              <a:rPr lang="en-US" dirty="0"/>
              <a:t>Task 1 – Overview </a:t>
            </a:r>
            <a:endParaRPr dirty="0"/>
          </a:p>
        </p:txBody>
      </p:sp>
      <p:pic>
        <p:nvPicPr>
          <p:cNvPr id="3" name="Picture 2">
            <a:extLst>
              <a:ext uri="{FF2B5EF4-FFF2-40B4-BE49-F238E27FC236}">
                <a16:creationId xmlns:a16="http://schemas.microsoft.com/office/drawing/2014/main" id="{C50D3236-9AF1-42AC-8BD1-DC8E4DE2571D}"/>
              </a:ext>
            </a:extLst>
          </p:cNvPr>
          <p:cNvPicPr>
            <a:picLocks noChangeAspect="1"/>
          </p:cNvPicPr>
          <p:nvPr/>
        </p:nvPicPr>
        <p:blipFill>
          <a:blip r:embed="rId2"/>
          <a:stretch>
            <a:fillRect/>
          </a:stretch>
        </p:blipFill>
        <p:spPr>
          <a:xfrm>
            <a:off x="236012" y="1988840"/>
            <a:ext cx="3844958" cy="3430779"/>
          </a:xfrm>
          <a:prstGeom prst="rect">
            <a:avLst/>
          </a:prstGeom>
        </p:spPr>
      </p:pic>
      <p:pic>
        <p:nvPicPr>
          <p:cNvPr id="5" name="Picture 4">
            <a:extLst>
              <a:ext uri="{FF2B5EF4-FFF2-40B4-BE49-F238E27FC236}">
                <a16:creationId xmlns:a16="http://schemas.microsoft.com/office/drawing/2014/main" id="{5136946D-819E-442B-AB88-B7FB1AD30691}"/>
              </a:ext>
            </a:extLst>
          </p:cNvPr>
          <p:cNvPicPr>
            <a:picLocks noChangeAspect="1"/>
          </p:cNvPicPr>
          <p:nvPr/>
        </p:nvPicPr>
        <p:blipFill>
          <a:blip r:embed="rId3"/>
          <a:stretch>
            <a:fillRect/>
          </a:stretch>
        </p:blipFill>
        <p:spPr>
          <a:xfrm>
            <a:off x="4260109" y="1988840"/>
            <a:ext cx="3907861" cy="3430779"/>
          </a:xfrm>
          <a:prstGeom prst="rect">
            <a:avLst/>
          </a:prstGeom>
        </p:spPr>
      </p:pic>
      <p:pic>
        <p:nvPicPr>
          <p:cNvPr id="7" name="Picture 6">
            <a:extLst>
              <a:ext uri="{FF2B5EF4-FFF2-40B4-BE49-F238E27FC236}">
                <a16:creationId xmlns:a16="http://schemas.microsoft.com/office/drawing/2014/main" id="{CCABEE49-06F1-42ED-983B-BCCA1DEE0099}"/>
              </a:ext>
            </a:extLst>
          </p:cNvPr>
          <p:cNvPicPr>
            <a:picLocks noChangeAspect="1"/>
          </p:cNvPicPr>
          <p:nvPr/>
        </p:nvPicPr>
        <p:blipFill>
          <a:blip r:embed="rId4"/>
          <a:stretch>
            <a:fillRect/>
          </a:stretch>
        </p:blipFill>
        <p:spPr>
          <a:xfrm>
            <a:off x="8291328" y="1988840"/>
            <a:ext cx="3760794" cy="3430779"/>
          </a:xfrm>
          <a:prstGeom prst="rect">
            <a:avLst/>
          </a:prstGeom>
        </p:spPr>
      </p:pic>
    </p:spTree>
    <p:extLst>
      <p:ext uri="{BB962C8B-B14F-4D97-AF65-F5344CB8AC3E}">
        <p14:creationId xmlns:p14="http://schemas.microsoft.com/office/powerpoint/2010/main" val="408081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80970" y="260648"/>
            <a:ext cx="4392488" cy="1008112"/>
          </a:xfrm>
        </p:spPr>
        <p:txBody>
          <a:bodyPr/>
          <a:lstStyle/>
          <a:p>
            <a:r>
              <a:rPr lang="en-US" dirty="0"/>
              <a:t>Task 1 – Overview </a:t>
            </a:r>
            <a:endParaRPr dirty="0"/>
          </a:p>
        </p:txBody>
      </p:sp>
      <p:pic>
        <p:nvPicPr>
          <p:cNvPr id="4" name="Picture 3">
            <a:extLst>
              <a:ext uri="{FF2B5EF4-FFF2-40B4-BE49-F238E27FC236}">
                <a16:creationId xmlns:a16="http://schemas.microsoft.com/office/drawing/2014/main" id="{AA81C895-BB7B-40DE-8440-7B716F963601}"/>
              </a:ext>
            </a:extLst>
          </p:cNvPr>
          <p:cNvPicPr>
            <a:picLocks noChangeAspect="1"/>
          </p:cNvPicPr>
          <p:nvPr/>
        </p:nvPicPr>
        <p:blipFill>
          <a:blip r:embed="rId2"/>
          <a:stretch>
            <a:fillRect/>
          </a:stretch>
        </p:blipFill>
        <p:spPr>
          <a:xfrm>
            <a:off x="263352" y="1772817"/>
            <a:ext cx="3715380" cy="3384374"/>
          </a:xfrm>
          <a:prstGeom prst="rect">
            <a:avLst/>
          </a:prstGeom>
        </p:spPr>
      </p:pic>
      <p:pic>
        <p:nvPicPr>
          <p:cNvPr id="8" name="Picture 7">
            <a:extLst>
              <a:ext uri="{FF2B5EF4-FFF2-40B4-BE49-F238E27FC236}">
                <a16:creationId xmlns:a16="http://schemas.microsoft.com/office/drawing/2014/main" id="{41E8B883-5B9E-4533-A161-D2238ED9D884}"/>
              </a:ext>
            </a:extLst>
          </p:cNvPr>
          <p:cNvPicPr>
            <a:picLocks noChangeAspect="1"/>
          </p:cNvPicPr>
          <p:nvPr/>
        </p:nvPicPr>
        <p:blipFill>
          <a:blip r:embed="rId3"/>
          <a:stretch>
            <a:fillRect/>
          </a:stretch>
        </p:blipFill>
        <p:spPr>
          <a:xfrm>
            <a:off x="4172252" y="1772817"/>
            <a:ext cx="3843981" cy="3384374"/>
          </a:xfrm>
          <a:prstGeom prst="rect">
            <a:avLst/>
          </a:prstGeom>
        </p:spPr>
      </p:pic>
      <p:pic>
        <p:nvPicPr>
          <p:cNvPr id="10" name="Picture 9">
            <a:extLst>
              <a:ext uri="{FF2B5EF4-FFF2-40B4-BE49-F238E27FC236}">
                <a16:creationId xmlns:a16="http://schemas.microsoft.com/office/drawing/2014/main" id="{9C5BDA16-4260-4EA2-85AA-F02603DA1E85}"/>
              </a:ext>
            </a:extLst>
          </p:cNvPr>
          <p:cNvPicPr>
            <a:picLocks noChangeAspect="1"/>
          </p:cNvPicPr>
          <p:nvPr/>
        </p:nvPicPr>
        <p:blipFill>
          <a:blip r:embed="rId4"/>
          <a:stretch>
            <a:fillRect/>
          </a:stretch>
        </p:blipFill>
        <p:spPr>
          <a:xfrm>
            <a:off x="8214825" y="1772817"/>
            <a:ext cx="3843982" cy="3384375"/>
          </a:xfrm>
          <a:prstGeom prst="rect">
            <a:avLst/>
          </a:prstGeom>
        </p:spPr>
      </p:pic>
    </p:spTree>
    <p:extLst>
      <p:ext uri="{BB962C8B-B14F-4D97-AF65-F5344CB8AC3E}">
        <p14:creationId xmlns:p14="http://schemas.microsoft.com/office/powerpoint/2010/main" val="358481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Mathematical Concepts – FDM </a:t>
            </a:r>
            <a:endParaRPr dirty="0"/>
          </a:p>
        </p:txBody>
      </p:sp>
      <p:sp>
        <p:nvSpPr>
          <p:cNvPr id="14" name="Content Placeholder 13"/>
          <p:cNvSpPr>
            <a:spLocks noGrp="1"/>
          </p:cNvSpPr>
          <p:nvPr>
            <p:ph idx="1"/>
          </p:nvPr>
        </p:nvSpPr>
        <p:spPr>
          <a:xfrm>
            <a:off x="1524000" y="1828800"/>
            <a:ext cx="9144000" cy="4572000"/>
          </a:xfrm>
        </p:spPr>
        <p:txBody>
          <a:bodyPr>
            <a:normAutofit/>
          </a:bodyPr>
          <a:lstStyle/>
          <a:p>
            <a:r>
              <a:rPr lang="en-US" dirty="0"/>
              <a:t>In Frequency Division Multiplexing, there are four frequency bands which transmit signals from the sender to the receiver.</a:t>
            </a:r>
          </a:p>
          <a:p>
            <a:r>
              <a:rPr lang="en-US" dirty="0"/>
              <a:t>These frequency bands are multiplexed and then transmitted, and later on, they are demultiplexed to regenerate the original signals.</a:t>
            </a:r>
          </a:p>
          <a:p>
            <a:r>
              <a:rPr lang="en-US" dirty="0"/>
              <a:t>These concepts of multiplexing and modulation are vital to telecom engineering. </a:t>
            </a:r>
          </a:p>
          <a:p>
            <a:r>
              <a:rPr lang="en-US" dirty="0"/>
              <a:t>Let’s say if they frequency bands are of 10kHz each,  separated by 5kHz guard bands, then the capacity of the whole channel should be (10 x 4 + 5 x 3) 55kHz.</a:t>
            </a:r>
          </a:p>
          <a:p>
            <a:r>
              <a:rPr lang="en-US" dirty="0"/>
              <a:t>Modulation is the process of varying one or more properties of a carrier signal with a modulating signal which holds important information. </a:t>
            </a:r>
          </a:p>
          <a:p>
            <a:r>
              <a:rPr lang="en-US" dirty="0"/>
              <a:t>FDM is a technique through which you can divide the bandwidth of a communication medium into a series of non-overlapping frequency bands. These bands, as calculated earlier, carry data signals. </a:t>
            </a:r>
          </a:p>
        </p:txBody>
      </p:sp>
    </p:spTree>
    <p:extLst>
      <p:ext uri="{BB962C8B-B14F-4D97-AF65-F5344CB8AC3E}">
        <p14:creationId xmlns:p14="http://schemas.microsoft.com/office/powerpoint/2010/main" val="343134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Industrial Applications – FDM </a:t>
            </a:r>
            <a:endParaRPr dirty="0"/>
          </a:p>
        </p:txBody>
      </p:sp>
      <p:sp>
        <p:nvSpPr>
          <p:cNvPr id="14" name="Content Placeholder 13"/>
          <p:cNvSpPr>
            <a:spLocks noGrp="1"/>
          </p:cNvSpPr>
          <p:nvPr>
            <p:ph idx="1"/>
          </p:nvPr>
        </p:nvSpPr>
        <p:spPr>
          <a:xfrm>
            <a:off x="1524000" y="1828800"/>
            <a:ext cx="9144000" cy="4572000"/>
          </a:xfrm>
        </p:spPr>
        <p:txBody>
          <a:bodyPr>
            <a:normAutofit/>
          </a:bodyPr>
          <a:lstStyle/>
          <a:p>
            <a:r>
              <a:rPr lang="en-US" dirty="0"/>
              <a:t>Long distance telephonic connection is made possible through FDM. Coaxial cables and L-carrier systems are the backbone of communicating thousands of voice signals over the globe.</a:t>
            </a:r>
          </a:p>
          <a:p>
            <a:r>
              <a:rPr lang="en-US" dirty="0"/>
              <a:t>AN/UCC-4 was a solid-state FDM system manufactured by </a:t>
            </a:r>
            <a:r>
              <a:rPr lang="en-US" dirty="0" err="1"/>
              <a:t>Lenkurt</a:t>
            </a:r>
            <a:r>
              <a:rPr lang="en-US" dirty="0"/>
              <a:t> in 1969. USA Air Force used UCC-4 to provide voice frequency communication to the Department of Defense.</a:t>
            </a:r>
          </a:p>
          <a:p>
            <a:r>
              <a:rPr lang="en-US" dirty="0"/>
              <a:t>FDM is useful in television broadcast.</a:t>
            </a:r>
          </a:p>
          <a:p>
            <a:r>
              <a:rPr lang="en-US" dirty="0"/>
              <a:t>FDM is useful in transmitting FM radio signals as well.</a:t>
            </a:r>
          </a:p>
          <a:p>
            <a:r>
              <a:rPr lang="en-US" dirty="0"/>
              <a:t>Cellular telephones also worked on the principle of Frequency Division Multiplexing.</a:t>
            </a:r>
          </a:p>
        </p:txBody>
      </p:sp>
    </p:spTree>
    <p:extLst>
      <p:ext uri="{BB962C8B-B14F-4D97-AF65-F5344CB8AC3E}">
        <p14:creationId xmlns:p14="http://schemas.microsoft.com/office/powerpoint/2010/main" val="428351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33EA-E13C-470E-A425-403BB83E741D}"/>
              </a:ext>
            </a:extLst>
          </p:cNvPr>
          <p:cNvSpPr>
            <a:spLocks noGrp="1"/>
          </p:cNvSpPr>
          <p:nvPr>
            <p:ph type="title"/>
          </p:nvPr>
        </p:nvSpPr>
        <p:spPr/>
        <p:txBody>
          <a:bodyPr/>
          <a:lstStyle/>
          <a:p>
            <a:r>
              <a:rPr lang="en-US" dirty="0"/>
              <a:t>Task 2 - Overview</a:t>
            </a:r>
          </a:p>
        </p:txBody>
      </p:sp>
      <p:sp>
        <p:nvSpPr>
          <p:cNvPr id="3" name="Content Placeholder 2">
            <a:extLst>
              <a:ext uri="{FF2B5EF4-FFF2-40B4-BE49-F238E27FC236}">
                <a16:creationId xmlns:a16="http://schemas.microsoft.com/office/drawing/2014/main" id="{B6F7B6E1-30A1-480B-884F-4F2CE236EF93}"/>
              </a:ext>
            </a:extLst>
          </p:cNvPr>
          <p:cNvSpPr>
            <a:spLocks noGrp="1"/>
          </p:cNvSpPr>
          <p:nvPr>
            <p:ph idx="1"/>
          </p:nvPr>
        </p:nvSpPr>
        <p:spPr/>
        <p:txBody>
          <a:bodyPr/>
          <a:lstStyle/>
          <a:p>
            <a:r>
              <a:rPr lang="en-US" dirty="0"/>
              <a:t>At first, we graphed and plotted one of the original audio signals both in Time and Frequency domain.</a:t>
            </a:r>
          </a:p>
          <a:p>
            <a:r>
              <a:rPr lang="en-US" dirty="0"/>
              <a:t>Then,  we took the major frequency components of the Audio Signal and removed the rest.</a:t>
            </a:r>
          </a:p>
          <a:p>
            <a:r>
              <a:rPr lang="en-US" dirty="0"/>
              <a:t>We reconstructed an audio signal by using this chipped off audio signal and compared it with the original</a:t>
            </a:r>
          </a:p>
          <a:p>
            <a:r>
              <a:rPr lang="en-US" dirty="0"/>
              <a:t>Where we found good enough result, that was it. (by varying the value of L for the frequency components)</a:t>
            </a:r>
          </a:p>
          <a:p>
            <a:r>
              <a:rPr lang="en-US" dirty="0"/>
              <a:t> In the end, we used SINAD as a tool to measure distortion and compared SINAD for different values of L.</a:t>
            </a:r>
          </a:p>
        </p:txBody>
      </p:sp>
    </p:spTree>
    <p:extLst>
      <p:ext uri="{BB962C8B-B14F-4D97-AF65-F5344CB8AC3E}">
        <p14:creationId xmlns:p14="http://schemas.microsoft.com/office/powerpoint/2010/main" val="305524981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66</TotalTime>
  <Words>783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Candara</vt:lpstr>
      <vt:lpstr>Consolas</vt:lpstr>
      <vt:lpstr>Tech Computer 16x9</vt:lpstr>
      <vt:lpstr>Signals &amp; Systems - Project</vt:lpstr>
      <vt:lpstr>Signals &amp; Systems - Project</vt:lpstr>
      <vt:lpstr>Introduction</vt:lpstr>
      <vt:lpstr>Task 1 – Overview </vt:lpstr>
      <vt:lpstr>Task 1 – Overview </vt:lpstr>
      <vt:lpstr>Task 1 – Overview </vt:lpstr>
      <vt:lpstr>Mathematical Concepts – FDM </vt:lpstr>
      <vt:lpstr>Industrial Applications – FDM </vt:lpstr>
      <vt:lpstr>Task 2 - Overview</vt:lpstr>
      <vt:lpstr>Task 2 – Overview</vt:lpstr>
      <vt:lpstr>Task 2 - Overview</vt:lpstr>
      <vt:lpstr>Mathematical Concept – Audio Compression</vt:lpstr>
      <vt:lpstr>Industrial Application – Audio Compression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Signals &amp; Systems - Project</dc:title>
  <dc:creator>ALTAMASH SAQIB</dc:creator>
  <cp:lastModifiedBy>Muhammad Junaid Ali Asif Raja</cp:lastModifiedBy>
  <cp:revision>15</cp:revision>
  <dcterms:created xsi:type="dcterms:W3CDTF">2021-06-15T16:16:47Z</dcterms:created>
  <dcterms:modified xsi:type="dcterms:W3CDTF">2021-06-15T18:52:22Z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