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0"/>
  </p:notesMasterIdLst>
  <p:handoutMasterIdLst>
    <p:handoutMasterId r:id="rId11"/>
  </p:handoutMasterIdLst>
  <p:sldIdLst>
    <p:sldId id="319" r:id="rId2"/>
    <p:sldId id="336" r:id="rId3"/>
    <p:sldId id="341" r:id="rId4"/>
    <p:sldId id="334" r:id="rId5"/>
    <p:sldId id="342" r:id="rId6"/>
    <p:sldId id="340" r:id="rId7"/>
    <p:sldId id="304" r:id="rId8"/>
    <p:sldId id="343" r:id="rId9"/>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CC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8024" autoAdjust="0"/>
  </p:normalViewPr>
  <p:slideViewPr>
    <p:cSldViewPr>
      <p:cViewPr>
        <p:scale>
          <a:sx n="96" d="100"/>
          <a:sy n="96" d="100"/>
        </p:scale>
        <p:origin x="-414" y="-3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12/17/2019</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12/17/2019</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a:defRPr lang="en-US" dirty="0"/>
            </a:lvl1pPr>
            <a:extLst/>
          </a:lstStyle>
          <a:p>
            <a:r>
              <a:rPr lang="en-US" dirty="0" smtClean="0"/>
              <a:t>Click to add photo album title</a:t>
            </a:r>
            <a:endParaRPr lang="en-US" dirty="0"/>
          </a:p>
        </p:txBody>
      </p:sp>
      <p:sp>
        <p:nvSpPr>
          <p:cNvPr id="30" name="Rectangle 7"/>
          <p:cNvSpPr>
            <a:spLocks/>
          </p:cNvSpPr>
          <p:nvPr/>
        </p:nvSpPr>
        <p:spPr>
          <a:xfrm>
            <a:off x="453736" y="5181600"/>
            <a:ext cx="8229600" cy="1143000"/>
          </a:xfrm>
          <a:prstGeom prst="rect">
            <a:avLst/>
          </a:prstGeom>
        </p:spPr>
        <p:txBody>
          <a:bodyPr vert="horz" anchor="ctr">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p>
        </p:txBody>
      </p:sp>
      <p:sp>
        <p:nvSpPr>
          <p:cNvPr id="11" name="Rectangle 10"/>
          <p:cNvSpPr>
            <a:spLocks noGrp="1"/>
          </p:cNvSpPr>
          <p:nvPr>
            <p:ph type="dt" sz="half" idx="12"/>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12" name="Rectangle 11"/>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3" name="Rectangle 12"/>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7" name="Rectangle 6"/>
          <p:cNvSpPr>
            <a:spLocks noGrp="1"/>
          </p:cNvSpPr>
          <p:nvPr>
            <p:ph type="sldNum" sz="quarter" idx="16"/>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7"/>
          </p:nvPr>
        </p:nvSpPr>
        <p:spPr/>
        <p:txBody>
          <a:bodyPr/>
          <a:lstStyle>
            <a:extLst/>
          </a:lstStyle>
          <a:p>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6" name="Rectangle 5"/>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6"/>
          </p:nvPr>
        </p:nvSpPr>
        <p:spPr/>
        <p:txBody>
          <a:bodyPr/>
          <a:lstStyle>
            <a:extLst/>
          </a:lstStyle>
          <a:p>
            <a:endParaRPr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latinLnBrk="0">
              <a:spcBef>
                <a:spcPct val="20000"/>
              </a:spcBef>
              <a:buFontTx/>
              <a:buNone/>
              <a:defRPr sz="16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1" name="Rectangle 10"/>
          <p:cNvSpPr>
            <a:spLocks noGrp="1"/>
          </p:cNvSpPr>
          <p:nvPr>
            <p:ph type="dt" sz="half" idx="31"/>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12" name="Rectangle 11"/>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5" name="Rectangle 14"/>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11" name="Rectangle 10"/>
          <p:cNvSpPr>
            <a:spLocks noGrp="1"/>
          </p:cNvSpPr>
          <p:nvPr>
            <p:ph type="sldNum" sz="quarter" idx="26"/>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2" name="Rectangle 11"/>
          <p:cNvSpPr>
            <a:spLocks noGrp="1"/>
          </p:cNvSpPr>
          <p:nvPr>
            <p:ph type="ftr" sz="quarter" idx="27"/>
          </p:nvPr>
        </p:nvSpPr>
        <p:spPr/>
        <p:txBody>
          <a:bodyPr/>
          <a:lstStyle>
            <a:extLst/>
          </a:lstStyle>
          <a:p>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a:buFontTx/>
              <a:buNone/>
              <a:defRPr sz="2400" baseline="0"/>
            </a:lvl1pPr>
            <a:extLst/>
          </a:lstStyle>
          <a:p>
            <a:pPr lvl="0"/>
            <a:r>
              <a:rPr lang="en-US" dirty="0" smtClean="0"/>
              <a:t>Click to add caption</a:t>
            </a:r>
            <a:endParaRPr lang="en-US" dirty="0"/>
          </a:p>
        </p:txBody>
      </p:sp>
      <p:sp>
        <p:nvSpPr>
          <p:cNvPr id="8" name="Rectangle 7"/>
          <p:cNvSpPr>
            <a:spLocks noGrp="1"/>
          </p:cNvSpPr>
          <p:nvPr>
            <p:ph type="dt" sz="half" idx="33"/>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9" name="Rectangle 8"/>
          <p:cNvSpPr>
            <a:spLocks noGrp="1"/>
          </p:cNvSpPr>
          <p:nvPr>
            <p:ph type="sldNum" sz="quarter" idx="34"/>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35"/>
          </p:nvPr>
        </p:nvSpPr>
        <p:spPr/>
        <p:txBody>
          <a:bodyPr/>
          <a:lstStyle>
            <a:extLst/>
          </a:lstStyle>
          <a:p>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4"/>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8" name="Rectangle 7"/>
          <p:cNvSpPr>
            <a:spLocks noGrp="1"/>
          </p:cNvSpPr>
          <p:nvPr>
            <p:ph type="sldNum" sz="quarter" idx="2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26"/>
          </p:nvPr>
        </p:nvSpPr>
        <p:spPr/>
        <p:txBody>
          <a:bodyPr/>
          <a:lstStyle>
            <a:extLst/>
          </a:lstStyle>
          <a:p>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9"/>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8" name="Rectangle 7"/>
          <p:cNvSpPr>
            <a:spLocks noGrp="1"/>
          </p:cNvSpPr>
          <p:nvPr>
            <p:ph type="sldNum" sz="quarter" idx="30"/>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31"/>
          </p:nvPr>
        </p:nvSpPr>
        <p:spPr/>
        <p:txBody>
          <a:bodyPr/>
          <a:lstStyle>
            <a:extLst/>
          </a:lstStyle>
          <a:p>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31"/>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8" name="Rectangle 7"/>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16"/>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6" name="Rectangle 5"/>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9" name="Rectangle 8"/>
          <p:cNvSpPr>
            <a:spLocks noGrp="1"/>
          </p:cNvSpPr>
          <p:nvPr>
            <p:ph type="dt" sz="half" idx="17"/>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10" name="Rectangle 9"/>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1" name="Rectangle 10"/>
          <p:cNvSpPr>
            <a:spLocks noGrp="1"/>
          </p:cNvSpPr>
          <p:nvPr>
            <p:ph type="ftr" sz="quarter" idx="19"/>
          </p:nvPr>
        </p:nvSpPr>
        <p:spPr/>
        <p:txBody>
          <a:bodyPr/>
          <a:lstStyle>
            <a:extLst/>
          </a:lstStyle>
          <a:p>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i="0" smtClean="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6" name="Rectangle 5"/>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31"/>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6" name="Rectangle 5"/>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7" name="Rectangle 6"/>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extLst/>
          </a:lstStyle>
          <a:p>
            <a:r>
              <a:rPr lang="en-US" noProof="1" smtClean="0"/>
              <a:t>Click to edit Master title style</a:t>
            </a:r>
            <a:endParaRPr lang="en-US"/>
          </a:p>
        </p:txBody>
      </p:sp>
      <p:sp>
        <p:nvSpPr>
          <p:cNvPr id="14" name="Rectangle 6"/>
          <p:cNvSpPr>
            <a:spLocks noGrp="1"/>
          </p:cNvSpPr>
          <p:nvPr>
            <p:ph idx="1"/>
          </p:nvPr>
        </p:nvSpPr>
        <p:spPr/>
        <p:txBody>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 name="Rectangle 7"/>
          <p:cNvSpPr>
            <a:spLocks noGrp="1"/>
          </p:cNvSpPr>
          <p:nvPr>
            <p:ph type="dt" sz="half" idx="10"/>
          </p:nvPr>
        </p:nvSpPr>
        <p:spPr/>
        <p:txBody>
          <a:bodyPr/>
          <a:lstStyle>
            <a:extLst/>
          </a:lstStyle>
          <a:p>
            <a:fld id="{ACB2EC6F-6501-4E04-BD6C-A8A6CABB2C5B}" type="datetimeFigureOut">
              <a:rPr lang="en-US" smtClean="0"/>
              <a:pPr/>
              <a:t>12/17/2019</a:t>
            </a:fld>
            <a:endParaRPr lang="en-US"/>
          </a:p>
        </p:txBody>
      </p:sp>
      <p:sp>
        <p:nvSpPr>
          <p:cNvPr id="27" name="Rectangle 19"/>
          <p:cNvSpPr>
            <a:spLocks noGrp="1"/>
          </p:cNvSpPr>
          <p:nvPr>
            <p:ph type="ftr" sz="quarter" idx="11"/>
          </p:nvPr>
        </p:nvSpPr>
        <p:spPr/>
        <p:txBody>
          <a:bodyPr/>
          <a:lstStyle>
            <a:extLst/>
          </a:lstStyle>
          <a:p>
            <a:endParaRPr lang="en-US"/>
          </a:p>
        </p:txBody>
      </p:sp>
      <p:sp>
        <p:nvSpPr>
          <p:cNvPr id="24" name="Rectangle 26"/>
          <p:cNvSpPr>
            <a:spLocks noGrp="1"/>
          </p:cNvSpPr>
          <p:nvPr>
            <p:ph type="sldNum" sz="quarter" idx="12"/>
          </p:nvPr>
        </p:nvSpPr>
        <p:spPr/>
        <p:txBody>
          <a:bodyPr/>
          <a:lstStyle>
            <a:extLst/>
          </a:lstStyle>
          <a:p>
            <a:fld id="{963B0023-0CED-47F7-85AE-654F0B232C2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5" name="Rectangle 4"/>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6" name="Rectangle 5"/>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a:buFontTx/>
              <a:buNone/>
            </a:pPr>
            <a:r>
              <a:rPr lang="en-US" i="0" dirty="0" smtClean="0"/>
              <a:t>Click icon</a:t>
            </a:r>
            <a:r>
              <a:rPr lang="en-US" i="0" baseline="0" dirty="0" smtClean="0"/>
              <a:t> to add </a:t>
            </a:r>
            <a:r>
              <a:rPr lang="en-US" i="0" dirty="0" smtClean="0"/>
              <a:t>full page picture</a:t>
            </a:r>
            <a:endParaRPr lang="en-US" i="0" baseline="0" dirty="0" smtClean="0"/>
          </a:p>
          <a:p>
            <a:pPr marL="0" marR="0" indent="0" algn="ctr">
              <a:buFontTx/>
              <a:buNone/>
            </a:pPr>
            <a:endParaRPr lang="en-US" i="0" dirty="0" smtClean="0"/>
          </a:p>
          <a:p>
            <a:pPr algn="ctr">
              <a:buFontTx/>
              <a:buNone/>
            </a:pPr>
            <a:endParaRPr lang="en-US" i="0" dirty="0" smtClean="0"/>
          </a:p>
          <a:p>
            <a:pPr algn="ctr">
              <a:buFontTx/>
              <a:buNone/>
            </a:pPr>
            <a:endParaRPr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a:defRPr baseline="0"/>
            </a:lvl1pPr>
            <a:extLst/>
          </a:lstStyle>
          <a:p>
            <a:r>
              <a:rPr lang="en-US" dirty="0" smtClean="0"/>
              <a:t>Click to add section title</a:t>
            </a:r>
            <a:endParaRPr lang="en-US" dirty="0"/>
          </a:p>
        </p:txBody>
      </p:sp>
      <p:sp>
        <p:nvSpPr>
          <p:cNvPr id="27" name="Rectangle 11"/>
          <p:cNvSpPr>
            <a:spLocks noGrp="1"/>
          </p:cNvSpPr>
          <p:nvPr>
            <p:ph type="body" sz="quarter" idx="14" hasCustomPrompt="1"/>
          </p:nvPr>
        </p:nvSpPr>
        <p:spPr>
          <a:xfrm>
            <a:off x="752670" y="5600700"/>
            <a:ext cx="7772400" cy="838200"/>
          </a:xfrm>
        </p:spPr>
        <p:txBody>
          <a:bodyPr vert="horz" tIns="0"/>
          <a:lstStyle>
            <a:lvl1pPr>
              <a:buFontTx/>
              <a:buNone/>
              <a:defRPr sz="1800"/>
            </a:lvl1pPr>
            <a:extLst/>
          </a:lstStyle>
          <a:p>
            <a:pPr lvl="0"/>
            <a:r>
              <a:rPr lang="en-US" dirty="0" smtClean="0"/>
              <a:t>Click to add subtitle</a:t>
            </a:r>
            <a:endParaRPr lang="en-US" dirty="0"/>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8" name="Rectangle 7"/>
          <p:cNvSpPr>
            <a:spLocks noGrp="1"/>
          </p:cNvSpPr>
          <p:nvPr>
            <p:ph type="dt" sz="half" idx="17"/>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9" name="Rectangle 8"/>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19"/>
          </p:nvPr>
        </p:nvSpPr>
        <p:spPr/>
        <p:txBody>
          <a:bodyPr/>
          <a:lstStyle>
            <a:extLst/>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7" name="Rectangle 6"/>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7" name="Rectangle 6"/>
          <p:cNvSpPr>
            <a:spLocks noGrp="1"/>
          </p:cNvSpPr>
          <p:nvPr>
            <p:ph type="sldNum" sz="quarter" idx="19"/>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20"/>
          </p:nvPr>
        </p:nvSpPr>
        <p:spPr/>
        <p:txBody>
          <a:bodyPr/>
          <a:lstStyle>
            <a:extLst/>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7" name="Rectangle 6"/>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6"/>
          </p:nvPr>
        </p:nvSpPr>
        <p:spPr/>
        <p:txBody>
          <a:bodyPr/>
          <a:lstStyle>
            <a:extLst/>
          </a:lstStyle>
          <a:p>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fld id="{F30C84A2-23CF-44F5-B813-5187ED5C7D1C}" type="datetimeFigureOut">
              <a:rPr lang="en-US" sz="1200" smtClean="0">
                <a:solidFill>
                  <a:schemeClr val="tx2"/>
                </a:solidFill>
              </a:rPr>
              <a:pPr/>
              <a:t>12/17/2019</a:t>
            </a:fld>
            <a:endParaRPr lang="en-US"/>
          </a:p>
        </p:txBody>
      </p:sp>
      <p:sp>
        <p:nvSpPr>
          <p:cNvPr id="9" name="Rectangle 8"/>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extLst/>
          </a:lstStyle>
          <a:p>
            <a:r>
              <a:rPr lang="en-US" noProof="1" smtClean="0"/>
              <a:t>Click to edit Master title style</a:t>
            </a:r>
            <a:endParaRPr lang="en-US" dirty="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a:defRPr sz="1200">
                <a:solidFill>
                  <a:schemeClr val="tx2"/>
                </a:solidFill>
              </a:defRPr>
            </a:lvl1pPr>
            <a:extLst/>
          </a:lstStyle>
          <a:p>
            <a:fld id="{F30C84A2-23CF-44F5-B813-5187ED5C7D1C}" type="datetimeFigureOut">
              <a:rPr lang="en-US" sz="1200" smtClean="0">
                <a:solidFill>
                  <a:schemeClr val="tx2"/>
                </a:solidFill>
              </a:rPr>
              <a:pPr/>
              <a:t>12/17/2019</a:t>
            </a:fld>
            <a:endParaRPr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a:defRPr sz="1200">
                <a:solidFill>
                  <a:schemeClr val="tx2"/>
                </a:solidFill>
              </a:defRPr>
            </a:lvl1pPr>
            <a:extLst/>
          </a:lstStyle>
          <a:p>
            <a:pPr algn="ctr"/>
            <a:endParaRPr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a:defRPr sz="1200">
                <a:solidFill>
                  <a:schemeClr val="tx2"/>
                </a:solidFill>
              </a:defRPr>
            </a:lvl1pPr>
            <a:extLst/>
          </a:lstStyle>
          <a:p>
            <a:pPr algn="r"/>
            <a:fld id="{F99EC173-99AE-4773-AB25-02E469A13EAE}" type="slidenum">
              <a:rPr lang="en-US" sz="1200" smtClean="0">
                <a:solidFill>
                  <a:schemeClr val="tx2"/>
                </a:solidFill>
              </a:rPr>
              <a:pPr algn="r"/>
              <a:t>‹#›</a:t>
            </a:fld>
            <a:endParaRPr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l" rtl="0" eaLnBrk="1" latinLnBrk="0" hangingPunct="1">
        <a:spcBef>
          <a:spcPct val="0"/>
        </a:spcBef>
        <a:buNone/>
        <a:defRPr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400">
          <a:solidFill>
            <a:schemeClr val="tx1"/>
          </a:solidFill>
          <a:latin typeface="+mn-lt"/>
          <a:ea typeface="+mn-ea"/>
          <a:cs typeface="+mn-cs"/>
        </a:defRPr>
      </a:lvl1pPr>
      <a:lvl2pPr marL="742950" indent="-285750" algn="l" rtl="0" eaLnBrk="1" latinLnBrk="0" hangingPunct="1">
        <a:spcBef>
          <a:spcPct val="20000"/>
        </a:spcBef>
        <a:buChar char="–"/>
        <a:defRPr sz="24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1800">
          <a:solidFill>
            <a:schemeClr val="tx1"/>
          </a:solidFill>
          <a:latin typeface="+mn-lt"/>
          <a:ea typeface="+mn-ea"/>
          <a:cs typeface="+mn-cs"/>
        </a:defRPr>
      </a:lvl4pPr>
      <a:lvl5pPr marL="2057400" indent="-228600" algn="l" rtl="0" eaLnBrk="1" latinLnBrk="0" hangingPunct="1">
        <a:spcBef>
          <a:spcPct val="20000"/>
        </a:spcBef>
        <a:buChar char="»"/>
        <a:defRPr sz="16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4800600"/>
            <a:ext cx="8298485" cy="1066800"/>
          </a:xfrm>
        </p:spPr>
        <p:txBody>
          <a:bodyPr/>
          <a:lstStyle>
            <a:extLst/>
          </a:lstStyle>
          <a:p>
            <a:r>
              <a:rPr smtClean="0"/>
              <a:t>The Dyatlov incident,</a:t>
            </a:r>
            <a:endParaRPr lang="en-US" dirty="0"/>
          </a:p>
        </p:txBody>
      </p:sp>
      <p:sp>
        <p:nvSpPr>
          <p:cNvPr id="17" name="Rectangle 16"/>
          <p:cNvSpPr>
            <a:spLocks noGrp="1"/>
          </p:cNvSpPr>
          <p:nvPr>
            <p:ph type="body" sz="quarter" idx="10"/>
          </p:nvPr>
        </p:nvSpPr>
        <p:spPr>
          <a:xfrm>
            <a:off x="2209800" y="5791200"/>
            <a:ext cx="6386946" cy="1219200"/>
          </a:xfrm>
        </p:spPr>
        <p:txBody>
          <a:bodyPr/>
          <a:lstStyle/>
          <a:p>
            <a:r>
              <a:rPr lang="en-US" dirty="0" smtClean="0"/>
              <a:t>A mystery unexplained to man till this day.</a:t>
            </a:r>
          </a:p>
          <a:p>
            <a:endParaRPr lang="en-US" dirty="0"/>
          </a:p>
        </p:txBody>
      </p:sp>
      <p:pic>
        <p:nvPicPr>
          <p:cNvPr id="7" name="Picture Placeholder 6" descr="maxresdefault.jpg"/>
          <p:cNvPicPr>
            <a:picLocks noGrp="1" noChangeAspect="1"/>
          </p:cNvPicPr>
          <p:nvPr>
            <p:ph type="pic" sz="quarter" idx="11"/>
          </p:nvPr>
        </p:nvPicPr>
        <p:blipFill>
          <a:blip r:embed="rId3"/>
          <a:srcRect l="21875" r="21875"/>
          <a:stretch>
            <a:fillRect/>
          </a:stretch>
        </p:blipFill>
        <p:spPr>
          <a:xfrm>
            <a:off x="228600" y="228600"/>
            <a:ext cx="4495800" cy="4495800"/>
          </a:xfr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body" sz="quarter" idx="11"/>
          </p:nvPr>
        </p:nvSpPr>
        <p:spPr>
          <a:xfrm>
            <a:off x="5105400" y="4343400"/>
            <a:ext cx="3505200" cy="1981200"/>
          </a:xfrm>
        </p:spPr>
        <p:txBody>
          <a:bodyPr/>
          <a:lstStyle>
            <a:extLst/>
          </a:lstStyle>
          <a:p>
            <a:r>
              <a:rPr lang="en-US" dirty="0" smtClean="0">
                <a:latin typeface="+mj-lt"/>
                <a:ea typeface="Batang" pitchFamily="18" charset="-127"/>
              </a:rPr>
              <a:t>On an early morning on the January of 23</a:t>
            </a:r>
            <a:r>
              <a:rPr lang="en-US" baseline="30000" dirty="0" smtClean="0">
                <a:latin typeface="+mj-lt"/>
                <a:ea typeface="Batang" pitchFamily="18" charset="-127"/>
              </a:rPr>
              <a:t>rd</a:t>
            </a:r>
            <a:r>
              <a:rPr lang="en-US" dirty="0" smtClean="0">
                <a:latin typeface="+mj-lt"/>
                <a:ea typeface="Batang" pitchFamily="18" charset="-127"/>
              </a:rPr>
              <a:t>, 1959 a team of ten hikers boarded a train and headed for Ural mountains </a:t>
            </a:r>
            <a:r>
              <a:rPr lang="en-US" dirty="0" smtClean="0">
                <a:latin typeface="+mj-lt"/>
                <a:ea typeface="Batang" pitchFamily="18" charset="-127"/>
              </a:rPr>
              <a:t>in</a:t>
            </a:r>
            <a:endParaRPr lang="en-US" dirty="0" smtClean="0">
              <a:latin typeface="+mj-lt"/>
              <a:ea typeface="Batang" pitchFamily="18" charset="-127"/>
            </a:endParaRPr>
          </a:p>
          <a:p>
            <a:r>
              <a:rPr lang="en-US" b="1" dirty="0" smtClean="0">
                <a:latin typeface="+mj-lt"/>
                <a:ea typeface="Batang" pitchFamily="18" charset="-127"/>
              </a:rPr>
              <a:t>Sverdlovsk Oblast, Soviet Union.</a:t>
            </a:r>
          </a:p>
          <a:p>
            <a:r>
              <a:rPr lang="en-US" dirty="0" smtClean="0">
                <a:latin typeface="+mj-lt"/>
                <a:ea typeface="Batang" pitchFamily="18" charset="-127"/>
              </a:rPr>
              <a:t>The group consisted of 8 men and 2 women, with Igor </a:t>
            </a:r>
            <a:r>
              <a:rPr lang="en-US" dirty="0" err="1" smtClean="0">
                <a:latin typeface="+mj-lt"/>
                <a:ea typeface="Batang" pitchFamily="18" charset="-127"/>
              </a:rPr>
              <a:t>Dyatlov</a:t>
            </a:r>
            <a:r>
              <a:rPr lang="en-US" dirty="0" smtClean="0">
                <a:latin typeface="+mj-lt"/>
                <a:ea typeface="Batang" pitchFamily="18" charset="-127"/>
              </a:rPr>
              <a:t> </a:t>
            </a:r>
            <a:r>
              <a:rPr lang="en-US" dirty="0" smtClean="0">
                <a:latin typeface="+mj-lt"/>
                <a:ea typeface="Batang" pitchFamily="18" charset="-127"/>
              </a:rPr>
              <a:t>as the group’s leader.</a:t>
            </a:r>
          </a:p>
          <a:p>
            <a:r>
              <a:rPr lang="en-US" dirty="0" smtClean="0">
                <a:latin typeface="+mj-lt"/>
                <a:ea typeface="Batang" pitchFamily="18" charset="-127"/>
              </a:rPr>
              <a:t>After several days of hiking and trekking, one of the men fell ill, and decided to go back while he could. So he said his goodbyes to his dearest friends and departed.</a:t>
            </a:r>
          </a:p>
          <a:p>
            <a:r>
              <a:rPr lang="en-US" b="1" dirty="0" smtClean="0">
                <a:latin typeface="+mj-lt"/>
                <a:ea typeface="Batang" pitchFamily="18" charset="-127"/>
              </a:rPr>
              <a:t>Little did he knew, this was the last time he would see his friends.</a:t>
            </a:r>
            <a:endParaRPr lang="en-US" b="1" dirty="0" smtClean="0">
              <a:latin typeface="+mj-lt"/>
              <a:ea typeface="Batang" pitchFamily="18" charset="-127"/>
            </a:endParaRPr>
          </a:p>
        </p:txBody>
      </p:sp>
      <p:pic>
        <p:nvPicPr>
          <p:cNvPr id="8" name="Picture Placeholder 7" descr="artworks-000545449746-i3kjda-original.jpg"/>
          <p:cNvPicPr>
            <a:picLocks noGrp="1" noChangeAspect="1"/>
          </p:cNvPicPr>
          <p:nvPr>
            <p:ph type="pic" sz="quarter" idx="10"/>
          </p:nvPr>
        </p:nvPicPr>
        <p:blipFill>
          <a:blip r:embed="rId3"/>
          <a:srcRect l="12410" r="12410"/>
          <a:stretch>
            <a:fillRect/>
          </a:stretch>
        </p:blipFill>
        <p:spPr>
          <a:xfrm>
            <a:off x="457200" y="1066800"/>
            <a:ext cx="4067427" cy="5410200"/>
          </a:xfrm>
        </p:spPr>
      </p:pic>
      <p:sp>
        <p:nvSpPr>
          <p:cNvPr id="9" name="TextBox 8"/>
          <p:cNvSpPr txBox="1"/>
          <p:nvPr/>
        </p:nvSpPr>
        <p:spPr>
          <a:xfrm>
            <a:off x="457200" y="391180"/>
            <a:ext cx="4572000" cy="523220"/>
          </a:xfrm>
          <a:prstGeom prst="rect">
            <a:avLst/>
          </a:prstGeom>
          <a:noFill/>
        </p:spPr>
        <p:txBody>
          <a:bodyPr wrap="square" rtlCol="0">
            <a:spAutoFit/>
          </a:bodyPr>
          <a:lstStyle/>
          <a:p>
            <a:r>
              <a:rPr lang="en-US" sz="2800" i="1" dirty="0" smtClean="0">
                <a:latin typeface="Century Gothic" pitchFamily="34" charset="0"/>
                <a:ea typeface="Batang" pitchFamily="18" charset="-127"/>
                <a:cs typeface="Aharoni" pitchFamily="2" charset="-79"/>
              </a:rPr>
              <a:t>How Everything Started</a:t>
            </a:r>
            <a:endParaRPr lang="en-US" sz="2800" i="1" dirty="0">
              <a:latin typeface="Century Gothic" pitchFamily="34" charset="0"/>
              <a:ea typeface="Batang" pitchFamily="18" charset="-127"/>
              <a:cs typeface="Aharoni" pitchFamily="2" charset="-79"/>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body" sz="quarter" idx="14"/>
          </p:nvPr>
        </p:nvSpPr>
        <p:spPr>
          <a:xfrm>
            <a:off x="609600" y="1143000"/>
            <a:ext cx="8001000" cy="914400"/>
          </a:xfrm>
        </p:spPr>
        <p:txBody>
          <a:bodyPr>
            <a:noAutofit/>
          </a:bodyPr>
          <a:lstStyle>
            <a:extLst/>
          </a:lstStyle>
          <a:p>
            <a:pPr marL="0" indent="0"/>
            <a:r>
              <a:rPr lang="en-US" dirty="0" smtClean="0">
                <a:latin typeface="+mj-lt"/>
                <a:ea typeface="Batang" pitchFamily="18" charset="-127"/>
              </a:rPr>
              <a:t>The group ventured on with their expedition across the snow covered </a:t>
            </a:r>
            <a:r>
              <a:rPr lang="en-US" dirty="0" smtClean="0">
                <a:latin typeface="+mj-lt"/>
                <a:ea typeface="Batang" pitchFamily="18" charset="-127"/>
              </a:rPr>
              <a:t>Mountains, and documented everything of significance. Their documents upon checking show that their trek proceeded with no unforeseen complications.</a:t>
            </a:r>
          </a:p>
          <a:p>
            <a:pPr marL="0" indent="0"/>
            <a:r>
              <a:rPr lang="en-US" dirty="0" smtClean="0">
                <a:latin typeface="+mj-lt"/>
                <a:ea typeface="Batang" pitchFamily="18" charset="-127"/>
              </a:rPr>
              <a:t>On Februar</a:t>
            </a:r>
            <a:r>
              <a:rPr lang="en-US" dirty="0" smtClean="0">
                <a:latin typeface="+mj-lt"/>
                <a:ea typeface="Batang" pitchFamily="18" charset="-127"/>
              </a:rPr>
              <a:t>y 1</a:t>
            </a:r>
            <a:r>
              <a:rPr lang="en-US" baseline="30000" dirty="0" smtClean="0">
                <a:latin typeface="+mj-lt"/>
                <a:ea typeface="Batang" pitchFamily="18" charset="-127"/>
              </a:rPr>
              <a:t>st</a:t>
            </a:r>
            <a:r>
              <a:rPr lang="en-US" dirty="0" smtClean="0">
                <a:latin typeface="+mj-lt"/>
                <a:ea typeface="Batang" pitchFamily="18" charset="-127"/>
              </a:rPr>
              <a:t>, they reached the peak of what was known as the Dead Mountain. Following are the last photos recovered and the final entry</a:t>
            </a:r>
            <a:endParaRPr lang="en-US" dirty="0" smtClean="0">
              <a:latin typeface="+mj-lt"/>
              <a:ea typeface="Batang" pitchFamily="18" charset="-127"/>
            </a:endParaRPr>
          </a:p>
        </p:txBody>
      </p:sp>
      <p:sp>
        <p:nvSpPr>
          <p:cNvPr id="10" name="TextBox 9"/>
          <p:cNvSpPr txBox="1"/>
          <p:nvPr/>
        </p:nvSpPr>
        <p:spPr>
          <a:xfrm>
            <a:off x="228600" y="391180"/>
            <a:ext cx="4572000" cy="523220"/>
          </a:xfrm>
          <a:prstGeom prst="rect">
            <a:avLst/>
          </a:prstGeom>
          <a:noFill/>
        </p:spPr>
        <p:txBody>
          <a:bodyPr wrap="square" rtlCol="0">
            <a:spAutoFit/>
          </a:bodyPr>
          <a:lstStyle/>
          <a:p>
            <a:r>
              <a:rPr lang="en-US" sz="2800" i="1" dirty="0" smtClean="0">
                <a:latin typeface="Century Gothic" pitchFamily="34" charset="0"/>
                <a:ea typeface="Batang" pitchFamily="18" charset="-127"/>
                <a:cs typeface="Aharoni" pitchFamily="2" charset="-79"/>
              </a:rPr>
              <a:t>How Everything Started</a:t>
            </a:r>
            <a:endParaRPr lang="en-US" sz="2800" i="1" dirty="0">
              <a:latin typeface="Century Gothic" pitchFamily="34" charset="0"/>
              <a:ea typeface="Batang" pitchFamily="18" charset="-127"/>
              <a:cs typeface="Aharoni" pitchFamily="2" charset="-79"/>
            </a:endParaRPr>
          </a:p>
        </p:txBody>
      </p:sp>
      <p:sp>
        <p:nvSpPr>
          <p:cNvPr id="11" name="Title 10"/>
          <p:cNvSpPr>
            <a:spLocks noGrp="1"/>
          </p:cNvSpPr>
          <p:nvPr>
            <p:ph type="title"/>
          </p:nvPr>
        </p:nvSpPr>
        <p:spPr>
          <a:xfrm>
            <a:off x="838200" y="7162800"/>
            <a:ext cx="7781730" cy="990600"/>
          </a:xfrm>
        </p:spPr>
        <p:txBody>
          <a:bodyPr/>
          <a:lstStyle/>
          <a:p>
            <a:endParaRPr lang="en-US" dirty="0"/>
          </a:p>
        </p:txBody>
      </p:sp>
      <p:sp>
        <p:nvSpPr>
          <p:cNvPr id="13" name="Rectangle 2"/>
          <p:cNvSpPr txBox="1">
            <a:spLocks/>
          </p:cNvSpPr>
          <p:nvPr/>
        </p:nvSpPr>
        <p:spPr>
          <a:xfrm>
            <a:off x="685800" y="3200400"/>
            <a:ext cx="8001000" cy="914400"/>
          </a:xfrm>
          <a:prstGeom prst="rect">
            <a:avLst/>
          </a:prstGeom>
        </p:spPr>
        <p:txBody>
          <a:bodyPr vert="horz" tIns="0">
            <a:noAutofit/>
          </a:bodyPr>
          <a:lstStyle>
            <a:extLst/>
          </a:lstStyle>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n-US" sz="1800" b="0" i="0" u="none" strike="noStrike" kern="0" cap="none" spc="0" normalizeH="0" baseline="0" noProof="0" dirty="0" smtClean="0">
              <a:ln>
                <a:noFill/>
              </a:ln>
              <a:solidFill>
                <a:schemeClr val="tx1"/>
              </a:solidFill>
              <a:effectLst/>
              <a:uLnTx/>
              <a:uFillTx/>
              <a:latin typeface="Batang" pitchFamily="18" charset="-127"/>
              <a:ea typeface="Batang" pitchFamily="18" charset="-127"/>
              <a:cs typeface="+mn-cs"/>
            </a:endParaRPr>
          </a:p>
        </p:txBody>
      </p:sp>
      <p:sp>
        <p:nvSpPr>
          <p:cNvPr id="14" name="Rectangle 2"/>
          <p:cNvSpPr txBox="1">
            <a:spLocks/>
          </p:cNvSpPr>
          <p:nvPr/>
        </p:nvSpPr>
        <p:spPr>
          <a:xfrm>
            <a:off x="838200" y="3352800"/>
            <a:ext cx="8001000" cy="914400"/>
          </a:xfrm>
          <a:prstGeom prst="rect">
            <a:avLst/>
          </a:prstGeom>
        </p:spPr>
        <p:txBody>
          <a:bodyPr vert="horz" tIns="0">
            <a:noAutofit/>
          </a:bodyPr>
          <a:lstStyle>
            <a:extLst/>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1800" b="1" i="1" u="none" strike="noStrike" kern="0" cap="none" spc="0" normalizeH="0" baseline="0" noProof="0" dirty="0" smtClean="0">
                <a:ln>
                  <a:noFill/>
                </a:ln>
                <a:solidFill>
                  <a:schemeClr val="tx1"/>
                </a:solidFill>
                <a:effectLst/>
                <a:uLnTx/>
                <a:uFillTx/>
                <a:latin typeface="Century Gothic" pitchFamily="34" charset="0"/>
                <a:ea typeface="Batang" pitchFamily="18" charset="-127"/>
              </a:rPr>
              <a:t>“It is difficult to</a:t>
            </a:r>
            <a:r>
              <a:rPr kumimoji="0" lang="en-US" sz="1800" b="1" i="1" u="none" strike="noStrike" kern="0" cap="none" spc="0" normalizeH="0" noProof="0" dirty="0" smtClean="0">
                <a:ln>
                  <a:noFill/>
                </a:ln>
                <a:solidFill>
                  <a:schemeClr val="tx1"/>
                </a:solidFill>
                <a:effectLst/>
                <a:uLnTx/>
                <a:uFillTx/>
                <a:latin typeface="Century Gothic" pitchFamily="34" charset="0"/>
                <a:ea typeface="Batang" pitchFamily="18" charset="-127"/>
              </a:rPr>
              <a:t> imagine such a comfort on the ridge, with shrill howling wind, hundreds of kilometers away from human settlements.”</a:t>
            </a:r>
            <a:endParaRPr kumimoji="0" lang="en-US" sz="1800" b="1" i="1" u="none" strike="noStrike" kern="0" cap="none" spc="0" normalizeH="0" baseline="0" noProof="0" dirty="0" smtClean="0">
              <a:ln>
                <a:noFill/>
              </a:ln>
              <a:solidFill>
                <a:schemeClr val="tx1"/>
              </a:solidFill>
              <a:effectLst/>
              <a:uLnTx/>
              <a:uFillTx/>
              <a:latin typeface="Century Gothic" pitchFamily="34" charset="0"/>
              <a:ea typeface="Batang" pitchFamily="18" charset="-127"/>
            </a:endParaRPr>
          </a:p>
        </p:txBody>
      </p:sp>
      <p:pic>
        <p:nvPicPr>
          <p:cNvPr id="16" name="Picture Placeholder 15" descr="5.JPG"/>
          <p:cNvPicPr>
            <a:picLocks noGrp="1" noChangeAspect="1"/>
          </p:cNvPicPr>
          <p:nvPr>
            <p:ph type="pic" sz="quarter" idx="11"/>
          </p:nvPr>
        </p:nvPicPr>
        <p:blipFill>
          <a:blip r:embed="rId3"/>
          <a:srcRect l="12069" r="12069"/>
          <a:stretch>
            <a:fillRect/>
          </a:stretch>
        </p:blipFill>
        <p:spPr>
          <a:xfrm>
            <a:off x="457200" y="4419600"/>
            <a:ext cx="2286000" cy="2286000"/>
          </a:xfrm>
        </p:spPr>
      </p:pic>
      <p:pic>
        <p:nvPicPr>
          <p:cNvPr id="18" name="Picture Placeholder 17" descr="6.JPG"/>
          <p:cNvPicPr>
            <a:picLocks noGrp="1" noChangeAspect="1"/>
          </p:cNvPicPr>
          <p:nvPr>
            <p:ph type="pic" sz="quarter" idx="15"/>
          </p:nvPr>
        </p:nvPicPr>
        <p:blipFill>
          <a:blip r:embed="rId4"/>
          <a:srcRect l="410" r="410"/>
          <a:stretch>
            <a:fillRect/>
          </a:stretch>
        </p:blipFill>
        <p:spPr>
          <a:xfrm>
            <a:off x="3352800" y="4419600"/>
            <a:ext cx="2286000" cy="2286000"/>
          </a:xfrm>
        </p:spPr>
      </p:pic>
      <p:pic>
        <p:nvPicPr>
          <p:cNvPr id="20" name="Picture Placeholder 19" descr="7.JPG"/>
          <p:cNvPicPr>
            <a:picLocks noGrp="1" noChangeAspect="1"/>
          </p:cNvPicPr>
          <p:nvPr>
            <p:ph type="pic" sz="quarter" idx="16"/>
          </p:nvPr>
        </p:nvPicPr>
        <p:blipFill>
          <a:blip r:embed="rId5"/>
          <a:srcRect l="15946" r="15946"/>
          <a:stretch>
            <a:fillRect/>
          </a:stretch>
        </p:blipFill>
        <p:spPr>
          <a:xfrm>
            <a:off x="6324600" y="4419600"/>
            <a:ext cx="2286000" cy="2286000"/>
          </a:xfr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ل云玗İαЂÕØÚáÛ丫:Téxt Plàçèhòlðêr 表¥鷗字㌍_W 10"/>
          <p:cNvSpPr>
            <a:spLocks noGrp="1"/>
          </p:cNvSpPr>
          <p:nvPr>
            <p:ph type="body" sz="quarter" idx="13"/>
          </p:nvPr>
        </p:nvSpPr>
        <p:spPr>
          <a:xfrm>
            <a:off x="228600" y="4876800"/>
            <a:ext cx="8610600" cy="1752600"/>
          </a:xfrm>
        </p:spPr>
        <p:txBody>
          <a:bodyPr/>
          <a:lstStyle>
            <a:extLst/>
          </a:lstStyle>
          <a:p>
            <a:r>
              <a:rPr lang="en-US" dirty="0" smtClean="0"/>
              <a:t>After a good chunk of time passing by, their friends and families started worrying, and on the 26</a:t>
            </a:r>
            <a:r>
              <a:rPr lang="en-US" baseline="30000" dirty="0" smtClean="0"/>
              <a:t>th</a:t>
            </a:r>
            <a:r>
              <a:rPr lang="en-US" dirty="0" smtClean="0"/>
              <a:t> February, a search party located the camp on the slope. </a:t>
            </a:r>
            <a:r>
              <a:rPr lang="en-US" dirty="0" smtClean="0"/>
              <a:t>A tent was found, but upon further inquiry it came to light that the tent had been slashed open from the inside with a knife.</a:t>
            </a:r>
          </a:p>
          <a:p>
            <a:r>
              <a:rPr lang="en-US" dirty="0" smtClean="0"/>
              <a:t>The search volunteers followed nine pairs of footprints down the slope, towards the nearby woods</a:t>
            </a:r>
            <a:endParaRPr lang="en-US" dirty="0"/>
          </a:p>
        </p:txBody>
      </p:sp>
      <p:pic>
        <p:nvPicPr>
          <p:cNvPr id="7" name="Picture Placeholder 6" descr="10.JPG"/>
          <p:cNvPicPr>
            <a:picLocks noGrp="1" noChangeAspect="1"/>
          </p:cNvPicPr>
          <p:nvPr>
            <p:ph type="pic" sz="quarter" idx="10"/>
          </p:nvPr>
        </p:nvPicPr>
        <p:blipFill>
          <a:blip r:embed="rId3"/>
          <a:srcRect l="34938" r="34938"/>
          <a:stretch>
            <a:fillRect/>
          </a:stretch>
        </p:blipFill>
        <p:spPr/>
      </p:pic>
      <p:pic>
        <p:nvPicPr>
          <p:cNvPr id="15" name="Picture Placeholder 14" descr="Capture.JPG"/>
          <p:cNvPicPr>
            <a:picLocks noGrp="1" noChangeAspect="1"/>
          </p:cNvPicPr>
          <p:nvPr>
            <p:ph type="pic" sz="quarter" idx="11"/>
          </p:nvPr>
        </p:nvPicPr>
        <p:blipFill>
          <a:blip r:embed="rId4"/>
          <a:srcRect t="19449" b="19449"/>
          <a:stretch>
            <a:fillRect/>
          </a:stretch>
        </p:blipFill>
        <p:spPr/>
      </p:pic>
      <p:pic>
        <p:nvPicPr>
          <p:cNvPr id="17" name="Picture Placeholder 16" descr="100.JPG"/>
          <p:cNvPicPr>
            <a:picLocks noGrp="1" noChangeAspect="1"/>
          </p:cNvPicPr>
          <p:nvPr>
            <p:ph type="pic" sz="quarter" idx="12"/>
          </p:nvPr>
        </p:nvPicPr>
        <p:blipFill>
          <a:blip r:embed="rId5"/>
          <a:srcRect l="23072" r="23072"/>
          <a:stretch>
            <a:fillRect/>
          </a:stretch>
        </p:blipFill>
        <p:spPr/>
      </p:pic>
      <p:sp>
        <p:nvSpPr>
          <p:cNvPr id="18" name="TextBox 17"/>
          <p:cNvSpPr txBox="1"/>
          <p:nvPr/>
        </p:nvSpPr>
        <p:spPr>
          <a:xfrm>
            <a:off x="2438400" y="314980"/>
            <a:ext cx="4572000" cy="523220"/>
          </a:xfrm>
          <a:prstGeom prst="rect">
            <a:avLst/>
          </a:prstGeom>
          <a:noFill/>
        </p:spPr>
        <p:txBody>
          <a:bodyPr wrap="square" rtlCol="0">
            <a:spAutoFit/>
          </a:bodyPr>
          <a:lstStyle/>
          <a:p>
            <a:r>
              <a:rPr lang="en-US" sz="2800" i="1" dirty="0" smtClean="0">
                <a:latin typeface="Century Gothic" pitchFamily="34" charset="0"/>
                <a:ea typeface="Batang" pitchFamily="18" charset="-127"/>
                <a:cs typeface="Aharoni" pitchFamily="2" charset="-79"/>
              </a:rPr>
              <a:t>	The Search</a:t>
            </a:r>
            <a:endParaRPr lang="en-US" sz="2800" i="1" dirty="0">
              <a:latin typeface="Century Gothic" pitchFamily="34" charset="0"/>
              <a:ea typeface="Batang" pitchFamily="18" charset="-127"/>
              <a:cs typeface="Aharoni" pitchFamily="2" charset="-79"/>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ل云玗İαЂÕØÚáÛ丫:Téxt Plàçèhòlðêr 表¥鷗字㌍_W 10"/>
          <p:cNvSpPr>
            <a:spLocks noGrp="1"/>
          </p:cNvSpPr>
          <p:nvPr>
            <p:ph type="body" sz="quarter" idx="13"/>
          </p:nvPr>
        </p:nvSpPr>
        <p:spPr>
          <a:xfrm>
            <a:off x="228600" y="5105400"/>
            <a:ext cx="8610600" cy="1752600"/>
          </a:xfrm>
        </p:spPr>
        <p:txBody>
          <a:bodyPr/>
          <a:lstStyle>
            <a:extLst/>
          </a:lstStyle>
          <a:p>
            <a:r>
              <a:rPr lang="en-US" dirty="0" smtClean="0"/>
              <a:t>Following the trail for about half a kilometer, the search party found the remains of an improvised campfire, and next to the remains, they found </a:t>
            </a:r>
            <a:r>
              <a:rPr lang="en-US" b="1" dirty="0" smtClean="0"/>
              <a:t>dead bodies of two of the trekkers. Namely, Yuri </a:t>
            </a:r>
            <a:r>
              <a:rPr lang="en-US" b="1" dirty="0" err="1" smtClean="0"/>
              <a:t>Doroshenko</a:t>
            </a:r>
            <a:r>
              <a:rPr lang="en-US" b="1" dirty="0" smtClean="0"/>
              <a:t> and Yuri </a:t>
            </a:r>
            <a:r>
              <a:rPr lang="en-US" b="1" dirty="0" err="1" smtClean="0"/>
              <a:t>Krivonoschenko</a:t>
            </a:r>
            <a:r>
              <a:rPr lang="en-US" b="1" dirty="0" smtClean="0"/>
              <a:t>.</a:t>
            </a:r>
            <a:endParaRPr lang="en-US" b="1" dirty="0"/>
          </a:p>
        </p:txBody>
      </p:sp>
      <p:pic>
        <p:nvPicPr>
          <p:cNvPr id="9" name="Picture Placeholder 8" descr="111.JPG"/>
          <p:cNvPicPr>
            <a:picLocks noGrp="1" noChangeAspect="1"/>
          </p:cNvPicPr>
          <p:nvPr>
            <p:ph type="pic" sz="quarter" idx="10"/>
          </p:nvPr>
        </p:nvPicPr>
        <p:blipFill>
          <a:blip r:embed="rId3"/>
          <a:srcRect l="20032" r="20032"/>
          <a:stretch>
            <a:fillRect/>
          </a:stretch>
        </p:blipFill>
        <p:spPr/>
      </p:pic>
      <p:pic>
        <p:nvPicPr>
          <p:cNvPr id="12" name="Picture Placeholder 11" descr="2222.JPG"/>
          <p:cNvPicPr>
            <a:picLocks noGrp="1" noChangeAspect="1"/>
          </p:cNvPicPr>
          <p:nvPr>
            <p:ph type="pic" sz="quarter" idx="11"/>
          </p:nvPr>
        </p:nvPicPr>
        <p:blipFill>
          <a:blip r:embed="rId4"/>
          <a:srcRect l="18252" r="18252"/>
          <a:stretch>
            <a:fillRect/>
          </a:stretch>
        </p:blipFill>
        <p:spPr>
          <a:xfrm>
            <a:off x="3200400" y="1066800"/>
            <a:ext cx="2743200" cy="3657600"/>
          </a:xfrm>
        </p:spPr>
      </p:pic>
      <p:sp>
        <p:nvSpPr>
          <p:cNvPr id="13" name="TextBox 12"/>
          <p:cNvSpPr txBox="1"/>
          <p:nvPr/>
        </p:nvSpPr>
        <p:spPr>
          <a:xfrm>
            <a:off x="2362200" y="314980"/>
            <a:ext cx="4572000" cy="523220"/>
          </a:xfrm>
          <a:prstGeom prst="rect">
            <a:avLst/>
          </a:prstGeom>
          <a:noFill/>
        </p:spPr>
        <p:txBody>
          <a:bodyPr wrap="square" rtlCol="0">
            <a:spAutoFit/>
          </a:bodyPr>
          <a:lstStyle/>
          <a:p>
            <a:r>
              <a:rPr lang="en-US" sz="2800" i="1" dirty="0" smtClean="0">
                <a:latin typeface="Century Gothic" pitchFamily="34" charset="0"/>
                <a:ea typeface="Batang" pitchFamily="18" charset="-127"/>
                <a:cs typeface="Aharoni" pitchFamily="2" charset="-79"/>
              </a:rPr>
              <a:t>	The Search</a:t>
            </a:r>
            <a:endParaRPr lang="en-US" sz="2800" i="1" dirty="0">
              <a:latin typeface="Century Gothic" pitchFamily="34" charset="0"/>
              <a:ea typeface="Batang" pitchFamily="18" charset="-127"/>
              <a:cs typeface="Aharoni" pitchFamily="2" charset="-79"/>
            </a:endParaRPr>
          </a:p>
        </p:txBody>
      </p:sp>
      <p:sp>
        <p:nvSpPr>
          <p:cNvPr id="18" name="TextBox 17"/>
          <p:cNvSpPr txBox="1"/>
          <p:nvPr/>
        </p:nvSpPr>
        <p:spPr>
          <a:xfrm>
            <a:off x="4191000" y="4343400"/>
            <a:ext cx="4572000" cy="369332"/>
          </a:xfrm>
          <a:prstGeom prst="rect">
            <a:avLst/>
          </a:prstGeom>
          <a:noFill/>
        </p:spPr>
        <p:txBody>
          <a:bodyPr wrap="square" rtlCol="0">
            <a:spAutoFit/>
          </a:bodyPr>
          <a:lstStyle/>
          <a:p>
            <a:r>
              <a:rPr lang="en-US" i="1" dirty="0" smtClean="0">
                <a:solidFill>
                  <a:schemeClr val="accent1"/>
                </a:solidFill>
                <a:latin typeface="Century Gothic" pitchFamily="34" charset="0"/>
                <a:ea typeface="Batang" pitchFamily="18" charset="-127"/>
                <a:cs typeface="Aharoni" pitchFamily="2" charset="-79"/>
              </a:rPr>
              <a:t>j</a:t>
            </a:r>
            <a:r>
              <a:rPr lang="en-US" i="1" dirty="0" smtClean="0">
                <a:solidFill>
                  <a:schemeClr val="accent1"/>
                </a:solidFill>
                <a:latin typeface="Century Gothic" pitchFamily="34" charset="0"/>
                <a:ea typeface="Batang" pitchFamily="18" charset="-127"/>
                <a:cs typeface="Aharoni" pitchFamily="2" charset="-79"/>
              </a:rPr>
              <a:t>ust </a:t>
            </a:r>
            <a:r>
              <a:rPr lang="en-US" i="1" dirty="0" err="1" smtClean="0">
                <a:solidFill>
                  <a:schemeClr val="accent1"/>
                </a:solidFill>
                <a:latin typeface="Century Gothic" pitchFamily="34" charset="0"/>
                <a:ea typeface="Batang" pitchFamily="18" charset="-127"/>
                <a:cs typeface="Aharoni" pitchFamily="2" charset="-79"/>
              </a:rPr>
              <a:t>vibing</a:t>
            </a:r>
            <a:r>
              <a:rPr lang="en-US" i="1" dirty="0" smtClean="0">
                <a:solidFill>
                  <a:schemeClr val="accent1"/>
                </a:solidFill>
                <a:latin typeface="Century Gothic" pitchFamily="34" charset="0"/>
                <a:ea typeface="Batang" pitchFamily="18" charset="-127"/>
                <a:cs typeface="Aharoni" pitchFamily="2" charset="-79"/>
              </a:rPr>
              <a:t> doe</a:t>
            </a:r>
            <a:endParaRPr lang="en-US" i="1" dirty="0">
              <a:solidFill>
                <a:schemeClr val="accent1"/>
              </a:solidFill>
              <a:latin typeface="Century Gothic" pitchFamily="34" charset="0"/>
              <a:ea typeface="Batang" pitchFamily="18" charset="-127"/>
              <a:cs typeface="Aharoni" pitchFamily="2" charset="-79"/>
            </a:endParaRPr>
          </a:p>
        </p:txBody>
      </p:sp>
      <p:pic>
        <p:nvPicPr>
          <p:cNvPr id="16" name="Picture Placeholder 15" descr="3333.JPG"/>
          <p:cNvPicPr>
            <a:picLocks noGrp="1" noChangeAspect="1"/>
          </p:cNvPicPr>
          <p:nvPr>
            <p:ph type="pic" sz="quarter" idx="12"/>
          </p:nvPr>
        </p:nvPicPr>
        <p:blipFill>
          <a:blip r:embed="rId5"/>
          <a:srcRect l="16171" r="16171"/>
          <a:stretch>
            <a:fillRect/>
          </a:stretch>
        </p:blipFill>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62200" y="304800"/>
            <a:ext cx="4572000" cy="523220"/>
          </a:xfrm>
          <a:prstGeom prst="rect">
            <a:avLst/>
          </a:prstGeom>
          <a:noFill/>
        </p:spPr>
        <p:txBody>
          <a:bodyPr wrap="square" rtlCol="0">
            <a:spAutoFit/>
          </a:bodyPr>
          <a:lstStyle/>
          <a:p>
            <a:r>
              <a:rPr lang="en-US" sz="2800" i="1" dirty="0" smtClean="0">
                <a:latin typeface="Century Gothic" pitchFamily="34" charset="0"/>
                <a:ea typeface="Batang" pitchFamily="18" charset="-127"/>
                <a:cs typeface="Aharoni" pitchFamily="2" charset="-79"/>
              </a:rPr>
              <a:t>	The Bodies</a:t>
            </a:r>
            <a:endParaRPr lang="en-US" sz="2800" i="1" dirty="0">
              <a:latin typeface="Century Gothic" pitchFamily="34" charset="0"/>
              <a:ea typeface="Batang" pitchFamily="18" charset="-127"/>
              <a:cs typeface="Aharoni" pitchFamily="2" charset="-79"/>
            </a:endParaRPr>
          </a:p>
        </p:txBody>
      </p:sp>
      <p:sp>
        <p:nvSpPr>
          <p:cNvPr id="12" name="Rectangle 11"/>
          <p:cNvSpPr/>
          <p:nvPr/>
        </p:nvSpPr>
        <p:spPr>
          <a:xfrm>
            <a:off x="76200" y="948690"/>
            <a:ext cx="8763000" cy="5909310"/>
          </a:xfrm>
          <a:prstGeom prst="rect">
            <a:avLst/>
          </a:prstGeom>
        </p:spPr>
        <p:txBody>
          <a:bodyPr wrap="square">
            <a:spAutoFit/>
          </a:bodyPr>
          <a:lstStyle/>
          <a:p>
            <a:r>
              <a:rPr lang="en-US" dirty="0" smtClean="0"/>
              <a:t>It would take over two months to find the bodies of all the hikers, but the first two bodies found were severely underdressed, no accessories like jackets, keys, sweaters etc. were found. </a:t>
            </a:r>
          </a:p>
          <a:p>
            <a:endParaRPr lang="en-US" dirty="0" smtClean="0"/>
          </a:p>
          <a:p>
            <a:r>
              <a:rPr lang="en-US" dirty="0" smtClean="0"/>
              <a:t>The cedar tree was damaged with its broken</a:t>
            </a:r>
          </a:p>
          <a:p>
            <a:r>
              <a:rPr lang="en-US" dirty="0" smtClean="0"/>
              <a:t>branches, as if someone had attempted to </a:t>
            </a:r>
          </a:p>
          <a:p>
            <a:r>
              <a:rPr lang="en-US" dirty="0" smtClean="0"/>
              <a:t>hide from someone or something.</a:t>
            </a:r>
          </a:p>
          <a:p>
            <a:endParaRPr lang="en-US" dirty="0" smtClean="0"/>
          </a:p>
          <a:p>
            <a:r>
              <a:rPr lang="en-US" dirty="0" smtClean="0"/>
              <a:t>The next 3 bodies were found at varying</a:t>
            </a:r>
          </a:p>
          <a:p>
            <a:r>
              <a:rPr lang="en-US" dirty="0" smtClean="0"/>
              <a:t>distances, but they still lacked essential </a:t>
            </a:r>
          </a:p>
          <a:p>
            <a:r>
              <a:rPr lang="en-US" dirty="0" smtClean="0"/>
              <a:t>items such as boots, hats and gloves.</a:t>
            </a:r>
          </a:p>
          <a:p>
            <a:endParaRPr lang="en-US" dirty="0" smtClean="0"/>
          </a:p>
          <a:p>
            <a:r>
              <a:rPr lang="en-US" dirty="0" smtClean="0"/>
              <a:t>Upon further inquiry, it was discovered that</a:t>
            </a:r>
          </a:p>
          <a:p>
            <a:r>
              <a:rPr lang="en-US" dirty="0" smtClean="0"/>
              <a:t>while all of them suffered from minor </a:t>
            </a:r>
            <a:endParaRPr lang="en-US" dirty="0" smtClean="0"/>
          </a:p>
          <a:p>
            <a:r>
              <a:rPr lang="en-US" dirty="0" smtClean="0"/>
              <a:t>injuries, the cause of death for all five was</a:t>
            </a:r>
          </a:p>
          <a:p>
            <a:r>
              <a:rPr lang="en-US" b="1" dirty="0" smtClean="0"/>
              <a:t>Hypothermia. </a:t>
            </a:r>
            <a:r>
              <a:rPr lang="en-US" dirty="0" smtClean="0"/>
              <a:t>The last four hikers were </a:t>
            </a:r>
          </a:p>
          <a:p>
            <a:r>
              <a:rPr lang="en-US" dirty="0" smtClean="0"/>
              <a:t>found at the bottom of the hill, 75 meters from </a:t>
            </a:r>
          </a:p>
          <a:p>
            <a:r>
              <a:rPr lang="en-US" dirty="0" smtClean="0"/>
              <a:t>the tree. Three of them had lethal injuries,</a:t>
            </a:r>
          </a:p>
          <a:p>
            <a:r>
              <a:rPr lang="en-US" dirty="0" smtClean="0"/>
              <a:t>fractured skulls, massive internal bleeding </a:t>
            </a:r>
          </a:p>
          <a:p>
            <a:r>
              <a:rPr lang="en-US" dirty="0" smtClean="0"/>
              <a:t>and broken ribs.</a:t>
            </a:r>
          </a:p>
          <a:p>
            <a:r>
              <a:rPr lang="en-US" dirty="0" smtClean="0"/>
              <a:t> </a:t>
            </a:r>
          </a:p>
        </p:txBody>
      </p:sp>
      <p:pic>
        <p:nvPicPr>
          <p:cNvPr id="14" name="Picture 13" descr="5555.JPG"/>
          <p:cNvPicPr>
            <a:picLocks noChangeAspect="1"/>
          </p:cNvPicPr>
          <p:nvPr/>
        </p:nvPicPr>
        <p:blipFill>
          <a:blip r:embed="rId3"/>
          <a:stretch>
            <a:fillRect/>
          </a:stretch>
        </p:blipFill>
        <p:spPr>
          <a:xfrm>
            <a:off x="5181600" y="1981200"/>
            <a:ext cx="3733800" cy="469553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teamuserimages-a.akamaihd.net/ugc/799863269021499564/5FF6A3BF5F1B36EBCDDAFCD3E54BDD631553500A/"/>
          <p:cNvPicPr>
            <a:picLocks noChangeAspect="1" noChangeArrowheads="1"/>
          </p:cNvPicPr>
          <p:nvPr/>
        </p:nvPicPr>
        <p:blipFill>
          <a:blip r:embed="rId3"/>
          <a:srcRect/>
          <a:stretch>
            <a:fillRect/>
          </a:stretch>
        </p:blipFill>
        <p:spPr bwMode="auto">
          <a:xfrm>
            <a:off x="609600" y="1143000"/>
            <a:ext cx="7769225" cy="4661535"/>
          </a:xfrm>
          <a:prstGeom prst="rect">
            <a:avLst/>
          </a:prstGeom>
          <a:noFill/>
        </p:spPr>
      </p:pic>
      <p:sp>
        <p:nvSpPr>
          <p:cNvPr id="8" name="TextBox 7"/>
          <p:cNvSpPr txBox="1"/>
          <p:nvPr/>
        </p:nvSpPr>
        <p:spPr>
          <a:xfrm>
            <a:off x="609600" y="3856672"/>
            <a:ext cx="4418197" cy="1477328"/>
          </a:xfrm>
          <a:prstGeom prst="rect">
            <a:avLst/>
          </a:prstGeom>
          <a:noFill/>
        </p:spPr>
        <p:txBody>
          <a:bodyPr wrap="none" rtlCol="0">
            <a:spAutoFit/>
          </a:bodyPr>
          <a:lstStyle/>
          <a:p>
            <a:r>
              <a:rPr lang="en-US" b="1" dirty="0" smtClean="0">
                <a:solidFill>
                  <a:schemeClr val="bg2"/>
                </a:solidFill>
              </a:rPr>
              <a:t>Hi, just a real quick disclaimer,</a:t>
            </a:r>
          </a:p>
          <a:p>
            <a:endParaRPr lang="en-US" b="1" dirty="0" smtClean="0">
              <a:solidFill>
                <a:schemeClr val="bg2"/>
              </a:solidFill>
            </a:endParaRPr>
          </a:p>
          <a:p>
            <a:r>
              <a:rPr lang="en-US" b="1" dirty="0" smtClean="0">
                <a:solidFill>
                  <a:schemeClr val="bg2"/>
                </a:solidFill>
              </a:rPr>
              <a:t>The images and the content gets</a:t>
            </a:r>
          </a:p>
          <a:p>
            <a:r>
              <a:rPr lang="en-US" b="1" dirty="0" smtClean="0">
                <a:solidFill>
                  <a:srgbClr val="C00000"/>
                </a:solidFill>
              </a:rPr>
              <a:t>very graphic </a:t>
            </a:r>
            <a:r>
              <a:rPr lang="en-US" b="1" dirty="0" smtClean="0">
                <a:solidFill>
                  <a:schemeClr val="bg2"/>
                </a:solidFill>
              </a:rPr>
              <a:t>from here on out, stay</a:t>
            </a:r>
          </a:p>
          <a:p>
            <a:r>
              <a:rPr lang="en-US" b="1" dirty="0" smtClean="0">
                <a:solidFill>
                  <a:schemeClr val="bg2"/>
                </a:solidFill>
              </a:rPr>
              <a:t>healthy and wholesome kings.</a:t>
            </a:r>
            <a:endParaRPr lang="en-US" b="1" dirty="0">
              <a:solidFill>
                <a:schemeClr val="bg2"/>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04800"/>
            <a:ext cx="4572000" cy="523220"/>
          </a:xfrm>
          <a:prstGeom prst="rect">
            <a:avLst/>
          </a:prstGeom>
          <a:noFill/>
        </p:spPr>
        <p:txBody>
          <a:bodyPr wrap="square" rtlCol="0">
            <a:spAutoFit/>
          </a:bodyPr>
          <a:lstStyle/>
          <a:p>
            <a:r>
              <a:rPr lang="en-US" sz="2800" i="1" dirty="0" smtClean="0">
                <a:latin typeface="Century Gothic" pitchFamily="34" charset="0"/>
                <a:ea typeface="Batang" pitchFamily="18" charset="-127"/>
                <a:cs typeface="Aharoni" pitchFamily="2" charset="-79"/>
              </a:rPr>
              <a:t>	The Bodies</a:t>
            </a:r>
            <a:endParaRPr lang="en-US" sz="2800" i="1" dirty="0">
              <a:latin typeface="Century Gothic" pitchFamily="34" charset="0"/>
              <a:ea typeface="Batang" pitchFamily="18" charset="-127"/>
              <a:cs typeface="Aharoni" pitchFamily="2" charset="-79"/>
            </a:endParaRPr>
          </a:p>
        </p:txBody>
      </p:sp>
      <p:sp>
        <p:nvSpPr>
          <p:cNvPr id="5" name="Rectangle 4"/>
          <p:cNvSpPr/>
          <p:nvPr/>
        </p:nvSpPr>
        <p:spPr>
          <a:xfrm>
            <a:off x="76200" y="990600"/>
            <a:ext cx="8763000" cy="5355312"/>
          </a:xfrm>
          <a:prstGeom prst="rect">
            <a:avLst/>
          </a:prstGeom>
        </p:spPr>
        <p:txBody>
          <a:bodyPr wrap="square">
            <a:spAutoFit/>
          </a:bodyPr>
          <a:lstStyle/>
          <a:p>
            <a:r>
              <a:rPr lang="en-US" dirty="0" smtClean="0"/>
              <a:t>Experts were called and they confirmed that the injuries suffered by the hikers couldn’t have been inflicted from another person, and that they must have been alive when they got them.</a:t>
            </a:r>
          </a:p>
          <a:p>
            <a:endParaRPr lang="en-US" dirty="0" smtClean="0"/>
          </a:p>
          <a:p>
            <a:r>
              <a:rPr lang="en-US" dirty="0" smtClean="0"/>
              <a:t>Two of them had been found with gaping eye sockets, and a women with a missing tongue. The last of the four had a broken nose and a deformed neck but cause of death was hypothermia.</a:t>
            </a:r>
          </a:p>
          <a:p>
            <a:endParaRPr lang="en-US" dirty="0" smtClean="0"/>
          </a:p>
          <a:p>
            <a:r>
              <a:rPr lang="en-US" dirty="0" smtClean="0"/>
              <a:t>The most mysterious part was that their articles of clothing were later found to be abnormally radioactive.</a:t>
            </a:r>
          </a:p>
          <a:p>
            <a:endParaRPr lang="en-US" dirty="0" smtClean="0"/>
          </a:p>
          <a:p>
            <a:r>
              <a:rPr lang="en-US" dirty="0" smtClean="0"/>
              <a:t>The case was closed on May 28</a:t>
            </a:r>
            <a:r>
              <a:rPr lang="en-US" baseline="30000" dirty="0" smtClean="0"/>
              <a:t>th</a:t>
            </a:r>
            <a:r>
              <a:rPr lang="en-US" dirty="0" smtClean="0"/>
              <a:t> with a cryptic and vague conclusion:</a:t>
            </a:r>
          </a:p>
          <a:p>
            <a:endParaRPr lang="en-US" b="1" dirty="0" smtClean="0"/>
          </a:p>
          <a:p>
            <a:r>
              <a:rPr lang="en-US" b="1" dirty="0" smtClean="0"/>
              <a:t>“The cause of death was an unknown and compelling force which the hikers were unable to overcome.” </a:t>
            </a:r>
          </a:p>
          <a:p>
            <a:endParaRPr lang="en-US" dirty="0" smtClean="0"/>
          </a:p>
          <a:p>
            <a:endParaRPr lang="en-US" dirty="0" smtClean="0"/>
          </a:p>
          <a:p>
            <a:endParaRPr lang="en-US" dirty="0" smtClean="0"/>
          </a:p>
          <a:p>
            <a:r>
              <a:rPr lang="en-US" dirty="0" smtClean="0"/>
              <a:t> </a:t>
            </a: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Photo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ClassicPhotoAlbum</Template>
  <TotalTime>0</TotalTime>
  <Words>635</Words>
  <Application>Microsoft Office PowerPoint</Application>
  <PresentationFormat>On-screen Show (4:3)</PresentationFormat>
  <Paragraphs>65</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ClassicPhotoAlbum</vt:lpstr>
      <vt:lpstr>The Dyatlov incident,</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2019-12-17T15:57:59Z</dcterms:created>
  <dcterms:modified xsi:type="dcterms:W3CDTF">2019-12-17T17:21:41Z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