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4026" r:id="rId2"/>
  </p:sldMasterIdLst>
  <p:notesMasterIdLst>
    <p:notesMasterId r:id="rId74"/>
  </p:notesMasterIdLst>
  <p:handoutMasterIdLst>
    <p:handoutMasterId r:id="rId75"/>
  </p:handoutMasterIdLst>
  <p:sldIdLst>
    <p:sldId id="1139" r:id="rId3"/>
    <p:sldId id="1057" r:id="rId4"/>
    <p:sldId id="1148" r:id="rId5"/>
    <p:sldId id="1042" r:id="rId6"/>
    <p:sldId id="1041" r:id="rId7"/>
    <p:sldId id="1064" r:id="rId8"/>
    <p:sldId id="1043" r:id="rId9"/>
    <p:sldId id="1044" r:id="rId10"/>
    <p:sldId id="1045" r:id="rId11"/>
    <p:sldId id="1149" r:id="rId12"/>
    <p:sldId id="1165" r:id="rId13"/>
    <p:sldId id="1158" r:id="rId14"/>
    <p:sldId id="1150" r:id="rId15"/>
    <p:sldId id="1166" r:id="rId16"/>
    <p:sldId id="1140" r:id="rId17"/>
    <p:sldId id="1053" r:id="rId18"/>
    <p:sldId id="1178" r:id="rId19"/>
    <p:sldId id="1054" r:id="rId20"/>
    <p:sldId id="1179" r:id="rId21"/>
    <p:sldId id="1065" r:id="rId22"/>
    <p:sldId id="1055" r:id="rId23"/>
    <p:sldId id="1056" r:id="rId24"/>
    <p:sldId id="1124" r:id="rId25"/>
    <p:sldId id="1125" r:id="rId26"/>
    <p:sldId id="1182" r:id="rId27"/>
    <p:sldId id="1151" r:id="rId28"/>
    <p:sldId id="1152" r:id="rId29"/>
    <p:sldId id="1167" r:id="rId30"/>
    <p:sldId id="1183" r:id="rId31"/>
    <p:sldId id="1153" r:id="rId32"/>
    <p:sldId id="1181" r:id="rId33"/>
    <p:sldId id="1154" r:id="rId34"/>
    <p:sldId id="1184" r:id="rId35"/>
    <p:sldId id="1168" r:id="rId36"/>
    <p:sldId id="1070" r:id="rId37"/>
    <p:sldId id="1127" r:id="rId38"/>
    <p:sldId id="1155" r:id="rId39"/>
    <p:sldId id="1156" r:id="rId40"/>
    <p:sldId id="1169" r:id="rId41"/>
    <p:sldId id="1066" r:id="rId42"/>
    <p:sldId id="749" r:id="rId43"/>
    <p:sldId id="1134" r:id="rId44"/>
    <p:sldId id="881" r:id="rId45"/>
    <p:sldId id="890" r:id="rId46"/>
    <p:sldId id="722" r:id="rId47"/>
    <p:sldId id="797" r:id="rId48"/>
    <p:sldId id="723" r:id="rId49"/>
    <p:sldId id="724" r:id="rId50"/>
    <p:sldId id="1067" r:id="rId51"/>
    <p:sldId id="1119" r:id="rId52"/>
    <p:sldId id="1000" r:id="rId53"/>
    <p:sldId id="1159" r:id="rId54"/>
    <p:sldId id="1160" r:id="rId55"/>
    <p:sldId id="1170" r:id="rId56"/>
    <p:sldId id="1161" r:id="rId57"/>
    <p:sldId id="1172" r:id="rId58"/>
    <p:sldId id="1162" r:id="rId59"/>
    <p:sldId id="1173" r:id="rId60"/>
    <p:sldId id="995" r:id="rId61"/>
    <p:sldId id="991" r:id="rId62"/>
    <p:sldId id="992" r:id="rId63"/>
    <p:sldId id="1163" r:id="rId64"/>
    <p:sldId id="1164" r:id="rId65"/>
    <p:sldId id="1171" r:id="rId66"/>
    <p:sldId id="1186" r:id="rId67"/>
    <p:sldId id="1059" r:id="rId68"/>
    <p:sldId id="1061" r:id="rId69"/>
    <p:sldId id="1062" r:id="rId70"/>
    <p:sldId id="1069" r:id="rId71"/>
    <p:sldId id="737" r:id="rId72"/>
    <p:sldId id="738" r:id="rId73"/>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6EA"/>
    <a:srgbClr val="FAE2F6"/>
    <a:srgbClr val="170981"/>
    <a:srgbClr val="121328"/>
    <a:srgbClr val="D7FDF9"/>
    <a:srgbClr val="003366"/>
    <a:srgbClr val="FF7C8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88220" autoAdjust="0"/>
  </p:normalViewPr>
  <p:slideViewPr>
    <p:cSldViewPr>
      <p:cViewPr varScale="1">
        <p:scale>
          <a:sx n="57" d="100"/>
          <a:sy n="57" d="100"/>
        </p:scale>
        <p:origin x="1728"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pPr>
              <a:defRPr/>
            </a:pPr>
            <a:fld id="{08981779-B6B2-4EEF-BACA-0CE17C26887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387850"/>
            <a:ext cx="5140325" cy="4156075"/>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pPr>
              <a:defRPr/>
            </a:pPr>
            <a:fld id="{C1D171B1-721C-45BC-A8C4-CD254CFBF73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A4AC9EE5-CF7C-4CCF-9157-276B4542D1EA}" type="slidenum">
              <a:rPr lang="en-US" altLang="en-US" sz="1200">
                <a:latin typeface="Times New Roman" panose="02020603050405020304" pitchFamily="18" charset="0"/>
              </a:rPr>
              <a:pPr algn="r"/>
              <a:t>1</a:t>
            </a:fld>
            <a:endParaRPr lang="en-US" altLang="en-US" sz="120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75BA8CC-65D6-45A9-8310-02A52016C8EF}" type="slidenum">
              <a:rPr lang="en-US" altLang="en-US" sz="1200" smtClean="0">
                <a:latin typeface="Times New Roman" panose="02020603050405020304" pitchFamily="18" charset="0"/>
              </a:rPr>
              <a:pPr/>
              <a:t>16</a:t>
            </a:fld>
            <a:endParaRPr lang="en-US" altLang="en-US" sz="1200"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1196975" y="692150"/>
            <a:ext cx="4618038" cy="3463925"/>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Enrich using data integration research!!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56950F1-C8C6-464E-922A-14B5E995BD5E}" type="slidenum">
              <a:rPr lang="en-US" altLang="en-US" sz="1200" smtClean="0">
                <a:latin typeface="Times New Roman" panose="02020603050405020304" pitchFamily="18" charset="0"/>
              </a:rPr>
              <a:pPr/>
              <a:t>18</a:t>
            </a:fld>
            <a:endParaRPr lang="en-US" altLang="en-US" sz="1200"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xfrm>
            <a:off x="1196975" y="692150"/>
            <a:ext cx="4618038" cy="3463925"/>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AA57F41-53BE-4246-BA3E-6B62F4BD64EA}" type="slidenum">
              <a:rPr lang="en-US" altLang="en-US" sz="1200" smtClean="0">
                <a:latin typeface="Times New Roman" panose="02020603050405020304" pitchFamily="18" charset="0"/>
              </a:rPr>
              <a:pPr/>
              <a:t>20</a:t>
            </a:fld>
            <a:endParaRPr lang="en-US" altLang="en-US" sz="1200" smtClean="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00020AD-0985-48DC-9795-9C56D1CC1FD9}" type="slidenum">
              <a:rPr lang="en-US" altLang="en-US" sz="1200" smtClean="0">
                <a:latin typeface="Times New Roman" panose="02020603050405020304" pitchFamily="18" charset="0"/>
              </a:rPr>
              <a:pPr/>
              <a:t>21</a:t>
            </a:fld>
            <a:endParaRPr lang="en-US" altLang="en-US" sz="1200"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xfrm>
            <a:off x="1196975" y="692150"/>
            <a:ext cx="4618038" cy="3463925"/>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Should ask students to do some survey on data integration.  -JH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8F57C94-52B1-4FBA-A341-A6D8D08FE993}" type="slidenum">
              <a:rPr lang="en-US" altLang="en-US" sz="1200" smtClean="0">
                <a:latin typeface="Times New Roman" panose="02020603050405020304" pitchFamily="18" charset="0"/>
              </a:rPr>
              <a:pPr/>
              <a:t>22</a:t>
            </a:fld>
            <a:endParaRPr lang="en-US" altLang="en-US" sz="1200" smtClean="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xfrm>
            <a:off x="1196975" y="692150"/>
            <a:ext cx="4618038" cy="3463925"/>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9pPr>
          </a:lstStyle>
          <a:p>
            <a:pPr eaLnBrk="1">
              <a:lnSpc>
                <a:spcPct val="93000"/>
              </a:lnSpc>
              <a:buSzPct val="100000"/>
            </a:pPr>
            <a:fld id="{2DCBF290-7C93-4FAA-AB85-897BF99C4DBB}" type="slidenum">
              <a:rPr lang="en-US" altLang="en-US" sz="1400" smtClean="0">
                <a:solidFill>
                  <a:srgbClr val="000000"/>
                </a:solidFill>
                <a:latin typeface="Times New Roman" panose="02020603050405020304" pitchFamily="18" charset="0"/>
                <a:cs typeface="DejaVu Sans" pitchFamily="34" charset="0"/>
              </a:rPr>
              <a:pPr eaLnBrk="1">
                <a:lnSpc>
                  <a:spcPct val="93000"/>
                </a:lnSpc>
                <a:buSzPct val="100000"/>
              </a:pPr>
              <a:t>26</a:t>
            </a:fld>
            <a:endParaRPr lang="en-US" altLang="en-US" sz="1400" smtClean="0">
              <a:solidFill>
                <a:srgbClr val="000000"/>
              </a:solidFill>
              <a:latin typeface="Times New Roman" panose="02020603050405020304" pitchFamily="18" charset="0"/>
              <a:cs typeface="DejaVu Sans" pitchFamily="34" charset="0"/>
            </a:endParaRPr>
          </a:p>
        </p:txBody>
      </p:sp>
      <p:sp>
        <p:nvSpPr>
          <p:cNvPr id="49155" name="Rectangle 1"/>
          <p:cNvSpPr>
            <a:spLocks noGrp="1" noRot="1" noChangeAspect="1" noChangeArrowheads="1" noTextEdit="1"/>
          </p:cNvSpPr>
          <p:nvPr>
            <p:ph type="sldImg"/>
          </p:nvPr>
        </p:nvSpPr>
        <p:spPr>
          <a:xfrm>
            <a:off x="1106488" y="812800"/>
            <a:ext cx="5345112" cy="4008438"/>
          </a:xfrm>
          <a:solidFill>
            <a:srgbClr val="FFFFFF"/>
          </a:solidFill>
          <a:ln/>
        </p:spPr>
      </p:sp>
      <p:sp>
        <p:nvSpPr>
          <p:cNvPr id="49156" name="Text Box 2"/>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defTabSz="457200">
              <a:defRPr sz="2400">
                <a:solidFill>
                  <a:schemeClr val="tx1"/>
                </a:solidFill>
                <a:latin typeface="Tahoma" panose="020B0604030504040204" pitchFamily="34" charset="0"/>
              </a:defRPr>
            </a:lvl1pPr>
            <a:lvl2pPr marL="742950" indent="-285750" defTabSz="457200">
              <a:defRPr sz="2400">
                <a:solidFill>
                  <a:schemeClr val="tx1"/>
                </a:solidFill>
                <a:latin typeface="Tahoma" panose="020B0604030504040204" pitchFamily="34" charset="0"/>
              </a:defRPr>
            </a:lvl2pPr>
            <a:lvl3pPr marL="1143000" indent="-228600" defTabSz="457200">
              <a:defRPr sz="2400">
                <a:solidFill>
                  <a:schemeClr val="tx1"/>
                </a:solidFill>
                <a:latin typeface="Tahoma" panose="020B0604030504040204" pitchFamily="34" charset="0"/>
              </a:defRPr>
            </a:lvl3pPr>
            <a:lvl4pPr marL="1600200" indent="-228600" defTabSz="457200">
              <a:defRPr sz="2400">
                <a:solidFill>
                  <a:schemeClr val="tx1"/>
                </a:solidFill>
                <a:latin typeface="Tahoma" panose="020B0604030504040204" pitchFamily="34" charset="0"/>
              </a:defRPr>
            </a:lvl4pPr>
            <a:lvl5pPr marL="2057400" indent="-228600" defTabSz="457200">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defRPr sz="2400">
                <a:solidFill>
                  <a:schemeClr val="tx1"/>
                </a:solidFill>
                <a:latin typeface="Tahoma" panose="020B0604030504040204" pitchFamily="34" charset="0"/>
              </a:defRPr>
            </a:lvl9pPr>
          </a:lstStyle>
          <a:p>
            <a:pPr eaLnBrk="1">
              <a:lnSpc>
                <a:spcPct val="93000"/>
              </a:lnSpc>
              <a:buClr>
                <a:srgbClr val="000000"/>
              </a:buClr>
              <a:buSzPct val="100000"/>
              <a:buFont typeface="Times New Roman" panose="02020603050405020304" pitchFamily="18" charset="0"/>
              <a:buNone/>
            </a:pPr>
            <a:endParaRPr lang="en-US" altLang="en-US" sz="1800">
              <a:solidFill>
                <a:srgbClr val="FFFFFF"/>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9pPr>
          </a:lstStyle>
          <a:p>
            <a:pPr eaLnBrk="1">
              <a:lnSpc>
                <a:spcPct val="93000"/>
              </a:lnSpc>
              <a:buSzPct val="100000"/>
            </a:pPr>
            <a:fld id="{F4ED9121-252D-440B-ABED-4DAFF6EA0B31}" type="slidenum">
              <a:rPr lang="en-US" altLang="en-US" sz="1400" smtClean="0">
                <a:solidFill>
                  <a:srgbClr val="000000"/>
                </a:solidFill>
                <a:latin typeface="Times New Roman" panose="02020603050405020304" pitchFamily="18" charset="0"/>
                <a:cs typeface="DejaVu Sans" pitchFamily="34" charset="0"/>
              </a:rPr>
              <a:pPr eaLnBrk="1">
                <a:lnSpc>
                  <a:spcPct val="93000"/>
                </a:lnSpc>
                <a:buSzPct val="100000"/>
              </a:pPr>
              <a:t>27</a:t>
            </a:fld>
            <a:endParaRPr lang="en-US" altLang="en-US" sz="1400" smtClean="0">
              <a:solidFill>
                <a:srgbClr val="000000"/>
              </a:solidFill>
              <a:latin typeface="Times New Roman" panose="02020603050405020304" pitchFamily="18" charset="0"/>
              <a:cs typeface="DejaVu Sans" pitchFamily="34" charset="0"/>
            </a:endParaRPr>
          </a:p>
        </p:txBody>
      </p:sp>
      <p:sp>
        <p:nvSpPr>
          <p:cNvPr id="51203" name="Rectangle 1"/>
          <p:cNvSpPr>
            <a:spLocks noGrp="1" noRot="1" noChangeAspect="1" noChangeArrowheads="1" noTextEdit="1"/>
          </p:cNvSpPr>
          <p:nvPr>
            <p:ph type="sldImg"/>
          </p:nvPr>
        </p:nvSpPr>
        <p:spPr>
          <a:xfrm>
            <a:off x="1106488" y="812800"/>
            <a:ext cx="5345112" cy="4008438"/>
          </a:xfrm>
          <a:solidFill>
            <a:srgbClr val="FFFFFF"/>
          </a:solidFill>
          <a:ln/>
        </p:spPr>
      </p:sp>
      <p:sp>
        <p:nvSpPr>
          <p:cNvPr id="51204" name="Text Box 2"/>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defTabSz="457200">
              <a:defRPr sz="2400">
                <a:solidFill>
                  <a:schemeClr val="tx1"/>
                </a:solidFill>
                <a:latin typeface="Tahoma" panose="020B0604030504040204" pitchFamily="34" charset="0"/>
              </a:defRPr>
            </a:lvl1pPr>
            <a:lvl2pPr marL="742950" indent="-285750" defTabSz="457200">
              <a:defRPr sz="2400">
                <a:solidFill>
                  <a:schemeClr val="tx1"/>
                </a:solidFill>
                <a:latin typeface="Tahoma" panose="020B0604030504040204" pitchFamily="34" charset="0"/>
              </a:defRPr>
            </a:lvl2pPr>
            <a:lvl3pPr marL="1143000" indent="-228600" defTabSz="457200">
              <a:defRPr sz="2400">
                <a:solidFill>
                  <a:schemeClr val="tx1"/>
                </a:solidFill>
                <a:latin typeface="Tahoma" panose="020B0604030504040204" pitchFamily="34" charset="0"/>
              </a:defRPr>
            </a:lvl3pPr>
            <a:lvl4pPr marL="1600200" indent="-228600" defTabSz="457200">
              <a:defRPr sz="2400">
                <a:solidFill>
                  <a:schemeClr val="tx1"/>
                </a:solidFill>
                <a:latin typeface="Tahoma" panose="020B0604030504040204" pitchFamily="34" charset="0"/>
              </a:defRPr>
            </a:lvl4pPr>
            <a:lvl5pPr marL="2057400" indent="-228600" defTabSz="457200">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defRPr sz="2400">
                <a:solidFill>
                  <a:schemeClr val="tx1"/>
                </a:solidFill>
                <a:latin typeface="Tahoma" panose="020B0604030504040204" pitchFamily="34" charset="0"/>
              </a:defRPr>
            </a:lvl9pPr>
          </a:lstStyle>
          <a:p>
            <a:pPr eaLnBrk="1">
              <a:lnSpc>
                <a:spcPct val="93000"/>
              </a:lnSpc>
              <a:buClr>
                <a:srgbClr val="000000"/>
              </a:buClr>
              <a:buSzPct val="100000"/>
              <a:buFont typeface="Times New Roman" panose="02020603050405020304" pitchFamily="18" charset="0"/>
              <a:buNone/>
            </a:pPr>
            <a:endParaRPr lang="en-US" altLang="en-US" sz="1800">
              <a:solidFill>
                <a:srgbClr val="FFFFFF"/>
              </a:solidFill>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9pPr>
          </a:lstStyle>
          <a:p>
            <a:pPr eaLnBrk="1">
              <a:lnSpc>
                <a:spcPct val="93000"/>
              </a:lnSpc>
              <a:buSzPct val="100000"/>
            </a:pPr>
            <a:fld id="{55142639-AC59-4626-959A-4C3C652D2DD9}" type="slidenum">
              <a:rPr lang="en-US" altLang="en-US" sz="1400" smtClean="0">
                <a:solidFill>
                  <a:srgbClr val="000000"/>
                </a:solidFill>
                <a:latin typeface="Times New Roman" panose="02020603050405020304" pitchFamily="18" charset="0"/>
                <a:cs typeface="DejaVu Sans" pitchFamily="34" charset="0"/>
              </a:rPr>
              <a:pPr eaLnBrk="1">
                <a:lnSpc>
                  <a:spcPct val="93000"/>
                </a:lnSpc>
                <a:buSzPct val="100000"/>
              </a:pPr>
              <a:t>28</a:t>
            </a:fld>
            <a:endParaRPr lang="en-US" altLang="en-US" sz="1400" smtClean="0">
              <a:solidFill>
                <a:srgbClr val="000000"/>
              </a:solidFill>
              <a:latin typeface="Times New Roman" panose="02020603050405020304" pitchFamily="18" charset="0"/>
              <a:cs typeface="DejaVu Sans" pitchFamily="34" charset="0"/>
            </a:endParaRPr>
          </a:p>
        </p:txBody>
      </p:sp>
      <p:sp>
        <p:nvSpPr>
          <p:cNvPr id="53251" name="Rectangle 1"/>
          <p:cNvSpPr>
            <a:spLocks noGrp="1" noRot="1" noChangeAspect="1" noChangeArrowheads="1" noTextEdit="1"/>
          </p:cNvSpPr>
          <p:nvPr>
            <p:ph type="sldImg"/>
          </p:nvPr>
        </p:nvSpPr>
        <p:spPr>
          <a:xfrm>
            <a:off x="1106488" y="812800"/>
            <a:ext cx="5345112" cy="4008438"/>
          </a:xfrm>
          <a:solidFill>
            <a:srgbClr val="FFFFFF"/>
          </a:solidFill>
          <a:ln/>
        </p:spPr>
      </p:sp>
      <p:sp>
        <p:nvSpPr>
          <p:cNvPr id="53252" name="Text Box 2"/>
          <p:cNvSpPr txBox="1">
            <a:spLocks noChangeArrowheads="1"/>
          </p:cNvSpPr>
          <p:nvPr/>
        </p:nvSpPr>
        <p:spPr bwMode="auto">
          <a:xfrm>
            <a:off x="755650" y="5078413"/>
            <a:ext cx="60483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defTabSz="457200">
              <a:defRPr sz="2400">
                <a:solidFill>
                  <a:schemeClr val="tx1"/>
                </a:solidFill>
                <a:latin typeface="Tahoma" panose="020B0604030504040204" pitchFamily="34" charset="0"/>
              </a:defRPr>
            </a:lvl1pPr>
            <a:lvl2pPr marL="742950" indent="-285750" defTabSz="457200">
              <a:defRPr sz="2400">
                <a:solidFill>
                  <a:schemeClr val="tx1"/>
                </a:solidFill>
                <a:latin typeface="Tahoma" panose="020B0604030504040204" pitchFamily="34" charset="0"/>
              </a:defRPr>
            </a:lvl2pPr>
            <a:lvl3pPr marL="1143000" indent="-228600" defTabSz="457200">
              <a:defRPr sz="2400">
                <a:solidFill>
                  <a:schemeClr val="tx1"/>
                </a:solidFill>
                <a:latin typeface="Tahoma" panose="020B0604030504040204" pitchFamily="34" charset="0"/>
              </a:defRPr>
            </a:lvl3pPr>
            <a:lvl4pPr marL="1600200" indent="-228600" defTabSz="457200">
              <a:defRPr sz="2400">
                <a:solidFill>
                  <a:schemeClr val="tx1"/>
                </a:solidFill>
                <a:latin typeface="Tahoma" panose="020B0604030504040204" pitchFamily="34" charset="0"/>
              </a:defRPr>
            </a:lvl4pPr>
            <a:lvl5pPr marL="2057400" indent="-228600" defTabSz="457200">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defRPr sz="2400">
                <a:solidFill>
                  <a:schemeClr val="tx1"/>
                </a:solidFill>
                <a:latin typeface="Tahoma" panose="020B0604030504040204" pitchFamily="34" charset="0"/>
              </a:defRPr>
            </a:lvl9pPr>
          </a:lstStyle>
          <a:p>
            <a:pPr eaLnBrk="1">
              <a:lnSpc>
                <a:spcPct val="93000"/>
              </a:lnSpc>
              <a:buClr>
                <a:srgbClr val="000000"/>
              </a:buClr>
              <a:buSzPct val="100000"/>
              <a:buFont typeface="Times New Roman" panose="02020603050405020304" pitchFamily="18" charset="0"/>
              <a:buNone/>
            </a:pPr>
            <a:endParaRPr lang="en-US" altLang="en-US" sz="1800">
              <a:solidFill>
                <a:srgbClr val="FFFFFF"/>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D3EA36F-EC13-424E-82F8-42DB738BA97A}" type="slidenum">
              <a:rPr lang="en-US" altLang="en-US" sz="1200" smtClean="0">
                <a:latin typeface="Times New Roman" panose="02020603050405020304" pitchFamily="18" charset="0"/>
              </a:rPr>
              <a:pPr/>
              <a:t>2</a:t>
            </a:fld>
            <a:endParaRPr lang="en-US" altLang="en-US" sz="120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9pPr>
          </a:lstStyle>
          <a:p>
            <a:pPr eaLnBrk="1">
              <a:lnSpc>
                <a:spcPct val="93000"/>
              </a:lnSpc>
              <a:buSzPct val="100000"/>
            </a:pPr>
            <a:fld id="{88AD8EE3-D6D0-4893-A161-0EA11EF18AC0}" type="slidenum">
              <a:rPr lang="en-US" altLang="en-US" sz="1400" smtClean="0">
                <a:solidFill>
                  <a:srgbClr val="000000"/>
                </a:solidFill>
                <a:latin typeface="Times New Roman" panose="02020603050405020304" pitchFamily="18" charset="0"/>
                <a:cs typeface="DejaVu Sans" pitchFamily="34" charset="0"/>
              </a:rPr>
              <a:pPr eaLnBrk="1">
                <a:lnSpc>
                  <a:spcPct val="93000"/>
                </a:lnSpc>
                <a:buSzPct val="100000"/>
              </a:pPr>
              <a:t>30</a:t>
            </a:fld>
            <a:endParaRPr lang="en-US" altLang="en-US" sz="1400" smtClean="0">
              <a:solidFill>
                <a:srgbClr val="000000"/>
              </a:solidFill>
              <a:latin typeface="Times New Roman" panose="02020603050405020304" pitchFamily="18" charset="0"/>
              <a:cs typeface="DejaVu Sans" pitchFamily="34" charset="0"/>
            </a:endParaRPr>
          </a:p>
        </p:txBody>
      </p:sp>
      <p:sp>
        <p:nvSpPr>
          <p:cNvPr id="55299" name="Rectangle 1"/>
          <p:cNvSpPr>
            <a:spLocks noGrp="1" noRot="1" noChangeAspect="1" noChangeArrowheads="1" noTextEdit="1"/>
          </p:cNvSpPr>
          <p:nvPr>
            <p:ph type="sldImg"/>
          </p:nvPr>
        </p:nvSpPr>
        <p:spPr>
          <a:xfrm>
            <a:off x="1106488" y="812800"/>
            <a:ext cx="5343525" cy="4006850"/>
          </a:xfrm>
          <a:solidFill>
            <a:srgbClr val="FFFFFF"/>
          </a:solidFill>
          <a:ln/>
        </p:spPr>
      </p:sp>
      <p:sp>
        <p:nvSpPr>
          <p:cNvPr id="55300" name="Rectangle 2"/>
          <p:cNvSpPr>
            <a:spLocks noGrp="1" noChangeArrowheads="1"/>
          </p:cNvSpPr>
          <p:nvPr>
            <p:ph type="body" idx="1"/>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9pPr>
          </a:lstStyle>
          <a:p>
            <a:pPr eaLnBrk="1">
              <a:lnSpc>
                <a:spcPct val="93000"/>
              </a:lnSpc>
              <a:buSzPct val="100000"/>
            </a:pPr>
            <a:fld id="{009F0865-382D-47D7-B7B0-A05A3A39128C}" type="slidenum">
              <a:rPr lang="en-US" altLang="en-US" sz="1400" smtClean="0">
                <a:solidFill>
                  <a:srgbClr val="000000"/>
                </a:solidFill>
                <a:latin typeface="Times New Roman" panose="02020603050405020304" pitchFamily="18" charset="0"/>
                <a:cs typeface="DejaVu Sans" pitchFamily="34" charset="0"/>
              </a:rPr>
              <a:pPr eaLnBrk="1">
                <a:lnSpc>
                  <a:spcPct val="93000"/>
                </a:lnSpc>
                <a:buSzPct val="100000"/>
              </a:pPr>
              <a:t>31</a:t>
            </a:fld>
            <a:endParaRPr lang="en-US" altLang="en-US" sz="1400" smtClean="0">
              <a:solidFill>
                <a:srgbClr val="000000"/>
              </a:solidFill>
              <a:latin typeface="Times New Roman" panose="02020603050405020304" pitchFamily="18" charset="0"/>
              <a:cs typeface="DejaVu Sans" pitchFamily="34" charset="0"/>
            </a:endParaRPr>
          </a:p>
        </p:txBody>
      </p:sp>
      <p:sp>
        <p:nvSpPr>
          <p:cNvPr id="57347" name="Rectangle 1"/>
          <p:cNvSpPr>
            <a:spLocks noGrp="1" noRot="1" noChangeAspect="1" noChangeArrowheads="1" noTextEdit="1"/>
          </p:cNvSpPr>
          <p:nvPr>
            <p:ph type="sldImg"/>
          </p:nvPr>
        </p:nvSpPr>
        <p:spPr>
          <a:xfrm>
            <a:off x="1106488" y="812800"/>
            <a:ext cx="5343525" cy="4006850"/>
          </a:xfrm>
          <a:solidFill>
            <a:srgbClr val="FFFFFF"/>
          </a:solidFill>
          <a:ln/>
        </p:spPr>
      </p:sp>
      <p:sp>
        <p:nvSpPr>
          <p:cNvPr id="57348" name="Rectangle 2"/>
          <p:cNvSpPr>
            <a:spLocks noGrp="1" noChangeArrowheads="1"/>
          </p:cNvSpPr>
          <p:nvPr>
            <p:ph type="body" idx="1"/>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64103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9pPr>
          </a:lstStyle>
          <a:p>
            <a:pPr eaLnBrk="1">
              <a:lnSpc>
                <a:spcPct val="93000"/>
              </a:lnSpc>
              <a:buSzPct val="100000"/>
            </a:pPr>
            <a:fld id="{009F0865-382D-47D7-B7B0-A05A3A39128C}" type="slidenum">
              <a:rPr lang="en-US" altLang="en-US" sz="1400" smtClean="0">
                <a:solidFill>
                  <a:srgbClr val="000000"/>
                </a:solidFill>
                <a:latin typeface="Times New Roman" panose="02020603050405020304" pitchFamily="18" charset="0"/>
                <a:cs typeface="DejaVu Sans" pitchFamily="34" charset="0"/>
              </a:rPr>
              <a:pPr eaLnBrk="1">
                <a:lnSpc>
                  <a:spcPct val="93000"/>
                </a:lnSpc>
                <a:buSzPct val="100000"/>
              </a:pPr>
              <a:t>32</a:t>
            </a:fld>
            <a:endParaRPr lang="en-US" altLang="en-US" sz="1400" smtClean="0">
              <a:solidFill>
                <a:srgbClr val="000000"/>
              </a:solidFill>
              <a:latin typeface="Times New Roman" panose="02020603050405020304" pitchFamily="18" charset="0"/>
              <a:cs typeface="DejaVu Sans" pitchFamily="34" charset="0"/>
            </a:endParaRPr>
          </a:p>
        </p:txBody>
      </p:sp>
      <p:sp>
        <p:nvSpPr>
          <p:cNvPr id="57347" name="Rectangle 1"/>
          <p:cNvSpPr>
            <a:spLocks noGrp="1" noRot="1" noChangeAspect="1" noChangeArrowheads="1" noTextEdit="1"/>
          </p:cNvSpPr>
          <p:nvPr>
            <p:ph type="sldImg"/>
          </p:nvPr>
        </p:nvSpPr>
        <p:spPr>
          <a:xfrm>
            <a:off x="1106488" y="812800"/>
            <a:ext cx="5343525" cy="4006850"/>
          </a:xfrm>
          <a:solidFill>
            <a:srgbClr val="FFFFFF"/>
          </a:solidFill>
          <a:ln/>
        </p:spPr>
      </p:sp>
      <p:sp>
        <p:nvSpPr>
          <p:cNvPr id="57348" name="Rectangle 2"/>
          <p:cNvSpPr>
            <a:spLocks noGrp="1" noChangeArrowheads="1"/>
          </p:cNvSpPr>
          <p:nvPr>
            <p:ph type="body" idx="1"/>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ahoma" panose="020B0604030504040204" pitchFamily="34" charset="0"/>
              </a:defRPr>
            </a:lvl9pPr>
          </a:lstStyle>
          <a:p>
            <a:pPr eaLnBrk="1">
              <a:lnSpc>
                <a:spcPct val="93000"/>
              </a:lnSpc>
              <a:buSzPct val="100000"/>
            </a:pPr>
            <a:fld id="{202E595F-BEC0-43D5-AFC8-E760BDBE37DE}" type="slidenum">
              <a:rPr lang="en-US" altLang="en-US" sz="1400" smtClean="0">
                <a:solidFill>
                  <a:srgbClr val="000000"/>
                </a:solidFill>
                <a:latin typeface="Times New Roman" panose="02020603050405020304" pitchFamily="18" charset="0"/>
                <a:cs typeface="DejaVu Sans" pitchFamily="34" charset="0"/>
              </a:rPr>
              <a:pPr eaLnBrk="1">
                <a:lnSpc>
                  <a:spcPct val="93000"/>
                </a:lnSpc>
                <a:buSzPct val="100000"/>
              </a:pPr>
              <a:t>34</a:t>
            </a:fld>
            <a:endParaRPr lang="en-US" altLang="en-US" sz="1400" smtClean="0">
              <a:solidFill>
                <a:srgbClr val="000000"/>
              </a:solidFill>
              <a:latin typeface="Times New Roman" panose="02020603050405020304" pitchFamily="18" charset="0"/>
              <a:cs typeface="DejaVu Sans" pitchFamily="34" charset="0"/>
            </a:endParaRPr>
          </a:p>
        </p:txBody>
      </p:sp>
      <p:sp>
        <p:nvSpPr>
          <p:cNvPr id="59395" name="Rectangle 1"/>
          <p:cNvSpPr>
            <a:spLocks noGrp="1" noRot="1" noChangeAspect="1" noChangeArrowheads="1" noTextEdit="1"/>
          </p:cNvSpPr>
          <p:nvPr>
            <p:ph type="sldImg"/>
          </p:nvPr>
        </p:nvSpPr>
        <p:spPr>
          <a:xfrm>
            <a:off x="1106488" y="812800"/>
            <a:ext cx="5343525" cy="4006850"/>
          </a:xfrm>
          <a:solidFill>
            <a:srgbClr val="FFFFFF"/>
          </a:solidFill>
          <a:ln/>
        </p:spPr>
      </p:sp>
      <p:sp>
        <p:nvSpPr>
          <p:cNvPr id="59396" name="Rectangle 2"/>
          <p:cNvSpPr>
            <a:spLocks noGrp="1" noChangeArrowheads="1"/>
          </p:cNvSpPr>
          <p:nvPr>
            <p:ph type="body" idx="1"/>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08088" y="700088"/>
            <a:ext cx="4598987" cy="3449637"/>
          </a:xfrm>
          <a:ln/>
        </p:spPr>
      </p:sp>
      <p:sp>
        <p:nvSpPr>
          <p:cNvPr id="63491" name="Rectangle 3"/>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A681EF1A-8383-404E-A1AB-C860B4CBC719}" type="slidenum">
              <a:rPr lang="en-US" altLang="en-US" sz="1200">
                <a:latin typeface="Times New Roman" panose="02020603050405020304" pitchFamily="18" charset="0"/>
              </a:rPr>
              <a:pPr algn="r"/>
              <a:t>40</a:t>
            </a:fld>
            <a:endParaRPr lang="en-US" altLang="en-US" sz="12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605B6D1-6BF5-4E73-A05F-AEA8FC39E7BB}" type="slidenum">
              <a:rPr lang="en-US" altLang="en-US" sz="1200" smtClean="0">
                <a:latin typeface="Times New Roman" panose="02020603050405020304" pitchFamily="18" charset="0"/>
              </a:rPr>
              <a:pPr/>
              <a:t>41</a:t>
            </a:fld>
            <a:endParaRPr lang="en-US" altLang="en-US" sz="1200" smtClean="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MK 09/09/05: Wiki has dimensionality reduction as feature extraction (PCA) and feature subset selection. It states both wavelet transforms and PCA as forms of data compression. It does not have any pages for "numerosity reduction". We claim there are many different ways to organize data reduction strategies, which is true, so this presentation below should be OK. Let’s discuss.</a:t>
            </a:r>
          </a:p>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5E26E667-0EAD-45D3-BE1E-8F2FACBBA236}" type="slidenum">
              <a:rPr lang="en-US" altLang="en-US" sz="1200">
                <a:latin typeface="Times New Roman" panose="02020603050405020304" pitchFamily="18" charset="0"/>
              </a:rPr>
              <a:pPr algn="r"/>
              <a:t>42</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JH: put SVD at clustering high-D reduction.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9B195F7-E885-4EF9-A566-CE4DC79AB4E9}" type="slidenum">
              <a:rPr lang="en-US" altLang="en-US" sz="1200" smtClean="0">
                <a:latin typeface="Times New Roman" panose="02020603050405020304" pitchFamily="18" charset="0"/>
              </a:rPr>
              <a:pPr/>
              <a:t>43</a:t>
            </a:fld>
            <a:endParaRPr lang="en-US" altLang="en-US" sz="1200" smtClean="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xfrm>
            <a:off x="1198563" y="693738"/>
            <a:ext cx="4616450" cy="3462337"/>
          </a:xfrm>
          <a:ln/>
        </p:spPr>
      </p:sp>
      <p:sp>
        <p:nvSpPr>
          <p:cNvPr id="79876" name="Rectangle 3"/>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96FD99C-47F1-46AD-8096-EE09CBB75126}" type="slidenum">
              <a:rPr lang="en-US" altLang="en-US" sz="1200" smtClean="0">
                <a:latin typeface="Times New Roman" panose="02020603050405020304" pitchFamily="18" charset="0"/>
              </a:rPr>
              <a:pPr/>
              <a:t>4</a:t>
            </a:fld>
            <a:endParaRPr lang="en-US" altLang="en-US" sz="1200" smtClean="0">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xfrm>
            <a:off x="1196975" y="692150"/>
            <a:ext cx="4618038" cy="3463925"/>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265695B-10B3-4F2D-AB30-13B46024DF98}" type="slidenum">
              <a:rPr lang="en-US" altLang="en-US" sz="1200" smtClean="0">
                <a:latin typeface="Times New Roman" panose="02020603050405020304" pitchFamily="18" charset="0"/>
              </a:rPr>
              <a:pPr/>
              <a:t>44</a:t>
            </a:fld>
            <a:endParaRPr lang="en-US" altLang="en-US" sz="1200" smtClean="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E1D5612-B833-41F0-BBC8-5EEBAB52A7C7}" type="slidenum">
              <a:rPr lang="en-US" altLang="en-US" sz="1200" smtClean="0">
                <a:latin typeface="Times New Roman" panose="02020603050405020304" pitchFamily="18" charset="0"/>
              </a:rPr>
              <a:pPr/>
              <a:t>45</a:t>
            </a:fld>
            <a:endParaRPr lang="en-US" altLang="en-US" sz="1200" smtClean="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8CF07C3-2E08-4331-B7AC-470938988473}" type="slidenum">
              <a:rPr lang="en-US" altLang="en-US" sz="1200" smtClean="0">
                <a:latin typeface="Times New Roman" panose="02020603050405020304" pitchFamily="18" charset="0"/>
              </a:rPr>
              <a:pPr/>
              <a:t>46</a:t>
            </a:fld>
            <a:endParaRPr lang="en-US" altLang="en-US" sz="1200" smtClean="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7E780E5-08B8-4130-B0C9-ED713DA6553F}" type="slidenum">
              <a:rPr lang="en-US" altLang="en-US" sz="1200" smtClean="0">
                <a:latin typeface="Times New Roman" panose="02020603050405020304" pitchFamily="18" charset="0"/>
              </a:rPr>
              <a:pPr/>
              <a:t>47</a:t>
            </a:fld>
            <a:endParaRPr lang="en-US" altLang="en-US" sz="1200" smtClean="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A4B2940-6D87-4F96-9FFC-3B465889EE7F}" type="slidenum">
              <a:rPr lang="en-US" altLang="en-US" sz="1200" smtClean="0">
                <a:latin typeface="Times New Roman" panose="02020603050405020304" pitchFamily="18" charset="0"/>
              </a:rPr>
              <a:pPr/>
              <a:t>48</a:t>
            </a:fld>
            <a:endParaRPr lang="en-US" altLang="en-US" sz="1200" smtClean="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F2194892-18E3-4B73-87F8-AC61FAF272F5}" type="slidenum">
              <a:rPr lang="en-US" altLang="en-US" sz="1200">
                <a:latin typeface="Times New Roman" panose="02020603050405020304" pitchFamily="18" charset="0"/>
              </a:rPr>
              <a:pPr algn="r"/>
              <a:t>49</a:t>
            </a:fld>
            <a:endParaRPr lang="en-US" altLang="en-US" sz="120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1F5D834-BA23-4020-B68C-A7D5A85A0A2F}" type="slidenum">
              <a:rPr lang="en-US" altLang="en-US" sz="1200">
                <a:latin typeface="Times New Roman" panose="02020603050405020304" pitchFamily="18" charset="0"/>
              </a:rPr>
              <a:pPr algn="r"/>
              <a:t>50</a:t>
            </a:fld>
            <a:endParaRPr lang="en-US" alt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xfrm>
            <a:off x="1196975" y="692150"/>
            <a:ext cx="4618038" cy="3463925"/>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730911-FED0-4242-ABF0-5E315F23B450}" type="slidenum">
              <a:rPr lang="en-US" altLang="en-US" sz="1200" smtClean="0">
                <a:latin typeface="Times New Roman" panose="02020603050405020304" pitchFamily="18" charset="0"/>
              </a:rPr>
              <a:pPr/>
              <a:t>51</a:t>
            </a:fld>
            <a:endParaRPr lang="en-US" altLang="en-US" sz="1200" smtClean="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xfrm>
            <a:off x="1196975" y="692150"/>
            <a:ext cx="4618038" cy="3463925"/>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65BC201-D826-4E4C-874C-15BE8225CB16}" type="slidenum">
              <a:rPr lang="en-US" altLang="en-US" sz="1200" smtClean="0">
                <a:latin typeface="Times New Roman" panose="02020603050405020304" pitchFamily="18" charset="0"/>
              </a:rPr>
              <a:pPr/>
              <a:t>53</a:t>
            </a:fld>
            <a:endParaRPr lang="en-US" altLang="en-US" sz="1200" smtClean="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1AA2612-94AB-4E57-B9B7-658D8B2904B3}" type="slidenum">
              <a:rPr lang="en-US" altLang="en-US" sz="1200" smtClean="0">
                <a:latin typeface="Times New Roman" panose="02020603050405020304" pitchFamily="18" charset="0"/>
              </a:rPr>
              <a:pPr/>
              <a:t>54</a:t>
            </a:fld>
            <a:endParaRPr lang="en-US" altLang="en-US" sz="1200"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DF3059A-0BFC-4D64-B12F-5B39C65DF79B}" type="slidenum">
              <a:rPr lang="en-US" altLang="en-US" sz="1200" smtClean="0">
                <a:latin typeface="Times New Roman" panose="02020603050405020304" pitchFamily="18" charset="0"/>
              </a:rPr>
              <a:pPr/>
              <a:t>5</a:t>
            </a:fld>
            <a:endParaRPr lang="en-US" altLang="en-US" sz="1200"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xfrm>
            <a:off x="1196975" y="692150"/>
            <a:ext cx="4618038" cy="3463925"/>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C5210C1-EC18-4C3E-B050-89D7B0B0B596}" type="slidenum">
              <a:rPr lang="en-US" altLang="en-US" sz="1200" smtClean="0">
                <a:latin typeface="Times New Roman" panose="02020603050405020304" pitchFamily="18" charset="0"/>
              </a:rPr>
              <a:pPr/>
              <a:t>55</a:t>
            </a:fld>
            <a:endParaRPr lang="en-US" altLang="en-US" sz="1200" smtClean="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EC971E6-BBF3-4580-995C-1199EDA31633}" type="slidenum">
              <a:rPr lang="en-US" altLang="en-US" sz="1200" smtClean="0">
                <a:latin typeface="Times New Roman" panose="02020603050405020304" pitchFamily="18" charset="0"/>
              </a:rPr>
              <a:pPr/>
              <a:t>56</a:t>
            </a:fld>
            <a:endParaRPr lang="en-US" altLang="en-US" sz="1200" smtClean="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CF6EF5C-7720-4AAB-9ADD-BFC7E978921F}" type="slidenum">
              <a:rPr lang="en-US" altLang="en-US" sz="1200" smtClean="0">
                <a:latin typeface="Times New Roman" panose="02020603050405020304" pitchFamily="18" charset="0"/>
              </a:rPr>
              <a:pPr/>
              <a:t>57</a:t>
            </a:fld>
            <a:endParaRPr lang="en-US" altLang="en-US" sz="1200" smtClean="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32206D0-6590-4067-AE1F-9FBBA881917D}" type="slidenum">
              <a:rPr lang="en-US" altLang="en-US" sz="1200" smtClean="0">
                <a:latin typeface="Times New Roman" panose="02020603050405020304" pitchFamily="18" charset="0"/>
              </a:rPr>
              <a:pPr/>
              <a:t>58</a:t>
            </a:fld>
            <a:endParaRPr lang="en-US" altLang="en-US" sz="1200" smtClean="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6C7F347-F94C-4B83-AF7C-106BBCDB76EF}" type="slidenum">
              <a:rPr lang="en-US" altLang="en-US" sz="1200" smtClean="0">
                <a:latin typeface="Times New Roman" panose="02020603050405020304" pitchFamily="18" charset="0"/>
              </a:rPr>
              <a:pPr/>
              <a:t>59</a:t>
            </a:fld>
            <a:endParaRPr lang="en-US" altLang="en-US" sz="1200" smtClean="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xfrm>
            <a:off x="1196975" y="692150"/>
            <a:ext cx="4618038" cy="3463925"/>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08.09.12 MK: Slide moved here from Ch. 3.  Added examples.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7F78EB0-6A5F-462B-B5E3-0BCA78782246}" type="slidenum">
              <a:rPr lang="en-US" altLang="en-US" sz="1200" smtClean="0">
                <a:latin typeface="Times New Roman" panose="02020603050405020304" pitchFamily="18" charset="0"/>
              </a:rPr>
              <a:pPr/>
              <a:t>60</a:t>
            </a:fld>
            <a:endParaRPr lang="en-US" altLang="en-US" sz="1200" smtClean="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xfrm>
            <a:off x="1196975" y="692150"/>
            <a:ext cx="4618038" cy="3463925"/>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17D4AB1-56F6-4CAB-8837-1B8A6341AACA}" type="slidenum">
              <a:rPr lang="en-US" altLang="en-US" sz="1200" smtClean="0">
                <a:latin typeface="Times New Roman" panose="02020603050405020304" pitchFamily="18" charset="0"/>
              </a:rPr>
              <a:pPr/>
              <a:t>61</a:t>
            </a:fld>
            <a:endParaRPr lang="en-US" altLang="en-US" sz="1200" smtClean="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xfrm>
            <a:off x="1196975" y="692150"/>
            <a:ext cx="4618038" cy="3463925"/>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135CB42-A005-46BE-8C74-E46DFE5B2FFB}" type="slidenum">
              <a:rPr lang="en-US" altLang="en-US" sz="1200" smtClean="0">
                <a:latin typeface="Times New Roman" panose="02020603050405020304" pitchFamily="18" charset="0"/>
              </a:rPr>
              <a:pPr/>
              <a:t>66</a:t>
            </a:fld>
            <a:endParaRPr lang="en-US" altLang="en-US" sz="1200" smtClean="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xfrm>
            <a:off x="1196975" y="692150"/>
            <a:ext cx="4618038" cy="3463925"/>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9375C9F-2A19-46D0-97C0-D745ACDEB81E}" type="slidenum">
              <a:rPr lang="en-US" altLang="en-US" sz="1200" smtClean="0">
                <a:latin typeface="Times New Roman" panose="02020603050405020304" pitchFamily="18" charset="0"/>
              </a:rPr>
              <a:pPr/>
              <a:t>67</a:t>
            </a:fld>
            <a:endParaRPr lang="en-US" altLang="en-US" sz="1200" smtClean="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xfrm>
            <a:off x="1196975" y="692150"/>
            <a:ext cx="4618038" cy="3463925"/>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Should we briefly introduce ontology?  Ontology has been used extensively in bio-medical data warehouses.  -- JP</a:t>
            </a:r>
          </a:p>
          <a:p>
            <a:endParaRPr lang="en-US" altLang="en-US" smtClean="0"/>
          </a:p>
          <a:p>
            <a:r>
              <a:rPr lang="en-US" altLang="en-US" smtClean="0"/>
              <a:t>We should introduce this part using 1-2 slides -JH</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AAF3DC9-1FA7-4B05-B4C6-271809B806C0}" type="slidenum">
              <a:rPr lang="en-US" altLang="en-US" sz="1200" smtClean="0">
                <a:latin typeface="Times New Roman" panose="02020603050405020304" pitchFamily="18" charset="0"/>
              </a:rPr>
              <a:pPr/>
              <a:t>68</a:t>
            </a:fld>
            <a:endParaRPr lang="en-US" altLang="en-US" sz="1200" smtClean="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xfrm>
            <a:off x="1196975" y="692150"/>
            <a:ext cx="4618038" cy="3463925"/>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630A766-C5DE-4F10-9BF0-834F736BF23C}" type="slidenum">
              <a:rPr lang="en-US" altLang="en-US" sz="1200" smtClean="0">
                <a:latin typeface="Times New Roman" panose="02020603050405020304" pitchFamily="18" charset="0"/>
              </a:rPr>
              <a:pPr/>
              <a:t>6</a:t>
            </a:fld>
            <a:endParaRPr lang="en-US" altLang="en-US" sz="1200"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3E3B609-6C94-4F78-BA69-748C79BFB591}" type="slidenum">
              <a:rPr lang="en-US" altLang="en-US" sz="1200">
                <a:latin typeface="Times New Roman" panose="02020603050405020304" pitchFamily="18" charset="0"/>
              </a:rPr>
              <a:pPr algn="r"/>
              <a:t>69</a:t>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1125124-1F66-47E0-B5DA-FF91F5756D2C}" type="slidenum">
              <a:rPr lang="en-US" altLang="en-US" sz="1200" smtClean="0">
                <a:latin typeface="Times New Roman" panose="02020603050405020304" pitchFamily="18" charset="0"/>
              </a:rPr>
              <a:pPr/>
              <a:t>70</a:t>
            </a:fld>
            <a:endParaRPr lang="en-US" altLang="en-US" sz="1200" smtClean="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A6CA781-9C9B-49C4-BC0C-31D87745ECE9}" type="slidenum">
              <a:rPr lang="en-US" altLang="en-US" sz="1200" smtClean="0">
                <a:latin typeface="Times New Roman" panose="02020603050405020304" pitchFamily="18" charset="0"/>
              </a:rPr>
              <a:pPr/>
              <a:t>71</a:t>
            </a:fld>
            <a:endParaRPr lang="en-US" altLang="en-US" sz="1200" smtClean="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MK 08.11.02: This needs to be updated to reflect changes.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6B00F6C-A1C3-4FE2-A7D7-599DBFEFA9E7}" type="slidenum">
              <a:rPr lang="en-US" altLang="en-US" sz="1200" smtClean="0">
                <a:latin typeface="Times New Roman" panose="02020603050405020304" pitchFamily="18" charset="0"/>
              </a:rPr>
              <a:pPr/>
              <a:t>7</a:t>
            </a:fld>
            <a:endParaRPr lang="en-US" altLang="en-US" sz="1200" smtClean="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xfrm>
            <a:off x="1196975" y="692150"/>
            <a:ext cx="4618038" cy="3463925"/>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57CE1F2-5B1E-4706-8D9E-617982CAAB46}" type="slidenum">
              <a:rPr lang="en-US" altLang="en-US" sz="1200" smtClean="0">
                <a:latin typeface="Times New Roman" panose="02020603050405020304" pitchFamily="18" charset="0"/>
              </a:rPr>
              <a:pPr/>
              <a:t>8</a:t>
            </a:fld>
            <a:endParaRPr lang="en-US" altLang="en-US" sz="1200"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xfrm>
            <a:off x="1196975" y="692150"/>
            <a:ext cx="4618038" cy="3463925"/>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1FFE41E-B8CB-45A2-97F2-4350FFF4FD9F}" type="slidenum">
              <a:rPr lang="en-US" altLang="en-US" sz="1200" smtClean="0">
                <a:latin typeface="Times New Roman" panose="02020603050405020304" pitchFamily="18" charset="0"/>
              </a:rPr>
              <a:pPr/>
              <a:t>9</a:t>
            </a:fld>
            <a:endParaRPr lang="en-US" altLang="en-US" sz="1200" smtClean="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xfrm>
            <a:off x="1196975" y="692150"/>
            <a:ext cx="4618038" cy="3463925"/>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CBB6DAF2-9B10-4617-A535-23818C48A9EC}" type="slidenum">
              <a:rPr lang="en-US" altLang="en-US" sz="1200">
                <a:latin typeface="Times New Roman" panose="02020603050405020304" pitchFamily="18" charset="0"/>
              </a:rPr>
              <a:pPr algn="r"/>
              <a:t>15</a:t>
            </a:fld>
            <a:endParaRPr lang="en-US" altLang="en-US" sz="120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xfrm>
            <a:off x="1196975" y="692150"/>
            <a:ext cx="4618038" cy="3463925"/>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sz="2400">
                    <a:solidFill>
                      <a:schemeClr val="tx1"/>
                    </a:solidFill>
                    <a:latin typeface="Tahoma" charset="0"/>
                  </a:defRPr>
                </a:lvl1pPr>
                <a:lvl2pPr marL="742950" indent="-285750">
                  <a:defRPr sz="2400">
                    <a:solidFill>
                      <a:schemeClr val="tx1"/>
                    </a:solidFill>
                    <a:latin typeface="Tahoma" charset="0"/>
                  </a:defRPr>
                </a:lvl2pPr>
                <a:lvl3pPr marL="1143000" indent="-228600">
                  <a:defRPr sz="2400">
                    <a:solidFill>
                      <a:schemeClr val="tx1"/>
                    </a:solidFill>
                    <a:latin typeface="Tahoma" charset="0"/>
                  </a:defRPr>
                </a:lvl3pPr>
                <a:lvl4pPr marL="1600200" indent="-228600">
                  <a:defRPr sz="2400">
                    <a:solidFill>
                      <a:schemeClr val="tx1"/>
                    </a:solidFill>
                    <a:latin typeface="Tahoma" charset="0"/>
                  </a:defRPr>
                </a:lvl4pPr>
                <a:lvl5pPr marL="2057400" indent="-22860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sz="2400">
                    <a:solidFill>
                      <a:schemeClr val="tx1"/>
                    </a:solidFill>
                    <a:latin typeface="Tahoma" charset="0"/>
                  </a:defRPr>
                </a:lvl1pPr>
                <a:lvl2pPr marL="742950" indent="-285750">
                  <a:defRPr sz="2400">
                    <a:solidFill>
                      <a:schemeClr val="tx1"/>
                    </a:solidFill>
                    <a:latin typeface="Tahoma" charset="0"/>
                  </a:defRPr>
                </a:lvl2pPr>
                <a:lvl3pPr marL="1143000" indent="-228600">
                  <a:defRPr sz="2400">
                    <a:solidFill>
                      <a:schemeClr val="tx1"/>
                    </a:solidFill>
                    <a:latin typeface="Tahoma" charset="0"/>
                  </a:defRPr>
                </a:lvl3pPr>
                <a:lvl4pPr marL="1600200" indent="-228600">
                  <a:defRPr sz="2400">
                    <a:solidFill>
                      <a:schemeClr val="tx1"/>
                    </a:solidFill>
                    <a:latin typeface="Tahoma" charset="0"/>
                  </a:defRPr>
                </a:lvl4pPr>
                <a:lvl5pPr marL="2057400" indent="-22860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sz="2400">
                    <a:solidFill>
                      <a:schemeClr val="tx1"/>
                    </a:solidFill>
                    <a:latin typeface="Tahoma" charset="0"/>
                  </a:defRPr>
                </a:lvl1pPr>
                <a:lvl2pPr marL="742950" indent="-285750">
                  <a:defRPr sz="2400">
                    <a:solidFill>
                      <a:schemeClr val="tx1"/>
                    </a:solidFill>
                    <a:latin typeface="Tahoma" charset="0"/>
                  </a:defRPr>
                </a:lvl2pPr>
                <a:lvl3pPr marL="1143000" indent="-228600">
                  <a:defRPr sz="2400">
                    <a:solidFill>
                      <a:schemeClr val="tx1"/>
                    </a:solidFill>
                    <a:latin typeface="Tahoma" charset="0"/>
                  </a:defRPr>
                </a:lvl3pPr>
                <a:lvl4pPr marL="1600200" indent="-228600">
                  <a:defRPr sz="2400">
                    <a:solidFill>
                      <a:schemeClr val="tx1"/>
                    </a:solidFill>
                    <a:latin typeface="Tahoma" charset="0"/>
                  </a:defRPr>
                </a:lvl4pPr>
                <a:lvl5pPr marL="2057400" indent="-22860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p:spPr>
            <p:txBody>
              <a:bodyPr wrap="none" anchor="ctr"/>
              <a:lstStyle>
                <a:lvl1pPr>
                  <a:defRPr sz="2400">
                    <a:solidFill>
                      <a:schemeClr val="tx1"/>
                    </a:solidFill>
                    <a:latin typeface="Tahoma" charset="0"/>
                  </a:defRPr>
                </a:lvl1pPr>
                <a:lvl2pPr marL="742950" indent="-285750">
                  <a:defRPr sz="2400">
                    <a:solidFill>
                      <a:schemeClr val="tx1"/>
                    </a:solidFill>
                    <a:latin typeface="Tahoma" charset="0"/>
                  </a:defRPr>
                </a:lvl2pPr>
                <a:lvl3pPr marL="1143000" indent="-228600">
                  <a:defRPr sz="2400">
                    <a:solidFill>
                      <a:schemeClr val="tx1"/>
                    </a:solidFill>
                    <a:latin typeface="Tahoma" charset="0"/>
                  </a:defRPr>
                </a:lvl3pPr>
                <a:lvl4pPr marL="1600200" indent="-228600">
                  <a:defRPr sz="2400">
                    <a:solidFill>
                      <a:schemeClr val="tx1"/>
                    </a:solidFill>
                    <a:latin typeface="Tahoma" charset="0"/>
                  </a:defRPr>
                </a:lvl4pPr>
                <a:lvl5pPr marL="2057400" indent="-22860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400">
                  <a:solidFill>
                    <a:schemeClr val="tx1"/>
                  </a:solidFill>
                  <a:latin typeface="Tahoma" charset="0"/>
                </a:defRPr>
              </a:lvl1pPr>
              <a:lvl2pPr marL="742950" indent="-285750">
                <a:defRPr sz="2400">
                  <a:solidFill>
                    <a:schemeClr val="tx1"/>
                  </a:solidFill>
                  <a:latin typeface="Tahoma" charset="0"/>
                </a:defRPr>
              </a:lvl2pPr>
              <a:lvl3pPr marL="1143000" indent="-228600">
                <a:defRPr sz="2400">
                  <a:solidFill>
                    <a:schemeClr val="tx1"/>
                  </a:solidFill>
                  <a:latin typeface="Tahoma" charset="0"/>
                </a:defRPr>
              </a:lvl3pPr>
              <a:lvl4pPr marL="1600200" indent="-228600">
                <a:defRPr sz="2400">
                  <a:solidFill>
                    <a:schemeClr val="tx1"/>
                  </a:solidFill>
                  <a:latin typeface="Tahoma" charset="0"/>
                </a:defRPr>
              </a:lvl4pPr>
              <a:lvl5pPr marL="2057400" indent="-22860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sz="2400">
                  <a:solidFill>
                    <a:schemeClr val="tx1"/>
                  </a:solidFill>
                  <a:latin typeface="Tahoma" charset="0"/>
                </a:defRPr>
              </a:lvl1pPr>
              <a:lvl2pPr marL="742950" indent="-285750">
                <a:defRPr sz="2400">
                  <a:solidFill>
                    <a:schemeClr val="tx1"/>
                  </a:solidFill>
                  <a:latin typeface="Tahoma" charset="0"/>
                </a:defRPr>
              </a:lvl2pPr>
              <a:lvl3pPr marL="1143000" indent="-228600">
                <a:defRPr sz="2400">
                  <a:solidFill>
                    <a:schemeClr val="tx1"/>
                  </a:solidFill>
                  <a:latin typeface="Tahoma" charset="0"/>
                </a:defRPr>
              </a:lvl3pPr>
              <a:lvl4pPr marL="1600200" indent="-228600">
                <a:defRPr sz="2400">
                  <a:solidFill>
                    <a:schemeClr val="tx1"/>
                  </a:solidFill>
                  <a:latin typeface="Tahoma" charset="0"/>
                </a:defRPr>
              </a:lvl4pPr>
              <a:lvl5pPr marL="2057400" indent="-22860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sz="2400">
                  <a:solidFill>
                    <a:schemeClr val="tx1"/>
                  </a:solidFill>
                  <a:latin typeface="Tahoma" charset="0"/>
                </a:defRPr>
              </a:lvl1pPr>
              <a:lvl2pPr marL="742950" indent="-285750">
                <a:defRPr sz="2400">
                  <a:solidFill>
                    <a:schemeClr val="tx1"/>
                  </a:solidFill>
                  <a:latin typeface="Tahoma" charset="0"/>
                </a:defRPr>
              </a:lvl2pPr>
              <a:lvl3pPr marL="1143000" indent="-228600">
                <a:defRPr sz="2400">
                  <a:solidFill>
                    <a:schemeClr val="tx1"/>
                  </a:solidFill>
                  <a:latin typeface="Tahoma" charset="0"/>
                </a:defRPr>
              </a:lvl3pPr>
              <a:lvl4pPr marL="1600200" indent="-228600">
                <a:defRPr sz="2400">
                  <a:solidFill>
                    <a:schemeClr val="tx1"/>
                  </a:solidFill>
                  <a:latin typeface="Tahoma" charset="0"/>
                </a:defRPr>
              </a:lvl4pPr>
              <a:lvl5pPr marL="2057400" indent="-22860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eaLnBrk="1" hangingPunct="1">
                <a:defRPr/>
              </a:pPr>
              <a:endParaRPr lang="en-US" alt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D67E9855-5CE8-4781-931F-E398AD39D5B1}" type="datetime1">
              <a:rPr lang="en-US"/>
              <a:pPr>
                <a:defRPr/>
              </a:pPr>
              <a:t>3/4/2024</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pPr>
              <a:defRPr/>
            </a:pPr>
            <a:fld id="{DFF8C4A0-892C-48FF-AEA2-48D951B13C70}" type="slidenum">
              <a:rPr lang="en-US" altLang="en-US"/>
              <a:pPr>
                <a:defRPr/>
              </a:pPr>
              <a:t>‹#›</a:t>
            </a:fld>
            <a:endParaRPr lang="en-US" altLang="en-US"/>
          </a:p>
        </p:txBody>
      </p:sp>
    </p:spTree>
    <p:extLst>
      <p:ext uri="{BB962C8B-B14F-4D97-AF65-F5344CB8AC3E}">
        <p14:creationId xmlns:p14="http://schemas.microsoft.com/office/powerpoint/2010/main" val="16626085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F1392559-A39A-4861-B6D5-7DBCDEB8F6B3}" type="datetime1">
              <a:rPr lang="en-US"/>
              <a:pPr>
                <a:defRPr/>
              </a:pPr>
              <a:t>3/4/2024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62E8108F-B6B9-4943-9178-A138A146DBAE}" type="slidenum">
              <a:rPr lang="en-US" altLang="en-US"/>
              <a:pPr>
                <a:defRPr/>
              </a:pPr>
              <a:t>‹#›</a:t>
            </a:fld>
            <a:endParaRPr lang="en-US" altLang="en-US"/>
          </a:p>
        </p:txBody>
      </p:sp>
    </p:spTree>
    <p:extLst>
      <p:ext uri="{BB962C8B-B14F-4D97-AF65-F5344CB8AC3E}">
        <p14:creationId xmlns:p14="http://schemas.microsoft.com/office/powerpoint/2010/main" val="18915153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907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04800"/>
            <a:ext cx="64198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2F84E6B5-2888-4BE2-9E4C-CF94CE345D87}" type="datetime1">
              <a:rPr lang="en-US"/>
              <a:pPr>
                <a:defRPr/>
              </a:pPr>
              <a:t>3/4/2024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E4400226-FA8C-47C9-B8F9-0D5FA0202E85}" type="slidenum">
              <a:rPr lang="en-US" altLang="en-US"/>
              <a:pPr>
                <a:defRPr/>
              </a:pPr>
              <a:t>‹#›</a:t>
            </a:fld>
            <a:endParaRPr lang="en-US" altLang="en-US"/>
          </a:p>
        </p:txBody>
      </p:sp>
    </p:spTree>
    <p:extLst>
      <p:ext uri="{BB962C8B-B14F-4D97-AF65-F5344CB8AC3E}">
        <p14:creationId xmlns:p14="http://schemas.microsoft.com/office/powerpoint/2010/main" val="6909527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A713612-4824-41A9-BFD6-5EB10520925F}" type="datetime1">
              <a:rPr lang="en-US"/>
              <a:pPr>
                <a:defRPr/>
              </a:pPr>
              <a:t>3/4/2024</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E17E6AF8-AFA3-4DCF-B41B-7DAFF48EC631}" type="slidenum">
              <a:rPr lang="en-US" altLang="en-US"/>
              <a:pPr>
                <a:defRPr/>
              </a:pPr>
              <a:t>‹#›</a:t>
            </a:fld>
            <a:endParaRPr lang="en-US" altLang="en-US"/>
          </a:p>
        </p:txBody>
      </p:sp>
    </p:spTree>
    <p:extLst>
      <p:ext uri="{BB962C8B-B14F-4D97-AF65-F5344CB8AC3E}">
        <p14:creationId xmlns:p14="http://schemas.microsoft.com/office/powerpoint/2010/main" val="349145464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6CF33A2A-2D01-4A48-B17C-EF75D470ED95}" type="datetime1">
              <a:rPr lang="en-US"/>
              <a:pPr>
                <a:defRPr/>
              </a:pPr>
              <a:t>3/4/2024</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CDE76D1B-673A-4033-AF6B-15D3956862CB}" type="slidenum">
              <a:rPr lang="en-US" altLang="en-US"/>
              <a:pPr>
                <a:defRPr/>
              </a:pPr>
              <a:t>‹#›</a:t>
            </a:fld>
            <a:endParaRPr lang="en-US" altLang="en-US"/>
          </a:p>
        </p:txBody>
      </p:sp>
    </p:spTree>
    <p:extLst>
      <p:ext uri="{BB962C8B-B14F-4D97-AF65-F5344CB8AC3E}">
        <p14:creationId xmlns:p14="http://schemas.microsoft.com/office/powerpoint/2010/main" val="30047251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360" y="1121879"/>
            <a:ext cx="6857280" cy="2387771"/>
          </a:xfrm>
        </p:spPr>
        <p:txBody>
          <a:bodyPr anchor="b"/>
          <a:lstStyle>
            <a:lvl1pPr algn="ctr">
              <a:defRPr sz="5443"/>
            </a:lvl1pPr>
          </a:lstStyle>
          <a:p>
            <a:r>
              <a:rPr lang="en-US"/>
              <a:t>Click to edit Master title style</a:t>
            </a:r>
          </a:p>
        </p:txBody>
      </p:sp>
      <p:sp>
        <p:nvSpPr>
          <p:cNvPr id="3" name="Subtitle 2"/>
          <p:cNvSpPr>
            <a:spLocks noGrp="1"/>
          </p:cNvSpPr>
          <p:nvPr>
            <p:ph type="subTitle" idx="1"/>
          </p:nvPr>
        </p:nvSpPr>
        <p:spPr>
          <a:xfrm>
            <a:off x="1143360" y="3601819"/>
            <a:ext cx="6857280" cy="1656174"/>
          </a:xfrm>
        </p:spPr>
        <p:txBody>
          <a:bodyPr/>
          <a:lstStyle>
            <a:lvl1pPr marL="0" indent="0" algn="ctr">
              <a:buNone/>
              <a:defRPr sz="2177"/>
            </a:lvl1pPr>
            <a:lvl2pPr marL="414726" indent="0" algn="ctr">
              <a:buNone/>
              <a:defRPr sz="1814"/>
            </a:lvl2pPr>
            <a:lvl3pPr marL="829452" indent="0" algn="ctr">
              <a:buNone/>
              <a:defRPr sz="1633"/>
            </a:lvl3pPr>
            <a:lvl4pPr marL="1244178" indent="0" algn="ctr">
              <a:buNone/>
              <a:defRPr sz="1451"/>
            </a:lvl4pPr>
            <a:lvl5pPr marL="1658904" indent="0" algn="ctr">
              <a:buNone/>
              <a:defRPr sz="1451"/>
            </a:lvl5pPr>
            <a:lvl6pPr marL="2073631" indent="0" algn="ctr">
              <a:buNone/>
              <a:defRPr sz="1451"/>
            </a:lvl6pPr>
            <a:lvl7pPr marL="2488357" indent="0" algn="ctr">
              <a:buNone/>
              <a:defRPr sz="1451"/>
            </a:lvl7pPr>
            <a:lvl8pPr marL="2903083" indent="0" algn="ctr">
              <a:buNone/>
              <a:defRPr sz="1451"/>
            </a:lvl8pPr>
            <a:lvl9pPr marL="3317809" indent="0" algn="ctr">
              <a:buNone/>
              <a:defRPr sz="1451"/>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6114190-9AFA-4E03-BAE8-3A6EEDAED6AD}" type="slidenum">
              <a:rPr lang="en-US" altLang="en-US"/>
              <a:pPr>
                <a:defRPr/>
              </a:pPr>
              <a:t>‹#›</a:t>
            </a:fld>
            <a:endParaRPr lang="en-US" altLang="en-US"/>
          </a:p>
        </p:txBody>
      </p:sp>
    </p:spTree>
    <p:extLst>
      <p:ext uri="{BB962C8B-B14F-4D97-AF65-F5344CB8AC3E}">
        <p14:creationId xmlns:p14="http://schemas.microsoft.com/office/powerpoint/2010/main" val="1731595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6DC7103F-181A-4E8D-854B-E0660348A26F}" type="slidenum">
              <a:rPr lang="en-US" altLang="en-US"/>
              <a:pPr>
                <a:defRPr/>
              </a:pPr>
              <a:t>‹#›</a:t>
            </a:fld>
            <a:endParaRPr lang="en-US" altLang="en-US"/>
          </a:p>
        </p:txBody>
      </p:sp>
    </p:spTree>
    <p:extLst>
      <p:ext uri="{BB962C8B-B14F-4D97-AF65-F5344CB8AC3E}">
        <p14:creationId xmlns:p14="http://schemas.microsoft.com/office/powerpoint/2010/main" val="1269747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521" y="1709460"/>
            <a:ext cx="7886880" cy="2852939"/>
          </a:xfrm>
        </p:spPr>
        <p:txBody>
          <a:bodyPr anchor="b"/>
          <a:lstStyle>
            <a:lvl1pPr>
              <a:defRPr sz="5443"/>
            </a:lvl1pPr>
          </a:lstStyle>
          <a:p>
            <a:r>
              <a:rPr lang="en-US"/>
              <a:t>Click to edit Master title style</a:t>
            </a:r>
          </a:p>
        </p:txBody>
      </p:sp>
      <p:sp>
        <p:nvSpPr>
          <p:cNvPr id="3" name="Text Placeholder 2"/>
          <p:cNvSpPr>
            <a:spLocks noGrp="1"/>
          </p:cNvSpPr>
          <p:nvPr>
            <p:ph type="body" idx="1"/>
          </p:nvPr>
        </p:nvSpPr>
        <p:spPr>
          <a:xfrm>
            <a:off x="623521" y="4589763"/>
            <a:ext cx="7886880" cy="1499197"/>
          </a:xfrm>
        </p:spPr>
        <p:txBody>
          <a:bodyPr/>
          <a:lstStyle>
            <a:lvl1pPr marL="0" indent="0">
              <a:buNone/>
              <a:defRPr sz="2177"/>
            </a:lvl1pPr>
            <a:lvl2pPr marL="414726" indent="0">
              <a:buNone/>
              <a:defRPr sz="1814"/>
            </a:lvl2pPr>
            <a:lvl3pPr marL="829452" indent="0">
              <a:buNone/>
              <a:defRPr sz="1633"/>
            </a:lvl3pPr>
            <a:lvl4pPr marL="1244178" indent="0">
              <a:buNone/>
              <a:defRPr sz="1451"/>
            </a:lvl4pPr>
            <a:lvl5pPr marL="1658904" indent="0">
              <a:buNone/>
              <a:defRPr sz="1451"/>
            </a:lvl5pPr>
            <a:lvl6pPr marL="2073631" indent="0">
              <a:buNone/>
              <a:defRPr sz="1451"/>
            </a:lvl6pPr>
            <a:lvl7pPr marL="2488357" indent="0">
              <a:buNone/>
              <a:defRPr sz="1451"/>
            </a:lvl7pPr>
            <a:lvl8pPr marL="2903083" indent="0">
              <a:buNone/>
              <a:defRPr sz="1451"/>
            </a:lvl8pPr>
            <a:lvl9pPr marL="3317809" indent="0">
              <a:buNone/>
              <a:defRPr sz="1451"/>
            </a:lvl9pPr>
          </a:lstStyle>
          <a:p>
            <a:pPr lvl="0"/>
            <a:r>
              <a:rPr lang="en-US"/>
              <a:t>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5FF2378F-3C60-4CC1-A655-0CB067DCEF2C}" type="slidenum">
              <a:rPr lang="en-US" altLang="en-US"/>
              <a:pPr>
                <a:defRPr/>
              </a:pPr>
              <a:t>‹#›</a:t>
            </a:fld>
            <a:endParaRPr lang="en-US" altLang="en-US"/>
          </a:p>
        </p:txBody>
      </p:sp>
    </p:spTree>
    <p:extLst>
      <p:ext uri="{BB962C8B-B14F-4D97-AF65-F5344CB8AC3E}">
        <p14:creationId xmlns:p14="http://schemas.microsoft.com/office/powerpoint/2010/main" val="362143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0" y="1604329"/>
            <a:ext cx="4043520" cy="3974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240" y="1604329"/>
            <a:ext cx="4043520" cy="3974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016FE2E5-CADA-4E41-93E3-038E31BEBF91}" type="slidenum">
              <a:rPr lang="en-US" altLang="en-US"/>
              <a:pPr>
                <a:defRPr/>
              </a:pPr>
              <a:t>‹#›</a:t>
            </a:fld>
            <a:endParaRPr lang="en-US" altLang="en-US"/>
          </a:p>
        </p:txBody>
      </p:sp>
    </p:spTree>
    <p:extLst>
      <p:ext uri="{BB962C8B-B14F-4D97-AF65-F5344CB8AC3E}">
        <p14:creationId xmlns:p14="http://schemas.microsoft.com/office/powerpoint/2010/main" val="1498151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81" y="365798"/>
            <a:ext cx="7886880" cy="1324939"/>
          </a:xfrm>
        </p:spPr>
        <p:txBody>
          <a:bodyPr/>
          <a:lstStyle/>
          <a:p>
            <a:r>
              <a:rPr lang="en-US"/>
              <a:t>Click to edit Master title style</a:t>
            </a:r>
          </a:p>
        </p:txBody>
      </p:sp>
      <p:sp>
        <p:nvSpPr>
          <p:cNvPr id="3" name="Text Placeholder 2"/>
          <p:cNvSpPr>
            <a:spLocks noGrp="1"/>
          </p:cNvSpPr>
          <p:nvPr>
            <p:ph type="body" idx="1"/>
          </p:nvPr>
        </p:nvSpPr>
        <p:spPr>
          <a:xfrm>
            <a:off x="629280" y="1680657"/>
            <a:ext cx="386928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Edit Master text styles</a:t>
            </a:r>
          </a:p>
        </p:txBody>
      </p:sp>
      <p:sp>
        <p:nvSpPr>
          <p:cNvPr id="4" name="Content Placeholder 3"/>
          <p:cNvSpPr>
            <a:spLocks noGrp="1"/>
          </p:cNvSpPr>
          <p:nvPr>
            <p:ph sz="half" idx="2"/>
          </p:nvPr>
        </p:nvSpPr>
        <p:spPr>
          <a:xfrm>
            <a:off x="629280" y="2504424"/>
            <a:ext cx="3869280" cy="3685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600" y="1680657"/>
            <a:ext cx="388656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Edit Master text styles</a:t>
            </a:r>
          </a:p>
        </p:txBody>
      </p:sp>
      <p:sp>
        <p:nvSpPr>
          <p:cNvPr id="6" name="Content Placeholder 5"/>
          <p:cNvSpPr>
            <a:spLocks noGrp="1"/>
          </p:cNvSpPr>
          <p:nvPr>
            <p:ph sz="quarter" idx="4"/>
          </p:nvPr>
        </p:nvSpPr>
        <p:spPr>
          <a:xfrm>
            <a:off x="4629600" y="2504424"/>
            <a:ext cx="3886560" cy="3685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B2E59BB8-EC2B-409C-8CE1-AE329EA21E81}" type="slidenum">
              <a:rPr lang="en-US" altLang="en-US"/>
              <a:pPr>
                <a:defRPr/>
              </a:pPr>
              <a:t>‹#›</a:t>
            </a:fld>
            <a:endParaRPr lang="en-US" altLang="en-US"/>
          </a:p>
        </p:txBody>
      </p:sp>
    </p:spTree>
    <p:extLst>
      <p:ext uri="{BB962C8B-B14F-4D97-AF65-F5344CB8AC3E}">
        <p14:creationId xmlns:p14="http://schemas.microsoft.com/office/powerpoint/2010/main" val="3205458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D7591E5E-8445-43AD-9584-0E29BCF28D0D}" type="slidenum">
              <a:rPr lang="en-US" altLang="en-US"/>
              <a:pPr>
                <a:defRPr/>
              </a:pPr>
              <a:t>‹#›</a:t>
            </a:fld>
            <a:endParaRPr lang="en-US" altLang="en-US"/>
          </a:p>
        </p:txBody>
      </p:sp>
    </p:spTree>
    <p:extLst>
      <p:ext uri="{BB962C8B-B14F-4D97-AF65-F5344CB8AC3E}">
        <p14:creationId xmlns:p14="http://schemas.microsoft.com/office/powerpoint/2010/main" val="244651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61"/>
          <p:cNvSpPr>
            <a:spLocks noGrp="1" noChangeArrowheads="1"/>
          </p:cNvSpPr>
          <p:nvPr>
            <p:ph type="sldNum" sz="quarter" idx="10"/>
          </p:nvPr>
        </p:nvSpPr>
        <p:spPr/>
        <p:txBody>
          <a:bodyPr/>
          <a:lstStyle>
            <a:lvl1pPr>
              <a:defRPr/>
            </a:lvl1pPr>
          </a:lstStyle>
          <a:p>
            <a:pPr>
              <a:defRPr/>
            </a:pPr>
            <a:fld id="{9EA3EC29-5AFB-4E3D-BE94-42F5824996E6}" type="slidenum">
              <a:rPr lang="en-US" altLang="en-US"/>
              <a:pPr>
                <a:defRPr/>
              </a:pPr>
              <a:t>‹#›</a:t>
            </a:fld>
            <a:endParaRPr lang="en-US" altLang="en-US"/>
          </a:p>
        </p:txBody>
      </p:sp>
    </p:spTree>
    <p:extLst>
      <p:ext uri="{BB962C8B-B14F-4D97-AF65-F5344CB8AC3E}">
        <p14:creationId xmlns:p14="http://schemas.microsoft.com/office/powerpoint/2010/main" val="164537632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D1880F3-DCFE-4E9F-8779-3AF3B1FA81DA}" type="slidenum">
              <a:rPr lang="en-US" altLang="en-US"/>
              <a:pPr>
                <a:defRPr/>
              </a:pPr>
              <a:t>‹#›</a:t>
            </a:fld>
            <a:endParaRPr lang="en-US" altLang="en-US"/>
          </a:p>
        </p:txBody>
      </p:sp>
    </p:spTree>
    <p:extLst>
      <p:ext uri="{BB962C8B-B14F-4D97-AF65-F5344CB8AC3E}">
        <p14:creationId xmlns:p14="http://schemas.microsoft.com/office/powerpoint/2010/main" val="2972211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80" y="456528"/>
            <a:ext cx="2949120" cy="1601448"/>
          </a:xfrm>
        </p:spPr>
        <p:txBody>
          <a:bodyPr anchor="b"/>
          <a:lstStyle>
            <a:lvl1pPr>
              <a:defRPr sz="2903"/>
            </a:lvl1pPr>
          </a:lstStyle>
          <a:p>
            <a:r>
              <a:rPr lang="en-US"/>
              <a:t>Click to edit Master title style</a:t>
            </a:r>
          </a:p>
        </p:txBody>
      </p:sp>
      <p:sp>
        <p:nvSpPr>
          <p:cNvPr id="3" name="Content Placeholder 2"/>
          <p:cNvSpPr>
            <a:spLocks noGrp="1"/>
          </p:cNvSpPr>
          <p:nvPr>
            <p:ph idx="1"/>
          </p:nvPr>
        </p:nvSpPr>
        <p:spPr>
          <a:xfrm>
            <a:off x="3888000" y="987944"/>
            <a:ext cx="462816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83DAADED-9230-4A39-BE71-43343EF4E542}" type="slidenum">
              <a:rPr lang="en-US" altLang="en-US"/>
              <a:pPr>
                <a:defRPr/>
              </a:pPr>
              <a:t>‹#›</a:t>
            </a:fld>
            <a:endParaRPr lang="en-US" altLang="en-US"/>
          </a:p>
        </p:txBody>
      </p:sp>
    </p:spTree>
    <p:extLst>
      <p:ext uri="{BB962C8B-B14F-4D97-AF65-F5344CB8AC3E}">
        <p14:creationId xmlns:p14="http://schemas.microsoft.com/office/powerpoint/2010/main" val="1360465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80" y="456528"/>
            <a:ext cx="2949120" cy="1601448"/>
          </a:xfrm>
        </p:spPr>
        <p:txBody>
          <a:bodyPr anchor="b"/>
          <a:lstStyle>
            <a:lvl1pPr>
              <a:defRPr sz="2903"/>
            </a:lvl1pPr>
          </a:lstStyle>
          <a:p>
            <a:r>
              <a:rPr lang="en-US"/>
              <a:t>Click to edit Master title style</a:t>
            </a:r>
          </a:p>
        </p:txBody>
      </p:sp>
      <p:sp>
        <p:nvSpPr>
          <p:cNvPr id="3" name="Picture Placeholder 2"/>
          <p:cNvSpPr>
            <a:spLocks noGrp="1"/>
          </p:cNvSpPr>
          <p:nvPr>
            <p:ph type="pic" idx="1"/>
          </p:nvPr>
        </p:nvSpPr>
        <p:spPr>
          <a:xfrm>
            <a:off x="3888000" y="987944"/>
            <a:ext cx="4628160" cy="4873472"/>
          </a:xfrm>
        </p:spPr>
        <p:txBody>
          <a:bodyPr/>
          <a:lstStyle>
            <a:lvl1pPr marL="0" indent="0">
              <a:buNone/>
              <a:defRPr sz="2903"/>
            </a:lvl1pPr>
            <a:lvl2pPr marL="414726" indent="0">
              <a:buNone/>
              <a:defRPr sz="2540"/>
            </a:lvl2pPr>
            <a:lvl3pPr marL="829452" indent="0">
              <a:buNone/>
              <a:defRPr sz="2177"/>
            </a:lvl3pPr>
            <a:lvl4pPr marL="1244178" indent="0">
              <a:buNone/>
              <a:defRPr sz="1814"/>
            </a:lvl4pPr>
            <a:lvl5pPr marL="1658904" indent="0">
              <a:buNone/>
              <a:defRPr sz="1814"/>
            </a:lvl5pPr>
            <a:lvl6pPr marL="2073631" indent="0">
              <a:buNone/>
              <a:defRPr sz="1814"/>
            </a:lvl6pPr>
            <a:lvl7pPr marL="2488357" indent="0">
              <a:buNone/>
              <a:defRPr sz="1814"/>
            </a:lvl7pPr>
            <a:lvl8pPr marL="2903083" indent="0">
              <a:buNone/>
              <a:defRPr sz="1814"/>
            </a:lvl8pPr>
            <a:lvl9pPr marL="3317809" indent="0">
              <a:buNone/>
              <a:defRPr sz="1814"/>
            </a:lvl9pPr>
          </a:lstStyle>
          <a:p>
            <a:pPr lvl="0"/>
            <a:endParaRPr lang="en-US" noProof="0"/>
          </a:p>
        </p:txBody>
      </p:sp>
      <p:sp>
        <p:nvSpPr>
          <p:cNvPr id="4" name="Text Placeholder 3"/>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2A476AB0-5231-4343-8631-A777DCB22D0E}" type="slidenum">
              <a:rPr lang="en-US" altLang="en-US"/>
              <a:pPr>
                <a:defRPr/>
              </a:pPr>
              <a:t>‹#›</a:t>
            </a:fld>
            <a:endParaRPr lang="en-US" altLang="en-US"/>
          </a:p>
        </p:txBody>
      </p:sp>
    </p:spTree>
    <p:extLst>
      <p:ext uri="{BB962C8B-B14F-4D97-AF65-F5344CB8AC3E}">
        <p14:creationId xmlns:p14="http://schemas.microsoft.com/office/powerpoint/2010/main" val="8441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173399F4-79D6-42B3-BADB-94BE5400D1CD}" type="slidenum">
              <a:rPr lang="en-US" altLang="en-US"/>
              <a:pPr>
                <a:defRPr/>
              </a:pPr>
              <a:t>‹#›</a:t>
            </a:fld>
            <a:endParaRPr lang="en-US" altLang="en-US"/>
          </a:p>
        </p:txBody>
      </p:sp>
    </p:spTree>
    <p:extLst>
      <p:ext uri="{BB962C8B-B14F-4D97-AF65-F5344CB8AC3E}">
        <p14:creationId xmlns:p14="http://schemas.microsoft.com/office/powerpoint/2010/main" val="17359105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5440" y="273629"/>
            <a:ext cx="2056320" cy="53055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0" y="273629"/>
            <a:ext cx="6030720" cy="53055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7D88689-1196-4A59-AB67-1F3A7F842F98}" type="slidenum">
              <a:rPr lang="en-US" altLang="en-US"/>
              <a:pPr>
                <a:defRPr/>
              </a:pPr>
              <a:t>‹#›</a:t>
            </a:fld>
            <a:endParaRPr lang="en-US" altLang="en-US"/>
          </a:p>
        </p:txBody>
      </p:sp>
    </p:spTree>
    <p:extLst>
      <p:ext uri="{BB962C8B-B14F-4D97-AF65-F5344CB8AC3E}">
        <p14:creationId xmlns:p14="http://schemas.microsoft.com/office/powerpoint/2010/main" val="959090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A713612-4824-41A9-BFD6-5EB10520925F}" type="datetime1">
              <a:rPr lang="en-US"/>
              <a:pPr>
                <a:defRPr/>
              </a:pPr>
              <a:t>3/4/2024</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E17E6AF8-AFA3-4DCF-B41B-7DAFF48EC631}" type="slidenum">
              <a:rPr lang="en-US" altLang="en-US"/>
              <a:pPr>
                <a:defRPr/>
              </a:pPr>
              <a:t>‹#›</a:t>
            </a:fld>
            <a:endParaRPr lang="en-US" altLang="en-US"/>
          </a:p>
        </p:txBody>
      </p:sp>
    </p:spTree>
    <p:extLst>
      <p:ext uri="{BB962C8B-B14F-4D97-AF65-F5344CB8AC3E}">
        <p14:creationId xmlns:p14="http://schemas.microsoft.com/office/powerpoint/2010/main" val="246651046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EC8FCA21-BD44-439F-B9B0-F3D6842A79BB}" type="datetime1">
              <a:rPr lang="en-US"/>
              <a:pPr>
                <a:defRPr/>
              </a:pPr>
              <a:t>3/4/2024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9824A72B-CE86-446E-9F23-CDCAF31B3ED2}" type="slidenum">
              <a:rPr lang="en-US" altLang="en-US"/>
              <a:pPr>
                <a:defRPr/>
              </a:pPr>
              <a:t>‹#›</a:t>
            </a:fld>
            <a:endParaRPr lang="en-US" altLang="en-US"/>
          </a:p>
        </p:txBody>
      </p:sp>
    </p:spTree>
    <p:extLst>
      <p:ext uri="{BB962C8B-B14F-4D97-AF65-F5344CB8AC3E}">
        <p14:creationId xmlns:p14="http://schemas.microsoft.com/office/powerpoint/2010/main" val="4054504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8948D6BB-662D-4FF5-A082-AB1643FCCA82}" type="datetime1">
              <a:rPr lang="en-US"/>
              <a:pPr>
                <a:defRPr/>
              </a:pPr>
              <a:t>3/4/2024</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64326B63-CE3F-4F44-BB2C-8529A925A939}" type="slidenum">
              <a:rPr lang="en-US" altLang="en-US"/>
              <a:pPr>
                <a:defRPr/>
              </a:pPr>
              <a:t>‹#›</a:t>
            </a:fld>
            <a:endParaRPr lang="en-US" altLang="en-US"/>
          </a:p>
        </p:txBody>
      </p:sp>
    </p:spTree>
    <p:extLst>
      <p:ext uri="{BB962C8B-B14F-4D97-AF65-F5344CB8AC3E}">
        <p14:creationId xmlns:p14="http://schemas.microsoft.com/office/powerpoint/2010/main" val="9398315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p:cNvSpPr>
            <a:spLocks noGrp="1" noChangeArrowheads="1"/>
          </p:cNvSpPr>
          <p:nvPr>
            <p:ph type="dt" sz="half" idx="10"/>
          </p:nvPr>
        </p:nvSpPr>
        <p:spPr>
          <a:ln/>
        </p:spPr>
        <p:txBody>
          <a:bodyPr/>
          <a:lstStyle>
            <a:lvl1pPr>
              <a:defRPr/>
            </a:lvl1pPr>
          </a:lstStyle>
          <a:p>
            <a:pPr>
              <a:defRPr/>
            </a:pPr>
            <a:fld id="{D6FB06DC-0236-4A89-A907-B0BDC05BA39B}" type="datetime1">
              <a:rPr lang="en-US"/>
              <a:pPr>
                <a:defRPr/>
              </a:pPr>
              <a:t>3/4/2024</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B8706511-F18B-46F6-BECC-49223EF631EA}" type="slidenum">
              <a:rPr lang="en-US" altLang="en-US"/>
              <a:pPr>
                <a:defRPr/>
              </a:pPr>
              <a:t>‹#›</a:t>
            </a:fld>
            <a:endParaRPr lang="en-US" altLang="en-US"/>
          </a:p>
        </p:txBody>
      </p:sp>
    </p:spTree>
    <p:extLst>
      <p:ext uri="{BB962C8B-B14F-4D97-AF65-F5344CB8AC3E}">
        <p14:creationId xmlns:p14="http://schemas.microsoft.com/office/powerpoint/2010/main" val="18365678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p:cNvSpPr>
            <a:spLocks noGrp="1" noChangeArrowheads="1"/>
          </p:cNvSpPr>
          <p:nvPr>
            <p:ph type="dt" sz="half" idx="10"/>
          </p:nvPr>
        </p:nvSpPr>
        <p:spPr>
          <a:ln/>
        </p:spPr>
        <p:txBody>
          <a:bodyPr/>
          <a:lstStyle>
            <a:lvl1pPr>
              <a:defRPr/>
            </a:lvl1pPr>
          </a:lstStyle>
          <a:p>
            <a:pPr>
              <a:defRPr/>
            </a:pPr>
            <a:fld id="{BC6AF857-2B15-4809-B040-00391A9BDC64}" type="datetime1">
              <a:rPr lang="en-US"/>
              <a:pPr>
                <a:defRPr/>
              </a:pPr>
              <a:t>3/4/2024</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AE7F39E4-95AD-4651-88BB-CD545C76BFF8}" type="slidenum">
              <a:rPr lang="en-US" altLang="en-US"/>
              <a:pPr>
                <a:defRPr/>
              </a:pPr>
              <a:t>‹#›</a:t>
            </a:fld>
            <a:endParaRPr lang="en-US" altLang="en-US"/>
          </a:p>
        </p:txBody>
      </p:sp>
    </p:spTree>
    <p:extLst>
      <p:ext uri="{BB962C8B-B14F-4D97-AF65-F5344CB8AC3E}">
        <p14:creationId xmlns:p14="http://schemas.microsoft.com/office/powerpoint/2010/main" val="39172190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6789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F4D74BCC-17BD-40B7-84EF-54A741EDD9D2}" type="datetime1">
              <a:rPr lang="en-US"/>
              <a:pPr>
                <a:defRPr/>
              </a:pPr>
              <a:t>3/4/2024</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3EC5265D-2074-4E11-BBA6-5BD7FE2251B6}" type="slidenum">
              <a:rPr lang="en-US" altLang="en-US"/>
              <a:pPr>
                <a:defRPr/>
              </a:pPr>
              <a:t>‹#›</a:t>
            </a:fld>
            <a:endParaRPr lang="en-US" altLang="en-US"/>
          </a:p>
        </p:txBody>
      </p:sp>
    </p:spTree>
    <p:extLst>
      <p:ext uri="{BB962C8B-B14F-4D97-AF65-F5344CB8AC3E}">
        <p14:creationId xmlns:p14="http://schemas.microsoft.com/office/powerpoint/2010/main" val="2635582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28B3935E-D8CE-4ADF-A0C2-7FD95F416AAF}" type="datetime1">
              <a:rPr lang="en-US"/>
              <a:pPr>
                <a:defRPr/>
              </a:pPr>
              <a:t>3/4/2024</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ABB9182F-B5B9-4363-BDCE-DDE4A523FEE7}" type="slidenum">
              <a:rPr lang="en-US" altLang="en-US"/>
              <a:pPr>
                <a:defRPr/>
              </a:pPr>
              <a:t>‹#›</a:t>
            </a:fld>
            <a:endParaRPr lang="en-US" altLang="en-US"/>
          </a:p>
        </p:txBody>
      </p:sp>
    </p:spTree>
    <p:extLst>
      <p:ext uri="{BB962C8B-B14F-4D97-AF65-F5344CB8AC3E}">
        <p14:creationId xmlns:p14="http://schemas.microsoft.com/office/powerpoint/2010/main" val="292013734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143000"/>
            <a:ext cx="8226425" cy="46038"/>
          </a:xfrm>
          <a:prstGeom prst="rect">
            <a:avLst/>
          </a:prstGeom>
          <a:gradFill rotWithShape="0">
            <a:gsLst>
              <a:gs pos="0">
                <a:srgbClr val="008080">
                  <a:alpha val="95000"/>
                </a:srgbClr>
              </a:gs>
              <a:gs pos="100000">
                <a:schemeClr val="bg1"/>
              </a:gs>
            </a:gsLst>
            <a:lin ang="0" scaled="1"/>
          </a:gradFill>
          <a:ln>
            <a:noFill/>
          </a:ln>
          <a:extLst/>
        </p:spPr>
        <p:txBody>
          <a:bodyPr wrap="none" anchor="ctr"/>
          <a:lstStyle>
            <a:lvl1pPr>
              <a:defRPr sz="2400">
                <a:solidFill>
                  <a:schemeClr val="tx1"/>
                </a:solidFill>
                <a:latin typeface="Tahoma" charset="0"/>
              </a:defRPr>
            </a:lvl1pPr>
            <a:lvl2pPr marL="742950" indent="-285750">
              <a:defRPr sz="2400">
                <a:solidFill>
                  <a:schemeClr val="tx1"/>
                </a:solidFill>
                <a:latin typeface="Tahoma" charset="0"/>
              </a:defRPr>
            </a:lvl2pPr>
            <a:lvl3pPr marL="1143000" indent="-228600">
              <a:defRPr sz="2400">
                <a:solidFill>
                  <a:schemeClr val="tx1"/>
                </a:solidFill>
                <a:latin typeface="Tahoma" charset="0"/>
              </a:defRPr>
            </a:lvl3pPr>
            <a:lvl4pPr marL="1600200" indent="-228600">
              <a:defRPr sz="2400">
                <a:solidFill>
                  <a:schemeClr val="tx1"/>
                </a:solidFill>
                <a:latin typeface="Tahoma" charset="0"/>
              </a:defRPr>
            </a:lvl4pPr>
            <a:lvl5pPr marL="2057400" indent="-228600">
              <a:defRPr sz="2400">
                <a:solidFill>
                  <a:schemeClr val="tx1"/>
                </a:solidFill>
                <a:latin typeface="Tahoma" charset="0"/>
              </a:defRPr>
            </a:lvl5pPr>
            <a:lvl6pPr marL="2514600" indent="-228600" eaLnBrk="0" fontAlgn="base" hangingPunct="0">
              <a:spcBef>
                <a:spcPct val="0"/>
              </a:spcBef>
              <a:spcAft>
                <a:spcPct val="0"/>
              </a:spcAft>
              <a:defRPr sz="2400">
                <a:solidFill>
                  <a:schemeClr val="tx1"/>
                </a:solidFill>
                <a:latin typeface="Tahoma" charset="0"/>
              </a:defRPr>
            </a:lvl6pPr>
            <a:lvl7pPr marL="2971800" indent="-228600" eaLnBrk="0" fontAlgn="base" hangingPunct="0">
              <a:spcBef>
                <a:spcPct val="0"/>
              </a:spcBef>
              <a:spcAft>
                <a:spcPct val="0"/>
              </a:spcAft>
              <a:defRPr sz="2400">
                <a:solidFill>
                  <a:schemeClr val="tx1"/>
                </a:solidFill>
                <a:latin typeface="Tahoma" charset="0"/>
              </a:defRPr>
            </a:lvl7pPr>
            <a:lvl8pPr marL="3429000" indent="-228600" eaLnBrk="0" fontAlgn="base" hangingPunct="0">
              <a:spcBef>
                <a:spcPct val="0"/>
              </a:spcBef>
              <a:spcAft>
                <a:spcPct val="0"/>
              </a:spcAft>
              <a:defRPr sz="2400">
                <a:solidFill>
                  <a:schemeClr val="tx1"/>
                </a:solidFill>
                <a:latin typeface="Tahoma" charset="0"/>
              </a:defRPr>
            </a:lvl8pPr>
            <a:lvl9pPr marL="3886200" indent="-228600" eaLnBrk="0" fontAlgn="base" hangingPunct="0">
              <a:spcBef>
                <a:spcPct val="0"/>
              </a:spcBef>
              <a:spcAft>
                <a:spcPct val="0"/>
              </a:spcAft>
              <a:defRPr sz="2400">
                <a:solidFill>
                  <a:schemeClr val="tx1"/>
                </a:solidFill>
                <a:latin typeface="Tahoma" charset="0"/>
              </a:defRPr>
            </a:lvl9pPr>
          </a:lstStyle>
          <a:p>
            <a:pPr algn="ctr" eaLnBrk="1" hangingPunct="1">
              <a:defRPr/>
            </a:pPr>
            <a:endParaRPr kumimoji="1" lang="en-US" altLang="en-US"/>
          </a:p>
        </p:txBody>
      </p:sp>
      <p:sp>
        <p:nvSpPr>
          <p:cNvPr id="1027" name="Rectangle 2057"/>
          <p:cNvSpPr>
            <a:spLocks noGrp="1" noChangeArrowheads="1"/>
          </p:cNvSpPr>
          <p:nvPr>
            <p:ph type="title"/>
          </p:nvPr>
        </p:nvSpPr>
        <p:spPr bwMode="auto">
          <a:xfrm>
            <a:off x="152400" y="3048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2058"/>
          <p:cNvSpPr>
            <a:spLocks noGrp="1" noChangeArrowheads="1"/>
          </p:cNvSpPr>
          <p:nvPr>
            <p:ph type="body" idx="1"/>
          </p:nvPr>
        </p:nvSpPr>
        <p:spPr bwMode="auto">
          <a:xfrm>
            <a:off x="304800" y="12954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79" name="Rectangle 2059"/>
          <p:cNvSpPr>
            <a:spLocks noGrp="1" noChangeArrowheads="1"/>
          </p:cNvSpPr>
          <p:nvPr>
            <p:ph type="dt" sz="half" idx="2"/>
          </p:nvPr>
        </p:nvSpPr>
        <p:spPr bwMode="auto">
          <a:xfrm>
            <a:off x="1524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fld id="{4B635A58-C6EF-48EC-901D-58249D23C4BB}" type="datetime1">
              <a:rPr lang="en-US"/>
              <a:pPr>
                <a:defRPr/>
              </a:pPr>
              <a:t>3/4/2024</a:t>
            </a:fld>
            <a:endParaRPr lang="en-US"/>
          </a:p>
        </p:txBody>
      </p:sp>
      <p:sp>
        <p:nvSpPr>
          <p:cNvPr id="928780" name="Rectangle 2060"/>
          <p:cNvSpPr>
            <a:spLocks noGrp="1" noChangeArrowheads="1"/>
          </p:cNvSpPr>
          <p:nvPr>
            <p:ph type="ftr" sz="quarter" idx="3"/>
          </p:nvPr>
        </p:nvSpPr>
        <p:spPr bwMode="auto">
          <a:xfrm>
            <a:off x="31242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Tahoma" pitchFamily="34" charset="0"/>
              </a:defRPr>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7F91E3D-BFEA-464C-98A4-BEBE815C676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13" r:id="rId1"/>
    <p:sldLayoutId id="2147484414" r:id="rId2"/>
    <p:sldLayoutId id="2147484392" r:id="rId3"/>
    <p:sldLayoutId id="2147484393" r:id="rId4"/>
    <p:sldLayoutId id="2147484394" r:id="rId5"/>
    <p:sldLayoutId id="2147484395" r:id="rId6"/>
    <p:sldLayoutId id="2147484415" r:id="rId7"/>
    <p:sldLayoutId id="2147484396" r:id="rId8"/>
    <p:sldLayoutId id="2147484397" r:id="rId9"/>
    <p:sldLayoutId id="2147484398" r:id="rId10"/>
    <p:sldLayoutId id="2147484399" r:id="rId11"/>
    <p:sldLayoutId id="2147484400" r:id="rId12"/>
    <p:sldLayoutId id="2147484401" r:id="rId13"/>
  </p:sldLayoutIdLst>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Berlin Sans FB Demi" pitchFamily="34" charset="0"/>
        </a:defRPr>
      </a:lvl2pPr>
      <a:lvl3pPr algn="ctr" rtl="0" eaLnBrk="0" fontAlgn="base" hangingPunct="0">
        <a:spcBef>
          <a:spcPct val="0"/>
        </a:spcBef>
        <a:spcAft>
          <a:spcPct val="0"/>
        </a:spcAft>
        <a:defRPr sz="3600" b="1">
          <a:solidFill>
            <a:schemeClr val="tx2"/>
          </a:solidFill>
          <a:latin typeface="Berlin Sans FB Demi" pitchFamily="34" charset="0"/>
        </a:defRPr>
      </a:lvl3pPr>
      <a:lvl4pPr algn="ctr" rtl="0" eaLnBrk="0" fontAlgn="base" hangingPunct="0">
        <a:spcBef>
          <a:spcPct val="0"/>
        </a:spcBef>
        <a:spcAft>
          <a:spcPct val="0"/>
        </a:spcAft>
        <a:defRPr sz="3600" b="1">
          <a:solidFill>
            <a:schemeClr val="tx2"/>
          </a:solidFill>
          <a:latin typeface="Berlin Sans FB Demi" pitchFamily="34" charset="0"/>
        </a:defRPr>
      </a:lvl4pPr>
      <a:lvl5pPr algn="ctr" rtl="0" eaLnBrk="0" fontAlgn="base" hangingPunct="0">
        <a:spcBef>
          <a:spcPct val="0"/>
        </a:spcBef>
        <a:spcAft>
          <a:spcPct val="0"/>
        </a:spcAft>
        <a:defRPr sz="3600" b="1">
          <a:solidFill>
            <a:schemeClr val="tx2"/>
          </a:solidFill>
          <a:latin typeface="Berlin Sans FB Demi" pitchFamily="34" charset="0"/>
        </a:defRPr>
      </a:lvl5pPr>
      <a:lvl6pPr marL="457200" algn="ctr" rtl="0" fontAlgn="base">
        <a:spcBef>
          <a:spcPct val="0"/>
        </a:spcBef>
        <a:spcAft>
          <a:spcPct val="0"/>
        </a:spcAft>
        <a:defRPr sz="3600" b="1">
          <a:solidFill>
            <a:schemeClr val="tx2"/>
          </a:solidFill>
          <a:latin typeface="Berlin Sans FB Demi" pitchFamily="34" charset="0"/>
        </a:defRPr>
      </a:lvl6pPr>
      <a:lvl7pPr marL="914400" algn="ctr" rtl="0" fontAlgn="base">
        <a:spcBef>
          <a:spcPct val="0"/>
        </a:spcBef>
        <a:spcAft>
          <a:spcPct val="0"/>
        </a:spcAft>
        <a:defRPr sz="3600" b="1">
          <a:solidFill>
            <a:schemeClr val="tx2"/>
          </a:solidFill>
          <a:latin typeface="Berlin Sans FB Demi" pitchFamily="34" charset="0"/>
        </a:defRPr>
      </a:lvl7pPr>
      <a:lvl8pPr marL="1371600" algn="ctr" rtl="0" fontAlgn="base">
        <a:spcBef>
          <a:spcPct val="0"/>
        </a:spcBef>
        <a:spcAft>
          <a:spcPct val="0"/>
        </a:spcAft>
        <a:defRPr sz="3600" b="1">
          <a:solidFill>
            <a:schemeClr val="tx2"/>
          </a:solidFill>
          <a:latin typeface="Berlin Sans FB Demi" pitchFamily="34" charset="0"/>
        </a:defRPr>
      </a:lvl8pPr>
      <a:lvl9pPr marL="1828800" algn="ctr" rtl="0" fontAlgn="base">
        <a:spcBef>
          <a:spcPct val="0"/>
        </a:spcBef>
        <a:spcAft>
          <a:spcPct val="0"/>
        </a:spcAft>
        <a:defRPr sz="3600" b="1">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3050"/>
            <a:ext cx="82248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457200" y="1604963"/>
            <a:ext cx="8224838"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284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 name="Rectangle 3"/>
          <p:cNvSpPr>
            <a:spLocks noGrp="1" noChangeArrowheads="1"/>
          </p:cNvSpPr>
          <p:nvPr>
            <p:ph type="dt"/>
          </p:nvPr>
        </p:nvSpPr>
        <p:spPr bwMode="auto">
          <a:xfrm>
            <a:off x="457200" y="6246813"/>
            <a:ext cx="2125663" cy="469900"/>
          </a:xfrm>
          <a:prstGeom prst="rect">
            <a:avLst/>
          </a:prstGeom>
          <a:noFill/>
          <a:ln>
            <a:noFill/>
          </a:ln>
          <a:effectLs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1270">
                <a:solidFill>
                  <a:srgbClr val="000000"/>
                </a:solidFill>
                <a:latin typeface="Times New Roman" panose="02020603050405020304" pitchFamily="18" charset="0"/>
                <a:cs typeface="DejaVu Sans" panose="020B0603030804020204" pitchFamily="34" charset="0"/>
              </a:defRPr>
            </a:lvl1pPr>
          </a:lstStyle>
          <a:p>
            <a:pPr>
              <a:defRPr/>
            </a:pPr>
            <a:endParaRPr lang="en-US" altLang="en-US"/>
          </a:p>
        </p:txBody>
      </p:sp>
      <p:sp>
        <p:nvSpPr>
          <p:cNvPr id="1028" name="Rectangle 4"/>
          <p:cNvSpPr>
            <a:spLocks noGrp="1" noChangeArrowheads="1"/>
          </p:cNvSpPr>
          <p:nvPr>
            <p:ph type="ftr"/>
          </p:nvPr>
        </p:nvSpPr>
        <p:spPr bwMode="auto">
          <a:xfrm>
            <a:off x="3127375" y="6246813"/>
            <a:ext cx="2895600" cy="469900"/>
          </a:xfrm>
          <a:prstGeom prst="rect">
            <a:avLst/>
          </a:prstGeom>
          <a:noFill/>
          <a:ln>
            <a:noFill/>
          </a:ln>
          <a:effectLst/>
          <a:extLst/>
        </p:spPr>
        <p:txBody>
          <a:bodyPr vert="horz" wrap="square" lIns="0" tIns="0" rIns="0" bIns="0" numCol="1" anchor="t" anchorCtr="0" compatLnSpc="1">
            <a:prstTxWarp prst="textNoShape">
              <a:avLst/>
            </a:prstTxWarp>
          </a:bodyPr>
          <a:lstStyle>
            <a:lvl1pPr algn="ctr" eaLnBrk="1">
              <a:lnSpc>
                <a:spcPct val="93000"/>
              </a:lnSpc>
              <a:buClrTx/>
              <a:buSzPct val="100000"/>
              <a:buFontTx/>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1270">
                <a:solidFill>
                  <a:srgbClr val="000000"/>
                </a:solidFill>
                <a:latin typeface="Times New Roman" panose="02020603050405020304" pitchFamily="18" charset="0"/>
                <a:cs typeface="DejaVu Sans" panose="020B0603030804020204" pitchFamily="34" charset="0"/>
              </a:defRPr>
            </a:lvl1pPr>
          </a:lstStyle>
          <a:p>
            <a:pPr>
              <a:defRPr/>
            </a:pPr>
            <a:endParaRPr lang="en-US" altLang="en-US"/>
          </a:p>
        </p:txBody>
      </p:sp>
      <p:sp>
        <p:nvSpPr>
          <p:cNvPr id="1029" name="Rectangle 5"/>
          <p:cNvSpPr>
            <a:spLocks noGrp="1" noChangeArrowheads="1"/>
          </p:cNvSpPr>
          <p:nvPr>
            <p:ph type="sldNum"/>
          </p:nvPr>
        </p:nvSpPr>
        <p:spPr bwMode="auto">
          <a:xfrm>
            <a:off x="6556375" y="6246813"/>
            <a:ext cx="2127250" cy="469900"/>
          </a:xfrm>
          <a:prstGeom prst="rect">
            <a:avLst/>
          </a:prstGeom>
          <a:noFill/>
          <a:ln>
            <a:noFill/>
          </a:ln>
          <a:effectLst/>
          <a:extLst/>
        </p:spPr>
        <p:txBody>
          <a:bodyPr vert="horz" wrap="square" lIns="0" tIns="0" rIns="0" bIns="0" numCol="1" anchor="t" anchorCtr="0" compatLnSpc="1">
            <a:prstTxWarp prst="textNoShape">
              <a:avLst/>
            </a:prstTxWarp>
          </a:bodyPr>
          <a:lstStyle>
            <a:lvl1pPr algn="r" eaLnBrk="1">
              <a:lnSpc>
                <a:spcPct val="93000"/>
              </a:lnSpc>
              <a:buSzPct val="100000"/>
              <a:defRPr sz="1200">
                <a:solidFill>
                  <a:srgbClr val="000000"/>
                </a:solidFill>
                <a:latin typeface="Times New Roman" panose="02020603050405020304" pitchFamily="18" charset="0"/>
                <a:cs typeface="DejaVu Sans" panose="020B0603030804020204" pitchFamily="34" charset="0"/>
              </a:defRPr>
            </a:lvl1pPr>
          </a:lstStyle>
          <a:p>
            <a:pPr>
              <a:defRPr/>
            </a:pPr>
            <a:fld id="{ADFA4B42-5C1C-46B3-95B5-E7EC8B5241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6" r:id="rId12"/>
  </p:sldLayoutIdLst>
  <p:txStyles>
    <p:titleStyle>
      <a:lvl1pPr algn="ctr" defTabSz="414338" rtl="0" eaLnBrk="0" fontAlgn="base" hangingPunct="0">
        <a:lnSpc>
          <a:spcPct val="93000"/>
        </a:lnSpc>
        <a:spcBef>
          <a:spcPct val="0"/>
        </a:spcBef>
        <a:spcAft>
          <a:spcPct val="0"/>
        </a:spcAft>
        <a:buClr>
          <a:srgbClr val="000000"/>
        </a:buClr>
        <a:buSzPct val="100000"/>
        <a:buFont typeface="Times New Roman" panose="02020603050405020304" pitchFamily="18" charset="0"/>
        <a:defRPr sz="3900" kern="1200">
          <a:solidFill>
            <a:srgbClr val="000000"/>
          </a:solidFill>
          <a:latin typeface="+mj-lt"/>
          <a:ea typeface="Noto Sans CJK SC Regular" charset="0"/>
          <a:cs typeface="+mj-cs"/>
        </a:defRPr>
      </a:lvl1pPr>
      <a:lvl2pPr algn="ctr" defTabSz="414338" rtl="0" eaLnBrk="0" fontAlgn="base" hangingPunct="0">
        <a:lnSpc>
          <a:spcPct val="93000"/>
        </a:lnSpc>
        <a:spcBef>
          <a:spcPct val="0"/>
        </a:spcBef>
        <a:spcAft>
          <a:spcPct val="0"/>
        </a:spcAft>
        <a:buClr>
          <a:srgbClr val="000000"/>
        </a:buClr>
        <a:buSzPct val="100000"/>
        <a:buFont typeface="Times New Roman" panose="02020603050405020304" pitchFamily="18" charset="0"/>
        <a:defRPr sz="3900">
          <a:solidFill>
            <a:srgbClr val="000000"/>
          </a:solidFill>
          <a:latin typeface="Arial" panose="020B0604020202020204" pitchFamily="34" charset="0"/>
          <a:ea typeface="Noto Sans CJK SC Regular" charset="0"/>
          <a:cs typeface="Noto Sans CJK SC Regular" charset="0"/>
        </a:defRPr>
      </a:lvl2pPr>
      <a:lvl3pPr algn="ctr" defTabSz="414338" rtl="0" eaLnBrk="0" fontAlgn="base" hangingPunct="0">
        <a:lnSpc>
          <a:spcPct val="93000"/>
        </a:lnSpc>
        <a:spcBef>
          <a:spcPct val="0"/>
        </a:spcBef>
        <a:spcAft>
          <a:spcPct val="0"/>
        </a:spcAft>
        <a:buClr>
          <a:srgbClr val="000000"/>
        </a:buClr>
        <a:buSzPct val="100000"/>
        <a:buFont typeface="Times New Roman" panose="02020603050405020304" pitchFamily="18" charset="0"/>
        <a:defRPr sz="3900">
          <a:solidFill>
            <a:srgbClr val="000000"/>
          </a:solidFill>
          <a:latin typeface="Arial" panose="020B0604020202020204" pitchFamily="34" charset="0"/>
          <a:ea typeface="Noto Sans CJK SC Regular" charset="0"/>
          <a:cs typeface="Noto Sans CJK SC Regular" charset="0"/>
        </a:defRPr>
      </a:lvl3pPr>
      <a:lvl4pPr algn="ctr" defTabSz="414338" rtl="0" eaLnBrk="0" fontAlgn="base" hangingPunct="0">
        <a:lnSpc>
          <a:spcPct val="93000"/>
        </a:lnSpc>
        <a:spcBef>
          <a:spcPct val="0"/>
        </a:spcBef>
        <a:spcAft>
          <a:spcPct val="0"/>
        </a:spcAft>
        <a:buClr>
          <a:srgbClr val="000000"/>
        </a:buClr>
        <a:buSzPct val="100000"/>
        <a:buFont typeface="Times New Roman" panose="02020603050405020304" pitchFamily="18" charset="0"/>
        <a:defRPr sz="3900">
          <a:solidFill>
            <a:srgbClr val="000000"/>
          </a:solidFill>
          <a:latin typeface="Arial" panose="020B0604020202020204" pitchFamily="34" charset="0"/>
          <a:ea typeface="Noto Sans CJK SC Regular" charset="0"/>
          <a:cs typeface="Noto Sans CJK SC Regular" charset="0"/>
        </a:defRPr>
      </a:lvl4pPr>
      <a:lvl5pPr algn="ctr" defTabSz="414338" rtl="0" eaLnBrk="0" fontAlgn="base" hangingPunct="0">
        <a:lnSpc>
          <a:spcPct val="93000"/>
        </a:lnSpc>
        <a:spcBef>
          <a:spcPct val="0"/>
        </a:spcBef>
        <a:spcAft>
          <a:spcPct val="0"/>
        </a:spcAft>
        <a:buClr>
          <a:srgbClr val="000000"/>
        </a:buClr>
        <a:buSzPct val="100000"/>
        <a:buFont typeface="Times New Roman" panose="02020603050405020304" pitchFamily="18" charset="0"/>
        <a:defRPr sz="3900">
          <a:solidFill>
            <a:srgbClr val="000000"/>
          </a:solidFill>
          <a:latin typeface="Arial" panose="020B0604020202020204" pitchFamily="34" charset="0"/>
          <a:ea typeface="Noto Sans CJK SC Regular" charset="0"/>
          <a:cs typeface="Noto Sans CJK SC Regular" charset="0"/>
        </a:defRPr>
      </a:lvl5pPr>
      <a:lvl6pPr marL="2280994" indent="-207363" algn="ctr" defTabSz="4147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cs typeface="Noto Sans CJK SC Regular" charset="0"/>
        </a:defRPr>
      </a:lvl6pPr>
      <a:lvl7pPr marL="2695720" indent="-207363" algn="ctr" defTabSz="4147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cs typeface="Noto Sans CJK SC Regular" charset="0"/>
        </a:defRPr>
      </a:lvl7pPr>
      <a:lvl8pPr marL="3110446" indent="-207363" algn="ctr" defTabSz="4147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cs typeface="Noto Sans CJK SC Regular" charset="0"/>
        </a:defRPr>
      </a:lvl8pPr>
      <a:lvl9pPr marL="3525172" indent="-207363" algn="ctr" defTabSz="414726" rtl="0" fontAlgn="base" hangingPunct="0">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cs typeface="Noto Sans CJK SC Regular" charset="0"/>
        </a:defRPr>
      </a:lvl9pPr>
    </p:titleStyle>
    <p:bodyStyle>
      <a:lvl1pPr marL="309563" indent="-309563" algn="l" defTabSz="414338" rtl="0" eaLnBrk="0" fontAlgn="base" hangingPunct="0">
        <a:lnSpc>
          <a:spcPct val="93000"/>
        </a:lnSpc>
        <a:spcBef>
          <a:spcPts val="1288"/>
        </a:spcBef>
        <a:spcAft>
          <a:spcPct val="0"/>
        </a:spcAft>
        <a:buClr>
          <a:srgbClr val="000000"/>
        </a:buClr>
        <a:buSzPct val="100000"/>
        <a:buFont typeface="Times New Roman" panose="02020603050405020304" pitchFamily="18" charset="0"/>
        <a:defRPr sz="2900" kern="1200">
          <a:solidFill>
            <a:srgbClr val="000000"/>
          </a:solidFill>
          <a:latin typeface="+mn-lt"/>
          <a:ea typeface="Noto Sans CJK SC Regular" charset="0"/>
          <a:cs typeface="+mn-cs"/>
        </a:defRPr>
      </a:lvl1pPr>
      <a:lvl2pPr marL="673100" indent="-258763" algn="l" defTabSz="414338" rtl="0" eaLnBrk="0" fontAlgn="base" hangingPunct="0">
        <a:lnSpc>
          <a:spcPct val="93000"/>
        </a:lnSpc>
        <a:spcBef>
          <a:spcPts val="1038"/>
        </a:spcBef>
        <a:spcAft>
          <a:spcPct val="0"/>
        </a:spcAft>
        <a:buClr>
          <a:srgbClr val="000000"/>
        </a:buClr>
        <a:buSzPct val="100000"/>
        <a:buFont typeface="Times New Roman" panose="02020603050405020304" pitchFamily="18" charset="0"/>
        <a:defRPr sz="2500" kern="1200">
          <a:solidFill>
            <a:srgbClr val="000000"/>
          </a:solidFill>
          <a:latin typeface="+mn-lt"/>
          <a:ea typeface="Noto Sans CJK SC Regular" charset="0"/>
          <a:cs typeface="+mn-cs"/>
        </a:defRPr>
      </a:lvl2pPr>
      <a:lvl3pPr marL="1036638" indent="-206375" algn="l" defTabSz="414338" rtl="0" eaLnBrk="0" fontAlgn="base" hangingPunct="0">
        <a:lnSpc>
          <a:spcPct val="93000"/>
        </a:lnSpc>
        <a:spcBef>
          <a:spcPts val="775"/>
        </a:spcBef>
        <a:spcAft>
          <a:spcPct val="0"/>
        </a:spcAft>
        <a:buClr>
          <a:srgbClr val="000000"/>
        </a:buClr>
        <a:buSzPct val="100000"/>
        <a:buFont typeface="Times New Roman" panose="02020603050405020304" pitchFamily="18" charset="0"/>
        <a:defRPr sz="2100" kern="1200">
          <a:solidFill>
            <a:srgbClr val="000000"/>
          </a:solidFill>
          <a:latin typeface="+mn-lt"/>
          <a:ea typeface="Noto Sans CJK SC Regular" charset="0"/>
          <a:cs typeface="+mn-cs"/>
        </a:defRPr>
      </a:lvl3pPr>
      <a:lvl4pPr marL="1450975" indent="-206375" algn="l" defTabSz="414338" rtl="0" eaLnBrk="0" fontAlgn="base" hangingPunct="0">
        <a:lnSpc>
          <a:spcPct val="93000"/>
        </a:lnSpc>
        <a:spcBef>
          <a:spcPts val="525"/>
        </a:spcBef>
        <a:spcAft>
          <a:spcPct val="0"/>
        </a:spcAft>
        <a:buClr>
          <a:srgbClr val="000000"/>
        </a:buClr>
        <a:buSzPct val="100000"/>
        <a:buFont typeface="Times New Roman" panose="02020603050405020304" pitchFamily="18" charset="0"/>
        <a:defRPr kern="1200">
          <a:solidFill>
            <a:srgbClr val="000000"/>
          </a:solidFill>
          <a:latin typeface="+mn-lt"/>
          <a:ea typeface="Noto Sans CJK SC Regular" charset="0"/>
          <a:cs typeface="+mn-cs"/>
        </a:defRPr>
      </a:lvl4pPr>
      <a:lvl5pPr marL="1865313" indent="-206375" algn="l" defTabSz="414338" rtl="0" eaLnBrk="0" fontAlgn="base" hangingPunct="0">
        <a:lnSpc>
          <a:spcPct val="93000"/>
        </a:lnSpc>
        <a:spcBef>
          <a:spcPts val="263"/>
        </a:spcBef>
        <a:spcAft>
          <a:spcPct val="0"/>
        </a:spcAft>
        <a:buClr>
          <a:srgbClr val="000000"/>
        </a:buClr>
        <a:buSzPct val="100000"/>
        <a:buFont typeface="Times New Roman" panose="02020603050405020304" pitchFamily="18" charset="0"/>
        <a:defRPr kern="1200">
          <a:solidFill>
            <a:srgbClr val="000000"/>
          </a:solidFill>
          <a:latin typeface="+mn-lt"/>
          <a:ea typeface="Noto Sans CJK SC Regular" charset="0"/>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4.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7.xml"/><Relationship Id="rId7" Type="http://schemas.openxmlformats.org/officeDocument/2006/relationships/image" Target="../media/image11.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5.png"/><Relationship Id="rId5" Type="http://schemas.openxmlformats.org/officeDocument/2006/relationships/image" Target="../media/image10.wmf"/><Relationship Id="rId10" Type="http://schemas.openxmlformats.org/officeDocument/2006/relationships/image" Target="../media/image14.png"/><Relationship Id="rId4" Type="http://schemas.openxmlformats.org/officeDocument/2006/relationships/oleObject" Target="../embeddings/oleObject4.bin"/><Relationship Id="rId9"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0.wmf"/></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courses.cs.uiuc.edu/~cs491han/papers/dasu02.pdf"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3CEDAB98-7669-4551-BA1C-D8D356F5F967}" type="slidenum">
              <a:rPr lang="en-US" altLang="en-US" sz="1200"/>
              <a:pPr algn="r" eaLnBrk="1" hangingPunct="1">
                <a:spcBef>
                  <a:spcPct val="0"/>
                </a:spcBef>
                <a:buClrTx/>
                <a:buSzTx/>
                <a:buFontTx/>
                <a:buNone/>
              </a:pPr>
              <a:t>1</a:t>
            </a:fld>
            <a:endParaRPr lang="en-US" altLang="en-US" sz="1200"/>
          </a:p>
        </p:txBody>
      </p:sp>
      <p:sp>
        <p:nvSpPr>
          <p:cNvPr id="8195" name="Rectangle 1026"/>
          <p:cNvSpPr>
            <a:spLocks noGrp="1" noChangeArrowheads="1"/>
          </p:cNvSpPr>
          <p:nvPr>
            <p:ph type="title" idx="4294967295"/>
          </p:nvPr>
        </p:nvSpPr>
        <p:spPr>
          <a:xfrm>
            <a:off x="533400" y="304800"/>
            <a:ext cx="8077200" cy="3733800"/>
          </a:xfrm>
        </p:spPr>
        <p:txBody>
          <a:bodyPr/>
          <a:lstStyle/>
          <a:p>
            <a:pPr eaLnBrk="1" hangingPunct="1"/>
            <a:r>
              <a:rPr lang="en-US" altLang="en-US" sz="6000" dirty="0" smtClean="0"/>
              <a:t>Data Mining </a:t>
            </a:r>
            <a:br>
              <a:rPr lang="en-US" altLang="en-US" sz="6000" dirty="0" smtClean="0"/>
            </a:br>
            <a:r>
              <a:rPr lang="en-US" altLang="en-US" sz="6000" dirty="0" smtClean="0"/>
              <a:t> </a:t>
            </a:r>
            <a:endParaRPr lang="en-US" altLang="en-US" sz="2800" dirty="0" smtClean="0"/>
          </a:p>
        </p:txBody>
      </p:sp>
      <p:sp>
        <p:nvSpPr>
          <p:cNvPr id="8196" name="Rectangle 1027"/>
          <p:cNvSpPr>
            <a:spLocks noGrp="1" noChangeArrowheads="1"/>
          </p:cNvSpPr>
          <p:nvPr>
            <p:ph type="body" idx="4294967295"/>
          </p:nvPr>
        </p:nvSpPr>
        <p:spPr>
          <a:xfrm>
            <a:off x="304800" y="4267200"/>
            <a:ext cx="8305800" cy="2286000"/>
          </a:xfrm>
        </p:spPr>
        <p:txBody>
          <a:bodyPr/>
          <a:lstStyle/>
          <a:p>
            <a:pPr algn="ctr">
              <a:lnSpc>
                <a:spcPct val="110000"/>
              </a:lnSpc>
              <a:buFont typeface="Wingdings" panose="05000000000000000000" pitchFamily="2" charset="2"/>
              <a:buNone/>
            </a:pPr>
            <a:r>
              <a:rPr lang="en-US" altLang="en-US" dirty="0" smtClean="0"/>
              <a:t>Pre-Processing</a:t>
            </a:r>
            <a:endParaRPr lang="en-US" altLang="en-US" sz="24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Exercise 1</a:t>
            </a:r>
          </a:p>
        </p:txBody>
      </p:sp>
      <p:sp>
        <p:nvSpPr>
          <p:cNvPr id="3" name="Content Placeholder 2"/>
          <p:cNvSpPr>
            <a:spLocks noGrp="1"/>
          </p:cNvSpPr>
          <p:nvPr>
            <p:ph idx="1"/>
          </p:nvPr>
        </p:nvSpPr>
        <p:spPr/>
        <p:txBody>
          <a:bodyPr/>
          <a:lstStyle/>
          <a:p>
            <a:pPr>
              <a:defRPr/>
            </a:pPr>
            <a:r>
              <a:rPr lang="en-US" dirty="0"/>
              <a:t>Given the following data</a:t>
            </a: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a:p>
            <a:pPr>
              <a:defRPr/>
            </a:pPr>
            <a:r>
              <a:rPr lang="en-US" dirty="0"/>
              <a:t>Find the missing values using</a:t>
            </a:r>
          </a:p>
          <a:p>
            <a:pPr lvl="1">
              <a:defRPr/>
            </a:pPr>
            <a:r>
              <a:rPr lang="en-US" dirty="0"/>
              <a:t>Mean</a:t>
            </a:r>
          </a:p>
          <a:p>
            <a:pPr lvl="1">
              <a:defRPr/>
            </a:pPr>
            <a:r>
              <a:rPr lang="en-US" dirty="0"/>
              <a:t>Class </a:t>
            </a:r>
            <a:r>
              <a:rPr lang="en-US" dirty="0" smtClean="0"/>
              <a:t>Average</a:t>
            </a:r>
            <a:endParaRPr lang="en-US" dirty="0"/>
          </a:p>
          <a:p>
            <a:pPr lvl="1">
              <a:defRPr/>
            </a:pPr>
            <a:r>
              <a:rPr lang="en-US" dirty="0"/>
              <a:t>Imputation/Nearest-neighbor</a:t>
            </a:r>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1447007-CF1B-495C-B0BE-868634DB1B20}" type="slidenum">
              <a:rPr lang="en-US" altLang="en-US" sz="1200" smtClean="0"/>
              <a:pPr>
                <a:spcBef>
                  <a:spcPct val="0"/>
                </a:spcBef>
                <a:buClrTx/>
                <a:buSzTx/>
                <a:buFontTx/>
                <a:buNone/>
              </a:pPr>
              <a:t>10</a:t>
            </a:fld>
            <a:endParaRPr lang="en-US" altLang="en-US" sz="1200" smtClean="0"/>
          </a:p>
        </p:txBody>
      </p:sp>
      <p:graphicFrame>
        <p:nvGraphicFramePr>
          <p:cNvPr id="5" name="Table 4"/>
          <p:cNvGraphicFramePr>
            <a:graphicFrameLocks noGrp="1"/>
          </p:cNvGraphicFramePr>
          <p:nvPr/>
        </p:nvGraphicFramePr>
        <p:xfrm>
          <a:off x="2278063" y="1828800"/>
          <a:ext cx="2903537" cy="2525805"/>
        </p:xfrm>
        <a:graphic>
          <a:graphicData uri="http://schemas.openxmlformats.org/drawingml/2006/table">
            <a:tbl>
              <a:tblPr firstRow="1" bandRow="1">
                <a:tableStyleId>{5C22544A-7EE6-4342-B048-85BDC9FD1C3A}</a:tableStyleId>
              </a:tblPr>
              <a:tblGrid>
                <a:gridCol w="527367">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gridCol w="1188085">
                  <a:extLst>
                    <a:ext uri="{9D8B030D-6E8A-4147-A177-3AD203B41FA5}">
                      <a16:colId xmlns:a16="http://schemas.microsoft.com/office/drawing/2014/main" val="20002"/>
                    </a:ext>
                  </a:extLst>
                </a:gridCol>
              </a:tblGrid>
              <a:tr h="561270">
                <a:tc>
                  <a:txBody>
                    <a:bodyPr/>
                    <a:lstStyle/>
                    <a:p>
                      <a:pPr marL="0" marR="0" algn="ctr">
                        <a:spcBef>
                          <a:spcPts val="0"/>
                        </a:spcBef>
                        <a:spcAft>
                          <a:spcPts val="0"/>
                        </a:spcAft>
                      </a:pPr>
                      <a:r>
                        <a:rPr lang="en-US" sz="1600" dirty="0">
                          <a:solidFill>
                            <a:schemeClr val="tx1"/>
                          </a:solidFill>
                          <a:effectLst/>
                        </a:rPr>
                        <a:t>Age</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05" marB="36805"/>
                </a:tc>
                <a:tc>
                  <a:txBody>
                    <a:bodyPr/>
                    <a:lstStyle/>
                    <a:p>
                      <a:pPr marL="0" marR="0" indent="0" algn="ctr">
                        <a:spcBef>
                          <a:spcPts val="0"/>
                        </a:spcBef>
                        <a:spcAft>
                          <a:spcPts val="0"/>
                        </a:spcAft>
                      </a:pPr>
                      <a:r>
                        <a:rPr lang="en-US" sz="1600" dirty="0">
                          <a:solidFill>
                            <a:schemeClr val="tx1"/>
                          </a:solidFill>
                          <a:effectLst/>
                        </a:rPr>
                        <a:t>Car</a:t>
                      </a:r>
                    </a:p>
                    <a:p>
                      <a:pPr marL="0" marR="0" indent="0" algn="ctr">
                        <a:spcBef>
                          <a:spcPts val="0"/>
                        </a:spcBef>
                        <a:spcAft>
                          <a:spcPts val="0"/>
                        </a:spcAft>
                      </a:pPr>
                      <a:r>
                        <a:rPr lang="en-US" sz="1600" dirty="0">
                          <a:solidFill>
                            <a:schemeClr val="tx1"/>
                          </a:solidFill>
                          <a:effectLst/>
                        </a:rPr>
                        <a:t>Accidents</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05" marB="36805"/>
                </a:tc>
                <a:tc>
                  <a:txBody>
                    <a:bodyPr/>
                    <a:lstStyle/>
                    <a:p>
                      <a:pPr marL="0" marR="0" indent="0" algn="ctr">
                        <a:spcBef>
                          <a:spcPts val="0"/>
                        </a:spcBef>
                        <a:spcAft>
                          <a:spcPts val="0"/>
                        </a:spcAft>
                      </a:pPr>
                      <a:r>
                        <a:rPr lang="en-US" sz="16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05" marB="36805"/>
                </a:tc>
                <a:extLst>
                  <a:ext uri="{0D108BD9-81ED-4DB2-BD59-A6C34878D82A}">
                    <a16:rowId xmlns:a16="http://schemas.microsoft.com/office/drawing/2014/main" val="10000"/>
                  </a:ext>
                </a:extLst>
              </a:tr>
              <a:tr h="280635">
                <a:tc>
                  <a:txBody>
                    <a:bodyPr/>
                    <a:lstStyle/>
                    <a:p>
                      <a:pPr marL="38735" marR="0" algn="ctr">
                        <a:spcBef>
                          <a:spcPts val="0"/>
                        </a:spcBef>
                        <a:spcAft>
                          <a:spcPts val="0"/>
                        </a:spcAft>
                      </a:pPr>
                      <a:r>
                        <a:rPr lang="en-US" sz="1600">
                          <a:effectLst/>
                        </a:rPr>
                        <a:t>21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05"/>
                </a:tc>
                <a:tc>
                  <a:txBody>
                    <a:bodyPr/>
                    <a:lstStyle/>
                    <a:p>
                      <a:pPr marL="43180" marR="0" algn="ctr">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tc>
                  <a:txBody>
                    <a:bodyPr/>
                    <a:lstStyle/>
                    <a:p>
                      <a:pPr marL="4318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extLst>
                  <a:ext uri="{0D108BD9-81ED-4DB2-BD59-A6C34878D82A}">
                    <a16:rowId xmlns:a16="http://schemas.microsoft.com/office/drawing/2014/main" val="10001"/>
                  </a:ext>
                </a:extLst>
              </a:tr>
              <a:tr h="280635">
                <a:tc>
                  <a:txBody>
                    <a:bodyPr/>
                    <a:lstStyle/>
                    <a:p>
                      <a:pPr marL="38735" marR="0" algn="ctr">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05"/>
                </a:tc>
                <a:tc>
                  <a:txBody>
                    <a:bodyPr/>
                    <a:lstStyle/>
                    <a:p>
                      <a:pPr marL="43180" marR="0" algn="ctr">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tc>
                  <a:txBody>
                    <a:bodyPr/>
                    <a:lstStyle/>
                    <a:p>
                      <a:pPr marL="4318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extLst>
                  <a:ext uri="{0D108BD9-81ED-4DB2-BD59-A6C34878D82A}">
                    <a16:rowId xmlns:a16="http://schemas.microsoft.com/office/drawing/2014/main" val="10002"/>
                  </a:ext>
                </a:extLst>
              </a:tr>
              <a:tr h="280635">
                <a:tc>
                  <a:txBody>
                    <a:bodyPr/>
                    <a:lstStyle/>
                    <a:p>
                      <a:pPr marL="38735" marR="0" algn="ctr">
                        <a:spcBef>
                          <a:spcPts val="0"/>
                        </a:spcBef>
                        <a:spcAft>
                          <a:spcPts val="0"/>
                        </a:spcAft>
                      </a:pPr>
                      <a:r>
                        <a:rPr lang="en-US" sz="1600" dirty="0">
                          <a:effectLst/>
                        </a:rPr>
                        <a:t>20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05"/>
                </a:tc>
                <a:tc>
                  <a:txBody>
                    <a:bodyPr/>
                    <a:lstStyle/>
                    <a:p>
                      <a:pPr marL="43180" marR="0" algn="ctr">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tc>
                  <a:txBody>
                    <a:bodyPr/>
                    <a:lstStyle/>
                    <a:p>
                      <a:pPr marL="4318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extLst>
                  <a:ext uri="{0D108BD9-81ED-4DB2-BD59-A6C34878D82A}">
                    <a16:rowId xmlns:a16="http://schemas.microsoft.com/office/drawing/2014/main" val="10003"/>
                  </a:ext>
                </a:extLst>
              </a:tr>
              <a:tr h="280635">
                <a:tc>
                  <a:txBody>
                    <a:bodyPr/>
                    <a:lstStyle/>
                    <a:p>
                      <a:pPr marL="38735" marR="0" algn="ctr">
                        <a:spcBef>
                          <a:spcPts val="0"/>
                        </a:spcBef>
                        <a:spcAft>
                          <a:spcPts val="0"/>
                        </a:spcAft>
                      </a:pPr>
                      <a:r>
                        <a:rPr lang="en-US" sz="1600" dirty="0">
                          <a:effectLst/>
                        </a:rPr>
                        <a:t>22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05"/>
                </a:tc>
                <a:tc>
                  <a:txBody>
                    <a:bodyPr/>
                    <a:lstStyle/>
                    <a:p>
                      <a:pPr marL="43180" marR="0" algn="ctr">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tc>
                  <a:txBody>
                    <a:bodyPr/>
                    <a:lstStyle/>
                    <a:p>
                      <a:pPr marL="4318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extLst>
                  <a:ext uri="{0D108BD9-81ED-4DB2-BD59-A6C34878D82A}">
                    <a16:rowId xmlns:a16="http://schemas.microsoft.com/office/drawing/2014/main" val="10004"/>
                  </a:ext>
                </a:extLst>
              </a:tr>
              <a:tr h="280635">
                <a:tc>
                  <a:txBody>
                    <a:bodyPr/>
                    <a:lstStyle/>
                    <a:p>
                      <a:pPr marL="38735" marR="0" algn="ctr">
                        <a:spcBef>
                          <a:spcPts val="0"/>
                        </a:spcBef>
                        <a:spcAft>
                          <a:spcPts val="0"/>
                        </a:spcAft>
                      </a:pPr>
                      <a:r>
                        <a:rPr lang="en-US" sz="1600" dirty="0">
                          <a:effectLst/>
                        </a:rPr>
                        <a:t>19</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05"/>
                </a:tc>
                <a:tc>
                  <a:txBody>
                    <a:bodyPr/>
                    <a:lstStyle/>
                    <a:p>
                      <a:pPr marL="43180" marR="0" algn="ctr">
                        <a:spcBef>
                          <a:spcPts val="0"/>
                        </a:spcBef>
                        <a:spcAft>
                          <a:spcPts val="0"/>
                        </a:spcAft>
                      </a:pPr>
                      <a:r>
                        <a:rPr lang="en-US" sz="1600" dirty="0">
                          <a:effectLst/>
                        </a:rPr>
                        <a:t>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tc>
                  <a:txBody>
                    <a:bodyPr/>
                    <a:lstStyle/>
                    <a:p>
                      <a:pPr marL="4318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extLst>
                  <a:ext uri="{0D108BD9-81ED-4DB2-BD59-A6C34878D82A}">
                    <a16:rowId xmlns:a16="http://schemas.microsoft.com/office/drawing/2014/main" val="10005"/>
                  </a:ext>
                </a:extLst>
              </a:tr>
              <a:tr h="280635">
                <a:tc>
                  <a:txBody>
                    <a:bodyPr/>
                    <a:lstStyle/>
                    <a:p>
                      <a:pPr marL="38735" marR="0" algn="ctr">
                        <a:spcBef>
                          <a:spcPts val="0"/>
                        </a:spcBef>
                        <a:spcAft>
                          <a:spcPts val="0"/>
                        </a:spcAft>
                      </a:pPr>
                      <a:r>
                        <a:rPr lang="en-US" sz="1600" dirty="0">
                          <a:effectLst/>
                        </a:rPr>
                        <a:t>18</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05"/>
                </a:tc>
                <a:tc>
                  <a:txBody>
                    <a:bodyPr/>
                    <a:lstStyle/>
                    <a:p>
                      <a:pPr marL="43180" marR="0" algn="ctr">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a:t>
                      </a:r>
                    </a:p>
                  </a:txBody>
                  <a:tcPr marL="36830" marR="36830" marT="0" marB="36805"/>
                </a:tc>
                <a:tc>
                  <a:txBody>
                    <a:bodyPr/>
                    <a:lstStyle/>
                    <a:p>
                      <a:pPr marL="4318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extLst>
                  <a:ext uri="{0D108BD9-81ED-4DB2-BD59-A6C34878D82A}">
                    <a16:rowId xmlns:a16="http://schemas.microsoft.com/office/drawing/2014/main" val="10006"/>
                  </a:ext>
                </a:extLst>
              </a:tr>
              <a:tr h="280635">
                <a:tc>
                  <a:txBody>
                    <a:bodyPr/>
                    <a:lstStyle/>
                    <a:p>
                      <a:pPr marL="38735" marR="0" algn="ctr">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a:t>
                      </a:r>
                    </a:p>
                  </a:txBody>
                  <a:tcPr marL="36830" marR="0" marT="0" marB="36805"/>
                </a:tc>
                <a:tc>
                  <a:txBody>
                    <a:bodyPr/>
                    <a:lstStyle/>
                    <a:p>
                      <a:pPr marL="43180" marR="0" algn="ctr">
                        <a:spcBef>
                          <a:spcPts val="0"/>
                        </a:spcBef>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05"/>
                </a:tc>
                <a:tc>
                  <a:txBody>
                    <a:bodyPr/>
                    <a:lstStyle/>
                    <a:p>
                      <a:pPr marL="43180" marR="0" algn="ctr">
                        <a:spcBef>
                          <a:spcPts val="0"/>
                        </a:spcBef>
                        <a:spcAft>
                          <a:spcPts val="0"/>
                        </a:spcAft>
                      </a:pPr>
                      <a:r>
                        <a:rPr lang="en-US" sz="16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05"/>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Exercise 1</a:t>
            </a:r>
          </a:p>
        </p:txBody>
      </p:sp>
      <p:sp>
        <p:nvSpPr>
          <p:cNvPr id="26627" name="Content Placeholder 2"/>
          <p:cNvSpPr>
            <a:spLocks noGrp="1"/>
          </p:cNvSpPr>
          <p:nvPr>
            <p:ph idx="1"/>
          </p:nvPr>
        </p:nvSpPr>
        <p:spPr/>
        <p:txBody>
          <a:bodyPr/>
          <a:lstStyle/>
          <a:p>
            <a:r>
              <a:rPr lang="en-US" altLang="en-US" sz="2400" smtClean="0"/>
              <a:t>Find the missing values using</a:t>
            </a:r>
          </a:p>
          <a:p>
            <a:pPr lvl="1"/>
            <a:r>
              <a:rPr lang="en-US" altLang="en-US" sz="2400" smtClean="0"/>
              <a:t>Mean</a:t>
            </a:r>
          </a:p>
          <a:p>
            <a:pPr lvl="2"/>
            <a:r>
              <a:rPr lang="en-US" altLang="en-US" sz="2000" smtClean="0"/>
              <a:t>Age:</a:t>
            </a:r>
          </a:p>
          <a:p>
            <a:pPr lvl="2"/>
            <a:r>
              <a:rPr lang="en-US" altLang="en-US" sz="2000" smtClean="0"/>
              <a:t>Car Accidents: </a:t>
            </a:r>
          </a:p>
          <a:p>
            <a:pPr lvl="1"/>
            <a:endParaRPr lang="en-US" altLang="en-US" sz="2400" smtClean="0"/>
          </a:p>
          <a:p>
            <a:pPr lvl="1"/>
            <a:endParaRPr lang="en-US" altLang="en-US" sz="2400" smtClean="0"/>
          </a:p>
          <a:p>
            <a:pPr lvl="1"/>
            <a:r>
              <a:rPr lang="en-US" altLang="en-US" sz="2400" smtClean="0"/>
              <a:t>Class Average</a:t>
            </a:r>
          </a:p>
          <a:p>
            <a:pPr lvl="2"/>
            <a:r>
              <a:rPr lang="en-US" altLang="en-US" sz="2000" smtClean="0"/>
              <a:t>Age</a:t>
            </a:r>
          </a:p>
          <a:p>
            <a:pPr lvl="3"/>
            <a:r>
              <a:rPr lang="en-US" altLang="en-US" sz="1600" smtClean="0"/>
              <a:t>Female:</a:t>
            </a:r>
          </a:p>
          <a:p>
            <a:pPr lvl="3"/>
            <a:r>
              <a:rPr lang="en-US" altLang="en-US" sz="1600" smtClean="0"/>
              <a:t>Male:</a:t>
            </a:r>
          </a:p>
          <a:p>
            <a:pPr lvl="2"/>
            <a:r>
              <a:rPr lang="en-US" altLang="en-US" smtClean="0"/>
              <a:t>Car Accidents</a:t>
            </a:r>
          </a:p>
          <a:p>
            <a:pPr lvl="3"/>
            <a:r>
              <a:rPr lang="en-US" altLang="en-US" smtClean="0"/>
              <a:t>Female:</a:t>
            </a:r>
          </a:p>
          <a:p>
            <a:pPr lvl="3"/>
            <a:r>
              <a:rPr lang="en-US" altLang="en-US" smtClean="0"/>
              <a:t>Male:</a:t>
            </a:r>
          </a:p>
          <a:p>
            <a:pPr lvl="1"/>
            <a:endParaRPr lang="en-US" altLang="en-US" sz="2400" smtClean="0"/>
          </a:p>
          <a:p>
            <a:pPr lvl="1"/>
            <a:endParaRPr lang="en-US" altLang="en-US" sz="2400" smtClean="0"/>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078FAC9-896E-4A9D-8DDB-E44AED6EA3A4}" type="slidenum">
              <a:rPr lang="en-US" altLang="en-US" sz="1200" smtClean="0"/>
              <a:pPr>
                <a:spcBef>
                  <a:spcPct val="0"/>
                </a:spcBef>
                <a:buClrTx/>
                <a:buSzTx/>
                <a:buFontTx/>
                <a:buNone/>
              </a:pPr>
              <a:t>11</a:t>
            </a:fld>
            <a:endParaRPr lang="en-US" altLang="en-US" sz="1200" smtClean="0"/>
          </a:p>
        </p:txBody>
      </p:sp>
      <p:graphicFrame>
        <p:nvGraphicFramePr>
          <p:cNvPr id="7" name="Table 6"/>
          <p:cNvGraphicFramePr>
            <a:graphicFrameLocks noGrp="1"/>
          </p:cNvGraphicFramePr>
          <p:nvPr/>
        </p:nvGraphicFramePr>
        <p:xfrm>
          <a:off x="7086600" y="0"/>
          <a:ext cx="1905000" cy="2163763"/>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668303">
                  <a:extLst>
                    <a:ext uri="{9D8B030D-6E8A-4147-A177-3AD203B41FA5}">
                      <a16:colId xmlns:a16="http://schemas.microsoft.com/office/drawing/2014/main" val="20001"/>
                    </a:ext>
                  </a:extLst>
                </a:gridCol>
                <a:gridCol w="779498">
                  <a:extLst>
                    <a:ext uri="{9D8B030D-6E8A-4147-A177-3AD203B41FA5}">
                      <a16:colId xmlns:a16="http://schemas.microsoft.com/office/drawing/2014/main" val="20002"/>
                    </a:ext>
                  </a:extLst>
                </a:gridCol>
              </a:tblGrid>
              <a:tr h="622440">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a:effectLst/>
                        </a:rPr>
                        <a:t>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5257800" y="1752600"/>
          <a:ext cx="1905000" cy="2163763"/>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668303">
                  <a:extLst>
                    <a:ext uri="{9D8B030D-6E8A-4147-A177-3AD203B41FA5}">
                      <a16:colId xmlns:a16="http://schemas.microsoft.com/office/drawing/2014/main" val="20001"/>
                    </a:ext>
                  </a:extLst>
                </a:gridCol>
                <a:gridCol w="779498">
                  <a:extLst>
                    <a:ext uri="{9D8B030D-6E8A-4147-A177-3AD203B41FA5}">
                      <a16:colId xmlns:a16="http://schemas.microsoft.com/office/drawing/2014/main" val="20002"/>
                    </a:ext>
                  </a:extLst>
                </a:gridCol>
              </a:tblGrid>
              <a:tr h="622440">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dirty="0">
                          <a:effectLst/>
                        </a:rPr>
                        <a:t>21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nvGraphicFramePr>
        <p:xfrm>
          <a:off x="5257800" y="4343400"/>
          <a:ext cx="1905000" cy="2163763"/>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668303">
                  <a:extLst>
                    <a:ext uri="{9D8B030D-6E8A-4147-A177-3AD203B41FA5}">
                      <a16:colId xmlns:a16="http://schemas.microsoft.com/office/drawing/2014/main" val="20001"/>
                    </a:ext>
                  </a:extLst>
                </a:gridCol>
                <a:gridCol w="779498">
                  <a:extLst>
                    <a:ext uri="{9D8B030D-6E8A-4147-A177-3AD203B41FA5}">
                      <a16:colId xmlns:a16="http://schemas.microsoft.com/office/drawing/2014/main" val="20002"/>
                    </a:ext>
                  </a:extLst>
                </a:gridCol>
              </a:tblGrid>
              <a:tr h="622440">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a:effectLst/>
                        </a:rPr>
                        <a:t>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chemeClr val="accent2"/>
                    </a:solidFill>
                  </a:tcPr>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chemeClr val="accent2"/>
                    </a:solidFill>
                  </a:tcPr>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chemeClr val="accent2"/>
                    </a:solidFill>
                  </a:tcPr>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rgbClr val="92D050"/>
                    </a:solidFill>
                  </a:tcPr>
                </a:tc>
                <a:tc>
                  <a:txBody>
                    <a:bodyPr/>
                    <a:lstStyle/>
                    <a:p>
                      <a:pPr marL="43180"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rgbClr val="92D050"/>
                    </a:solidFill>
                  </a:tcPr>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rgbClr val="92D050"/>
                    </a:solidFill>
                  </a:tcPr>
                </a:tc>
                <a:tc>
                  <a:txBody>
                    <a:bodyPr/>
                    <a:lstStyle/>
                    <a:p>
                      <a:pPr marL="43180"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rgbClr val="92D050"/>
                    </a:solidFill>
                  </a:tcPr>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solidFill>
                      <a:srgbClr val="92D050"/>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Exercise 1 - Sol</a:t>
            </a:r>
          </a:p>
        </p:txBody>
      </p:sp>
      <p:sp>
        <p:nvSpPr>
          <p:cNvPr id="27651" name="Content Placeholder 2"/>
          <p:cNvSpPr>
            <a:spLocks noGrp="1"/>
          </p:cNvSpPr>
          <p:nvPr>
            <p:ph idx="1"/>
          </p:nvPr>
        </p:nvSpPr>
        <p:spPr/>
        <p:txBody>
          <a:bodyPr/>
          <a:lstStyle/>
          <a:p>
            <a:r>
              <a:rPr lang="en-US" altLang="en-US" sz="2400" dirty="0" smtClean="0"/>
              <a:t>Find the missing values using</a:t>
            </a:r>
          </a:p>
          <a:p>
            <a:pPr lvl="1"/>
            <a:r>
              <a:rPr lang="en-US" altLang="en-US" sz="2400" dirty="0" smtClean="0"/>
              <a:t>Mean</a:t>
            </a:r>
          </a:p>
          <a:p>
            <a:pPr lvl="2"/>
            <a:r>
              <a:rPr lang="en-US" altLang="en-US" sz="2000" dirty="0" smtClean="0"/>
              <a:t>Age: (21+20+22+19+18)/5=20</a:t>
            </a:r>
          </a:p>
          <a:p>
            <a:pPr lvl="2"/>
            <a:r>
              <a:rPr lang="en-US" altLang="en-US" sz="2000" dirty="0" smtClean="0"/>
              <a:t>Car Accidents: 4.4</a:t>
            </a:r>
          </a:p>
          <a:p>
            <a:pPr lvl="1"/>
            <a:endParaRPr lang="en-US" altLang="en-US" sz="2400" dirty="0" smtClean="0"/>
          </a:p>
          <a:p>
            <a:pPr lvl="1"/>
            <a:endParaRPr lang="en-US" altLang="en-US" sz="2400" dirty="0" smtClean="0"/>
          </a:p>
          <a:p>
            <a:pPr lvl="1"/>
            <a:r>
              <a:rPr lang="en-US" altLang="en-US" sz="2400" dirty="0" smtClean="0"/>
              <a:t>Class Average</a:t>
            </a:r>
          </a:p>
          <a:p>
            <a:pPr lvl="2"/>
            <a:r>
              <a:rPr lang="en-US" altLang="en-US" sz="2000" dirty="0" smtClean="0"/>
              <a:t>Age</a:t>
            </a:r>
          </a:p>
          <a:p>
            <a:pPr lvl="3"/>
            <a:r>
              <a:rPr lang="en-US" altLang="en-US" sz="1600" dirty="0" smtClean="0"/>
              <a:t>Female: 20.5</a:t>
            </a:r>
          </a:p>
          <a:p>
            <a:pPr lvl="3"/>
            <a:r>
              <a:rPr lang="en-US" altLang="en-US" sz="1600" dirty="0" smtClean="0"/>
              <a:t>Male: 19.7</a:t>
            </a:r>
          </a:p>
          <a:p>
            <a:pPr lvl="2"/>
            <a:r>
              <a:rPr lang="en-US" altLang="en-US" dirty="0" smtClean="0"/>
              <a:t>Car Accidents</a:t>
            </a:r>
          </a:p>
          <a:p>
            <a:pPr lvl="3"/>
            <a:r>
              <a:rPr lang="en-US" altLang="en-US" dirty="0" smtClean="0"/>
              <a:t>Female: 3.33</a:t>
            </a:r>
          </a:p>
          <a:p>
            <a:pPr lvl="3"/>
            <a:r>
              <a:rPr lang="en-US" altLang="en-US" dirty="0" smtClean="0"/>
              <a:t>Male: 6</a:t>
            </a:r>
          </a:p>
          <a:p>
            <a:pPr lvl="1"/>
            <a:endParaRPr lang="en-US" altLang="en-US" sz="2400" dirty="0" smtClean="0"/>
          </a:p>
          <a:p>
            <a:pPr lvl="1"/>
            <a:endParaRPr lang="en-US" altLang="en-US" sz="2400" dirty="0" smtClean="0"/>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285CCDB-EC8E-4D41-8263-3FCD7D61ABF6}" type="slidenum">
              <a:rPr lang="en-US" altLang="en-US" sz="1200" smtClean="0"/>
              <a:pPr>
                <a:spcBef>
                  <a:spcPct val="0"/>
                </a:spcBef>
                <a:buClrTx/>
                <a:buSzTx/>
                <a:buFontTx/>
                <a:buNone/>
              </a:pPr>
              <a:t>12</a:t>
            </a:fld>
            <a:endParaRPr lang="en-US" altLang="en-US" sz="1200" smtClean="0"/>
          </a:p>
        </p:txBody>
      </p:sp>
      <p:graphicFrame>
        <p:nvGraphicFramePr>
          <p:cNvPr id="7" name="Table 6"/>
          <p:cNvGraphicFramePr>
            <a:graphicFrameLocks noGrp="1"/>
          </p:cNvGraphicFramePr>
          <p:nvPr/>
        </p:nvGraphicFramePr>
        <p:xfrm>
          <a:off x="7086600" y="0"/>
          <a:ext cx="1905000" cy="2163763"/>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668303">
                  <a:extLst>
                    <a:ext uri="{9D8B030D-6E8A-4147-A177-3AD203B41FA5}">
                      <a16:colId xmlns:a16="http://schemas.microsoft.com/office/drawing/2014/main" val="20001"/>
                    </a:ext>
                  </a:extLst>
                </a:gridCol>
                <a:gridCol w="779498">
                  <a:extLst>
                    <a:ext uri="{9D8B030D-6E8A-4147-A177-3AD203B41FA5}">
                      <a16:colId xmlns:a16="http://schemas.microsoft.com/office/drawing/2014/main" val="20002"/>
                    </a:ext>
                  </a:extLst>
                </a:gridCol>
              </a:tblGrid>
              <a:tr h="622440">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a:effectLst/>
                        </a:rPr>
                        <a:t>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5257800" y="1752600"/>
          <a:ext cx="1905000" cy="2163763"/>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668303">
                  <a:extLst>
                    <a:ext uri="{9D8B030D-6E8A-4147-A177-3AD203B41FA5}">
                      <a16:colId xmlns:a16="http://schemas.microsoft.com/office/drawing/2014/main" val="20001"/>
                    </a:ext>
                  </a:extLst>
                </a:gridCol>
                <a:gridCol w="779498">
                  <a:extLst>
                    <a:ext uri="{9D8B030D-6E8A-4147-A177-3AD203B41FA5}">
                      <a16:colId xmlns:a16="http://schemas.microsoft.com/office/drawing/2014/main" val="20002"/>
                    </a:ext>
                  </a:extLst>
                </a:gridCol>
              </a:tblGrid>
              <a:tr h="622440">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dirty="0">
                          <a:effectLst/>
                        </a:rPr>
                        <a:t>21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r>
                        <a:rPr lang="en-US" sz="1200" dirty="0" smtClean="0">
                          <a:solidFill>
                            <a:srgbClr val="FF0000"/>
                          </a:solidFill>
                          <a:effectLst/>
                        </a:rPr>
                        <a:t>20</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smtClean="0">
                          <a:solidFill>
                            <a:srgbClr val="FF0000"/>
                          </a:solidFill>
                          <a:effectLst/>
                        </a:rPr>
                        <a:t>4.4</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rPr>
                        <a:t>4.4</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r>
                        <a:rPr lang="en-US" sz="12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rPr>
                        <a:t>20</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nvGraphicFramePr>
        <p:xfrm>
          <a:off x="5257800" y="4343400"/>
          <a:ext cx="1905000" cy="2163763"/>
        </p:xfrm>
        <a:graphic>
          <a:graphicData uri="http://schemas.openxmlformats.org/drawingml/2006/table">
            <a:tbl>
              <a:tblPr firstRow="1" bandRow="1">
                <a:tableStyleId>{5C22544A-7EE6-4342-B048-85BDC9FD1C3A}</a:tableStyleId>
              </a:tblPr>
              <a:tblGrid>
                <a:gridCol w="457199">
                  <a:extLst>
                    <a:ext uri="{9D8B030D-6E8A-4147-A177-3AD203B41FA5}">
                      <a16:colId xmlns:a16="http://schemas.microsoft.com/office/drawing/2014/main" val="20000"/>
                    </a:ext>
                  </a:extLst>
                </a:gridCol>
                <a:gridCol w="668303">
                  <a:extLst>
                    <a:ext uri="{9D8B030D-6E8A-4147-A177-3AD203B41FA5}">
                      <a16:colId xmlns:a16="http://schemas.microsoft.com/office/drawing/2014/main" val="20001"/>
                    </a:ext>
                  </a:extLst>
                </a:gridCol>
                <a:gridCol w="779498">
                  <a:extLst>
                    <a:ext uri="{9D8B030D-6E8A-4147-A177-3AD203B41FA5}">
                      <a16:colId xmlns:a16="http://schemas.microsoft.com/office/drawing/2014/main" val="20002"/>
                    </a:ext>
                  </a:extLst>
                </a:gridCol>
              </a:tblGrid>
              <a:tr h="622440">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a:effectLst/>
                        </a:rPr>
                        <a:t>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chemeClr val="accent2"/>
                    </a:solidFill>
                  </a:tcPr>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r>
                        <a:rPr lang="en-US" sz="1200" dirty="0" smtClean="0">
                          <a:solidFill>
                            <a:srgbClr val="FF0000"/>
                          </a:solidFill>
                          <a:effectLst/>
                        </a:rPr>
                        <a:t>20.5</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chemeClr val="accent2"/>
                    </a:solidFill>
                  </a:tcPr>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chemeClr val="accent2"/>
                    </a:solidFill>
                  </a:tcPr>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chemeClr val="accent2"/>
                    </a:solidFill>
                  </a:tcPr>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rgbClr val="92D050"/>
                    </a:solidFill>
                  </a:tcPr>
                </a:tc>
                <a:tc>
                  <a:txBody>
                    <a:bodyPr/>
                    <a:lstStyle/>
                    <a:p>
                      <a:pPr marL="43180" marR="0" algn="ctr">
                        <a:spcBef>
                          <a:spcPts val="0"/>
                        </a:spcBef>
                        <a:spcAft>
                          <a:spcPts val="0"/>
                        </a:spcAft>
                      </a:pPr>
                      <a:r>
                        <a:rPr lang="en-US" sz="1200" dirty="0" smtClean="0">
                          <a:solidFill>
                            <a:srgbClr val="FF0000"/>
                          </a:solidFill>
                          <a:effectLst/>
                        </a:rPr>
                        <a:t>6</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rgbClr val="92D050"/>
                    </a:solidFill>
                  </a:tcPr>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rgbClr val="92D050"/>
                    </a:solidFill>
                  </a:tcPr>
                </a:tc>
                <a:tc>
                  <a:txBody>
                    <a:bodyPr/>
                    <a:lstStyle/>
                    <a:p>
                      <a:pPr marL="43180" marR="0" algn="ctr">
                        <a:spcBef>
                          <a:spcPts val="0"/>
                        </a:spcBef>
                        <a:spcAft>
                          <a:spcPts val="0"/>
                        </a:spcAft>
                      </a:pPr>
                      <a:r>
                        <a:rPr lang="en-US" sz="12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rPr>
                        <a:t>6</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r>
                        <a:rPr lang="en-US" sz="12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rPr>
                        <a:t>19.7</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solidFill>
                      <a:srgbClr val="92D050"/>
                    </a:solidFill>
                  </a:tcPr>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solidFill>
                      <a:srgbClr val="92D050"/>
                    </a:solidFill>
                  </a:tcPr>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solidFill>
                      <a:srgbClr val="92D050"/>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Exercise 1</a:t>
            </a:r>
          </a:p>
        </p:txBody>
      </p:sp>
      <p:sp>
        <p:nvSpPr>
          <p:cNvPr id="28675" name="Content Placeholder 2"/>
          <p:cNvSpPr>
            <a:spLocks noGrp="1"/>
          </p:cNvSpPr>
          <p:nvPr>
            <p:ph idx="1"/>
          </p:nvPr>
        </p:nvSpPr>
        <p:spPr/>
        <p:txBody>
          <a:bodyPr/>
          <a:lstStyle/>
          <a:p>
            <a:r>
              <a:rPr lang="en-US" altLang="en-US" smtClean="0"/>
              <a:t>Find the missing values using</a:t>
            </a:r>
          </a:p>
          <a:p>
            <a:pPr lvl="1"/>
            <a:r>
              <a:rPr lang="en-US" altLang="en-US" smtClean="0"/>
              <a:t>Imputation/Nearest-neighbor</a:t>
            </a:r>
          </a:p>
          <a:p>
            <a:pPr lvl="2"/>
            <a:endParaRPr lang="en-US" altLang="en-US" smtClean="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3D257FF-6795-42A6-BB3E-F6BADD8BC9C0}" type="slidenum">
              <a:rPr lang="en-US" altLang="en-US" sz="1200" smtClean="0"/>
              <a:pPr>
                <a:spcBef>
                  <a:spcPct val="0"/>
                </a:spcBef>
                <a:buClrTx/>
                <a:buSzTx/>
                <a:buFontTx/>
                <a:buNone/>
              </a:pPr>
              <a:t>13</a:t>
            </a:fld>
            <a:endParaRPr lang="en-US" altLang="en-US" sz="1200" smtClean="0"/>
          </a:p>
        </p:txBody>
      </p:sp>
      <p:graphicFrame>
        <p:nvGraphicFramePr>
          <p:cNvPr id="7" name="Table 6"/>
          <p:cNvGraphicFramePr>
            <a:graphicFrameLocks noGrp="1"/>
          </p:cNvGraphicFramePr>
          <p:nvPr/>
        </p:nvGraphicFramePr>
        <p:xfrm>
          <a:off x="6934200" y="0"/>
          <a:ext cx="2057400" cy="2163763"/>
        </p:xfrm>
        <a:graphic>
          <a:graphicData uri="http://schemas.openxmlformats.org/drawingml/2006/table">
            <a:tbl>
              <a:tblPr firstRow="1" bandRow="1">
                <a:tableStyleId>{5C22544A-7EE6-4342-B048-85BDC9FD1C3A}</a:tableStyleId>
              </a:tblPr>
              <a:tblGrid>
                <a:gridCol w="398206">
                  <a:extLst>
                    <a:ext uri="{9D8B030D-6E8A-4147-A177-3AD203B41FA5}">
                      <a16:colId xmlns:a16="http://schemas.microsoft.com/office/drawing/2014/main" val="20000"/>
                    </a:ext>
                  </a:extLst>
                </a:gridCol>
                <a:gridCol w="398206">
                  <a:extLst>
                    <a:ext uri="{9D8B030D-6E8A-4147-A177-3AD203B41FA5}">
                      <a16:colId xmlns:a16="http://schemas.microsoft.com/office/drawing/2014/main" val="20001"/>
                    </a:ext>
                  </a:extLst>
                </a:gridCol>
                <a:gridCol w="582070">
                  <a:extLst>
                    <a:ext uri="{9D8B030D-6E8A-4147-A177-3AD203B41FA5}">
                      <a16:colId xmlns:a16="http://schemas.microsoft.com/office/drawing/2014/main" val="20002"/>
                    </a:ext>
                  </a:extLst>
                </a:gridCol>
                <a:gridCol w="678918">
                  <a:extLst>
                    <a:ext uri="{9D8B030D-6E8A-4147-A177-3AD203B41FA5}">
                      <a16:colId xmlns:a16="http://schemas.microsoft.com/office/drawing/2014/main" val="20003"/>
                    </a:ext>
                  </a:extLst>
                </a:gridCol>
              </a:tblGrid>
              <a:tr h="622440">
                <a:tc>
                  <a:txBody>
                    <a:bodyPr/>
                    <a:lstStyle/>
                    <a:p>
                      <a:pPr marL="0" marR="0" algn="ctr">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a:effectLst/>
                        </a:rPr>
                        <a:t>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B</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7"/>
                  </a:ext>
                </a:extLst>
              </a:tr>
            </a:tbl>
          </a:graphicData>
        </a:graphic>
      </p:graphicFrame>
      <p:graphicFrame>
        <p:nvGraphicFramePr>
          <p:cNvPr id="18" name="Table 17"/>
          <p:cNvGraphicFramePr>
            <a:graphicFrameLocks noGrp="1"/>
          </p:cNvGraphicFramePr>
          <p:nvPr/>
        </p:nvGraphicFramePr>
        <p:xfrm>
          <a:off x="1828800" y="2743200"/>
          <a:ext cx="2057400" cy="2163763"/>
        </p:xfrm>
        <a:graphic>
          <a:graphicData uri="http://schemas.openxmlformats.org/drawingml/2006/table">
            <a:tbl>
              <a:tblPr firstRow="1" bandRow="1">
                <a:tableStyleId>{5C22544A-7EE6-4342-B048-85BDC9FD1C3A}</a:tableStyleId>
              </a:tblPr>
              <a:tblGrid>
                <a:gridCol w="398206">
                  <a:extLst>
                    <a:ext uri="{9D8B030D-6E8A-4147-A177-3AD203B41FA5}">
                      <a16:colId xmlns:a16="http://schemas.microsoft.com/office/drawing/2014/main" val="20000"/>
                    </a:ext>
                  </a:extLst>
                </a:gridCol>
                <a:gridCol w="398206">
                  <a:extLst>
                    <a:ext uri="{9D8B030D-6E8A-4147-A177-3AD203B41FA5}">
                      <a16:colId xmlns:a16="http://schemas.microsoft.com/office/drawing/2014/main" val="20001"/>
                    </a:ext>
                  </a:extLst>
                </a:gridCol>
                <a:gridCol w="582070">
                  <a:extLst>
                    <a:ext uri="{9D8B030D-6E8A-4147-A177-3AD203B41FA5}">
                      <a16:colId xmlns:a16="http://schemas.microsoft.com/office/drawing/2014/main" val="20002"/>
                    </a:ext>
                  </a:extLst>
                </a:gridCol>
                <a:gridCol w="678918">
                  <a:extLst>
                    <a:ext uri="{9D8B030D-6E8A-4147-A177-3AD203B41FA5}">
                      <a16:colId xmlns:a16="http://schemas.microsoft.com/office/drawing/2014/main" val="20003"/>
                    </a:ext>
                  </a:extLst>
                </a:gridCol>
              </a:tblGrid>
              <a:tr h="622440">
                <a:tc>
                  <a:txBody>
                    <a:bodyPr/>
                    <a:lstStyle/>
                    <a:p>
                      <a:pPr marL="0" marR="0" algn="ctr">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a:effectLst/>
                        </a:rPr>
                        <a:t>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B</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Exercise 1 - Sol</a:t>
            </a:r>
          </a:p>
        </p:txBody>
      </p:sp>
      <p:sp>
        <p:nvSpPr>
          <p:cNvPr id="29699" name="Content Placeholder 2"/>
          <p:cNvSpPr>
            <a:spLocks noGrp="1"/>
          </p:cNvSpPr>
          <p:nvPr>
            <p:ph idx="1"/>
          </p:nvPr>
        </p:nvSpPr>
        <p:spPr/>
        <p:txBody>
          <a:bodyPr/>
          <a:lstStyle/>
          <a:p>
            <a:r>
              <a:rPr lang="en-US" altLang="en-US" smtClean="0"/>
              <a:t>Find the missing values using</a:t>
            </a:r>
          </a:p>
          <a:p>
            <a:pPr lvl="1"/>
            <a:r>
              <a:rPr lang="en-US" altLang="en-US" smtClean="0"/>
              <a:t>Imputation/Nearest-neighbor</a:t>
            </a:r>
          </a:p>
          <a:p>
            <a:pPr lvl="2"/>
            <a:endParaRPr lang="en-US" altLang="en-US" smtClean="0"/>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C439E1D-A3CB-4943-A562-21BAD9AD4AD5}" type="slidenum">
              <a:rPr lang="en-US" altLang="en-US" sz="1200" smtClean="0"/>
              <a:pPr>
                <a:spcBef>
                  <a:spcPct val="0"/>
                </a:spcBef>
                <a:buClrTx/>
                <a:buSzTx/>
                <a:buFontTx/>
                <a:buNone/>
              </a:pPr>
              <a:t>14</a:t>
            </a:fld>
            <a:endParaRPr lang="en-US" altLang="en-US" sz="1200" smtClean="0"/>
          </a:p>
        </p:txBody>
      </p:sp>
      <p:graphicFrame>
        <p:nvGraphicFramePr>
          <p:cNvPr id="7" name="Table 6"/>
          <p:cNvGraphicFramePr>
            <a:graphicFrameLocks noGrp="1"/>
          </p:cNvGraphicFramePr>
          <p:nvPr/>
        </p:nvGraphicFramePr>
        <p:xfrm>
          <a:off x="6934200" y="0"/>
          <a:ext cx="2057400" cy="2163763"/>
        </p:xfrm>
        <a:graphic>
          <a:graphicData uri="http://schemas.openxmlformats.org/drawingml/2006/table">
            <a:tbl>
              <a:tblPr firstRow="1" bandRow="1">
                <a:tableStyleId>{5C22544A-7EE6-4342-B048-85BDC9FD1C3A}</a:tableStyleId>
              </a:tblPr>
              <a:tblGrid>
                <a:gridCol w="398206">
                  <a:extLst>
                    <a:ext uri="{9D8B030D-6E8A-4147-A177-3AD203B41FA5}">
                      <a16:colId xmlns:a16="http://schemas.microsoft.com/office/drawing/2014/main" val="20000"/>
                    </a:ext>
                  </a:extLst>
                </a:gridCol>
                <a:gridCol w="398206">
                  <a:extLst>
                    <a:ext uri="{9D8B030D-6E8A-4147-A177-3AD203B41FA5}">
                      <a16:colId xmlns:a16="http://schemas.microsoft.com/office/drawing/2014/main" val="20001"/>
                    </a:ext>
                  </a:extLst>
                </a:gridCol>
                <a:gridCol w="582070">
                  <a:extLst>
                    <a:ext uri="{9D8B030D-6E8A-4147-A177-3AD203B41FA5}">
                      <a16:colId xmlns:a16="http://schemas.microsoft.com/office/drawing/2014/main" val="20002"/>
                    </a:ext>
                  </a:extLst>
                </a:gridCol>
                <a:gridCol w="678918">
                  <a:extLst>
                    <a:ext uri="{9D8B030D-6E8A-4147-A177-3AD203B41FA5}">
                      <a16:colId xmlns:a16="http://schemas.microsoft.com/office/drawing/2014/main" val="20003"/>
                    </a:ext>
                  </a:extLst>
                </a:gridCol>
              </a:tblGrid>
              <a:tr h="622440">
                <a:tc>
                  <a:txBody>
                    <a:bodyPr/>
                    <a:lstStyle/>
                    <a:p>
                      <a:pPr marL="0" marR="0" algn="ctr">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a:effectLst/>
                        </a:rPr>
                        <a:t>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B</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7"/>
                  </a:ext>
                </a:extLst>
              </a:tr>
            </a:tbl>
          </a:graphicData>
        </a:graphic>
      </p:graphicFrame>
      <p:graphicFrame>
        <p:nvGraphicFramePr>
          <p:cNvPr id="16" name="Table 15"/>
          <p:cNvGraphicFramePr>
            <a:graphicFrameLocks noGrp="1"/>
          </p:cNvGraphicFramePr>
          <p:nvPr/>
        </p:nvGraphicFramePr>
        <p:xfrm>
          <a:off x="6946900" y="3271838"/>
          <a:ext cx="2057400" cy="1981198"/>
        </p:xfrm>
        <a:graphic>
          <a:graphicData uri="http://schemas.openxmlformats.org/drawingml/2006/table">
            <a:tbl>
              <a:tblPr firstRow="1" bandRow="1">
                <a:tableStyleId>{5C22544A-7EE6-4342-B048-85BDC9FD1C3A}</a:tableStyleId>
              </a:tblPr>
              <a:tblGrid>
                <a:gridCol w="171644">
                  <a:extLst>
                    <a:ext uri="{9D8B030D-6E8A-4147-A177-3AD203B41FA5}">
                      <a16:colId xmlns:a16="http://schemas.microsoft.com/office/drawing/2014/main" val="20000"/>
                    </a:ext>
                  </a:extLst>
                </a:gridCol>
                <a:gridCol w="171644">
                  <a:extLst>
                    <a:ext uri="{9D8B030D-6E8A-4147-A177-3AD203B41FA5}">
                      <a16:colId xmlns:a16="http://schemas.microsoft.com/office/drawing/2014/main" val="20001"/>
                    </a:ext>
                  </a:extLst>
                </a:gridCol>
                <a:gridCol w="250897">
                  <a:extLst>
                    <a:ext uri="{9D8B030D-6E8A-4147-A177-3AD203B41FA5}">
                      <a16:colId xmlns:a16="http://schemas.microsoft.com/office/drawing/2014/main" val="20002"/>
                    </a:ext>
                  </a:extLst>
                </a:gridCol>
                <a:gridCol w="292643">
                  <a:extLst>
                    <a:ext uri="{9D8B030D-6E8A-4147-A177-3AD203B41FA5}">
                      <a16:colId xmlns:a16="http://schemas.microsoft.com/office/drawing/2014/main" val="20003"/>
                    </a:ext>
                  </a:extLst>
                </a:gridCol>
                <a:gridCol w="292643">
                  <a:extLst>
                    <a:ext uri="{9D8B030D-6E8A-4147-A177-3AD203B41FA5}">
                      <a16:colId xmlns:a16="http://schemas.microsoft.com/office/drawing/2014/main" val="20004"/>
                    </a:ext>
                  </a:extLst>
                </a:gridCol>
                <a:gridCol w="292643">
                  <a:extLst>
                    <a:ext uri="{9D8B030D-6E8A-4147-A177-3AD203B41FA5}">
                      <a16:colId xmlns:a16="http://schemas.microsoft.com/office/drawing/2014/main" val="20005"/>
                    </a:ext>
                  </a:extLst>
                </a:gridCol>
                <a:gridCol w="292643">
                  <a:extLst>
                    <a:ext uri="{9D8B030D-6E8A-4147-A177-3AD203B41FA5}">
                      <a16:colId xmlns:a16="http://schemas.microsoft.com/office/drawing/2014/main" val="20006"/>
                    </a:ext>
                  </a:extLst>
                </a:gridCol>
                <a:gridCol w="292643">
                  <a:extLst>
                    <a:ext uri="{9D8B030D-6E8A-4147-A177-3AD203B41FA5}">
                      <a16:colId xmlns:a16="http://schemas.microsoft.com/office/drawing/2014/main" val="20007"/>
                    </a:ext>
                  </a:extLst>
                </a:gridCol>
              </a:tblGrid>
              <a:tr h="440267">
                <a:tc>
                  <a:txBody>
                    <a:bodyPr/>
                    <a:lstStyle/>
                    <a:p>
                      <a:pPr marL="0" marR="0" algn="ctr">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21" marB="36821"/>
                </a:tc>
                <a:tc>
                  <a:txBody>
                    <a:bodyPr/>
                    <a:lstStyle/>
                    <a:p>
                      <a:pPr marL="0" marR="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A</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21" marB="36821"/>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B</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21" marB="36821"/>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21" marB="36821"/>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D</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21" marB="36821"/>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21" marB="36821"/>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F</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21" marB="36821"/>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G</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21" marB="36821"/>
                </a:tc>
                <a:extLst>
                  <a:ext uri="{0D108BD9-81ED-4DB2-BD59-A6C34878D82A}">
                    <a16:rowId xmlns:a16="http://schemas.microsoft.com/office/drawing/2014/main" val="10000"/>
                  </a:ext>
                </a:extLst>
              </a:tr>
              <a:tr h="220133">
                <a:tc>
                  <a:txBody>
                    <a:bodyPr/>
                    <a:lstStyle/>
                    <a:p>
                      <a:pPr marL="38735" marR="0" algn="ctr">
                        <a:spcBef>
                          <a:spcPts val="0"/>
                        </a:spcBef>
                        <a:spcAft>
                          <a:spcPts val="0"/>
                        </a:spcAft>
                      </a:pPr>
                      <a:r>
                        <a:rPr lang="en-US" sz="1200" b="1" dirty="0" smtClean="0">
                          <a:effectLst/>
                          <a:latin typeface="Calibri" panose="020F0502020204030204" pitchFamily="34" charset="0"/>
                          <a:ea typeface="Calibri" panose="020F0502020204030204" pitchFamily="34" charset="0"/>
                          <a:cs typeface="Arial" panose="020B0604020202020204" pitchFamily="34" charset="0"/>
                        </a:rPr>
                        <a:t>A</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38735"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extLst>
                  <a:ext uri="{0D108BD9-81ED-4DB2-BD59-A6C34878D82A}">
                    <a16:rowId xmlns:a16="http://schemas.microsoft.com/office/drawing/2014/main" val="10001"/>
                  </a:ext>
                </a:extLst>
              </a:tr>
              <a:tr h="220133">
                <a:tc>
                  <a:txBody>
                    <a:bodyPr/>
                    <a:lstStyle/>
                    <a:p>
                      <a:pPr marL="38735" marR="0" algn="ctr">
                        <a:spcBef>
                          <a:spcPts val="0"/>
                        </a:spcBef>
                        <a:spcAft>
                          <a:spcPts val="0"/>
                        </a:spcAft>
                      </a:pPr>
                      <a:r>
                        <a:rPr lang="en-US" sz="1200" b="1" dirty="0" smtClean="0">
                          <a:effectLst/>
                          <a:latin typeface="Calibri" panose="020F0502020204030204" pitchFamily="34" charset="0"/>
                          <a:ea typeface="Calibri" panose="020F0502020204030204" pitchFamily="34" charset="0"/>
                          <a:cs typeface="Arial" panose="020B0604020202020204" pitchFamily="34" charset="0"/>
                        </a:rPr>
                        <a:t>B</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extLst>
                  <a:ext uri="{0D108BD9-81ED-4DB2-BD59-A6C34878D82A}">
                    <a16:rowId xmlns:a16="http://schemas.microsoft.com/office/drawing/2014/main" val="10002"/>
                  </a:ext>
                </a:extLst>
              </a:tr>
              <a:tr h="220133">
                <a:tc>
                  <a:txBody>
                    <a:bodyPr/>
                    <a:lstStyle/>
                    <a:p>
                      <a:pPr marL="38735" marR="0" algn="ctr">
                        <a:spcBef>
                          <a:spcPts val="0"/>
                        </a:spcBef>
                        <a:spcAft>
                          <a:spcPts val="0"/>
                        </a:spcAft>
                      </a:pPr>
                      <a:r>
                        <a:rPr lang="en-US" sz="1200" b="1" dirty="0" smtClean="0">
                          <a:effectLst/>
                          <a:latin typeface="Calibri" panose="020F0502020204030204" pitchFamily="34" charset="0"/>
                          <a:ea typeface="Calibri" panose="020F0502020204030204" pitchFamily="34" charset="0"/>
                          <a:cs typeface="Arial" panose="020B0604020202020204" pitchFamily="34" charset="0"/>
                        </a:rPr>
                        <a:t>C</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extLst>
                  <a:ext uri="{0D108BD9-81ED-4DB2-BD59-A6C34878D82A}">
                    <a16:rowId xmlns:a16="http://schemas.microsoft.com/office/drawing/2014/main" val="10003"/>
                  </a:ext>
                </a:extLst>
              </a:tr>
              <a:tr h="220133">
                <a:tc>
                  <a:txBody>
                    <a:bodyPr/>
                    <a:lstStyle/>
                    <a:p>
                      <a:pPr marL="38735" marR="0" algn="ctr">
                        <a:spcBef>
                          <a:spcPts val="0"/>
                        </a:spcBef>
                        <a:spcAft>
                          <a:spcPts val="0"/>
                        </a:spcAft>
                      </a:pPr>
                      <a:r>
                        <a:rPr lang="en-US" sz="1200" b="1" dirty="0" smtClean="0">
                          <a:effectLst/>
                          <a:latin typeface="Calibri" panose="020F0502020204030204" pitchFamily="34" charset="0"/>
                          <a:ea typeface="Calibri" panose="020F0502020204030204" pitchFamily="34" charset="0"/>
                          <a:cs typeface="Arial" panose="020B0604020202020204" pitchFamily="34" charset="0"/>
                        </a:rPr>
                        <a:t>D</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extLst>
                  <a:ext uri="{0D108BD9-81ED-4DB2-BD59-A6C34878D82A}">
                    <a16:rowId xmlns:a16="http://schemas.microsoft.com/office/drawing/2014/main" val="10004"/>
                  </a:ext>
                </a:extLst>
              </a:tr>
              <a:tr h="220133">
                <a:tc>
                  <a:txBody>
                    <a:bodyPr/>
                    <a:lstStyle/>
                    <a:p>
                      <a:pPr marL="38735" marR="0" algn="ctr">
                        <a:spcBef>
                          <a:spcPts val="0"/>
                        </a:spcBef>
                        <a:spcAft>
                          <a:spcPts val="0"/>
                        </a:spcAft>
                      </a:pPr>
                      <a:r>
                        <a:rPr lang="en-US" sz="1200" b="1" dirty="0" smtClean="0">
                          <a:effectLst/>
                          <a:latin typeface="Calibri" panose="020F0502020204030204" pitchFamily="34" charset="0"/>
                          <a:ea typeface="Calibri" panose="020F0502020204030204" pitchFamily="34" charset="0"/>
                          <a:cs typeface="Arial" panose="020B0604020202020204" pitchFamily="34" charset="0"/>
                        </a:rPr>
                        <a:t>E</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extLst>
                  <a:ext uri="{0D108BD9-81ED-4DB2-BD59-A6C34878D82A}">
                    <a16:rowId xmlns:a16="http://schemas.microsoft.com/office/drawing/2014/main" val="10005"/>
                  </a:ext>
                </a:extLst>
              </a:tr>
              <a:tr h="220133">
                <a:tc>
                  <a:txBody>
                    <a:bodyPr/>
                    <a:lstStyle/>
                    <a:p>
                      <a:pPr marL="38735" marR="0" algn="ctr">
                        <a:spcBef>
                          <a:spcPts val="0"/>
                        </a:spcBef>
                        <a:spcAft>
                          <a:spcPts val="0"/>
                        </a:spcAft>
                      </a:pPr>
                      <a:r>
                        <a:rPr lang="en-US" sz="1200" b="1"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extLst>
                  <a:ext uri="{0D108BD9-81ED-4DB2-BD59-A6C34878D82A}">
                    <a16:rowId xmlns:a16="http://schemas.microsoft.com/office/drawing/2014/main" val="10006"/>
                  </a:ext>
                </a:extLst>
              </a:tr>
              <a:tr h="220133">
                <a:tc>
                  <a:txBody>
                    <a:bodyPr/>
                    <a:lstStyle/>
                    <a:p>
                      <a:pPr marL="38735" marR="0" algn="ctr">
                        <a:spcBef>
                          <a:spcPts val="0"/>
                        </a:spcBef>
                        <a:spcAft>
                          <a:spcPts val="0"/>
                        </a:spcAft>
                      </a:pPr>
                      <a:r>
                        <a:rPr lang="en-US" sz="1200" b="1" dirty="0" smtClean="0">
                          <a:effectLst/>
                          <a:latin typeface="Calibri" panose="020F0502020204030204" pitchFamily="34" charset="0"/>
                          <a:ea typeface="Calibri" panose="020F0502020204030204" pitchFamily="34" charset="0"/>
                          <a:cs typeface="Arial" panose="020B0604020202020204" pitchFamily="34" charset="0"/>
                        </a:rPr>
                        <a:t>G</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tc>
                  <a:txBody>
                    <a:bodyPr/>
                    <a:lstStyle/>
                    <a:p>
                      <a:pPr marL="43180" marR="0" algn="ctr">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21"/>
                </a:tc>
                <a:extLst>
                  <a:ext uri="{0D108BD9-81ED-4DB2-BD59-A6C34878D82A}">
                    <a16:rowId xmlns:a16="http://schemas.microsoft.com/office/drawing/2014/main" val="10007"/>
                  </a:ext>
                </a:extLst>
              </a:tr>
            </a:tbl>
          </a:graphicData>
        </a:graphic>
      </p:graphicFrame>
      <p:sp>
        <p:nvSpPr>
          <p:cNvPr id="29831" name="TextBox 16"/>
          <p:cNvSpPr txBox="1">
            <a:spLocks noChangeArrowheads="1"/>
          </p:cNvSpPr>
          <p:nvPr/>
        </p:nvSpPr>
        <p:spPr bwMode="auto">
          <a:xfrm>
            <a:off x="6870700" y="2809875"/>
            <a:ext cx="2273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t>Distance Matrix</a:t>
            </a:r>
          </a:p>
        </p:txBody>
      </p:sp>
      <p:graphicFrame>
        <p:nvGraphicFramePr>
          <p:cNvPr id="18" name="Table 17"/>
          <p:cNvGraphicFramePr>
            <a:graphicFrameLocks noGrp="1"/>
          </p:cNvGraphicFramePr>
          <p:nvPr/>
        </p:nvGraphicFramePr>
        <p:xfrm>
          <a:off x="1828800" y="2743200"/>
          <a:ext cx="2057400" cy="2163763"/>
        </p:xfrm>
        <a:graphic>
          <a:graphicData uri="http://schemas.openxmlformats.org/drawingml/2006/table">
            <a:tbl>
              <a:tblPr firstRow="1" bandRow="1">
                <a:tableStyleId>{5C22544A-7EE6-4342-B048-85BDC9FD1C3A}</a:tableStyleId>
              </a:tblPr>
              <a:tblGrid>
                <a:gridCol w="398206">
                  <a:extLst>
                    <a:ext uri="{9D8B030D-6E8A-4147-A177-3AD203B41FA5}">
                      <a16:colId xmlns:a16="http://schemas.microsoft.com/office/drawing/2014/main" val="20000"/>
                    </a:ext>
                  </a:extLst>
                </a:gridCol>
                <a:gridCol w="398206">
                  <a:extLst>
                    <a:ext uri="{9D8B030D-6E8A-4147-A177-3AD203B41FA5}">
                      <a16:colId xmlns:a16="http://schemas.microsoft.com/office/drawing/2014/main" val="20001"/>
                    </a:ext>
                  </a:extLst>
                </a:gridCol>
                <a:gridCol w="582070">
                  <a:extLst>
                    <a:ext uri="{9D8B030D-6E8A-4147-A177-3AD203B41FA5}">
                      <a16:colId xmlns:a16="http://schemas.microsoft.com/office/drawing/2014/main" val="20002"/>
                    </a:ext>
                  </a:extLst>
                </a:gridCol>
                <a:gridCol w="678918">
                  <a:extLst>
                    <a:ext uri="{9D8B030D-6E8A-4147-A177-3AD203B41FA5}">
                      <a16:colId xmlns:a16="http://schemas.microsoft.com/office/drawing/2014/main" val="20003"/>
                    </a:ext>
                  </a:extLst>
                </a:gridCol>
              </a:tblGrid>
              <a:tr h="622440">
                <a:tc>
                  <a:txBody>
                    <a:bodyPr/>
                    <a:lstStyle/>
                    <a:p>
                      <a:pPr marL="0" marR="0" algn="ctr">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algn="ctr">
                        <a:spcBef>
                          <a:spcPts val="0"/>
                        </a:spcBef>
                        <a:spcAft>
                          <a:spcPts val="0"/>
                        </a:spcAft>
                      </a:pPr>
                      <a:r>
                        <a:rPr lang="en-US" sz="1200" dirty="0">
                          <a:solidFill>
                            <a:schemeClr val="tx1"/>
                          </a:solidFill>
                          <a:effectLst/>
                        </a:rPr>
                        <a:t>Age</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0" marB="36830"/>
                </a:tc>
                <a:tc>
                  <a:txBody>
                    <a:bodyPr/>
                    <a:lstStyle/>
                    <a:p>
                      <a:pPr marL="0" marR="0" indent="0" algn="ctr">
                        <a:spcBef>
                          <a:spcPts val="0"/>
                        </a:spcBef>
                        <a:spcAft>
                          <a:spcPts val="0"/>
                        </a:spcAft>
                      </a:pPr>
                      <a:r>
                        <a:rPr lang="en-US" sz="1200" dirty="0">
                          <a:solidFill>
                            <a:schemeClr val="tx1"/>
                          </a:solidFill>
                          <a:effectLst/>
                        </a:rPr>
                        <a:t>Car</a:t>
                      </a:r>
                    </a:p>
                    <a:p>
                      <a:pPr marL="0" marR="0" indent="0" algn="ctr">
                        <a:spcBef>
                          <a:spcPts val="0"/>
                        </a:spcBef>
                        <a:spcAft>
                          <a:spcPts val="0"/>
                        </a:spcAft>
                      </a:pPr>
                      <a:r>
                        <a:rPr lang="en-US" sz="1200" dirty="0">
                          <a:solidFill>
                            <a:schemeClr val="tx1"/>
                          </a:solidFill>
                          <a:effectLst/>
                        </a:rPr>
                        <a:t>Accidents</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tc>
                  <a:txBody>
                    <a:bodyPr/>
                    <a:lstStyle/>
                    <a:p>
                      <a:pPr marL="0" marR="0" indent="0" algn="ctr">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Class (Gender)</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0" marB="36830"/>
                </a:tc>
                <a:extLst>
                  <a:ext uri="{0D108BD9-81ED-4DB2-BD59-A6C34878D82A}">
                    <a16:rowId xmlns:a16="http://schemas.microsoft.com/office/drawing/2014/main" val="10000"/>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a:effectLst/>
                        </a:rPr>
                        <a:t>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1"/>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B</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smtClean="0">
                          <a:solidFill>
                            <a:srgbClr val="FF0000"/>
                          </a:solidFill>
                          <a:effectLst/>
                        </a:rPr>
                        <a:t>21</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2"/>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3"/>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smtClean="0">
                          <a:solidFill>
                            <a:srgbClr val="FF0000"/>
                          </a:solidFill>
                          <a:effectLst/>
                        </a:rPr>
                        <a:t>7</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4"/>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5"/>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rPr>
                        <a:t>7</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6"/>
                  </a:ext>
                </a:extLst>
              </a:tr>
              <a:tr h="220189">
                <a:tc>
                  <a:txBody>
                    <a:bodyPr/>
                    <a:lstStyle/>
                    <a:p>
                      <a:pPr marL="38735"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38735" marR="0" algn="ctr">
                        <a:spcBef>
                          <a:spcPts val="0"/>
                        </a:spcBef>
                        <a:spcAft>
                          <a:spcPts val="0"/>
                        </a:spcAft>
                      </a:pPr>
                      <a:r>
                        <a:rPr lang="en-US" sz="12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rPr>
                        <a:t>22</a:t>
                      </a:r>
                      <a:endPar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0" marB="36830"/>
                </a:tc>
                <a:tc>
                  <a:txBody>
                    <a:bodyPr/>
                    <a:lstStyle/>
                    <a:p>
                      <a:pPr marL="43180" marR="0" algn="ctr">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7</a:t>
                      </a:r>
                    </a:p>
                  </a:txBody>
                  <a:tcPr marL="36830" marR="36830" marT="0" marB="36830"/>
                </a:tc>
                <a:tc>
                  <a:txBody>
                    <a:bodyPr/>
                    <a:lstStyle/>
                    <a:p>
                      <a:pPr marL="43180" marR="0" algn="ctr">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M</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6830" marR="36830" marT="0" marB="36830"/>
                </a:tc>
                <a:extLst>
                  <a:ext uri="{0D108BD9-81ED-4DB2-BD59-A6C34878D82A}">
                    <a16:rowId xmlns:a16="http://schemas.microsoft.com/office/drawing/2014/main" val="10007"/>
                  </a:ext>
                </a:extLst>
              </a:tr>
            </a:tbl>
          </a:graphicData>
        </a:graphic>
      </p:graphicFrame>
      <p:sp>
        <p:nvSpPr>
          <p:cNvPr id="29879" name="TextBox 1"/>
          <p:cNvSpPr txBox="1">
            <a:spLocks noChangeArrowheads="1"/>
          </p:cNvSpPr>
          <p:nvPr/>
        </p:nvSpPr>
        <p:spPr bwMode="auto">
          <a:xfrm>
            <a:off x="146050" y="2809875"/>
            <a:ext cx="15367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A, C, D, and F are closest to B. We can either take the average (21+20+22+18)/4 or pick the first one (21)</a:t>
            </a:r>
          </a:p>
        </p:txBody>
      </p:sp>
      <p:sp>
        <p:nvSpPr>
          <p:cNvPr id="29880" name="TextBox 9"/>
          <p:cNvSpPr txBox="1">
            <a:spLocks noChangeArrowheads="1"/>
          </p:cNvSpPr>
          <p:nvPr/>
        </p:nvSpPr>
        <p:spPr bwMode="auto">
          <a:xfrm>
            <a:off x="212725" y="4572000"/>
            <a:ext cx="153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 is closest to G, so we use its value</a:t>
            </a:r>
          </a:p>
        </p:txBody>
      </p:sp>
      <p:cxnSp>
        <p:nvCxnSpPr>
          <p:cNvPr id="29881" name="Straight Arrow Connector 5"/>
          <p:cNvCxnSpPr>
            <a:cxnSpLocks noChangeShapeType="1"/>
          </p:cNvCxnSpPr>
          <p:nvPr/>
        </p:nvCxnSpPr>
        <p:spPr bwMode="auto">
          <a:xfrm flipH="1" flipV="1">
            <a:off x="1524000" y="3317875"/>
            <a:ext cx="838200" cy="339725"/>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882" name="Straight Arrow Connector 8"/>
          <p:cNvCxnSpPr>
            <a:cxnSpLocks noChangeShapeType="1"/>
          </p:cNvCxnSpPr>
          <p:nvPr/>
        </p:nvCxnSpPr>
        <p:spPr bwMode="auto">
          <a:xfrm flipH="1">
            <a:off x="1492250" y="4738688"/>
            <a:ext cx="869950" cy="168275"/>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883" name="TextBox 10"/>
          <p:cNvSpPr txBox="1">
            <a:spLocks noChangeArrowheads="1"/>
          </p:cNvSpPr>
          <p:nvPr/>
        </p:nvSpPr>
        <p:spPr bwMode="auto">
          <a:xfrm>
            <a:off x="2133600" y="5638800"/>
            <a:ext cx="411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t>One approach could be to ignore nearest neighbors who have missing values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9AE58CF6-31E6-4E29-ABA8-A79121F1AC07}" type="slidenum">
              <a:rPr lang="en-US" altLang="en-US" sz="1200"/>
              <a:pPr algn="r" eaLnBrk="1" hangingPunct="1">
                <a:spcBef>
                  <a:spcPct val="0"/>
                </a:spcBef>
                <a:buClrTx/>
                <a:buSzTx/>
                <a:buFontTx/>
                <a:buNone/>
              </a:pPr>
              <a:t>15</a:t>
            </a:fld>
            <a:endParaRPr lang="en-US" altLang="en-US" sz="1200"/>
          </a:p>
        </p:txBody>
      </p:sp>
      <p:sp>
        <p:nvSpPr>
          <p:cNvPr id="30723" name="Rectangle 2"/>
          <p:cNvSpPr>
            <a:spLocks noGrp="1" noChangeArrowheads="1"/>
          </p:cNvSpPr>
          <p:nvPr>
            <p:ph type="title" idx="4294967295"/>
          </p:nvPr>
        </p:nvSpPr>
        <p:spPr>
          <a:xfrm>
            <a:off x="1676400" y="228600"/>
            <a:ext cx="5638800" cy="762000"/>
          </a:xfrm>
        </p:spPr>
        <p:txBody>
          <a:bodyPr/>
          <a:lstStyle/>
          <a:p>
            <a:pPr eaLnBrk="1" hangingPunct="1"/>
            <a:r>
              <a:rPr lang="en-US" altLang="en-US" smtClean="0">
                <a:solidFill>
                  <a:srgbClr val="170981"/>
                </a:solidFill>
              </a:rPr>
              <a:t>Noisy Data</a:t>
            </a:r>
          </a:p>
        </p:txBody>
      </p:sp>
      <p:sp>
        <p:nvSpPr>
          <p:cNvPr id="30724" name="Rectangle 3"/>
          <p:cNvSpPr>
            <a:spLocks noGrp="1" noChangeArrowheads="1"/>
          </p:cNvSpPr>
          <p:nvPr>
            <p:ph type="body" idx="4294967295"/>
          </p:nvPr>
        </p:nvSpPr>
        <p:spPr>
          <a:xfrm>
            <a:off x="304800" y="1371600"/>
            <a:ext cx="8382000" cy="4953000"/>
          </a:xfrm>
        </p:spPr>
        <p:txBody>
          <a:bodyPr/>
          <a:lstStyle/>
          <a:p>
            <a:pPr eaLnBrk="1" hangingPunct="1"/>
            <a:r>
              <a:rPr lang="en-US" altLang="en-US" sz="2400" dirty="0" smtClean="0">
                <a:solidFill>
                  <a:schemeClr val="folHlink"/>
                </a:solidFill>
              </a:rPr>
              <a:t>Noise</a:t>
            </a:r>
            <a:r>
              <a:rPr lang="en-US" altLang="en-US" sz="2400" dirty="0" smtClean="0"/>
              <a:t>: random error or variance in a measured variable</a:t>
            </a:r>
          </a:p>
          <a:p>
            <a:pPr eaLnBrk="1" hangingPunct="1"/>
            <a:r>
              <a:rPr lang="en-US" altLang="en-US" sz="2400" dirty="0" smtClean="0">
                <a:solidFill>
                  <a:schemeClr val="folHlink"/>
                </a:solidFill>
              </a:rPr>
              <a:t>Incorrect attribute values</a:t>
            </a:r>
            <a:r>
              <a:rPr lang="en-US" altLang="en-US" sz="2400" dirty="0" smtClean="0"/>
              <a:t> may be due to</a:t>
            </a:r>
          </a:p>
          <a:p>
            <a:pPr lvl="1" eaLnBrk="1" hangingPunct="1"/>
            <a:r>
              <a:rPr lang="en-US" altLang="en-US" sz="2400" dirty="0" smtClean="0"/>
              <a:t>faulty data collection instruments</a:t>
            </a:r>
          </a:p>
          <a:p>
            <a:pPr lvl="1" eaLnBrk="1" hangingPunct="1"/>
            <a:r>
              <a:rPr lang="en-US" altLang="en-US" sz="2400" dirty="0" smtClean="0"/>
              <a:t>data entry problems</a:t>
            </a:r>
          </a:p>
          <a:p>
            <a:pPr lvl="1" eaLnBrk="1" hangingPunct="1"/>
            <a:r>
              <a:rPr lang="en-US" altLang="en-US" sz="2400" dirty="0" smtClean="0"/>
              <a:t>data transmission problems</a:t>
            </a:r>
          </a:p>
          <a:p>
            <a:pPr lvl="1" eaLnBrk="1" hangingPunct="1"/>
            <a:r>
              <a:rPr lang="en-US" altLang="en-US" sz="2400" dirty="0" smtClean="0"/>
              <a:t>technology limitation</a:t>
            </a:r>
          </a:p>
          <a:p>
            <a:pPr lvl="1" eaLnBrk="1" hangingPunct="1"/>
            <a:r>
              <a:rPr lang="en-US" altLang="en-US" sz="2400" dirty="0" smtClean="0"/>
              <a:t>inconsistency in naming convention </a:t>
            </a:r>
          </a:p>
          <a:p>
            <a:pPr eaLnBrk="1" hangingPunct="1"/>
            <a:r>
              <a:rPr lang="en-US" altLang="en-US" sz="2400" dirty="0" smtClean="0">
                <a:solidFill>
                  <a:schemeClr val="folHlink"/>
                </a:solidFill>
              </a:rPr>
              <a:t>Other data problems</a:t>
            </a:r>
            <a:r>
              <a:rPr lang="en-US" altLang="en-US" sz="2400" dirty="0" smtClean="0"/>
              <a:t> which require data cleaning</a:t>
            </a:r>
          </a:p>
          <a:p>
            <a:pPr lvl="1" eaLnBrk="1" hangingPunct="1"/>
            <a:r>
              <a:rPr lang="en-US" altLang="en-US" sz="2400" dirty="0" smtClean="0"/>
              <a:t>duplicate records</a:t>
            </a:r>
          </a:p>
          <a:p>
            <a:pPr lvl="1" eaLnBrk="1" hangingPunct="1"/>
            <a:r>
              <a:rPr lang="en-US" altLang="en-US" sz="2400" dirty="0" smtClean="0"/>
              <a:t>incomplete data</a:t>
            </a:r>
          </a:p>
          <a:p>
            <a:pPr lvl="1" eaLnBrk="1" hangingPunct="1"/>
            <a:r>
              <a:rPr lang="en-US" altLang="en-US" sz="2400" dirty="0" smtClean="0"/>
              <a:t>inconsistent data</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E87BF90-77B4-4091-A574-67B558184E65}" type="slidenum">
              <a:rPr lang="en-US" altLang="en-US" sz="1200" smtClean="0"/>
              <a:pPr>
                <a:spcBef>
                  <a:spcPct val="0"/>
                </a:spcBef>
                <a:buClrTx/>
                <a:buSzTx/>
                <a:buFontTx/>
                <a:buNone/>
              </a:pPr>
              <a:t>16</a:t>
            </a:fld>
            <a:endParaRPr lang="en-US" altLang="en-US" sz="1200" smtClean="0"/>
          </a:p>
        </p:txBody>
      </p:sp>
      <p:sp>
        <p:nvSpPr>
          <p:cNvPr id="32771" name="Rectangle 2"/>
          <p:cNvSpPr>
            <a:spLocks noGrp="1" noChangeArrowheads="1"/>
          </p:cNvSpPr>
          <p:nvPr>
            <p:ph type="title"/>
          </p:nvPr>
        </p:nvSpPr>
        <p:spPr>
          <a:xfrm>
            <a:off x="323850" y="304800"/>
            <a:ext cx="8591550" cy="609600"/>
          </a:xfrm>
        </p:spPr>
        <p:txBody>
          <a:bodyPr/>
          <a:lstStyle/>
          <a:p>
            <a:pPr eaLnBrk="1" hangingPunct="1"/>
            <a:r>
              <a:rPr lang="en-US" altLang="en-US" smtClean="0"/>
              <a:t>How to Handle Noisy Data?</a:t>
            </a:r>
          </a:p>
        </p:txBody>
      </p:sp>
      <p:sp>
        <p:nvSpPr>
          <p:cNvPr id="32772" name="Rectangle 3"/>
          <p:cNvSpPr>
            <a:spLocks noGrp="1" noChangeArrowheads="1"/>
          </p:cNvSpPr>
          <p:nvPr>
            <p:ph type="body" idx="1"/>
          </p:nvPr>
        </p:nvSpPr>
        <p:spPr>
          <a:xfrm>
            <a:off x="304800" y="1371600"/>
            <a:ext cx="8382000" cy="5029200"/>
          </a:xfrm>
        </p:spPr>
        <p:txBody>
          <a:bodyPr/>
          <a:lstStyle/>
          <a:p>
            <a:pPr eaLnBrk="1" hangingPunct="1"/>
            <a:r>
              <a:rPr lang="en-US" altLang="en-US" sz="2400" dirty="0" smtClean="0">
                <a:solidFill>
                  <a:schemeClr val="folHlink"/>
                </a:solidFill>
              </a:rPr>
              <a:t>Binning</a:t>
            </a:r>
          </a:p>
          <a:p>
            <a:pPr lvl="1" eaLnBrk="1" hangingPunct="1"/>
            <a:r>
              <a:rPr lang="en-US" altLang="en-US" sz="2400" dirty="0" smtClean="0"/>
              <a:t>first sort data and partition into (equal-frequency) bins</a:t>
            </a:r>
          </a:p>
          <a:p>
            <a:pPr lvl="1" eaLnBrk="1" hangingPunct="1"/>
            <a:r>
              <a:rPr lang="en-US" altLang="en-US" sz="2400" dirty="0" smtClean="0"/>
              <a:t>then one can </a:t>
            </a:r>
            <a:r>
              <a:rPr lang="en-US" altLang="en-US" sz="2400" dirty="0" smtClean="0">
                <a:solidFill>
                  <a:schemeClr val="hlink"/>
                </a:solidFill>
              </a:rPr>
              <a:t>smooth by bin means,  smooth by bin median, smooth by bin boundaries</a:t>
            </a:r>
            <a:r>
              <a:rPr lang="en-US" altLang="en-US" sz="2400" dirty="0" smtClean="0"/>
              <a:t>, etc.</a:t>
            </a:r>
          </a:p>
          <a:p>
            <a:pPr eaLnBrk="1" hangingPunct="1"/>
            <a:r>
              <a:rPr lang="en-US" altLang="en-US" sz="2400" dirty="0" smtClean="0">
                <a:solidFill>
                  <a:schemeClr val="folHlink"/>
                </a:solidFill>
              </a:rPr>
              <a:t>Regression</a:t>
            </a:r>
          </a:p>
          <a:p>
            <a:pPr lvl="1" eaLnBrk="1" hangingPunct="1"/>
            <a:r>
              <a:rPr lang="en-US" altLang="en-US" sz="2400" dirty="0" smtClean="0"/>
              <a:t>smooth by fitting the data into regression functions</a:t>
            </a:r>
          </a:p>
          <a:p>
            <a:pPr eaLnBrk="1" hangingPunct="1"/>
            <a:r>
              <a:rPr lang="en-US" altLang="en-US" sz="2400" dirty="0" smtClean="0">
                <a:solidFill>
                  <a:schemeClr val="folHlink"/>
                </a:solidFill>
              </a:rPr>
              <a:t>Clustering</a:t>
            </a:r>
          </a:p>
          <a:p>
            <a:pPr lvl="1" eaLnBrk="1" hangingPunct="1"/>
            <a:r>
              <a:rPr lang="en-US" altLang="en-US" sz="2400" dirty="0" smtClean="0"/>
              <a:t>detect and remove outliers</a:t>
            </a:r>
          </a:p>
          <a:p>
            <a:pPr eaLnBrk="1" hangingPunct="1"/>
            <a:r>
              <a:rPr lang="en-US" altLang="en-US" sz="2400" dirty="0" smtClean="0">
                <a:solidFill>
                  <a:schemeClr val="folHlink"/>
                </a:solidFill>
              </a:rPr>
              <a:t>Combined computer and human inspection</a:t>
            </a:r>
          </a:p>
          <a:p>
            <a:pPr lvl="1" eaLnBrk="1" hangingPunct="1"/>
            <a:r>
              <a:rPr lang="en-US" altLang="en-US" sz="2400" dirty="0" smtClean="0"/>
              <a:t>detect suspicious values and check by human (e.g., deal with possible outliers)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 Example</a:t>
            </a:r>
            <a:endParaRPr lang="en-US" dirty="0"/>
          </a:p>
        </p:txBody>
      </p:sp>
      <p:sp>
        <p:nvSpPr>
          <p:cNvPr id="3" name="Content Placeholder 2"/>
          <p:cNvSpPr>
            <a:spLocks noGrp="1"/>
          </p:cNvSpPr>
          <p:nvPr>
            <p:ph idx="1"/>
          </p:nvPr>
        </p:nvSpPr>
        <p:spPr/>
        <p:txBody>
          <a:bodyPr/>
          <a:lstStyle/>
          <a:p>
            <a:r>
              <a:rPr lang="en-US" sz="2000" dirty="0" smtClean="0"/>
              <a:t>Sorted data for price (in dollars): 4, 8, 15, 21, 21, 24, 25, 28, 34 </a:t>
            </a:r>
          </a:p>
          <a:p>
            <a:r>
              <a:rPr lang="en-US" sz="2000" dirty="0" smtClean="0"/>
              <a:t>Partition into (equal-frequency) bins: </a:t>
            </a:r>
          </a:p>
          <a:p>
            <a:pPr lvl="1"/>
            <a:r>
              <a:rPr lang="en-US" sz="2000" dirty="0" smtClean="0"/>
              <a:t>Bin 1: 4, 8, 15 </a:t>
            </a:r>
          </a:p>
          <a:p>
            <a:pPr lvl="1"/>
            <a:r>
              <a:rPr lang="en-US" sz="2000" dirty="0" smtClean="0"/>
              <a:t>Bin 2: 21, 21, 24 </a:t>
            </a:r>
          </a:p>
          <a:p>
            <a:pPr lvl="1"/>
            <a:r>
              <a:rPr lang="en-US" sz="2000" dirty="0" smtClean="0"/>
              <a:t>Bin 3: 25, 28, 34 </a:t>
            </a:r>
          </a:p>
          <a:p>
            <a:pPr lvl="1"/>
            <a:r>
              <a:rPr lang="en-US" sz="2000" b="1" dirty="0" smtClean="0"/>
              <a:t>Smoothing by bin means: </a:t>
            </a:r>
          </a:p>
          <a:p>
            <a:pPr lvl="1"/>
            <a:r>
              <a:rPr lang="en-US" sz="2000" dirty="0" smtClean="0"/>
              <a:t>Bin 1: 9, 9, 9 </a:t>
            </a:r>
          </a:p>
          <a:p>
            <a:pPr lvl="1"/>
            <a:r>
              <a:rPr lang="en-US" sz="2000" dirty="0" smtClean="0"/>
              <a:t>Bin 2: 22, 22, 22 </a:t>
            </a:r>
          </a:p>
          <a:p>
            <a:pPr lvl="1"/>
            <a:r>
              <a:rPr lang="en-US" sz="2000" dirty="0" smtClean="0"/>
              <a:t>Bin 3: 29, 29, 29 </a:t>
            </a:r>
          </a:p>
          <a:p>
            <a:pPr lvl="1"/>
            <a:r>
              <a:rPr lang="en-US" sz="2000" b="1" dirty="0" smtClean="0"/>
              <a:t>Smoothing by bin boundaries: </a:t>
            </a:r>
          </a:p>
          <a:p>
            <a:pPr lvl="1"/>
            <a:r>
              <a:rPr lang="en-US" sz="2000" dirty="0" smtClean="0"/>
              <a:t>Bin 1: 4, 4, 15 </a:t>
            </a:r>
          </a:p>
          <a:p>
            <a:pPr lvl="1"/>
            <a:r>
              <a:rPr lang="en-US" sz="2000" dirty="0" smtClean="0"/>
              <a:t>Bin 2: 21, 21, 24 </a:t>
            </a:r>
          </a:p>
          <a:p>
            <a:pPr lvl="1"/>
            <a:r>
              <a:rPr lang="en-US" sz="2000" dirty="0" smtClean="0"/>
              <a:t>Bin 3: 25, 25, 34</a:t>
            </a:r>
            <a:endParaRPr lang="en-US" sz="2000" dirty="0"/>
          </a:p>
        </p:txBody>
      </p:sp>
      <p:sp>
        <p:nvSpPr>
          <p:cNvPr id="4" name="Slide Number Placeholder 3"/>
          <p:cNvSpPr>
            <a:spLocks noGrp="1"/>
          </p:cNvSpPr>
          <p:nvPr>
            <p:ph type="sldNum" sz="quarter" idx="10"/>
          </p:nvPr>
        </p:nvSpPr>
        <p:spPr/>
        <p:txBody>
          <a:bodyPr/>
          <a:lstStyle/>
          <a:p>
            <a:pPr>
              <a:defRPr/>
            </a:pPr>
            <a:fld id="{9EA3EC29-5AFB-4E3D-BE94-42F5824996E6}" type="slidenum">
              <a:rPr lang="en-US" altLang="en-US" smtClean="0"/>
              <a:pPr>
                <a:defRPr/>
              </a:pPr>
              <a:t>17</a:t>
            </a:fld>
            <a:endParaRPr lang="en-US" altLang="en-US"/>
          </a:p>
        </p:txBody>
      </p:sp>
    </p:spTree>
    <p:extLst>
      <p:ext uri="{BB962C8B-B14F-4D97-AF65-F5344CB8AC3E}">
        <p14:creationId xmlns:p14="http://schemas.microsoft.com/office/powerpoint/2010/main" val="9506094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CE4356A-5930-4ACB-8775-8F47329374FA}" type="slidenum">
              <a:rPr lang="en-US" altLang="en-US" sz="1200" smtClean="0"/>
              <a:pPr>
                <a:spcBef>
                  <a:spcPct val="0"/>
                </a:spcBef>
                <a:buClrTx/>
                <a:buSzTx/>
                <a:buFontTx/>
                <a:buNone/>
              </a:pPr>
              <a:t>18</a:t>
            </a:fld>
            <a:endParaRPr lang="en-US" altLang="en-US" sz="1200" smtClean="0"/>
          </a:p>
        </p:txBody>
      </p:sp>
      <p:sp>
        <p:nvSpPr>
          <p:cNvPr id="34819" name="Rectangle 2"/>
          <p:cNvSpPr>
            <a:spLocks noGrp="1" noChangeArrowheads="1"/>
          </p:cNvSpPr>
          <p:nvPr>
            <p:ph type="title"/>
          </p:nvPr>
        </p:nvSpPr>
        <p:spPr>
          <a:xfrm>
            <a:off x="323850" y="304800"/>
            <a:ext cx="8591550" cy="609600"/>
          </a:xfrm>
        </p:spPr>
        <p:txBody>
          <a:bodyPr/>
          <a:lstStyle/>
          <a:p>
            <a:pPr eaLnBrk="1" hangingPunct="1"/>
            <a:r>
              <a:rPr lang="en-US" altLang="en-US" dirty="0" smtClean="0">
                <a:solidFill>
                  <a:srgbClr val="170981"/>
                </a:solidFill>
              </a:rPr>
              <a:t>Data Cleaning as a Process</a:t>
            </a:r>
          </a:p>
        </p:txBody>
      </p:sp>
      <p:sp>
        <p:nvSpPr>
          <p:cNvPr id="34820" name="Rectangle 3"/>
          <p:cNvSpPr>
            <a:spLocks noGrp="1" noChangeArrowheads="1"/>
          </p:cNvSpPr>
          <p:nvPr>
            <p:ph type="body" idx="1"/>
          </p:nvPr>
        </p:nvSpPr>
        <p:spPr>
          <a:xfrm>
            <a:off x="304800" y="1295400"/>
            <a:ext cx="8534400" cy="5181600"/>
          </a:xfrm>
        </p:spPr>
        <p:txBody>
          <a:bodyPr/>
          <a:lstStyle/>
          <a:p>
            <a:pPr eaLnBrk="1" hangingPunct="1">
              <a:lnSpc>
                <a:spcPct val="90000"/>
              </a:lnSpc>
            </a:pPr>
            <a:r>
              <a:rPr lang="en-US" altLang="en-US" sz="2000" dirty="0" smtClean="0">
                <a:solidFill>
                  <a:schemeClr val="folHlink"/>
                </a:solidFill>
              </a:rPr>
              <a:t>Data discrepancy detection</a:t>
            </a:r>
          </a:p>
          <a:p>
            <a:pPr lvl="1" eaLnBrk="1" hangingPunct="1">
              <a:lnSpc>
                <a:spcPct val="90000"/>
              </a:lnSpc>
            </a:pPr>
            <a:r>
              <a:rPr lang="en-US" altLang="en-US" sz="2000" dirty="0" smtClean="0"/>
              <a:t>Use metadata (e.g., domain, range, dependency, central tendency and distribution)</a:t>
            </a:r>
          </a:p>
          <a:p>
            <a:pPr lvl="1" eaLnBrk="1" hangingPunct="1">
              <a:lnSpc>
                <a:spcPct val="90000"/>
              </a:lnSpc>
            </a:pPr>
            <a:r>
              <a:rPr lang="en-US" altLang="en-US" sz="2000" dirty="0" smtClean="0"/>
              <a:t>Check field overloading </a:t>
            </a:r>
            <a:endParaRPr lang="en-US" altLang="en-US" sz="2000" dirty="0"/>
          </a:p>
          <a:p>
            <a:pPr lvl="2" eaLnBrk="1" hangingPunct="1">
              <a:lnSpc>
                <a:spcPct val="90000"/>
              </a:lnSpc>
            </a:pPr>
            <a:r>
              <a:rPr lang="en-US" sz="1800" dirty="0" smtClean="0"/>
              <a:t>inconsistent use of codes</a:t>
            </a:r>
            <a:r>
              <a:rPr lang="en-US" altLang="en-US" sz="1800" dirty="0" smtClean="0"/>
              <a:t> and </a:t>
            </a:r>
            <a:r>
              <a:rPr lang="en-US" sz="1800" dirty="0" smtClean="0"/>
              <a:t>inconsistent data representations</a:t>
            </a:r>
          </a:p>
          <a:p>
            <a:pPr lvl="2" eaLnBrk="1" hangingPunct="1">
              <a:lnSpc>
                <a:spcPct val="90000"/>
              </a:lnSpc>
            </a:pPr>
            <a:r>
              <a:rPr lang="en-US" altLang="en-US" sz="1800" dirty="0" smtClean="0"/>
              <a:t>E.g. </a:t>
            </a:r>
            <a:r>
              <a:rPr lang="en-US" sz="1800" dirty="0" smtClean="0"/>
              <a:t>“2010/12/25” and “25/12/2010” </a:t>
            </a:r>
            <a:endParaRPr lang="en-US" altLang="en-US" sz="1800" dirty="0" smtClean="0"/>
          </a:p>
          <a:p>
            <a:pPr lvl="1" eaLnBrk="1" hangingPunct="1">
              <a:lnSpc>
                <a:spcPct val="90000"/>
              </a:lnSpc>
            </a:pPr>
            <a:r>
              <a:rPr lang="en-US" altLang="en-US" sz="2000" dirty="0" smtClean="0"/>
              <a:t>Check uniqueness rule: A unique attribute should have unique val.</a:t>
            </a:r>
          </a:p>
          <a:p>
            <a:pPr lvl="1" eaLnBrk="1" hangingPunct="1">
              <a:lnSpc>
                <a:spcPct val="90000"/>
              </a:lnSpc>
            </a:pPr>
            <a:r>
              <a:rPr lang="en-US" altLang="en-US" sz="2000" dirty="0" smtClean="0"/>
              <a:t>Consecutive rule: No missing values between min and max values</a:t>
            </a:r>
          </a:p>
          <a:p>
            <a:pPr lvl="1" eaLnBrk="1" hangingPunct="1">
              <a:lnSpc>
                <a:spcPct val="90000"/>
              </a:lnSpc>
            </a:pPr>
            <a:r>
              <a:rPr lang="en-US" altLang="en-US" sz="2000" dirty="0" smtClean="0"/>
              <a:t>Null rule (</a:t>
            </a:r>
            <a:r>
              <a:rPr lang="en-US" sz="2000" dirty="0" smtClean="0"/>
              <a:t>entries like “don’t know” or “?” should be transformed to blank)</a:t>
            </a:r>
            <a:endParaRPr lang="en-US" altLang="en-US" sz="2000" dirty="0" smtClean="0"/>
          </a:p>
          <a:p>
            <a:pPr lvl="1" eaLnBrk="1" hangingPunct="1">
              <a:lnSpc>
                <a:spcPct val="90000"/>
              </a:lnSpc>
            </a:pPr>
            <a:r>
              <a:rPr lang="en-US" altLang="en-US" sz="2000" dirty="0" smtClean="0"/>
              <a:t>Use commercial tools for discrepancy detection</a:t>
            </a:r>
          </a:p>
          <a:p>
            <a:pPr lvl="2" eaLnBrk="1" hangingPunct="1">
              <a:lnSpc>
                <a:spcPct val="90000"/>
              </a:lnSpc>
            </a:pPr>
            <a:r>
              <a:rPr lang="en-US" altLang="en-US" sz="2000" dirty="0" smtClean="0"/>
              <a:t>Data scrubbing: use simple domain knowledge (e.g., postal code, spell-check) to detect errors and make corrections</a:t>
            </a:r>
          </a:p>
          <a:p>
            <a:pPr lvl="2" eaLnBrk="1" hangingPunct="1">
              <a:lnSpc>
                <a:spcPct val="90000"/>
              </a:lnSpc>
            </a:pPr>
            <a:r>
              <a:rPr lang="en-US" altLang="en-US" sz="2000" dirty="0" smtClean="0"/>
              <a:t>Data auditing: by analyzing data to discover rules and relationship to detect violators (e.g., correlation and clustering to find outliers)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170981"/>
                </a:solidFill>
              </a:rPr>
              <a:t>Data Cleaning as a Process</a:t>
            </a:r>
            <a:endParaRPr lang="en-US" dirty="0"/>
          </a:p>
        </p:txBody>
      </p:sp>
      <p:sp>
        <p:nvSpPr>
          <p:cNvPr id="4" name="Slide Number Placeholder 3"/>
          <p:cNvSpPr>
            <a:spLocks noGrp="1"/>
          </p:cNvSpPr>
          <p:nvPr>
            <p:ph type="sldNum" sz="quarter" idx="10"/>
          </p:nvPr>
        </p:nvSpPr>
        <p:spPr/>
        <p:txBody>
          <a:bodyPr/>
          <a:lstStyle/>
          <a:p>
            <a:pPr>
              <a:defRPr/>
            </a:pPr>
            <a:fld id="{9EA3EC29-5AFB-4E3D-BE94-42F5824996E6}" type="slidenum">
              <a:rPr lang="en-US" altLang="en-US" smtClean="0"/>
              <a:pPr>
                <a:defRPr/>
              </a:pPr>
              <a:t>19</a:t>
            </a:fld>
            <a:endParaRPr lang="en-US" altLang="en-US"/>
          </a:p>
        </p:txBody>
      </p:sp>
      <p:sp>
        <p:nvSpPr>
          <p:cNvPr id="5" name="Rectangle 4"/>
          <p:cNvSpPr/>
          <p:nvPr/>
        </p:nvSpPr>
        <p:spPr>
          <a:xfrm>
            <a:off x="228600" y="1447800"/>
            <a:ext cx="8686800" cy="2862322"/>
          </a:xfrm>
          <a:prstGeom prst="rect">
            <a:avLst/>
          </a:prstGeom>
        </p:spPr>
        <p:txBody>
          <a:bodyPr wrap="square">
            <a:spAutoFit/>
          </a:bodyPr>
          <a:lstStyle/>
          <a:p>
            <a:pPr eaLnBrk="1" hangingPunct="1">
              <a:lnSpc>
                <a:spcPct val="90000"/>
              </a:lnSpc>
            </a:pPr>
            <a:r>
              <a:rPr lang="en-US" altLang="en-US" sz="2000" dirty="0" smtClean="0">
                <a:solidFill>
                  <a:schemeClr val="folHlink"/>
                </a:solidFill>
              </a:rPr>
              <a:t>Data migration and integration</a:t>
            </a:r>
          </a:p>
          <a:p>
            <a:pPr eaLnBrk="1" hangingPunct="1">
              <a:lnSpc>
                <a:spcPct val="90000"/>
              </a:lnSpc>
            </a:pPr>
            <a:endParaRPr lang="en-US" altLang="en-US" sz="2000" dirty="0" smtClean="0">
              <a:solidFill>
                <a:schemeClr val="folHlink"/>
              </a:solidFill>
            </a:endParaRPr>
          </a:p>
          <a:p>
            <a:pPr marL="800100" lvl="1" indent="-342900" eaLnBrk="1" hangingPunct="1">
              <a:lnSpc>
                <a:spcPct val="90000"/>
              </a:lnSpc>
              <a:buFont typeface="Arial" panose="020B0604020202020204" pitchFamily="34" charset="0"/>
              <a:buChar char="•"/>
            </a:pPr>
            <a:r>
              <a:rPr lang="en-US" altLang="en-US" sz="2000" dirty="0" smtClean="0"/>
              <a:t>Data migration tools: allow transformations to be specified</a:t>
            </a:r>
          </a:p>
          <a:p>
            <a:pPr marL="800100" lvl="1" indent="-342900" eaLnBrk="1" hangingPunct="1">
              <a:lnSpc>
                <a:spcPct val="90000"/>
              </a:lnSpc>
              <a:buFont typeface="Arial" panose="020B0604020202020204" pitchFamily="34" charset="0"/>
              <a:buChar char="•"/>
            </a:pPr>
            <a:endParaRPr lang="en-US" altLang="en-US" sz="2000" dirty="0" smtClean="0"/>
          </a:p>
          <a:p>
            <a:pPr marL="800100" lvl="1" indent="-342900" eaLnBrk="1" hangingPunct="1">
              <a:lnSpc>
                <a:spcPct val="90000"/>
              </a:lnSpc>
              <a:buFont typeface="Arial" panose="020B0604020202020204" pitchFamily="34" charset="0"/>
              <a:buChar char="•"/>
            </a:pPr>
            <a:r>
              <a:rPr lang="en-US" altLang="en-US" sz="2000" dirty="0" smtClean="0"/>
              <a:t>ETL (Extraction/Transformation/Loading) tools: allow users to specify transformations through a graphical user interface (e.g., Potter’s Wheels)</a:t>
            </a:r>
          </a:p>
          <a:p>
            <a:pPr marL="800100" lvl="1" indent="-342900" eaLnBrk="1" hangingPunct="1">
              <a:lnSpc>
                <a:spcPct val="90000"/>
              </a:lnSpc>
              <a:buFont typeface="Arial" panose="020B0604020202020204" pitchFamily="34" charset="0"/>
              <a:buChar char="•"/>
            </a:pPr>
            <a:endParaRPr lang="en-US" altLang="en-US" sz="2000" dirty="0" smtClean="0"/>
          </a:p>
          <a:p>
            <a:pPr marL="800100" lvl="1" indent="-342900" eaLnBrk="1" hangingPunct="1">
              <a:lnSpc>
                <a:spcPct val="90000"/>
              </a:lnSpc>
              <a:buFont typeface="Arial" panose="020B0604020202020204" pitchFamily="34" charset="0"/>
              <a:buChar char="•"/>
            </a:pPr>
            <a:r>
              <a:rPr lang="en-US" altLang="en-US" sz="2000" dirty="0" smtClean="0"/>
              <a:t>Integration of the two processes</a:t>
            </a:r>
          </a:p>
          <a:p>
            <a:pPr marL="1257300" lvl="2" indent="-342900" eaLnBrk="1" hangingPunct="1">
              <a:lnSpc>
                <a:spcPct val="90000"/>
              </a:lnSpc>
              <a:buFont typeface="Arial" panose="020B0604020202020204" pitchFamily="34" charset="0"/>
              <a:buChar char="•"/>
            </a:pPr>
            <a:r>
              <a:rPr lang="en-US" altLang="en-US" sz="2000" dirty="0" smtClean="0"/>
              <a:t>Iterative and interactive</a:t>
            </a:r>
          </a:p>
        </p:txBody>
      </p:sp>
    </p:spTree>
    <p:extLst>
      <p:ext uri="{BB962C8B-B14F-4D97-AF65-F5344CB8AC3E}">
        <p14:creationId xmlns:p14="http://schemas.microsoft.com/office/powerpoint/2010/main" val="42156822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A2D0040-46C3-4EC5-AF4D-20233D0A9E99}" type="slidenum">
              <a:rPr lang="en-US" altLang="en-US" sz="1200" smtClean="0"/>
              <a:pPr>
                <a:spcBef>
                  <a:spcPct val="0"/>
                </a:spcBef>
                <a:buClrTx/>
                <a:buSzTx/>
                <a:buFontTx/>
                <a:buNone/>
              </a:pPr>
              <a:t>2</a:t>
            </a:fld>
            <a:endParaRPr lang="en-US" altLang="en-US" sz="1200" smtClean="0"/>
          </a:p>
        </p:txBody>
      </p:sp>
      <p:sp>
        <p:nvSpPr>
          <p:cNvPr id="10243" name="Slide Number Placeholder 6"/>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987FA877-0F9F-4452-B006-C5019590653E}" type="slidenum">
              <a:rPr lang="en-US" altLang="en-US" sz="1200"/>
              <a:pPr algn="r" eaLnBrk="1" hangingPunct="1">
                <a:spcBef>
                  <a:spcPct val="0"/>
                </a:spcBef>
                <a:buClrTx/>
                <a:buSzTx/>
                <a:buFontTx/>
                <a:buNone/>
              </a:pPr>
              <a:t>2</a:t>
            </a:fld>
            <a:endParaRPr lang="en-US" altLang="en-US" sz="1200"/>
          </a:p>
        </p:txBody>
      </p:sp>
      <p:sp>
        <p:nvSpPr>
          <p:cNvPr id="10244" name="Rectangle 2"/>
          <p:cNvSpPr>
            <a:spLocks noGrp="1" noChangeArrowheads="1"/>
          </p:cNvSpPr>
          <p:nvPr>
            <p:ph type="title"/>
          </p:nvPr>
        </p:nvSpPr>
        <p:spPr>
          <a:noFill/>
        </p:spPr>
        <p:txBody>
          <a:bodyPr lIns="92075" tIns="46038" rIns="92075" bIns="46038" anchor="ctr"/>
          <a:lstStyle/>
          <a:p>
            <a:pPr eaLnBrk="1" hangingPunct="1"/>
            <a:r>
              <a:rPr lang="en-US" altLang="en-US" sz="3200" smtClean="0"/>
              <a:t>Chapter 3: Data Preprocessing</a:t>
            </a:r>
          </a:p>
        </p:txBody>
      </p:sp>
      <p:sp>
        <p:nvSpPr>
          <p:cNvPr id="10245" name="Rectangle 3"/>
          <p:cNvSpPr>
            <a:spLocks noGrp="1" noChangeArrowheads="1"/>
          </p:cNvSpPr>
          <p:nvPr>
            <p:ph type="body" sz="half" idx="1"/>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mtClean="0"/>
              <a:t>Data Quality</a:t>
            </a:r>
          </a:p>
          <a:p>
            <a:pPr lvl="1" eaLnBrk="1" hangingPunct="1">
              <a:lnSpc>
                <a:spcPct val="150000"/>
              </a:lnSpc>
            </a:pPr>
            <a:r>
              <a:rPr lang="en-US" altLang="en-US"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10246" name="AutoShape 4"/>
          <p:cNvSpPr>
            <a:spLocks noChangeArrowheads="1"/>
          </p:cNvSpPr>
          <p:nvPr/>
        </p:nvSpPr>
        <p:spPr bwMode="auto">
          <a:xfrm rot="9430553">
            <a:off x="5559425" y="137795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78B64F8-B6B2-487A-8F00-63B6DEFA39D1}" type="slidenum">
              <a:rPr lang="en-US" altLang="en-US" sz="1200" smtClean="0"/>
              <a:pPr>
                <a:spcBef>
                  <a:spcPct val="0"/>
                </a:spcBef>
                <a:buClrTx/>
                <a:buSzTx/>
                <a:buFontTx/>
                <a:buNone/>
              </a:pPr>
              <a:t>20</a:t>
            </a:fld>
            <a:endParaRPr lang="en-US" altLang="en-US" sz="1200" smtClean="0"/>
          </a:p>
        </p:txBody>
      </p:sp>
      <p:sp>
        <p:nvSpPr>
          <p:cNvPr id="37891" name="Slide Number Placeholder 6"/>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F6E33533-7416-4421-8FE1-D04096EA078A}" type="slidenum">
              <a:rPr lang="en-US" altLang="en-US" sz="1200"/>
              <a:pPr algn="r" eaLnBrk="1" hangingPunct="1">
                <a:spcBef>
                  <a:spcPct val="0"/>
                </a:spcBef>
                <a:buClrTx/>
                <a:buSzTx/>
                <a:buFontTx/>
                <a:buNone/>
              </a:pPr>
              <a:t>20</a:t>
            </a:fld>
            <a:endParaRPr lang="en-US" altLang="en-US" sz="1200"/>
          </a:p>
        </p:txBody>
      </p:sp>
      <p:sp>
        <p:nvSpPr>
          <p:cNvPr id="37892" name="Rectangle 2"/>
          <p:cNvSpPr>
            <a:spLocks noGrp="1" noChangeArrowheads="1"/>
          </p:cNvSpPr>
          <p:nvPr>
            <p:ph type="title"/>
          </p:nvPr>
        </p:nvSpPr>
        <p:spPr>
          <a:noFill/>
        </p:spPr>
        <p:txBody>
          <a:bodyPr lIns="92075" tIns="46038" rIns="92075" bIns="46038" anchor="ctr"/>
          <a:lstStyle/>
          <a:p>
            <a:pPr eaLnBrk="1" hangingPunct="1"/>
            <a:r>
              <a:rPr lang="en-US" altLang="en-US" sz="3200" smtClean="0"/>
              <a:t>Chapter 3: Data Preprocessing</a:t>
            </a:r>
          </a:p>
        </p:txBody>
      </p:sp>
      <p:sp>
        <p:nvSpPr>
          <p:cNvPr id="37893" name="Rectangle 3"/>
          <p:cNvSpPr>
            <a:spLocks noGrp="1" noChangeArrowheads="1"/>
          </p:cNvSpPr>
          <p:nvPr>
            <p:ph type="body" sz="half" idx="1"/>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mtClean="0"/>
              <a:t>Data Quality</a:t>
            </a:r>
          </a:p>
          <a:p>
            <a:pPr lvl="1" eaLnBrk="1" hangingPunct="1">
              <a:lnSpc>
                <a:spcPct val="150000"/>
              </a:lnSpc>
            </a:pPr>
            <a:r>
              <a:rPr lang="en-US" altLang="en-US"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37894" name="AutoShape 4"/>
          <p:cNvSpPr>
            <a:spLocks noChangeArrowheads="1"/>
          </p:cNvSpPr>
          <p:nvPr/>
        </p:nvSpPr>
        <p:spPr bwMode="auto">
          <a:xfrm rot="9430553">
            <a:off x="3197225" y="381635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6F000DF-C8BA-4E89-BB9B-461AD41F5C0F}" type="slidenum">
              <a:rPr lang="en-US" altLang="en-US" sz="1200" smtClean="0"/>
              <a:pPr>
                <a:spcBef>
                  <a:spcPct val="0"/>
                </a:spcBef>
                <a:buClrTx/>
                <a:buSzTx/>
                <a:buFontTx/>
                <a:buNone/>
              </a:pPr>
              <a:t>21</a:t>
            </a:fld>
            <a:endParaRPr lang="en-US" altLang="en-US" sz="1200" smtClean="0"/>
          </a:p>
        </p:txBody>
      </p:sp>
      <p:sp>
        <p:nvSpPr>
          <p:cNvPr id="39939"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C50936F3-9ECA-4014-B103-ECF3BE67DC81}" type="slidenum">
              <a:rPr lang="en-US" altLang="en-US" sz="1200"/>
              <a:pPr algn="r" eaLnBrk="1" hangingPunct="1">
                <a:spcBef>
                  <a:spcPct val="0"/>
                </a:spcBef>
                <a:buClrTx/>
                <a:buSzTx/>
                <a:buFontTx/>
                <a:buNone/>
              </a:pPr>
              <a:t>21</a:t>
            </a:fld>
            <a:endParaRPr lang="en-US" altLang="en-US" sz="1200"/>
          </a:p>
        </p:txBody>
      </p:sp>
      <p:sp>
        <p:nvSpPr>
          <p:cNvPr id="39940" name="Rectangle 2"/>
          <p:cNvSpPr>
            <a:spLocks noGrp="1" noChangeArrowheads="1"/>
          </p:cNvSpPr>
          <p:nvPr>
            <p:ph type="title"/>
          </p:nvPr>
        </p:nvSpPr>
        <p:spPr>
          <a:xfrm>
            <a:off x="1095375" y="304800"/>
            <a:ext cx="6683375" cy="609600"/>
          </a:xfrm>
        </p:spPr>
        <p:txBody>
          <a:bodyPr/>
          <a:lstStyle/>
          <a:p>
            <a:pPr eaLnBrk="1" hangingPunct="1"/>
            <a:r>
              <a:rPr lang="en-US" altLang="en-US" smtClean="0">
                <a:solidFill>
                  <a:srgbClr val="170981"/>
                </a:solidFill>
              </a:rPr>
              <a:t>Data Integration</a:t>
            </a:r>
          </a:p>
        </p:txBody>
      </p:sp>
      <p:sp>
        <p:nvSpPr>
          <p:cNvPr id="39941" name="Rectangle 3"/>
          <p:cNvSpPr>
            <a:spLocks noGrp="1" noChangeArrowheads="1"/>
          </p:cNvSpPr>
          <p:nvPr>
            <p:ph type="body" idx="1"/>
          </p:nvPr>
        </p:nvSpPr>
        <p:spPr>
          <a:xfrm>
            <a:off x="304800" y="1104900"/>
            <a:ext cx="8534400" cy="5753100"/>
          </a:xfrm>
        </p:spPr>
        <p:txBody>
          <a:bodyPr/>
          <a:lstStyle/>
          <a:p>
            <a:pPr eaLnBrk="1" hangingPunct="1">
              <a:lnSpc>
                <a:spcPct val="130000"/>
              </a:lnSpc>
            </a:pPr>
            <a:r>
              <a:rPr lang="en-US" altLang="en-US" sz="2000" b="1" dirty="0" smtClean="0"/>
              <a:t>Data integration</a:t>
            </a:r>
            <a:r>
              <a:rPr lang="en-US" altLang="en-US" sz="2000" dirty="0" smtClean="0"/>
              <a:t>: </a:t>
            </a:r>
          </a:p>
          <a:p>
            <a:pPr lvl="1" eaLnBrk="1" hangingPunct="1">
              <a:lnSpc>
                <a:spcPct val="130000"/>
              </a:lnSpc>
            </a:pPr>
            <a:r>
              <a:rPr lang="en-US" altLang="en-US" sz="2000" dirty="0" smtClean="0"/>
              <a:t>Combines data from multiple sources into a coherent store</a:t>
            </a:r>
          </a:p>
          <a:p>
            <a:pPr eaLnBrk="1" hangingPunct="1">
              <a:lnSpc>
                <a:spcPct val="130000"/>
              </a:lnSpc>
            </a:pPr>
            <a:r>
              <a:rPr lang="en-US" altLang="en-US" sz="2000" dirty="0" smtClean="0"/>
              <a:t>Schema integration: e.g., </a:t>
            </a:r>
            <a:r>
              <a:rPr lang="en-US" altLang="en-US" sz="2000" dirty="0" err="1" smtClean="0"/>
              <a:t>A.cust</a:t>
            </a:r>
            <a:r>
              <a:rPr lang="en-US" altLang="en-US" sz="2000" dirty="0" smtClean="0"/>
              <a:t>-id </a:t>
            </a:r>
            <a:r>
              <a:rPr lang="en-US" altLang="en-US" sz="2000" dirty="0" smtClean="0">
                <a:sym typeface="Symbol" panose="05050102010706020507" pitchFamily="18" charset="2"/>
              </a:rPr>
              <a:t>≡ </a:t>
            </a:r>
            <a:r>
              <a:rPr lang="en-US" altLang="en-US" sz="2000" dirty="0" err="1" smtClean="0">
                <a:sym typeface="Symbol" panose="05050102010706020507" pitchFamily="18" charset="2"/>
              </a:rPr>
              <a:t>B.</a:t>
            </a:r>
            <a:r>
              <a:rPr lang="en-US" altLang="en-US" sz="2000" dirty="0" err="1" smtClean="0"/>
              <a:t>cust</a:t>
            </a:r>
            <a:r>
              <a:rPr lang="en-US" altLang="en-US" sz="2000" dirty="0" smtClean="0"/>
              <a:t>-#</a:t>
            </a:r>
          </a:p>
          <a:p>
            <a:pPr lvl="1" eaLnBrk="1" hangingPunct="1">
              <a:lnSpc>
                <a:spcPct val="130000"/>
              </a:lnSpc>
            </a:pPr>
            <a:r>
              <a:rPr lang="en-US" altLang="en-US" sz="2000" dirty="0" smtClean="0"/>
              <a:t>Integrate metadata from different sources</a:t>
            </a:r>
          </a:p>
          <a:p>
            <a:pPr eaLnBrk="1" hangingPunct="1">
              <a:lnSpc>
                <a:spcPct val="130000"/>
              </a:lnSpc>
            </a:pPr>
            <a:r>
              <a:rPr lang="en-US" altLang="en-US" sz="2000" dirty="0" smtClean="0">
                <a:solidFill>
                  <a:schemeClr val="hlink"/>
                </a:solidFill>
              </a:rPr>
              <a:t>Entity identification problem</a:t>
            </a:r>
            <a:r>
              <a:rPr lang="en-US" altLang="en-US" sz="2000" dirty="0" smtClean="0"/>
              <a:t>: </a:t>
            </a:r>
          </a:p>
          <a:p>
            <a:pPr lvl="1" eaLnBrk="1" hangingPunct="1">
              <a:lnSpc>
                <a:spcPct val="130000"/>
              </a:lnSpc>
            </a:pPr>
            <a:r>
              <a:rPr lang="en-US" altLang="en-US" sz="2000" dirty="0" smtClean="0"/>
              <a:t>Identify real world entities from multiple data sources, e.g., </a:t>
            </a:r>
            <a:r>
              <a:rPr lang="en-US" altLang="en-US" sz="2000" dirty="0" smtClean="0"/>
              <a:t>M Hamza </a:t>
            </a:r>
            <a:r>
              <a:rPr lang="en-US" altLang="en-US" sz="2000" dirty="0" smtClean="0"/>
              <a:t>= </a:t>
            </a:r>
            <a:r>
              <a:rPr lang="en-US" altLang="en-US" sz="2000" dirty="0" smtClean="0"/>
              <a:t>Muhammad Hamza</a:t>
            </a:r>
            <a:endParaRPr lang="en-US" altLang="en-US" sz="2000" dirty="0" smtClean="0"/>
          </a:p>
          <a:p>
            <a:pPr eaLnBrk="1" hangingPunct="1">
              <a:lnSpc>
                <a:spcPct val="130000"/>
              </a:lnSpc>
            </a:pPr>
            <a:r>
              <a:rPr lang="en-US" altLang="en-US" sz="2000" dirty="0" smtClean="0"/>
              <a:t>Detecting and resolving data value conflicts</a:t>
            </a:r>
          </a:p>
          <a:p>
            <a:pPr lvl="1" eaLnBrk="1" hangingPunct="1">
              <a:lnSpc>
                <a:spcPct val="130000"/>
              </a:lnSpc>
            </a:pPr>
            <a:r>
              <a:rPr lang="en-US" altLang="en-US" sz="2000" dirty="0" smtClean="0"/>
              <a:t>For the same real world entity, attribute values from different sources are different. </a:t>
            </a:r>
            <a:r>
              <a:rPr lang="en-US" sz="2000" dirty="0" smtClean="0"/>
              <a:t>(e.g., Data codes for pay type in one database may be “H” and “S”, and 1 and 2 in another)</a:t>
            </a:r>
            <a:endParaRPr lang="en-US" altLang="en-US" sz="2000" dirty="0" smtClean="0"/>
          </a:p>
          <a:p>
            <a:pPr lvl="1" eaLnBrk="1" hangingPunct="1">
              <a:lnSpc>
                <a:spcPct val="130000"/>
              </a:lnSpc>
            </a:pPr>
            <a:r>
              <a:rPr lang="en-US" altLang="en-US" sz="2000" dirty="0" smtClean="0"/>
              <a:t>Possible reasons: different representations, (e.g. discount on orders vs </a:t>
            </a:r>
            <a:r>
              <a:rPr lang="en-US" altLang="en-US" sz="2000" dirty="0" err="1" smtClean="0"/>
              <a:t>lineitems</a:t>
            </a:r>
            <a:r>
              <a:rPr lang="en-US" altLang="en-US" sz="2000" dirty="0" smtClean="0"/>
              <a:t>) different scales, e.g., metric vs. British units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9C207D9-4129-4325-8677-85EAFB482ABF}" type="slidenum">
              <a:rPr lang="en-US" altLang="en-US" sz="1200" smtClean="0"/>
              <a:pPr>
                <a:spcBef>
                  <a:spcPct val="0"/>
                </a:spcBef>
                <a:buClrTx/>
                <a:buSzTx/>
                <a:buFontTx/>
                <a:buNone/>
              </a:pPr>
              <a:t>22</a:t>
            </a:fld>
            <a:endParaRPr lang="en-US" altLang="en-US" sz="1200" smtClean="0"/>
          </a:p>
        </p:txBody>
      </p:sp>
      <p:sp>
        <p:nvSpPr>
          <p:cNvPr id="41987"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8FBC2217-016D-4E94-9BDA-32839ED56089}" type="slidenum">
              <a:rPr lang="en-US" altLang="en-US" sz="1200"/>
              <a:pPr algn="r" eaLnBrk="1" hangingPunct="1">
                <a:spcBef>
                  <a:spcPct val="0"/>
                </a:spcBef>
                <a:buClrTx/>
                <a:buSzTx/>
                <a:buFontTx/>
                <a:buNone/>
              </a:pPr>
              <a:t>22</a:t>
            </a:fld>
            <a:endParaRPr lang="en-US" altLang="en-US" sz="1200"/>
          </a:p>
        </p:txBody>
      </p:sp>
      <p:sp>
        <p:nvSpPr>
          <p:cNvPr id="41988" name="Rectangle 2"/>
          <p:cNvSpPr>
            <a:spLocks noGrp="1" noChangeArrowheads="1"/>
          </p:cNvSpPr>
          <p:nvPr>
            <p:ph type="title"/>
          </p:nvPr>
        </p:nvSpPr>
        <p:spPr>
          <a:xfrm>
            <a:off x="0" y="228600"/>
            <a:ext cx="9067800" cy="685800"/>
          </a:xfrm>
        </p:spPr>
        <p:txBody>
          <a:bodyPr/>
          <a:lstStyle/>
          <a:p>
            <a:pPr eaLnBrk="1" hangingPunct="1"/>
            <a:r>
              <a:rPr lang="en-US" altLang="en-US" sz="3200" smtClean="0"/>
              <a:t>Handling Redundancy in Data Integration</a:t>
            </a:r>
          </a:p>
        </p:txBody>
      </p:sp>
      <p:sp>
        <p:nvSpPr>
          <p:cNvPr id="41989" name="Rectangle 3"/>
          <p:cNvSpPr>
            <a:spLocks noGrp="1" noChangeArrowheads="1"/>
          </p:cNvSpPr>
          <p:nvPr>
            <p:ph type="body" idx="1"/>
          </p:nvPr>
        </p:nvSpPr>
        <p:spPr>
          <a:xfrm>
            <a:off x="381000" y="1295400"/>
            <a:ext cx="8305800" cy="5181600"/>
          </a:xfrm>
        </p:spPr>
        <p:txBody>
          <a:bodyPr/>
          <a:lstStyle/>
          <a:p>
            <a:pPr eaLnBrk="1" hangingPunct="1">
              <a:lnSpc>
                <a:spcPct val="120000"/>
              </a:lnSpc>
            </a:pPr>
            <a:r>
              <a:rPr lang="en-US" altLang="en-US" sz="2400" dirty="0" smtClean="0"/>
              <a:t>Redundant data occur often when integrating multiple databases</a:t>
            </a:r>
          </a:p>
          <a:p>
            <a:pPr lvl="1" eaLnBrk="1" hangingPunct="1">
              <a:lnSpc>
                <a:spcPct val="120000"/>
              </a:lnSpc>
            </a:pPr>
            <a:r>
              <a:rPr lang="en-US" altLang="en-US" sz="2400" i="1" dirty="0" smtClean="0"/>
              <a:t>Object identification</a:t>
            </a:r>
            <a:r>
              <a:rPr lang="en-US" altLang="en-US" sz="2400" dirty="0" smtClean="0"/>
              <a:t>:  The same attribute or object may have different names in different databases</a:t>
            </a:r>
          </a:p>
          <a:p>
            <a:pPr lvl="1" eaLnBrk="1" hangingPunct="1">
              <a:lnSpc>
                <a:spcPct val="120000"/>
              </a:lnSpc>
            </a:pPr>
            <a:r>
              <a:rPr lang="en-US" altLang="en-US" sz="2400" i="1" dirty="0" smtClean="0"/>
              <a:t>Derivable data:</a:t>
            </a:r>
            <a:r>
              <a:rPr lang="en-US" altLang="en-US" sz="2400" dirty="0" smtClean="0"/>
              <a:t> One attribute may be a “derived” attribute in another table, e.g., annual revenue</a:t>
            </a:r>
          </a:p>
          <a:p>
            <a:pPr eaLnBrk="1" hangingPunct="1">
              <a:lnSpc>
                <a:spcPct val="120000"/>
              </a:lnSpc>
            </a:pPr>
            <a:r>
              <a:rPr lang="en-US" altLang="en-US" sz="2400" dirty="0" smtClean="0">
                <a:solidFill>
                  <a:schemeClr val="folHlink"/>
                </a:solidFill>
              </a:rPr>
              <a:t>Redundant attributes may be able to be detected by </a:t>
            </a:r>
            <a:r>
              <a:rPr lang="en-US" altLang="en-US" sz="2400" i="1" dirty="0" smtClean="0">
                <a:solidFill>
                  <a:schemeClr val="folHlink"/>
                </a:solidFill>
              </a:rPr>
              <a:t>correlation analysis </a:t>
            </a:r>
            <a:r>
              <a:rPr lang="en-US" altLang="en-US" sz="2400" dirty="0" smtClean="0">
                <a:solidFill>
                  <a:schemeClr val="folHlink"/>
                </a:solidFill>
              </a:rPr>
              <a:t>and</a:t>
            </a:r>
            <a:r>
              <a:rPr lang="en-US" altLang="en-US" sz="2400" i="1" dirty="0" smtClean="0">
                <a:solidFill>
                  <a:schemeClr val="folHlink"/>
                </a:solidFill>
              </a:rPr>
              <a:t> covariance analysis</a:t>
            </a:r>
            <a:endParaRPr lang="en-US" altLang="en-US" sz="2400" dirty="0" smtClean="0"/>
          </a:p>
          <a:p>
            <a:pPr eaLnBrk="1" hangingPunct="1">
              <a:lnSpc>
                <a:spcPct val="120000"/>
              </a:lnSpc>
            </a:pPr>
            <a:r>
              <a:rPr lang="en-US" altLang="en-US" sz="2400" dirty="0" smtClean="0"/>
              <a:t>Careful integration of the data from multiple sources may help reduce/avoid redundancies and inconsistencies and improve mining speed and quality</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2231CA5-9E7A-494B-9F7D-3EFA008B1E14}" type="slidenum">
              <a:rPr lang="en-US" altLang="en-US" sz="1200" smtClean="0"/>
              <a:pPr>
                <a:spcBef>
                  <a:spcPct val="0"/>
                </a:spcBef>
                <a:buClrTx/>
                <a:buSzTx/>
                <a:buFontTx/>
                <a:buNone/>
              </a:pPr>
              <a:t>23</a:t>
            </a:fld>
            <a:endParaRPr lang="en-US" altLang="en-US" sz="1200" smtClean="0"/>
          </a:p>
        </p:txBody>
      </p:sp>
      <p:sp>
        <p:nvSpPr>
          <p:cNvPr id="44035" name="Rectangle 2"/>
          <p:cNvSpPr>
            <a:spLocks noGrp="1" noChangeArrowheads="1"/>
          </p:cNvSpPr>
          <p:nvPr>
            <p:ph type="title"/>
          </p:nvPr>
        </p:nvSpPr>
        <p:spPr>
          <a:xfrm>
            <a:off x="0" y="381000"/>
            <a:ext cx="9144000" cy="609600"/>
          </a:xfrm>
        </p:spPr>
        <p:txBody>
          <a:bodyPr/>
          <a:lstStyle/>
          <a:p>
            <a:r>
              <a:rPr lang="en-US" altLang="en-US" sz="3200" smtClean="0"/>
              <a:t>Correlation Analysis (Nominal Data)</a:t>
            </a:r>
          </a:p>
        </p:txBody>
      </p:sp>
      <p:sp>
        <p:nvSpPr>
          <p:cNvPr id="1029" name="Rectangle 3"/>
          <p:cNvSpPr>
            <a:spLocks noGrp="1" noChangeArrowheads="1"/>
          </p:cNvSpPr>
          <p:nvPr>
            <p:ph type="body" sz="half" idx="1"/>
          </p:nvPr>
        </p:nvSpPr>
        <p:spPr>
          <a:xfrm>
            <a:off x="304800" y="1295400"/>
            <a:ext cx="8382000" cy="5181600"/>
          </a:xfrm>
        </p:spPr>
        <p:txBody>
          <a:bodyPr/>
          <a:lstStyle/>
          <a:p>
            <a:pPr>
              <a:lnSpc>
                <a:spcPct val="110000"/>
              </a:lnSpc>
            </a:pPr>
            <a:r>
              <a:rPr lang="el-GR" altLang="en-US" sz="2400" b="1" dirty="0" smtClean="0">
                <a:solidFill>
                  <a:schemeClr val="folHlink"/>
                </a:solidFill>
              </a:rPr>
              <a:t>Χ</a:t>
            </a:r>
            <a:r>
              <a:rPr lang="en-US" altLang="en-US" sz="2400" b="1" baseline="30000" dirty="0" smtClean="0">
                <a:solidFill>
                  <a:schemeClr val="folHlink"/>
                </a:solidFill>
              </a:rPr>
              <a:t>2</a:t>
            </a:r>
            <a:r>
              <a:rPr lang="en-US" altLang="en-US" sz="2400" b="1" dirty="0" smtClean="0">
                <a:solidFill>
                  <a:schemeClr val="folHlink"/>
                </a:solidFill>
              </a:rPr>
              <a:t> (chi-square) test</a:t>
            </a:r>
            <a:endParaRPr lang="el-GR" altLang="en-US" sz="2400" b="1" dirty="0" smtClean="0">
              <a:solidFill>
                <a:schemeClr val="folHlink"/>
              </a:solidFill>
            </a:endParaRPr>
          </a:p>
          <a:p>
            <a:pPr>
              <a:lnSpc>
                <a:spcPct val="110000"/>
              </a:lnSpc>
            </a:pPr>
            <a:endParaRPr lang="en-US" altLang="en-US" sz="2400" dirty="0" smtClean="0"/>
          </a:p>
          <a:p>
            <a:pPr>
              <a:lnSpc>
                <a:spcPct val="110000"/>
              </a:lnSpc>
            </a:pPr>
            <a:endParaRPr lang="en-US" altLang="en-US" sz="2400" dirty="0" smtClean="0"/>
          </a:p>
          <a:p>
            <a:pPr>
              <a:lnSpc>
                <a:spcPct val="110000"/>
              </a:lnSpc>
            </a:pPr>
            <a:r>
              <a:rPr lang="en-US" altLang="en-US" sz="2400" dirty="0" smtClean="0"/>
              <a:t>The larger the </a:t>
            </a:r>
            <a:r>
              <a:rPr lang="el-GR" altLang="en-US" sz="2400" dirty="0" smtClean="0"/>
              <a:t>Χ</a:t>
            </a:r>
            <a:r>
              <a:rPr lang="en-US" altLang="en-US" sz="2400" baseline="30000" dirty="0" smtClean="0"/>
              <a:t>2</a:t>
            </a:r>
            <a:r>
              <a:rPr lang="en-US" altLang="en-US" sz="2400" dirty="0" smtClean="0"/>
              <a:t> value, the more likely the variables are related</a:t>
            </a:r>
          </a:p>
          <a:p>
            <a:pPr>
              <a:lnSpc>
                <a:spcPct val="110000"/>
              </a:lnSpc>
            </a:pPr>
            <a:r>
              <a:rPr lang="en-US" altLang="en-US" sz="2400" dirty="0" smtClean="0"/>
              <a:t>The cells that contribute the most to the </a:t>
            </a:r>
            <a:r>
              <a:rPr lang="el-GR" altLang="en-US" sz="2400" dirty="0" smtClean="0"/>
              <a:t>Χ</a:t>
            </a:r>
            <a:r>
              <a:rPr lang="en-US" altLang="en-US" sz="2400" baseline="30000" dirty="0" smtClean="0"/>
              <a:t>2</a:t>
            </a:r>
            <a:r>
              <a:rPr lang="en-US" altLang="en-US" sz="2400" dirty="0" smtClean="0"/>
              <a:t> value are those whose actual count is very different from the expected count</a:t>
            </a:r>
          </a:p>
          <a:p>
            <a:pPr>
              <a:lnSpc>
                <a:spcPct val="110000"/>
              </a:lnSpc>
            </a:pPr>
            <a:r>
              <a:rPr lang="en-US" altLang="en-US" sz="2400" dirty="0" smtClean="0"/>
              <a:t>Correlation does not imply causality</a:t>
            </a:r>
          </a:p>
          <a:p>
            <a:pPr lvl="1">
              <a:lnSpc>
                <a:spcPct val="110000"/>
              </a:lnSpc>
            </a:pPr>
            <a:r>
              <a:rPr lang="en-US" altLang="en-US" sz="2000" dirty="0" smtClean="0"/>
              <a:t># of hospitals and # of car-theft in a city are correlated</a:t>
            </a:r>
          </a:p>
          <a:p>
            <a:pPr lvl="1">
              <a:lnSpc>
                <a:spcPct val="110000"/>
              </a:lnSpc>
            </a:pPr>
            <a:r>
              <a:rPr lang="en-US" altLang="en-US" sz="2000" dirty="0" smtClean="0"/>
              <a:t>Both are causally linked to the third variable: population</a:t>
            </a:r>
          </a:p>
        </p:txBody>
      </p:sp>
      <p:pic>
        <p:nvPicPr>
          <p:cNvPr id="44037"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704975"/>
            <a:ext cx="39624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3616325" y="1789113"/>
            <a:ext cx="2327275" cy="914400"/>
            <a:chOff x="3581400" y="-152400"/>
            <a:chExt cx="2327332" cy="914400"/>
          </a:xfrm>
        </p:grpSpPr>
        <p:sp>
          <p:nvSpPr>
            <p:cNvPr id="46120" name="Rectangle 11"/>
            <p:cNvSpPr>
              <a:spLocks noChangeArrowheads="1"/>
            </p:cNvSpPr>
            <p:nvPr/>
          </p:nvSpPr>
          <p:spPr bwMode="auto">
            <a:xfrm>
              <a:off x="3976631" y="-152400"/>
              <a:ext cx="1932101"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6121" name="Rectangle 2"/>
            <p:cNvSpPr>
              <a:spLocks noChangeArrowheads="1"/>
            </p:cNvSpPr>
            <p:nvPr/>
          </p:nvSpPr>
          <p:spPr bwMode="auto">
            <a:xfrm>
              <a:off x="3581400" y="-152400"/>
              <a:ext cx="6096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46083"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7C3F0AF-2440-4B25-BCFD-AE975584B0F2}" type="slidenum">
              <a:rPr lang="en-US" altLang="en-US" sz="1200" smtClean="0"/>
              <a:pPr>
                <a:spcBef>
                  <a:spcPct val="0"/>
                </a:spcBef>
                <a:buClrTx/>
                <a:buSzTx/>
                <a:buFontTx/>
                <a:buNone/>
              </a:pPr>
              <a:t>24</a:t>
            </a:fld>
            <a:endParaRPr lang="en-US" altLang="en-US" sz="1200" smtClean="0"/>
          </a:p>
        </p:txBody>
      </p:sp>
      <p:sp>
        <p:nvSpPr>
          <p:cNvPr id="46084" name="Rectangle 2"/>
          <p:cNvSpPr>
            <a:spLocks noGrp="1" noChangeArrowheads="1"/>
          </p:cNvSpPr>
          <p:nvPr>
            <p:ph type="title"/>
          </p:nvPr>
        </p:nvSpPr>
        <p:spPr>
          <a:xfrm>
            <a:off x="685800" y="304800"/>
            <a:ext cx="7793038" cy="609600"/>
          </a:xfrm>
        </p:spPr>
        <p:txBody>
          <a:bodyPr/>
          <a:lstStyle/>
          <a:p>
            <a:r>
              <a:rPr lang="en-US" altLang="en-US" sz="3200" dirty="0" smtClean="0"/>
              <a:t>Chi-Square Calculation: An Example</a:t>
            </a:r>
          </a:p>
        </p:txBody>
      </p:sp>
      <p:sp>
        <p:nvSpPr>
          <p:cNvPr id="46085" name="Rectangle 3"/>
          <p:cNvSpPr>
            <a:spLocks noGrp="1" noChangeArrowheads="1"/>
          </p:cNvSpPr>
          <p:nvPr>
            <p:ph type="body" sz="half" idx="1"/>
          </p:nvPr>
        </p:nvSpPr>
        <p:spPr>
          <a:xfrm>
            <a:off x="304800" y="1447800"/>
            <a:ext cx="8534400" cy="5029200"/>
          </a:xfrm>
        </p:spPr>
        <p:txBody>
          <a:bodyPr/>
          <a:lstStyle/>
          <a:p>
            <a:pPr>
              <a:lnSpc>
                <a:spcPct val="110000"/>
              </a:lnSpc>
            </a:pPr>
            <a:endParaRPr lang="en-US" altLang="en-US" sz="2400" dirty="0" smtClean="0"/>
          </a:p>
          <a:p>
            <a:pPr>
              <a:lnSpc>
                <a:spcPct val="110000"/>
              </a:lnSpc>
            </a:pPr>
            <a:endParaRPr lang="en-US" altLang="en-US" sz="2400" dirty="0" smtClean="0"/>
          </a:p>
          <a:p>
            <a:pPr>
              <a:lnSpc>
                <a:spcPct val="110000"/>
              </a:lnSpc>
            </a:pPr>
            <a:endParaRPr lang="en-US" altLang="en-US" sz="2400" dirty="0" smtClean="0"/>
          </a:p>
          <a:p>
            <a:pPr>
              <a:lnSpc>
                <a:spcPct val="110000"/>
              </a:lnSpc>
            </a:pPr>
            <a:endParaRPr lang="en-US" altLang="en-US" sz="2400" dirty="0" smtClean="0"/>
          </a:p>
          <a:p>
            <a:pPr>
              <a:lnSpc>
                <a:spcPct val="110000"/>
              </a:lnSpc>
            </a:pPr>
            <a:r>
              <a:rPr lang="el-GR" altLang="en-US" sz="2400" dirty="0" smtClean="0"/>
              <a:t>Χ</a:t>
            </a:r>
            <a:r>
              <a:rPr lang="en-US" altLang="en-US" sz="2400" baseline="30000" dirty="0" smtClean="0"/>
              <a:t>2</a:t>
            </a:r>
            <a:r>
              <a:rPr lang="en-US" altLang="en-US" sz="2400" dirty="0" smtClean="0"/>
              <a:t> (chi-square) calculation (numbers in parenthesis are expected counts calculated based on the data distribution in the two categories)</a:t>
            </a:r>
            <a:endParaRPr lang="el-GR" altLang="en-US" sz="2400" dirty="0" smtClean="0"/>
          </a:p>
          <a:p>
            <a:pPr>
              <a:lnSpc>
                <a:spcPct val="110000"/>
              </a:lnSpc>
            </a:pPr>
            <a:endParaRPr lang="en-US" altLang="en-US" sz="2400" dirty="0" smtClean="0"/>
          </a:p>
          <a:p>
            <a:pPr>
              <a:lnSpc>
                <a:spcPct val="110000"/>
              </a:lnSpc>
            </a:pPr>
            <a:endParaRPr lang="en-US" altLang="en-US" sz="2400" dirty="0" smtClean="0"/>
          </a:p>
          <a:p>
            <a:pPr>
              <a:lnSpc>
                <a:spcPct val="110000"/>
              </a:lnSpc>
            </a:pPr>
            <a:r>
              <a:rPr lang="en-US" sz="2400" dirty="0" smtClean="0"/>
              <a:t>For this 2 × 2 table, the degrees of freedom are (2 − 1)(2 − 1) = 1. For 1 degree of freedom, at the 0.05 significance level table value is 3.841 &lt;507. So, correlated</a:t>
            </a:r>
            <a:endParaRPr lang="en-US" altLang="en-US" sz="2400" dirty="0" smtClean="0"/>
          </a:p>
        </p:txBody>
      </p:sp>
      <p:graphicFrame>
        <p:nvGraphicFramePr>
          <p:cNvPr id="267269" name="Group 5"/>
          <p:cNvGraphicFramePr>
            <a:graphicFrameLocks noGrp="1"/>
          </p:cNvGraphicFramePr>
          <p:nvPr/>
        </p:nvGraphicFramePr>
        <p:xfrm>
          <a:off x="1371600" y="1447800"/>
          <a:ext cx="6096000" cy="1595439"/>
        </p:xfrm>
        <a:graphic>
          <a:graphicData uri="http://schemas.openxmlformats.org/drawingml/2006/table">
            <a:tbl>
              <a:tblPr/>
              <a:tblGrid>
                <a:gridCol w="22193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tblGrid>
              <a:tr h="342900">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250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dirty="0">
                          <a:ln>
                            <a:noFill/>
                          </a:ln>
                          <a:solidFill>
                            <a:schemeClr val="tx1"/>
                          </a:solidFill>
                          <a:effectLst/>
                          <a:latin typeface="Tahoma" charset="0"/>
                        </a:rPr>
                        <a:t>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dirty="0">
                          <a:ln>
                            <a:noFill/>
                          </a:ln>
                          <a:solidFill>
                            <a:schemeClr val="tx1"/>
                          </a:solidFill>
                          <a:effectLst/>
                          <a:latin typeface="Tahoma"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charset="2"/>
                        <a:defRPr sz="2400">
                          <a:solidFill>
                            <a:schemeClr val="tx1"/>
                          </a:solidFill>
                          <a:latin typeface="Tahoma" charset="0"/>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defRPr>
                      </a:lvl3pPr>
                      <a:lvl4pPr marL="1600200" indent="-228600" eaLnBrk="0" hangingPunct="0">
                        <a:spcBef>
                          <a:spcPct val="20000"/>
                        </a:spcBef>
                        <a:buClr>
                          <a:schemeClr val="accent2"/>
                        </a:buClr>
                        <a:buSzPct val="55000"/>
                        <a:buFont typeface="Wingdings" charset="2"/>
                        <a:defRPr>
                          <a:solidFill>
                            <a:schemeClr val="tx1"/>
                          </a:solidFill>
                          <a:latin typeface="Tahoma" charset="0"/>
                        </a:defRPr>
                      </a:lvl4pPr>
                      <a:lvl5pPr marL="2057400" indent="-228600" eaLnBrk="0" hangingPunct="0">
                        <a:spcBef>
                          <a:spcPct val="20000"/>
                        </a:spcBef>
                        <a:buClr>
                          <a:schemeClr val="accent1"/>
                        </a:buClr>
                        <a:buSzPct val="50000"/>
                        <a:buFont typeface="Wingdings" charset="2"/>
                        <a:defRPr>
                          <a:solidFill>
                            <a:schemeClr val="tx1"/>
                          </a:solidFill>
                          <a:latin typeface="Tahoma"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Tahoma"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Rectangle 1"/>
          <p:cNvSpPr>
            <a:spLocks noChangeArrowheads="1"/>
          </p:cNvSpPr>
          <p:nvPr/>
        </p:nvSpPr>
        <p:spPr bwMode="auto">
          <a:xfrm>
            <a:off x="3970338" y="1754188"/>
            <a:ext cx="565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a:t>(90)</a:t>
            </a:r>
          </a:p>
        </p:txBody>
      </p:sp>
      <p:sp>
        <p:nvSpPr>
          <p:cNvPr id="8" name="Rectangle 7"/>
          <p:cNvSpPr>
            <a:spLocks noChangeArrowheads="1"/>
          </p:cNvSpPr>
          <p:nvPr/>
        </p:nvSpPr>
        <p:spPr bwMode="auto">
          <a:xfrm>
            <a:off x="5465763" y="1771650"/>
            <a:ext cx="677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a:t>(360)</a:t>
            </a:r>
          </a:p>
        </p:txBody>
      </p:sp>
      <p:sp>
        <p:nvSpPr>
          <p:cNvPr id="9" name="Rectangle 8"/>
          <p:cNvSpPr>
            <a:spLocks noChangeArrowheads="1"/>
          </p:cNvSpPr>
          <p:nvPr/>
        </p:nvSpPr>
        <p:spPr bwMode="auto">
          <a:xfrm>
            <a:off x="4079875" y="2228850"/>
            <a:ext cx="679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a:t>(210)</a:t>
            </a:r>
          </a:p>
        </p:txBody>
      </p:sp>
      <p:sp>
        <p:nvSpPr>
          <p:cNvPr id="10" name="Rectangle 9"/>
          <p:cNvSpPr>
            <a:spLocks noChangeArrowheads="1"/>
          </p:cNvSpPr>
          <p:nvPr/>
        </p:nvSpPr>
        <p:spPr bwMode="auto">
          <a:xfrm>
            <a:off x="5486400" y="2220913"/>
            <a:ext cx="677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a:t>(840)</a:t>
            </a:r>
          </a:p>
        </p:txBody>
      </p:sp>
      <p:sp>
        <p:nvSpPr>
          <p:cNvPr id="4" name="TextBox 3"/>
          <p:cNvSpPr txBox="1">
            <a:spLocks noChangeArrowheads="1"/>
          </p:cNvSpPr>
          <p:nvPr/>
        </p:nvSpPr>
        <p:spPr bwMode="auto">
          <a:xfrm>
            <a:off x="7683500" y="820738"/>
            <a:ext cx="1460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u="sng"/>
              <a:t>300x450</a:t>
            </a:r>
            <a:r>
              <a:rPr lang="en-US" altLang="en-US" sz="1600"/>
              <a:t> = 90</a:t>
            </a:r>
            <a:endParaRPr lang="en-US" altLang="en-US" sz="1600" u="sng"/>
          </a:p>
          <a:p>
            <a:pPr eaLnBrk="1" hangingPunct="1">
              <a:spcBef>
                <a:spcPct val="0"/>
              </a:spcBef>
              <a:buClrTx/>
              <a:buSzTx/>
              <a:buFontTx/>
              <a:buNone/>
            </a:pPr>
            <a:r>
              <a:rPr lang="en-US" altLang="en-US" sz="1600"/>
              <a:t>    1500</a:t>
            </a:r>
          </a:p>
        </p:txBody>
      </p:sp>
      <p:cxnSp>
        <p:nvCxnSpPr>
          <p:cNvPr id="7" name="Straight Arrow Connector 6"/>
          <p:cNvCxnSpPr>
            <a:cxnSpLocks noChangeShapeType="1"/>
            <a:endCxn id="4" idx="1"/>
          </p:cNvCxnSpPr>
          <p:nvPr/>
        </p:nvCxnSpPr>
        <p:spPr bwMode="auto">
          <a:xfrm flipV="1">
            <a:off x="4225925" y="1112838"/>
            <a:ext cx="3457575" cy="981075"/>
          </a:xfrm>
          <a:prstGeom prst="straightConnector1">
            <a:avLst/>
          </a:prstGeom>
          <a:noFill/>
          <a:ln w="38100">
            <a:solidFill>
              <a:schemeClr val="tx1"/>
            </a:solidFill>
            <a:round/>
            <a:headEnd/>
            <a:tailEnd type="triangle" w="med" len="med"/>
          </a:ln>
          <a:effectLst>
            <a:outerShdw blurRad="40000" dist="23000" dir="5400000" rotWithShape="0">
              <a:srgbClr val="808080">
                <a:alpha val="34999"/>
              </a:srgbClr>
            </a:outerShdw>
          </a:effectLst>
          <a:extLst/>
        </p:spPr>
      </p:cxnSp>
      <p:pic>
        <p:nvPicPr>
          <p:cNvPr id="4611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488" y="4722813"/>
            <a:ext cx="83820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497" y="749738"/>
            <a:ext cx="3350448" cy="72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08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00200"/>
            <a:ext cx="7866277" cy="4791075"/>
          </a:xfrm>
          <a:prstGeom prst="rect">
            <a:avLst/>
          </a:prstGeom>
        </p:spPr>
      </p:pic>
      <p:sp>
        <p:nvSpPr>
          <p:cNvPr id="10" name="Rectangle 2"/>
          <p:cNvSpPr>
            <a:spLocks noGrp="1" noChangeArrowheads="1"/>
          </p:cNvSpPr>
          <p:nvPr>
            <p:ph type="title"/>
          </p:nvPr>
        </p:nvSpPr>
        <p:spPr>
          <a:xfrm>
            <a:off x="685800" y="304800"/>
            <a:ext cx="7793038" cy="609600"/>
          </a:xfrm>
        </p:spPr>
        <p:txBody>
          <a:bodyPr/>
          <a:lstStyle/>
          <a:p>
            <a:r>
              <a:rPr lang="en-US" altLang="en-US" sz="3200" dirty="0" smtClean="0"/>
              <a:t>Chi-Square Table</a:t>
            </a:r>
          </a:p>
        </p:txBody>
      </p:sp>
    </p:spTree>
    <p:extLst>
      <p:ext uri="{BB962C8B-B14F-4D97-AF65-F5344CB8AC3E}">
        <p14:creationId xmlns:p14="http://schemas.microsoft.com/office/powerpoint/2010/main" val="26270314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7200" y="274638"/>
            <a:ext cx="8228013" cy="1144587"/>
          </a:xfrm>
        </p:spPr>
        <p:txBody>
          <a:bodyPr tIns="35594"/>
          <a:lstStyle/>
          <a:p>
            <a:pPr defTabSz="414726" eaLnBrk="1">
              <a:buClrTx/>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US" altLang="en-US" sz="3991">
                <a:ea typeface="+mj-ea"/>
              </a:rPr>
              <a:t>Exercise 2</a:t>
            </a:r>
          </a:p>
        </p:txBody>
      </p:sp>
      <p:sp>
        <p:nvSpPr>
          <p:cNvPr id="3075" name="Rectangle 2"/>
          <p:cNvSpPr>
            <a:spLocks noGrp="1" noChangeArrowheads="1"/>
          </p:cNvSpPr>
          <p:nvPr>
            <p:ph type="body" idx="1"/>
          </p:nvPr>
        </p:nvSpPr>
        <p:spPr>
          <a:xfrm>
            <a:off x="457200" y="1604963"/>
            <a:ext cx="8228013" cy="3976687"/>
          </a:xfrm>
        </p:spPr>
        <p:txBody>
          <a:bodyPr/>
          <a:lstStyle/>
          <a:p>
            <a:pPr marL="388938" indent="-293688" eaLnBrk="1">
              <a:buSzPct val="45000"/>
              <a:buFont typeface="Wingdings" pitchFamily="2" charset="2"/>
              <a:buChar char=""/>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pPr>
            <a:r>
              <a:rPr lang="en-US" altLang="en-US" sz="2800" dirty="0" smtClean="0"/>
              <a:t>There are 3000 people who have </a:t>
            </a:r>
            <a:r>
              <a:rPr lang="en-US" altLang="en-US" sz="2800" dirty="0" err="1" smtClean="0"/>
              <a:t>iPhone</a:t>
            </a:r>
            <a:r>
              <a:rPr lang="en-US" altLang="en-US" sz="2800" dirty="0" smtClean="0"/>
              <a:t>, out of these, 2000 have installed </a:t>
            </a:r>
            <a:r>
              <a:rPr lang="en-US" altLang="en-US" sz="2800" dirty="0" err="1" smtClean="0"/>
              <a:t>WhatsApp</a:t>
            </a:r>
            <a:r>
              <a:rPr lang="en-US" altLang="en-US" sz="2800" dirty="0" smtClean="0"/>
              <a:t>. </a:t>
            </a:r>
          </a:p>
          <a:p>
            <a:pPr marL="388938" indent="-293688" eaLnBrk="1">
              <a:buSzPct val="45000"/>
              <a:buFont typeface="Wingdings" pitchFamily="2" charset="2"/>
              <a:buChar char=""/>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pPr>
            <a:r>
              <a:rPr lang="en-US" altLang="en-US" sz="2800" dirty="0" smtClean="0"/>
              <a:t>There are 2000 people who don’t have </a:t>
            </a:r>
            <a:r>
              <a:rPr lang="en-US" altLang="en-US" sz="2800" dirty="0" err="1" smtClean="0"/>
              <a:t>iPhone</a:t>
            </a:r>
            <a:r>
              <a:rPr lang="en-US" altLang="en-US" sz="2800" dirty="0" smtClean="0"/>
              <a:t>, out of these, 1750 have installed </a:t>
            </a:r>
            <a:r>
              <a:rPr lang="en-US" altLang="en-US" sz="2800" dirty="0" err="1" smtClean="0"/>
              <a:t>WhatsApp</a:t>
            </a:r>
            <a:endParaRPr lang="en-US" altLang="en-US" sz="2800" dirty="0" smtClean="0"/>
          </a:p>
          <a:p>
            <a:pPr marL="390246" indent="-293764" defTabSz="414726" eaLnBrk="1">
              <a:spcBef>
                <a:spcPts val="1293"/>
              </a:spcBef>
              <a:buSzPct val="45000"/>
              <a:buFont typeface="Wingdings" panose="05000000000000000000"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defRPr/>
            </a:pPr>
            <a:r>
              <a:rPr lang="en-US" altLang="en-US" sz="2903" dirty="0" smtClean="0">
                <a:ea typeface="+mn-ea"/>
              </a:rPr>
              <a:t>Is </a:t>
            </a:r>
            <a:r>
              <a:rPr lang="en-US" altLang="en-US" sz="2903" dirty="0">
                <a:ea typeface="+mn-ea"/>
              </a:rPr>
              <a:t>there a correlation between having iPhone and using WhatsApp?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274638"/>
            <a:ext cx="8228013" cy="1144587"/>
          </a:xfrm>
        </p:spPr>
        <p:txBody>
          <a:bodyPr tIns="35594"/>
          <a:lstStyle/>
          <a:p>
            <a:pPr algn="l" defTabSz="414726" eaLnBrk="1">
              <a:buClrTx/>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US" altLang="en-US" sz="3991" dirty="0">
                <a:ea typeface="+mj-ea"/>
              </a:rPr>
              <a:t>Exercise 2</a:t>
            </a:r>
          </a:p>
        </p:txBody>
      </p:sp>
      <p:sp>
        <p:nvSpPr>
          <p:cNvPr id="5123" name="Rectangle 2"/>
          <p:cNvSpPr>
            <a:spLocks noGrp="1" noChangeArrowheads="1"/>
          </p:cNvSpPr>
          <p:nvPr>
            <p:ph type="body" idx="1"/>
          </p:nvPr>
        </p:nvSpPr>
        <p:spPr>
          <a:xfrm>
            <a:off x="457200" y="1604963"/>
            <a:ext cx="8228013" cy="1268412"/>
          </a:xfrm>
        </p:spPr>
        <p:txBody>
          <a:bodyPr/>
          <a:lstStyle/>
          <a:p>
            <a:pPr marL="311045" indent="-311045" defTabSz="414726" eaLnBrk="1">
              <a:spcBef>
                <a:spcPts val="1293"/>
              </a:spcBef>
              <a:defRPr/>
            </a:pPr>
            <a:endParaRPr lang="en-US" altLang="en-US" sz="2903">
              <a:ea typeface="+mn-ea"/>
            </a:endParaRPr>
          </a:p>
        </p:txBody>
      </p:sp>
      <p:graphicFrame>
        <p:nvGraphicFramePr>
          <p:cNvPr id="4099" name="Group 3"/>
          <p:cNvGraphicFramePr>
            <a:graphicFrameLocks noGrp="1"/>
          </p:cNvGraphicFramePr>
          <p:nvPr/>
        </p:nvGraphicFramePr>
        <p:xfrm>
          <a:off x="457200" y="1604963"/>
          <a:ext cx="8228013" cy="1393824"/>
        </p:xfrm>
        <a:graphic>
          <a:graphicData uri="http://schemas.openxmlformats.org/drawingml/2006/table">
            <a:tbl>
              <a:tblPr/>
              <a:tblGrid>
                <a:gridCol w="2298199">
                  <a:extLst>
                    <a:ext uri="{9D8B030D-6E8A-4147-A177-3AD203B41FA5}">
                      <a16:colId xmlns:a16="http://schemas.microsoft.com/office/drawing/2014/main" val="20000"/>
                    </a:ext>
                  </a:extLst>
                </a:gridCol>
                <a:gridCol w="2299639">
                  <a:extLst>
                    <a:ext uri="{9D8B030D-6E8A-4147-A177-3AD203B41FA5}">
                      <a16:colId xmlns:a16="http://schemas.microsoft.com/office/drawing/2014/main" val="20001"/>
                    </a:ext>
                  </a:extLst>
                </a:gridCol>
                <a:gridCol w="2298199">
                  <a:extLst>
                    <a:ext uri="{9D8B030D-6E8A-4147-A177-3AD203B41FA5}">
                      <a16:colId xmlns:a16="http://schemas.microsoft.com/office/drawing/2014/main" val="20002"/>
                    </a:ext>
                  </a:extLst>
                </a:gridCol>
                <a:gridCol w="1331976">
                  <a:extLst>
                    <a:ext uri="{9D8B030D-6E8A-4147-A177-3AD203B41FA5}">
                      <a16:colId xmlns:a16="http://schemas.microsoft.com/office/drawing/2014/main" val="20003"/>
                    </a:ext>
                  </a:extLst>
                </a:gridCol>
              </a:tblGrid>
              <a:tr h="348456">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600" b="1" i="0" u="none" strike="noStrike" cap="none" normalizeH="0" baseline="0" dirty="0">
                        <a:ln>
                          <a:noFill/>
                        </a:ln>
                        <a:solidFill>
                          <a:srgbClr val="000000"/>
                        </a:solidFill>
                        <a:effectLst/>
                        <a:latin typeface="Arial" panose="020B0604020202020204" pitchFamily="34" charset="0"/>
                        <a:cs typeface="Noto Sans CJK SC Regular" charset="0"/>
                      </a:endParaRP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rPr>
                        <a:t>iPhone</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rPr>
                        <a:t>No iPhone</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rPr>
                        <a:t>Total</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348456">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rPr>
                        <a:t>WhatsApp</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2000 </a:t>
                      </a:r>
                      <a:r>
                        <a:rPr kumimoji="0" lang="en-US" altLang="en-US" sz="1600" b="0" i="0" u="none" strike="noStrike" cap="none" normalizeH="0" baseline="0" dirty="0" smtClean="0">
                          <a:ln>
                            <a:noFill/>
                          </a:ln>
                          <a:solidFill>
                            <a:srgbClr val="000000"/>
                          </a:solidFill>
                          <a:effectLst/>
                          <a:latin typeface="Arial" panose="020B0604020202020204" pitchFamily="34" charset="0"/>
                          <a:cs typeface="Noto Sans CJK SC Regular" charset="0"/>
                        </a:rPr>
                        <a:t>()</a:t>
                      </a:r>
                      <a:endPar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endParaRP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1750 </a:t>
                      </a:r>
                      <a:r>
                        <a:rPr kumimoji="0" lang="en-US" altLang="en-US" sz="1600" b="0" i="0" u="none" strike="noStrike" cap="none" normalizeH="0" baseline="0" dirty="0" smtClean="0">
                          <a:ln>
                            <a:noFill/>
                          </a:ln>
                          <a:solidFill>
                            <a:srgbClr val="000000"/>
                          </a:solidFill>
                          <a:effectLst/>
                          <a:latin typeface="Arial" panose="020B0604020202020204" pitchFamily="34" charset="0"/>
                          <a:cs typeface="Noto Sans CJK SC Regular" charset="0"/>
                        </a:rPr>
                        <a:t>()</a:t>
                      </a:r>
                      <a:endPar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endParaRP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3750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1"/>
                  </a:ext>
                </a:extLst>
              </a:tr>
              <a:tr h="348456">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dirty="0">
                          <a:ln>
                            <a:noFill/>
                          </a:ln>
                          <a:solidFill>
                            <a:srgbClr val="000000"/>
                          </a:solidFill>
                          <a:effectLst/>
                          <a:latin typeface="Arial" panose="020B0604020202020204" pitchFamily="34" charset="0"/>
                          <a:cs typeface="Noto Sans CJK SC Regular" charset="0"/>
                        </a:rPr>
                        <a:t>No WhatsApp</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1000 </a:t>
                      </a:r>
                      <a:r>
                        <a:rPr kumimoji="0" lang="en-US" altLang="en-US" sz="1600" b="0" i="0" u="none" strike="noStrike" cap="none" normalizeH="0" baseline="0" dirty="0" smtClean="0">
                          <a:ln>
                            <a:noFill/>
                          </a:ln>
                          <a:solidFill>
                            <a:srgbClr val="000000"/>
                          </a:solidFill>
                          <a:effectLst/>
                          <a:latin typeface="Arial" panose="020B0604020202020204" pitchFamily="34" charset="0"/>
                          <a:cs typeface="Noto Sans CJK SC Regular" charset="0"/>
                        </a:rPr>
                        <a:t>()</a:t>
                      </a:r>
                      <a:endPar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endParaRP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250 </a:t>
                      </a:r>
                      <a:r>
                        <a:rPr kumimoji="0" lang="en-US" altLang="en-US" sz="1600" b="0" i="0" u="none" strike="noStrike" cap="none" normalizeH="0" baseline="0" dirty="0" smtClean="0">
                          <a:ln>
                            <a:noFill/>
                          </a:ln>
                          <a:solidFill>
                            <a:srgbClr val="000000"/>
                          </a:solidFill>
                          <a:effectLst/>
                          <a:latin typeface="Arial" panose="020B0604020202020204" pitchFamily="34" charset="0"/>
                          <a:cs typeface="Noto Sans CJK SC Regular" charset="0"/>
                        </a:rPr>
                        <a:t>()</a:t>
                      </a:r>
                      <a:endPar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endParaRP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1250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2"/>
                  </a:ext>
                </a:extLst>
              </a:tr>
              <a:tr h="348456">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dirty="0">
                          <a:ln>
                            <a:noFill/>
                          </a:ln>
                          <a:solidFill>
                            <a:srgbClr val="000000"/>
                          </a:solidFill>
                          <a:effectLst/>
                          <a:latin typeface="Arial" panose="020B0604020202020204" pitchFamily="34" charset="0"/>
                          <a:cs typeface="Noto Sans CJK SC Regular" charset="0"/>
                        </a:rPr>
                        <a:t>Total</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3000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2000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5000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3"/>
                  </a:ext>
                </a:extLst>
              </a:tr>
            </a:tbl>
          </a:graphicData>
        </a:graphic>
      </p:graphicFrame>
      <p:sp>
        <p:nvSpPr>
          <p:cNvPr id="2" name="TextBox 1"/>
          <p:cNvSpPr txBox="1"/>
          <p:nvPr/>
        </p:nvSpPr>
        <p:spPr>
          <a:xfrm>
            <a:off x="701675" y="3636963"/>
            <a:ext cx="4791075" cy="1600200"/>
          </a:xfrm>
          <a:prstGeom prst="rect">
            <a:avLst/>
          </a:prstGeom>
          <a:noFill/>
        </p:spPr>
        <p:txBody>
          <a:bodyPr wrap="none">
            <a:spAutoFit/>
          </a:bodyPr>
          <a:lstStyle/>
          <a:p>
            <a:pPr defTabSz="414726">
              <a:defRPr/>
            </a:pPr>
            <a:r>
              <a:rPr lang="en-US" sz="1633" dirty="0">
                <a:solidFill>
                  <a:srgbClr val="000000"/>
                </a:solidFill>
                <a:latin typeface="Arial" panose="020B0604020202020204" pitchFamily="34" charset="0"/>
              </a:rPr>
              <a:t>Expected value </a:t>
            </a:r>
            <a:r>
              <a:rPr lang="en-US" sz="1633" dirty="0" err="1">
                <a:solidFill>
                  <a:srgbClr val="000000"/>
                </a:solidFill>
                <a:latin typeface="Arial" panose="020B0604020202020204" pitchFamily="34" charset="0"/>
              </a:rPr>
              <a:t>WhatsApp</a:t>
            </a:r>
            <a:r>
              <a:rPr lang="en-US" sz="1633" dirty="0">
                <a:solidFill>
                  <a:srgbClr val="000000"/>
                </a:solidFill>
                <a:latin typeface="Arial" panose="020B0604020202020204" pitchFamily="34" charset="0"/>
              </a:rPr>
              <a:t> &amp; </a:t>
            </a:r>
            <a:r>
              <a:rPr lang="en-US" sz="1633" dirty="0" err="1">
                <a:solidFill>
                  <a:srgbClr val="000000"/>
                </a:solidFill>
                <a:latin typeface="Arial" panose="020B0604020202020204" pitchFamily="34" charset="0"/>
              </a:rPr>
              <a:t>iPhone</a:t>
            </a:r>
            <a:r>
              <a:rPr lang="en-US" sz="1633" dirty="0">
                <a:solidFill>
                  <a:srgbClr val="000000"/>
                </a:solidFill>
                <a:latin typeface="Arial" panose="020B0604020202020204" pitchFamily="34" charset="0"/>
              </a:rPr>
              <a:t> =	</a:t>
            </a:r>
          </a:p>
          <a:p>
            <a:pPr defTabSz="414726">
              <a:defRPr/>
            </a:pPr>
            <a:r>
              <a:rPr lang="en-US" sz="1633" dirty="0">
                <a:solidFill>
                  <a:srgbClr val="000000"/>
                </a:solidFill>
                <a:latin typeface="Arial" panose="020B0604020202020204" pitchFamily="34" charset="0"/>
              </a:rPr>
              <a:t>Expected value WhatsApp &amp; No iPhone = 	</a:t>
            </a:r>
          </a:p>
          <a:p>
            <a:pPr defTabSz="414726">
              <a:defRPr/>
            </a:pPr>
            <a:r>
              <a:rPr lang="en-US" sz="1633" dirty="0">
                <a:solidFill>
                  <a:srgbClr val="000000"/>
                </a:solidFill>
                <a:latin typeface="Arial" panose="020B0604020202020204" pitchFamily="34" charset="0"/>
              </a:rPr>
              <a:t>Expected value No </a:t>
            </a:r>
            <a:r>
              <a:rPr lang="en-US" sz="1633" dirty="0" err="1">
                <a:solidFill>
                  <a:srgbClr val="000000"/>
                </a:solidFill>
                <a:latin typeface="Arial" panose="020B0604020202020204" pitchFamily="34" charset="0"/>
              </a:rPr>
              <a:t>WhatsApp</a:t>
            </a:r>
            <a:r>
              <a:rPr lang="en-US" sz="1633" dirty="0">
                <a:solidFill>
                  <a:srgbClr val="000000"/>
                </a:solidFill>
                <a:latin typeface="Arial" panose="020B0604020202020204" pitchFamily="34" charset="0"/>
              </a:rPr>
              <a:t> &amp; </a:t>
            </a:r>
            <a:r>
              <a:rPr lang="en-US" sz="1633" dirty="0" err="1">
                <a:solidFill>
                  <a:srgbClr val="000000"/>
                </a:solidFill>
                <a:latin typeface="Arial" panose="020B0604020202020204" pitchFamily="34" charset="0"/>
              </a:rPr>
              <a:t>iPhone</a:t>
            </a:r>
            <a:r>
              <a:rPr lang="en-US" sz="1633" dirty="0">
                <a:solidFill>
                  <a:srgbClr val="000000"/>
                </a:solidFill>
                <a:latin typeface="Arial" panose="020B0604020202020204" pitchFamily="34" charset="0"/>
              </a:rPr>
              <a:t> = 	</a:t>
            </a:r>
          </a:p>
          <a:p>
            <a:pPr defTabSz="414726">
              <a:defRPr/>
            </a:pPr>
            <a:r>
              <a:rPr lang="en-US" sz="1633" dirty="0">
                <a:solidFill>
                  <a:srgbClr val="000000"/>
                </a:solidFill>
                <a:latin typeface="Arial" panose="020B0604020202020204" pitchFamily="34" charset="0"/>
              </a:rPr>
              <a:t>Expected value No WhatsApp &amp; No iPhone = 	</a:t>
            </a:r>
          </a:p>
          <a:p>
            <a:pPr defTabSz="414726">
              <a:defRPr/>
            </a:pPr>
            <a:endParaRPr lang="en-US" sz="1633" dirty="0">
              <a:solidFill>
                <a:srgbClr val="000000"/>
              </a:solidFill>
              <a:latin typeface="Arial" panose="020B0604020202020204" pitchFamily="34" charset="0"/>
            </a:endParaRPr>
          </a:p>
          <a:p>
            <a:pPr defTabSz="414726">
              <a:defRPr/>
            </a:pPr>
            <a:r>
              <a:rPr lang="en-US" sz="1633" dirty="0">
                <a:solidFill>
                  <a:srgbClr val="000000"/>
                </a:solidFill>
                <a:latin typeface="Arial" panose="020B0604020202020204" pitchFamily="34" charset="0"/>
              </a:rPr>
              <a:t>Correlation =</a:t>
            </a:r>
          </a:p>
        </p:txBody>
      </p:sp>
      <p:sp>
        <p:nvSpPr>
          <p:cNvPr id="50208" name="Rectangle 2"/>
          <p:cNvSpPr>
            <a:spLocks noChangeArrowheads="1"/>
          </p:cNvSpPr>
          <p:nvPr/>
        </p:nvSpPr>
        <p:spPr bwMode="auto">
          <a:xfrm>
            <a:off x="4495800" y="165100"/>
            <a:ext cx="45720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8938" indent="-293688" defTabSz="414338">
              <a:lnSpc>
                <a:spcPct val="93000"/>
              </a:lnSpc>
              <a:spcBef>
                <a:spcPts val="1288"/>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sz="2900">
                <a:solidFill>
                  <a:srgbClr val="000000"/>
                </a:solidFill>
                <a:latin typeface="Arial" panose="020B0604020202020204" pitchFamily="34" charset="0"/>
                <a:cs typeface="Noto Sans CJK SC Regular" charset="0"/>
              </a:defRPr>
            </a:lvl1pPr>
            <a:lvl2pPr marL="742950" indent="-285750" defTabSz="414338">
              <a:lnSpc>
                <a:spcPct val="93000"/>
              </a:lnSpc>
              <a:spcBef>
                <a:spcPts val="1038"/>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sz="2500">
                <a:solidFill>
                  <a:srgbClr val="000000"/>
                </a:solidFill>
                <a:latin typeface="Arial" panose="020B0604020202020204" pitchFamily="34" charset="0"/>
                <a:cs typeface="Noto Sans CJK SC Regular" charset="0"/>
              </a:defRPr>
            </a:lvl2pPr>
            <a:lvl3pPr marL="1143000" indent="-228600" defTabSz="414338">
              <a:lnSpc>
                <a:spcPct val="93000"/>
              </a:lnSpc>
              <a:spcBef>
                <a:spcPts val="775"/>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sz="2100">
                <a:solidFill>
                  <a:srgbClr val="000000"/>
                </a:solidFill>
                <a:latin typeface="Arial" panose="020B0604020202020204" pitchFamily="34" charset="0"/>
                <a:cs typeface="Noto Sans CJK SC Regular" charset="0"/>
              </a:defRPr>
            </a:lvl3pPr>
            <a:lvl4pPr marL="1600200" indent="-228600" defTabSz="414338">
              <a:lnSpc>
                <a:spcPct val="93000"/>
              </a:lnSpc>
              <a:spcBef>
                <a:spcPts val="525"/>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4pPr>
            <a:lvl5pPr marL="2057400" indent="-228600" defTabSz="414338">
              <a:lnSpc>
                <a:spcPct val="93000"/>
              </a:lnSpc>
              <a:spcBef>
                <a:spcPts val="263"/>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5pPr>
            <a:lvl6pPr marL="25146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6pPr>
            <a:lvl7pPr marL="29718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7pPr>
            <a:lvl8pPr marL="34290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8pPr>
            <a:lvl9pPr marL="38862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9pPr>
          </a:lstStyle>
          <a:p>
            <a:pPr eaLnBrk="1">
              <a:lnSpc>
                <a:spcPct val="100000"/>
              </a:lnSpc>
              <a:buClrTx/>
              <a:buSzPct val="45000"/>
              <a:buFont typeface="Wingdings" panose="05000000000000000000" pitchFamily="2" charset="2"/>
              <a:buChar char=""/>
            </a:pPr>
            <a:r>
              <a:rPr lang="en-US" altLang="en-US" sz="1400" dirty="0">
                <a:solidFill>
                  <a:schemeClr val="tx1"/>
                </a:solidFill>
                <a:latin typeface="Tahoma" panose="020B0604030504040204" pitchFamily="34" charset="0"/>
              </a:rPr>
              <a:t>There are 3000 people who have iPhone, out of these, 2000 have installed WhatsApp. </a:t>
            </a:r>
          </a:p>
          <a:p>
            <a:pPr eaLnBrk="1">
              <a:lnSpc>
                <a:spcPct val="100000"/>
              </a:lnSpc>
              <a:buClrTx/>
              <a:buSzPct val="45000"/>
              <a:buFont typeface="Wingdings" panose="05000000000000000000" pitchFamily="2" charset="2"/>
              <a:buChar char=""/>
            </a:pPr>
            <a:r>
              <a:rPr lang="en-US" altLang="en-US" sz="1400" dirty="0">
                <a:solidFill>
                  <a:schemeClr val="tx1"/>
                </a:solidFill>
                <a:latin typeface="Tahoma" panose="020B0604030504040204" pitchFamily="34" charset="0"/>
              </a:rPr>
              <a:t>There are 2000 people who don’t have iPhone, out of these, 1750 have installed WhatsApp</a:t>
            </a:r>
          </a:p>
        </p:txBody>
      </p:sp>
      <p:pic>
        <p:nvPicPr>
          <p:cNvPr id="5020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0"/>
            <a:ext cx="2514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274638"/>
            <a:ext cx="8228013" cy="1144587"/>
          </a:xfrm>
        </p:spPr>
        <p:txBody>
          <a:bodyPr tIns="35594"/>
          <a:lstStyle/>
          <a:p>
            <a:pPr algn="just" defTabSz="414726" eaLnBrk="1">
              <a:buClrTx/>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US" altLang="en-US" sz="3991" dirty="0">
                <a:ea typeface="+mj-ea"/>
              </a:rPr>
              <a:t>Exercise </a:t>
            </a:r>
            <a:r>
              <a:rPr lang="en-US" altLang="en-US" sz="3991" dirty="0" smtClean="0">
                <a:ea typeface="+mj-ea"/>
              </a:rPr>
              <a:t>2 - Sol</a:t>
            </a:r>
            <a:endParaRPr lang="en-US" altLang="en-US" sz="3991" dirty="0">
              <a:ea typeface="+mj-ea"/>
            </a:endParaRPr>
          </a:p>
        </p:txBody>
      </p:sp>
      <p:sp>
        <p:nvSpPr>
          <p:cNvPr id="5123" name="Rectangle 2"/>
          <p:cNvSpPr>
            <a:spLocks noGrp="1" noChangeArrowheads="1"/>
          </p:cNvSpPr>
          <p:nvPr>
            <p:ph type="body" idx="1"/>
          </p:nvPr>
        </p:nvSpPr>
        <p:spPr>
          <a:xfrm>
            <a:off x="457200" y="1604963"/>
            <a:ext cx="8228013" cy="1268412"/>
          </a:xfrm>
        </p:spPr>
        <p:txBody>
          <a:bodyPr/>
          <a:lstStyle/>
          <a:p>
            <a:pPr marL="311045" indent="-311045" defTabSz="414726" eaLnBrk="1">
              <a:spcBef>
                <a:spcPts val="1293"/>
              </a:spcBef>
              <a:defRPr/>
            </a:pPr>
            <a:endParaRPr lang="en-US" altLang="en-US" sz="2903">
              <a:ea typeface="+mn-ea"/>
            </a:endParaRPr>
          </a:p>
        </p:txBody>
      </p:sp>
      <p:graphicFrame>
        <p:nvGraphicFramePr>
          <p:cNvPr id="4099" name="Group 3"/>
          <p:cNvGraphicFramePr>
            <a:graphicFrameLocks noGrp="1"/>
          </p:cNvGraphicFramePr>
          <p:nvPr/>
        </p:nvGraphicFramePr>
        <p:xfrm>
          <a:off x="457200" y="1604963"/>
          <a:ext cx="8228013" cy="1393824"/>
        </p:xfrm>
        <a:graphic>
          <a:graphicData uri="http://schemas.openxmlformats.org/drawingml/2006/table">
            <a:tbl>
              <a:tblPr/>
              <a:tblGrid>
                <a:gridCol w="2298199">
                  <a:extLst>
                    <a:ext uri="{9D8B030D-6E8A-4147-A177-3AD203B41FA5}">
                      <a16:colId xmlns:a16="http://schemas.microsoft.com/office/drawing/2014/main" val="20000"/>
                    </a:ext>
                  </a:extLst>
                </a:gridCol>
                <a:gridCol w="2299639">
                  <a:extLst>
                    <a:ext uri="{9D8B030D-6E8A-4147-A177-3AD203B41FA5}">
                      <a16:colId xmlns:a16="http://schemas.microsoft.com/office/drawing/2014/main" val="20001"/>
                    </a:ext>
                  </a:extLst>
                </a:gridCol>
                <a:gridCol w="2298199">
                  <a:extLst>
                    <a:ext uri="{9D8B030D-6E8A-4147-A177-3AD203B41FA5}">
                      <a16:colId xmlns:a16="http://schemas.microsoft.com/office/drawing/2014/main" val="20002"/>
                    </a:ext>
                  </a:extLst>
                </a:gridCol>
                <a:gridCol w="1331976">
                  <a:extLst>
                    <a:ext uri="{9D8B030D-6E8A-4147-A177-3AD203B41FA5}">
                      <a16:colId xmlns:a16="http://schemas.microsoft.com/office/drawing/2014/main" val="20003"/>
                    </a:ext>
                  </a:extLst>
                </a:gridCol>
              </a:tblGrid>
              <a:tr h="348456">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endParaRP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rPr>
                        <a:t>iPhone</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rPr>
                        <a:t>No iPhone</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rPr>
                        <a:t>Total</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348456">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a:ln>
                            <a:noFill/>
                          </a:ln>
                          <a:solidFill>
                            <a:srgbClr val="000000"/>
                          </a:solidFill>
                          <a:effectLst/>
                          <a:latin typeface="Arial" panose="020B0604020202020204" pitchFamily="34" charset="0"/>
                          <a:cs typeface="Noto Sans CJK SC Regular" charset="0"/>
                        </a:rPr>
                        <a:t>WhatsApp</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2000 (2250)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1750 (1500)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3750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1"/>
                  </a:ext>
                </a:extLst>
              </a:tr>
              <a:tr h="348456">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dirty="0">
                          <a:ln>
                            <a:noFill/>
                          </a:ln>
                          <a:solidFill>
                            <a:srgbClr val="000000"/>
                          </a:solidFill>
                          <a:effectLst/>
                          <a:latin typeface="Arial" panose="020B0604020202020204" pitchFamily="34" charset="0"/>
                          <a:cs typeface="Noto Sans CJK SC Regular" charset="0"/>
                        </a:rPr>
                        <a:t>No WhatsApp</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1000 (750)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250 (500)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1250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2"/>
                  </a:ext>
                </a:extLst>
              </a:tr>
              <a:tr h="348456">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1" i="0" u="none" strike="noStrike" cap="none" normalizeH="0" baseline="0" dirty="0">
                          <a:ln>
                            <a:noFill/>
                          </a:ln>
                          <a:solidFill>
                            <a:srgbClr val="000000"/>
                          </a:solidFill>
                          <a:effectLst/>
                          <a:latin typeface="Arial" panose="020B0604020202020204" pitchFamily="34" charset="0"/>
                          <a:cs typeface="Noto Sans CJK SC Regular" charset="0"/>
                        </a:rPr>
                        <a:t>Total</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3000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2000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tc>
                  <a:txBody>
                    <a:bodyPr/>
                    <a:lstStyle>
                      <a:lvl1pPr>
                        <a:spcBef>
                          <a:spcPts val="14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Noto Sans CJK SC Regular" charset="0"/>
                        </a:defRPr>
                      </a:lvl1pPr>
                      <a:lvl2pPr>
                        <a:spcBef>
                          <a:spcPts val="11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Noto Sans CJK SC Regular" charset="0"/>
                        </a:defRPr>
                      </a:lvl2pPr>
                      <a:lvl3pPr>
                        <a:spcBef>
                          <a:spcPts val="8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Noto Sans CJK SC Regular" charset="0"/>
                        </a:defRPr>
                      </a:lvl3pPr>
                      <a:lvl4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spcBef>
                          <a:spcPts val="2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marL="0" marR="0" lvl="0" indent="0" algn="ctr" defTabSz="457200" rtl="0" eaLnBrk="1" fontAlgn="base" latinLnBrk="0" hangingPunct="0">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Arial" panose="020B0604020202020204" pitchFamily="34" charset="0"/>
                          <a:cs typeface="Noto Sans CJK SC Regular" charset="0"/>
                        </a:rPr>
                        <a:t>5000</a:t>
                      </a:r>
                    </a:p>
                  </a:txBody>
                  <a:tcPr marL="81637" marR="81637" marT="85844" marB="4244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701675" y="3636963"/>
            <a:ext cx="4791075" cy="1600200"/>
          </a:xfrm>
          <a:prstGeom prst="rect">
            <a:avLst/>
          </a:prstGeom>
          <a:noFill/>
        </p:spPr>
        <p:txBody>
          <a:bodyPr wrap="none">
            <a:spAutoFit/>
          </a:bodyPr>
          <a:lstStyle/>
          <a:p>
            <a:pPr defTabSz="414726">
              <a:defRPr/>
            </a:pPr>
            <a:r>
              <a:rPr lang="en-US" sz="1633" dirty="0">
                <a:solidFill>
                  <a:srgbClr val="000000"/>
                </a:solidFill>
                <a:latin typeface="Arial" panose="020B0604020202020204" pitchFamily="34" charset="0"/>
              </a:rPr>
              <a:t>Expected value </a:t>
            </a:r>
            <a:r>
              <a:rPr lang="en-US" sz="1633" dirty="0" err="1">
                <a:solidFill>
                  <a:srgbClr val="000000"/>
                </a:solidFill>
                <a:latin typeface="Arial" panose="020B0604020202020204" pitchFamily="34" charset="0"/>
              </a:rPr>
              <a:t>WhatsApp</a:t>
            </a:r>
            <a:r>
              <a:rPr lang="en-US" sz="1633" dirty="0">
                <a:solidFill>
                  <a:srgbClr val="000000"/>
                </a:solidFill>
                <a:latin typeface="Arial" panose="020B0604020202020204" pitchFamily="34" charset="0"/>
              </a:rPr>
              <a:t> &amp; </a:t>
            </a:r>
            <a:r>
              <a:rPr lang="en-US" sz="1633" dirty="0" err="1">
                <a:solidFill>
                  <a:srgbClr val="000000"/>
                </a:solidFill>
                <a:latin typeface="Arial" panose="020B0604020202020204" pitchFamily="34" charset="0"/>
              </a:rPr>
              <a:t>iPhone</a:t>
            </a:r>
            <a:r>
              <a:rPr lang="en-US" sz="1633" dirty="0">
                <a:solidFill>
                  <a:srgbClr val="000000"/>
                </a:solidFill>
                <a:latin typeface="Arial" panose="020B0604020202020204" pitchFamily="34" charset="0"/>
              </a:rPr>
              <a:t> =	27.7</a:t>
            </a:r>
          </a:p>
          <a:p>
            <a:pPr defTabSz="414726">
              <a:defRPr/>
            </a:pPr>
            <a:r>
              <a:rPr lang="en-US" sz="1633" dirty="0">
                <a:solidFill>
                  <a:srgbClr val="000000"/>
                </a:solidFill>
                <a:latin typeface="Arial" panose="020B0604020202020204" pitchFamily="34" charset="0"/>
              </a:rPr>
              <a:t>Expected value WhatsApp &amp; No iPhone =  83	</a:t>
            </a:r>
          </a:p>
          <a:p>
            <a:pPr defTabSz="414726">
              <a:defRPr/>
            </a:pPr>
            <a:r>
              <a:rPr lang="en-US" sz="1633" dirty="0">
                <a:solidFill>
                  <a:srgbClr val="000000"/>
                </a:solidFill>
                <a:latin typeface="Arial" panose="020B0604020202020204" pitchFamily="34" charset="0"/>
              </a:rPr>
              <a:t>Expected value No </a:t>
            </a:r>
            <a:r>
              <a:rPr lang="en-US" sz="1633" dirty="0" err="1">
                <a:solidFill>
                  <a:srgbClr val="000000"/>
                </a:solidFill>
                <a:latin typeface="Arial" panose="020B0604020202020204" pitchFamily="34" charset="0"/>
              </a:rPr>
              <a:t>WhatsApp</a:t>
            </a:r>
            <a:r>
              <a:rPr lang="en-US" sz="1633" dirty="0">
                <a:solidFill>
                  <a:srgbClr val="000000"/>
                </a:solidFill>
                <a:latin typeface="Arial" panose="020B0604020202020204" pitchFamily="34" charset="0"/>
              </a:rPr>
              <a:t> &amp; </a:t>
            </a:r>
            <a:r>
              <a:rPr lang="en-US" sz="1633" dirty="0" err="1">
                <a:solidFill>
                  <a:srgbClr val="000000"/>
                </a:solidFill>
                <a:latin typeface="Arial" panose="020B0604020202020204" pitchFamily="34" charset="0"/>
              </a:rPr>
              <a:t>iPhone</a:t>
            </a:r>
            <a:r>
              <a:rPr lang="en-US" sz="1633" dirty="0">
                <a:solidFill>
                  <a:srgbClr val="000000"/>
                </a:solidFill>
                <a:latin typeface="Arial" panose="020B0604020202020204" pitchFamily="34" charset="0"/>
              </a:rPr>
              <a:t> = 41	</a:t>
            </a:r>
          </a:p>
          <a:p>
            <a:pPr defTabSz="414726">
              <a:defRPr/>
            </a:pPr>
            <a:r>
              <a:rPr lang="en-US" sz="1633" dirty="0">
                <a:solidFill>
                  <a:srgbClr val="000000"/>
                </a:solidFill>
                <a:latin typeface="Arial" panose="020B0604020202020204" pitchFamily="34" charset="0"/>
              </a:rPr>
              <a:t>Expected value No WhatsApp &amp; No iPhone = 125	</a:t>
            </a:r>
          </a:p>
          <a:p>
            <a:pPr defTabSz="414726">
              <a:defRPr/>
            </a:pPr>
            <a:endParaRPr lang="en-US" sz="1633" dirty="0">
              <a:solidFill>
                <a:srgbClr val="000000"/>
              </a:solidFill>
              <a:latin typeface="Arial" panose="020B0604020202020204" pitchFamily="34" charset="0"/>
            </a:endParaRPr>
          </a:p>
          <a:p>
            <a:pPr defTabSz="414726">
              <a:defRPr/>
            </a:pPr>
            <a:r>
              <a:rPr lang="en-US" sz="1633" dirty="0">
                <a:solidFill>
                  <a:srgbClr val="000000"/>
                </a:solidFill>
                <a:latin typeface="Arial" panose="020B0604020202020204" pitchFamily="34" charset="0"/>
              </a:rPr>
              <a:t>Correlation = 276</a:t>
            </a:r>
          </a:p>
        </p:txBody>
      </p:sp>
      <p:pic>
        <p:nvPicPr>
          <p:cNvPr id="5225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0"/>
            <a:ext cx="2514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ChangeArrowheads="1"/>
          </p:cNvSpPr>
          <p:nvPr/>
        </p:nvSpPr>
        <p:spPr bwMode="auto">
          <a:xfrm>
            <a:off x="4495800" y="165100"/>
            <a:ext cx="45720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8938" indent="-293688" defTabSz="414338">
              <a:lnSpc>
                <a:spcPct val="93000"/>
              </a:lnSpc>
              <a:spcBef>
                <a:spcPts val="1288"/>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sz="2900">
                <a:solidFill>
                  <a:srgbClr val="000000"/>
                </a:solidFill>
                <a:latin typeface="Arial" panose="020B0604020202020204" pitchFamily="34" charset="0"/>
                <a:cs typeface="Noto Sans CJK SC Regular" charset="0"/>
              </a:defRPr>
            </a:lvl1pPr>
            <a:lvl2pPr marL="742950" indent="-285750" defTabSz="414338">
              <a:lnSpc>
                <a:spcPct val="93000"/>
              </a:lnSpc>
              <a:spcBef>
                <a:spcPts val="1038"/>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sz="2500">
                <a:solidFill>
                  <a:srgbClr val="000000"/>
                </a:solidFill>
                <a:latin typeface="Arial" panose="020B0604020202020204" pitchFamily="34" charset="0"/>
                <a:cs typeface="Noto Sans CJK SC Regular" charset="0"/>
              </a:defRPr>
            </a:lvl2pPr>
            <a:lvl3pPr marL="1143000" indent="-228600" defTabSz="414338">
              <a:lnSpc>
                <a:spcPct val="93000"/>
              </a:lnSpc>
              <a:spcBef>
                <a:spcPts val="775"/>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sz="2100">
                <a:solidFill>
                  <a:srgbClr val="000000"/>
                </a:solidFill>
                <a:latin typeface="Arial" panose="020B0604020202020204" pitchFamily="34" charset="0"/>
                <a:cs typeface="Noto Sans CJK SC Regular" charset="0"/>
              </a:defRPr>
            </a:lvl3pPr>
            <a:lvl4pPr marL="1600200" indent="-228600" defTabSz="414338">
              <a:lnSpc>
                <a:spcPct val="93000"/>
              </a:lnSpc>
              <a:spcBef>
                <a:spcPts val="525"/>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4pPr>
            <a:lvl5pPr marL="2057400" indent="-228600" defTabSz="414338">
              <a:lnSpc>
                <a:spcPct val="93000"/>
              </a:lnSpc>
              <a:spcBef>
                <a:spcPts val="263"/>
              </a:spcBef>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5pPr>
            <a:lvl6pPr marL="25146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6pPr>
            <a:lvl7pPr marL="29718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7pPr>
            <a:lvl8pPr marL="34290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8pPr>
            <a:lvl9pPr marL="38862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388938" algn="l"/>
                <a:tab pos="492125" algn="l"/>
                <a:tab pos="906463" algn="l"/>
                <a:tab pos="13208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defRPr>
                <a:solidFill>
                  <a:srgbClr val="000000"/>
                </a:solidFill>
                <a:latin typeface="Arial" panose="020B0604020202020204" pitchFamily="34" charset="0"/>
                <a:cs typeface="Noto Sans CJK SC Regular" charset="0"/>
              </a:defRPr>
            </a:lvl9pPr>
          </a:lstStyle>
          <a:p>
            <a:pPr eaLnBrk="1">
              <a:lnSpc>
                <a:spcPct val="100000"/>
              </a:lnSpc>
              <a:buClrTx/>
              <a:buSzPct val="45000"/>
              <a:buFont typeface="Wingdings" panose="05000000000000000000" pitchFamily="2" charset="2"/>
              <a:buChar char=""/>
            </a:pPr>
            <a:r>
              <a:rPr lang="en-US" altLang="en-US" sz="1400" dirty="0">
                <a:solidFill>
                  <a:schemeClr val="tx1"/>
                </a:solidFill>
                <a:latin typeface="Tahoma" panose="020B0604030504040204" pitchFamily="34" charset="0"/>
              </a:rPr>
              <a:t>There are 3000 people who have iPhone, out of these, 2000 have installed WhatsApp. </a:t>
            </a:r>
          </a:p>
          <a:p>
            <a:pPr eaLnBrk="1">
              <a:lnSpc>
                <a:spcPct val="100000"/>
              </a:lnSpc>
              <a:buClrTx/>
              <a:buSzPct val="45000"/>
              <a:buFont typeface="Wingdings" panose="05000000000000000000" pitchFamily="2" charset="2"/>
              <a:buChar char=""/>
            </a:pPr>
            <a:r>
              <a:rPr lang="en-US" altLang="en-US" sz="1400" dirty="0">
                <a:solidFill>
                  <a:schemeClr val="tx1"/>
                </a:solidFill>
                <a:latin typeface="Tahoma" panose="020B0604030504040204" pitchFamily="34" charset="0"/>
              </a:rPr>
              <a:t>There are 2000 people who don’t have iPhone, out of these, 1750 have installed WhatsApp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00200"/>
            <a:ext cx="7866277" cy="4791075"/>
          </a:xfrm>
          <a:prstGeom prst="rect">
            <a:avLst/>
          </a:prstGeom>
        </p:spPr>
      </p:pic>
      <p:sp>
        <p:nvSpPr>
          <p:cNvPr id="10" name="Rectangle 2"/>
          <p:cNvSpPr>
            <a:spLocks noGrp="1" noChangeArrowheads="1"/>
          </p:cNvSpPr>
          <p:nvPr>
            <p:ph type="title"/>
          </p:nvPr>
        </p:nvSpPr>
        <p:spPr>
          <a:xfrm>
            <a:off x="685800" y="304800"/>
            <a:ext cx="7793038" cy="609600"/>
          </a:xfrm>
        </p:spPr>
        <p:txBody>
          <a:bodyPr/>
          <a:lstStyle/>
          <a:p>
            <a:r>
              <a:rPr lang="en-US" altLang="en-US" sz="3200" dirty="0" smtClean="0"/>
              <a:t>Chi-Square Table</a:t>
            </a:r>
          </a:p>
        </p:txBody>
      </p:sp>
    </p:spTree>
    <p:extLst>
      <p:ext uri="{BB962C8B-B14F-4D97-AF65-F5344CB8AC3E}">
        <p14:creationId xmlns:p14="http://schemas.microsoft.com/office/powerpoint/2010/main" val="342053242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p:txBody>
          <a:bodyPr/>
          <a:lstStyle/>
          <a:p>
            <a:r>
              <a:rPr lang="en-US" altLang="en-US" smtClean="0"/>
              <a:t>Learning Outcomes</a:t>
            </a:r>
          </a:p>
        </p:txBody>
      </p:sp>
      <p:sp>
        <p:nvSpPr>
          <p:cNvPr id="12291" name="Content Placeholder 8"/>
          <p:cNvSpPr>
            <a:spLocks noGrp="1"/>
          </p:cNvSpPr>
          <p:nvPr>
            <p:ph idx="1"/>
          </p:nvPr>
        </p:nvSpPr>
        <p:spPr/>
        <p:txBody>
          <a:bodyPr/>
          <a:lstStyle/>
          <a:p>
            <a:r>
              <a:rPr lang="en-US" altLang="en-US" smtClean="0"/>
              <a:t>Apply data preprocessing techniques for cleaning, integration, reduction and transformation of data</a:t>
            </a:r>
          </a:p>
          <a:p>
            <a:r>
              <a:rPr lang="en-US" altLang="en-US" smtClean="0"/>
              <a:t>Use correlation analysis to identify relationship between attributes</a:t>
            </a:r>
          </a:p>
        </p:txBody>
      </p:sp>
      <p:sp>
        <p:nvSpPr>
          <p:cNvPr id="12292"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33317BE-8021-4559-AE26-B5E106E0C793}" type="slidenum">
              <a:rPr lang="en-US" altLang="en-US" sz="1200" smtClean="0"/>
              <a:pPr>
                <a:spcBef>
                  <a:spcPct val="0"/>
                </a:spcBef>
                <a:buClrTx/>
                <a:buSzTx/>
                <a:buFontTx/>
                <a:buNone/>
              </a:pPr>
              <a:t>3</a:t>
            </a:fld>
            <a:endParaRPr lang="en-US" altLang="en-US" sz="120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274638"/>
            <a:ext cx="8226425" cy="1143000"/>
          </a:xfrm>
        </p:spPr>
        <p:txBody>
          <a:bodyPr/>
          <a:lstStyle/>
          <a:p>
            <a:pPr defTabSz="414726" eaLnBrk="1">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US" altLang="en-US" sz="3991" dirty="0">
                <a:ea typeface="+mj-ea"/>
              </a:rPr>
              <a:t>Exercise 3</a:t>
            </a:r>
          </a:p>
        </p:txBody>
      </p:sp>
      <p:sp>
        <p:nvSpPr>
          <p:cNvPr id="7171" name="Rectangle 2"/>
          <p:cNvSpPr>
            <a:spLocks noGrp="1" noChangeArrowheads="1"/>
          </p:cNvSpPr>
          <p:nvPr>
            <p:ph type="body" idx="1"/>
          </p:nvPr>
        </p:nvSpPr>
        <p:spPr>
          <a:xfrm>
            <a:off x="457200" y="1604963"/>
            <a:ext cx="8226425" cy="3975100"/>
          </a:xfrm>
        </p:spPr>
        <p:txBody>
          <a:bodyPr/>
          <a:lstStyle/>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2903">
                <a:ea typeface="+mn-ea"/>
              </a:rPr>
              <a:t>Find the correlation between color and gender</a:t>
            </a: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2903">
                <a:ea typeface="+mn-ea"/>
              </a:rPr>
              <a:t>Find the correlation between color and food</a:t>
            </a:r>
          </a:p>
        </p:txBody>
      </p:sp>
      <p:graphicFrame>
        <p:nvGraphicFramePr>
          <p:cNvPr id="2" name="Table 1"/>
          <p:cNvGraphicFramePr>
            <a:graphicFrameLocks noGrp="1"/>
          </p:cNvGraphicFramePr>
          <p:nvPr/>
        </p:nvGraphicFramePr>
        <p:xfrm>
          <a:off x="5400675" y="2738438"/>
          <a:ext cx="3603624" cy="3944940"/>
        </p:xfrm>
        <a:graphic>
          <a:graphicData uri="http://schemas.openxmlformats.org/drawingml/2006/table">
            <a:tbl>
              <a:tblPr firstRow="1" bandRow="1">
                <a:tableStyleId>{5C22544A-7EE6-4342-B048-85BDC9FD1C3A}</a:tableStyleId>
              </a:tblPr>
              <a:tblGrid>
                <a:gridCol w="900906">
                  <a:extLst>
                    <a:ext uri="{9D8B030D-6E8A-4147-A177-3AD203B41FA5}">
                      <a16:colId xmlns:a16="http://schemas.microsoft.com/office/drawing/2014/main" val="20000"/>
                    </a:ext>
                  </a:extLst>
                </a:gridCol>
                <a:gridCol w="900906">
                  <a:extLst>
                    <a:ext uri="{9D8B030D-6E8A-4147-A177-3AD203B41FA5}">
                      <a16:colId xmlns:a16="http://schemas.microsoft.com/office/drawing/2014/main" val="20001"/>
                    </a:ext>
                  </a:extLst>
                </a:gridCol>
                <a:gridCol w="900906">
                  <a:extLst>
                    <a:ext uri="{9D8B030D-6E8A-4147-A177-3AD203B41FA5}">
                      <a16:colId xmlns:a16="http://schemas.microsoft.com/office/drawing/2014/main" val="20002"/>
                    </a:ext>
                  </a:extLst>
                </a:gridCol>
                <a:gridCol w="900906">
                  <a:extLst>
                    <a:ext uri="{9D8B030D-6E8A-4147-A177-3AD203B41FA5}">
                      <a16:colId xmlns:a16="http://schemas.microsoft.com/office/drawing/2014/main" val="20003"/>
                    </a:ext>
                  </a:extLst>
                </a:gridCol>
              </a:tblGrid>
              <a:tr h="580710">
                <a:tc>
                  <a:txBody>
                    <a:bodyPr/>
                    <a:lstStyle/>
                    <a:p>
                      <a:r>
                        <a:rPr lang="en-US" sz="1600" dirty="0">
                          <a:solidFill>
                            <a:schemeClr val="tx1"/>
                          </a:solidFill>
                        </a:rPr>
                        <a:t>ID</a:t>
                      </a:r>
                    </a:p>
                  </a:txBody>
                  <a:tcPr marL="82956" marR="82956" marT="41477" marB="41477"/>
                </a:tc>
                <a:tc>
                  <a:txBody>
                    <a:bodyPr/>
                    <a:lstStyle/>
                    <a:p>
                      <a:r>
                        <a:rPr lang="en-US" sz="1600" dirty="0">
                          <a:solidFill>
                            <a:schemeClr val="tx1"/>
                          </a:solidFill>
                        </a:rPr>
                        <a:t>Gender</a:t>
                      </a:r>
                    </a:p>
                  </a:txBody>
                  <a:tcPr marL="82956" marR="82956" marT="41477" marB="41477"/>
                </a:tc>
                <a:tc>
                  <a:txBody>
                    <a:bodyPr/>
                    <a:lstStyle/>
                    <a:p>
                      <a:r>
                        <a:rPr lang="en-US" sz="1600" dirty="0">
                          <a:solidFill>
                            <a:schemeClr val="tx1"/>
                          </a:solidFill>
                        </a:rPr>
                        <a:t>Fav. Color</a:t>
                      </a:r>
                    </a:p>
                  </a:txBody>
                  <a:tcPr marL="82956" marR="82956" marT="41477" marB="41477"/>
                </a:tc>
                <a:tc>
                  <a:txBody>
                    <a:bodyPr/>
                    <a:lstStyle/>
                    <a:p>
                      <a:r>
                        <a:rPr lang="en-US" sz="1600" dirty="0">
                          <a:solidFill>
                            <a:schemeClr val="tx1"/>
                          </a:solidFill>
                        </a:rPr>
                        <a:t>Fav. Food</a:t>
                      </a:r>
                    </a:p>
                  </a:txBody>
                  <a:tcPr marL="82956" marR="82956" marT="41477" marB="41477"/>
                </a:tc>
                <a:extLst>
                  <a:ext uri="{0D108BD9-81ED-4DB2-BD59-A6C34878D82A}">
                    <a16:rowId xmlns:a16="http://schemas.microsoft.com/office/drawing/2014/main" val="10000"/>
                  </a:ext>
                </a:extLst>
              </a:tr>
              <a:tr h="336423">
                <a:tc>
                  <a:txBody>
                    <a:bodyPr/>
                    <a:lstStyle/>
                    <a:p>
                      <a:r>
                        <a:rPr lang="en-US" sz="1600" dirty="0"/>
                        <a:t>1</a:t>
                      </a:r>
                    </a:p>
                  </a:txBody>
                  <a:tcPr marL="82956" marR="82956" marT="41477" marB="41477"/>
                </a:tc>
                <a:tc>
                  <a:txBody>
                    <a:bodyPr/>
                    <a:lstStyle/>
                    <a:p>
                      <a:r>
                        <a:rPr lang="en-US" sz="1600" dirty="0"/>
                        <a:t>M</a:t>
                      </a:r>
                    </a:p>
                  </a:txBody>
                  <a:tcPr marL="82956" marR="82956" marT="41477" marB="41477"/>
                </a:tc>
                <a:tc>
                  <a:txBody>
                    <a:bodyPr/>
                    <a:lstStyle/>
                    <a:p>
                      <a:r>
                        <a:rPr lang="en-US" sz="1600" dirty="0"/>
                        <a:t>Blue</a:t>
                      </a:r>
                    </a:p>
                  </a:txBody>
                  <a:tcPr marL="82956" marR="82956" marT="41477" marB="41477"/>
                </a:tc>
                <a:tc>
                  <a:txBody>
                    <a:bodyPr/>
                    <a:lstStyle/>
                    <a:p>
                      <a:r>
                        <a:rPr lang="en-US" sz="1600" dirty="0"/>
                        <a:t>Cake</a:t>
                      </a:r>
                    </a:p>
                  </a:txBody>
                  <a:tcPr marL="82956" marR="82956" marT="41477" marB="41477"/>
                </a:tc>
                <a:extLst>
                  <a:ext uri="{0D108BD9-81ED-4DB2-BD59-A6C34878D82A}">
                    <a16:rowId xmlns:a16="http://schemas.microsoft.com/office/drawing/2014/main" val="10001"/>
                  </a:ext>
                </a:extLst>
              </a:tr>
              <a:tr h="336423">
                <a:tc>
                  <a:txBody>
                    <a:bodyPr/>
                    <a:lstStyle/>
                    <a:p>
                      <a:r>
                        <a:rPr lang="en-US" sz="1600" dirty="0"/>
                        <a:t>2</a:t>
                      </a:r>
                    </a:p>
                  </a:txBody>
                  <a:tcPr marL="82956" marR="82956" marT="41477" marB="41477"/>
                </a:tc>
                <a:tc>
                  <a:txBody>
                    <a:bodyPr/>
                    <a:lstStyle/>
                    <a:p>
                      <a:r>
                        <a:rPr lang="en-US" sz="1600" dirty="0"/>
                        <a:t>M</a:t>
                      </a:r>
                    </a:p>
                  </a:txBody>
                  <a:tcPr marL="82956" marR="82956" marT="41477" marB="41477"/>
                </a:tc>
                <a:tc>
                  <a:txBody>
                    <a:bodyPr/>
                    <a:lstStyle/>
                    <a:p>
                      <a:r>
                        <a:rPr lang="en-US" sz="1600" dirty="0"/>
                        <a:t>Blue</a:t>
                      </a:r>
                    </a:p>
                  </a:txBody>
                  <a:tcPr marL="82956" marR="82956" marT="41477" marB="41477"/>
                </a:tc>
                <a:tc>
                  <a:txBody>
                    <a:bodyPr/>
                    <a:lstStyle/>
                    <a:p>
                      <a:r>
                        <a:rPr lang="en-US" sz="1600" dirty="0"/>
                        <a:t>Pasta</a:t>
                      </a:r>
                    </a:p>
                  </a:txBody>
                  <a:tcPr marL="82956" marR="82956" marT="41477" marB="41477"/>
                </a:tc>
                <a:extLst>
                  <a:ext uri="{0D108BD9-81ED-4DB2-BD59-A6C34878D82A}">
                    <a16:rowId xmlns:a16="http://schemas.microsoft.com/office/drawing/2014/main" val="10002"/>
                  </a:ext>
                </a:extLst>
              </a:tr>
              <a:tr h="336423">
                <a:tc>
                  <a:txBody>
                    <a:bodyPr/>
                    <a:lstStyle/>
                    <a:p>
                      <a:r>
                        <a:rPr lang="en-US" sz="1600" dirty="0"/>
                        <a:t>3</a:t>
                      </a:r>
                    </a:p>
                  </a:txBody>
                  <a:tcPr marL="82956" marR="82956" marT="41477" marB="41477"/>
                </a:tc>
                <a:tc>
                  <a:txBody>
                    <a:bodyPr/>
                    <a:lstStyle/>
                    <a:p>
                      <a:r>
                        <a:rPr lang="en-US" sz="1600" dirty="0"/>
                        <a:t>F</a:t>
                      </a:r>
                    </a:p>
                  </a:txBody>
                  <a:tcPr marL="82956" marR="82956" marT="41477" marB="41477"/>
                </a:tc>
                <a:tc>
                  <a:txBody>
                    <a:bodyPr/>
                    <a:lstStyle/>
                    <a:p>
                      <a:r>
                        <a:rPr lang="en-US" sz="1600" dirty="0"/>
                        <a:t>Red</a:t>
                      </a:r>
                    </a:p>
                  </a:txBody>
                  <a:tcPr marL="82956" marR="82956" marT="41477" marB="41477"/>
                </a:tc>
                <a:tc>
                  <a:txBody>
                    <a:bodyPr/>
                    <a:lstStyle/>
                    <a:p>
                      <a:r>
                        <a:rPr lang="en-US" sz="1600" dirty="0"/>
                        <a:t>Pasta</a:t>
                      </a:r>
                    </a:p>
                  </a:txBody>
                  <a:tcPr marL="82956" marR="82956" marT="41477" marB="41477"/>
                </a:tc>
                <a:extLst>
                  <a:ext uri="{0D108BD9-81ED-4DB2-BD59-A6C34878D82A}">
                    <a16:rowId xmlns:a16="http://schemas.microsoft.com/office/drawing/2014/main" val="10003"/>
                  </a:ext>
                </a:extLst>
              </a:tr>
              <a:tr h="336423">
                <a:tc>
                  <a:txBody>
                    <a:bodyPr/>
                    <a:lstStyle/>
                    <a:p>
                      <a:r>
                        <a:rPr lang="en-US" sz="1600" dirty="0"/>
                        <a:t>4</a:t>
                      </a:r>
                    </a:p>
                  </a:txBody>
                  <a:tcPr marL="82956" marR="82956" marT="41477" marB="41477"/>
                </a:tc>
                <a:tc>
                  <a:txBody>
                    <a:bodyPr/>
                    <a:lstStyle/>
                    <a:p>
                      <a:r>
                        <a:rPr lang="en-US" sz="1600" dirty="0"/>
                        <a:t>M</a:t>
                      </a:r>
                    </a:p>
                  </a:txBody>
                  <a:tcPr marL="82956" marR="82956" marT="41477" marB="41477"/>
                </a:tc>
                <a:tc>
                  <a:txBody>
                    <a:bodyPr/>
                    <a:lstStyle/>
                    <a:p>
                      <a:r>
                        <a:rPr lang="en-US" sz="1600" dirty="0"/>
                        <a:t>Red</a:t>
                      </a:r>
                    </a:p>
                  </a:txBody>
                  <a:tcPr marL="82956" marR="82956" marT="41477" marB="41477"/>
                </a:tc>
                <a:tc>
                  <a:txBody>
                    <a:bodyPr/>
                    <a:lstStyle/>
                    <a:p>
                      <a:r>
                        <a:rPr lang="en-US" sz="1600" dirty="0"/>
                        <a:t>Cake</a:t>
                      </a:r>
                    </a:p>
                  </a:txBody>
                  <a:tcPr marL="82956" marR="82956" marT="41477" marB="41477"/>
                </a:tc>
                <a:extLst>
                  <a:ext uri="{0D108BD9-81ED-4DB2-BD59-A6C34878D82A}">
                    <a16:rowId xmlns:a16="http://schemas.microsoft.com/office/drawing/2014/main" val="10004"/>
                  </a:ext>
                </a:extLst>
              </a:tr>
              <a:tr h="336423">
                <a:tc>
                  <a:txBody>
                    <a:bodyPr/>
                    <a:lstStyle/>
                    <a:p>
                      <a:r>
                        <a:rPr lang="en-US" sz="1600" dirty="0"/>
                        <a:t>5</a:t>
                      </a:r>
                    </a:p>
                  </a:txBody>
                  <a:tcPr marL="82956" marR="82956" marT="41477" marB="41477"/>
                </a:tc>
                <a:tc>
                  <a:txBody>
                    <a:bodyPr/>
                    <a:lstStyle/>
                    <a:p>
                      <a:r>
                        <a:rPr lang="en-US" sz="1600" dirty="0"/>
                        <a:t>F</a:t>
                      </a:r>
                    </a:p>
                  </a:txBody>
                  <a:tcPr marL="82956" marR="82956" marT="41477" marB="41477"/>
                </a:tc>
                <a:tc>
                  <a:txBody>
                    <a:bodyPr/>
                    <a:lstStyle/>
                    <a:p>
                      <a:r>
                        <a:rPr lang="en-US" sz="1600" dirty="0"/>
                        <a:t>Red</a:t>
                      </a:r>
                    </a:p>
                  </a:txBody>
                  <a:tcPr marL="82956" marR="82956" marT="41477" marB="41477"/>
                </a:tc>
                <a:tc>
                  <a:txBody>
                    <a:bodyPr/>
                    <a:lstStyle/>
                    <a:p>
                      <a:r>
                        <a:rPr lang="en-US" sz="1600" dirty="0"/>
                        <a:t>Cake</a:t>
                      </a:r>
                    </a:p>
                  </a:txBody>
                  <a:tcPr marL="82956" marR="82956" marT="41477" marB="41477"/>
                </a:tc>
                <a:extLst>
                  <a:ext uri="{0D108BD9-81ED-4DB2-BD59-A6C34878D82A}">
                    <a16:rowId xmlns:a16="http://schemas.microsoft.com/office/drawing/2014/main" val="10005"/>
                  </a:ext>
                </a:extLst>
              </a:tr>
              <a:tr h="336423">
                <a:tc>
                  <a:txBody>
                    <a:bodyPr/>
                    <a:lstStyle/>
                    <a:p>
                      <a:r>
                        <a:rPr lang="en-US" sz="1600" dirty="0"/>
                        <a:t>6</a:t>
                      </a:r>
                    </a:p>
                  </a:txBody>
                  <a:tcPr marL="82956" marR="82956" marT="41477" marB="41477"/>
                </a:tc>
                <a:tc>
                  <a:txBody>
                    <a:bodyPr/>
                    <a:lstStyle/>
                    <a:p>
                      <a:r>
                        <a:rPr lang="en-US" sz="1600" dirty="0"/>
                        <a:t>F</a:t>
                      </a:r>
                    </a:p>
                  </a:txBody>
                  <a:tcPr marL="82956" marR="82956" marT="41477" marB="41477"/>
                </a:tc>
                <a:tc>
                  <a:txBody>
                    <a:bodyPr/>
                    <a:lstStyle/>
                    <a:p>
                      <a:r>
                        <a:rPr lang="en-US" sz="1600" dirty="0"/>
                        <a:t>Pink</a:t>
                      </a:r>
                    </a:p>
                  </a:txBody>
                  <a:tcPr marL="82956" marR="82956" marT="41477" marB="41477"/>
                </a:tc>
                <a:tc>
                  <a:txBody>
                    <a:bodyPr/>
                    <a:lstStyle/>
                    <a:p>
                      <a:r>
                        <a:rPr lang="en-US" sz="1600" dirty="0"/>
                        <a:t>Pasta</a:t>
                      </a:r>
                    </a:p>
                  </a:txBody>
                  <a:tcPr marL="82956" marR="82956" marT="41477" marB="41477"/>
                </a:tc>
                <a:extLst>
                  <a:ext uri="{0D108BD9-81ED-4DB2-BD59-A6C34878D82A}">
                    <a16:rowId xmlns:a16="http://schemas.microsoft.com/office/drawing/2014/main" val="10006"/>
                  </a:ext>
                </a:extLst>
              </a:tr>
              <a:tr h="336423">
                <a:tc>
                  <a:txBody>
                    <a:bodyPr/>
                    <a:lstStyle/>
                    <a:p>
                      <a:r>
                        <a:rPr lang="en-US" sz="1600" dirty="0"/>
                        <a:t>7</a:t>
                      </a:r>
                    </a:p>
                  </a:txBody>
                  <a:tcPr marL="82956" marR="82956" marT="41477" marB="41477"/>
                </a:tc>
                <a:tc>
                  <a:txBody>
                    <a:bodyPr/>
                    <a:lstStyle/>
                    <a:p>
                      <a:r>
                        <a:rPr lang="en-US" sz="1600" dirty="0"/>
                        <a:t>F</a:t>
                      </a:r>
                    </a:p>
                  </a:txBody>
                  <a:tcPr marL="82956" marR="82956" marT="41477" marB="41477"/>
                </a:tc>
                <a:tc>
                  <a:txBody>
                    <a:bodyPr/>
                    <a:lstStyle/>
                    <a:p>
                      <a:r>
                        <a:rPr lang="en-US" sz="1600" dirty="0"/>
                        <a:t>Red</a:t>
                      </a:r>
                    </a:p>
                  </a:txBody>
                  <a:tcPr marL="82956" marR="82956" marT="41477" marB="41477"/>
                </a:tc>
                <a:tc>
                  <a:txBody>
                    <a:bodyPr/>
                    <a:lstStyle/>
                    <a:p>
                      <a:r>
                        <a:rPr lang="en-US" sz="1600" dirty="0"/>
                        <a:t>Cake</a:t>
                      </a:r>
                    </a:p>
                  </a:txBody>
                  <a:tcPr marL="82956" marR="82956" marT="41477" marB="41477"/>
                </a:tc>
                <a:extLst>
                  <a:ext uri="{0D108BD9-81ED-4DB2-BD59-A6C34878D82A}">
                    <a16:rowId xmlns:a16="http://schemas.microsoft.com/office/drawing/2014/main" val="10007"/>
                  </a:ext>
                </a:extLst>
              </a:tr>
              <a:tr h="336423">
                <a:tc>
                  <a:txBody>
                    <a:bodyPr/>
                    <a:lstStyle/>
                    <a:p>
                      <a:r>
                        <a:rPr lang="en-US" sz="1600" dirty="0"/>
                        <a:t>8</a:t>
                      </a:r>
                    </a:p>
                  </a:txBody>
                  <a:tcPr marL="82956" marR="82956" marT="41477" marB="41477"/>
                </a:tc>
                <a:tc>
                  <a:txBody>
                    <a:bodyPr/>
                    <a:lstStyle/>
                    <a:p>
                      <a:r>
                        <a:rPr lang="en-US" sz="1600" dirty="0"/>
                        <a:t>M</a:t>
                      </a:r>
                    </a:p>
                  </a:txBody>
                  <a:tcPr marL="82956" marR="82956" marT="41477" marB="41477"/>
                </a:tc>
                <a:tc>
                  <a:txBody>
                    <a:bodyPr/>
                    <a:lstStyle/>
                    <a:p>
                      <a:r>
                        <a:rPr lang="en-US" sz="1600" dirty="0"/>
                        <a:t>Blue</a:t>
                      </a:r>
                    </a:p>
                  </a:txBody>
                  <a:tcPr marL="82956" marR="82956" marT="41477" marB="41477"/>
                </a:tc>
                <a:tc>
                  <a:txBody>
                    <a:bodyPr/>
                    <a:lstStyle/>
                    <a:p>
                      <a:r>
                        <a:rPr lang="en-US" sz="1600" dirty="0"/>
                        <a:t>Pasta</a:t>
                      </a:r>
                    </a:p>
                  </a:txBody>
                  <a:tcPr marL="82956" marR="82956" marT="41477" marB="41477"/>
                </a:tc>
                <a:extLst>
                  <a:ext uri="{0D108BD9-81ED-4DB2-BD59-A6C34878D82A}">
                    <a16:rowId xmlns:a16="http://schemas.microsoft.com/office/drawing/2014/main" val="10008"/>
                  </a:ext>
                </a:extLst>
              </a:tr>
              <a:tr h="336423">
                <a:tc>
                  <a:txBody>
                    <a:bodyPr/>
                    <a:lstStyle/>
                    <a:p>
                      <a:r>
                        <a:rPr lang="en-US" sz="1600" dirty="0"/>
                        <a:t>9</a:t>
                      </a:r>
                    </a:p>
                  </a:txBody>
                  <a:tcPr marL="82956" marR="82956" marT="41477" marB="41477"/>
                </a:tc>
                <a:tc>
                  <a:txBody>
                    <a:bodyPr/>
                    <a:lstStyle/>
                    <a:p>
                      <a:r>
                        <a:rPr lang="en-US" sz="1600" dirty="0"/>
                        <a:t>F</a:t>
                      </a:r>
                    </a:p>
                  </a:txBody>
                  <a:tcPr marL="82956" marR="82956" marT="41477" marB="41477"/>
                </a:tc>
                <a:tc>
                  <a:txBody>
                    <a:bodyPr/>
                    <a:lstStyle/>
                    <a:p>
                      <a:r>
                        <a:rPr lang="en-US" sz="1600" dirty="0"/>
                        <a:t>Red</a:t>
                      </a:r>
                    </a:p>
                  </a:txBody>
                  <a:tcPr marL="82956" marR="82956" marT="41477" marB="41477"/>
                </a:tc>
                <a:tc>
                  <a:txBody>
                    <a:bodyPr/>
                    <a:lstStyle/>
                    <a:p>
                      <a:r>
                        <a:rPr lang="en-US" sz="1600" dirty="0"/>
                        <a:t>Pasta</a:t>
                      </a:r>
                    </a:p>
                  </a:txBody>
                  <a:tcPr marL="82956" marR="82956" marT="41477" marB="41477"/>
                </a:tc>
                <a:extLst>
                  <a:ext uri="{0D108BD9-81ED-4DB2-BD59-A6C34878D82A}">
                    <a16:rowId xmlns:a16="http://schemas.microsoft.com/office/drawing/2014/main" val="10009"/>
                  </a:ext>
                </a:extLst>
              </a:tr>
              <a:tr h="336423">
                <a:tc>
                  <a:txBody>
                    <a:bodyPr/>
                    <a:lstStyle/>
                    <a:p>
                      <a:r>
                        <a:rPr lang="en-US" sz="1600" dirty="0"/>
                        <a:t>10</a:t>
                      </a:r>
                    </a:p>
                  </a:txBody>
                  <a:tcPr marL="82956" marR="82956" marT="41477" marB="41477"/>
                </a:tc>
                <a:tc>
                  <a:txBody>
                    <a:bodyPr/>
                    <a:lstStyle/>
                    <a:p>
                      <a:r>
                        <a:rPr lang="en-US" sz="1600" dirty="0"/>
                        <a:t>M</a:t>
                      </a:r>
                    </a:p>
                  </a:txBody>
                  <a:tcPr marL="82956" marR="82956" marT="41477" marB="41477"/>
                </a:tc>
                <a:tc>
                  <a:txBody>
                    <a:bodyPr/>
                    <a:lstStyle/>
                    <a:p>
                      <a:r>
                        <a:rPr lang="en-US" sz="1600" dirty="0"/>
                        <a:t>Blue</a:t>
                      </a:r>
                    </a:p>
                  </a:txBody>
                  <a:tcPr marL="82956" marR="82956" marT="41477" marB="41477"/>
                </a:tc>
                <a:tc>
                  <a:txBody>
                    <a:bodyPr/>
                    <a:lstStyle/>
                    <a:p>
                      <a:r>
                        <a:rPr lang="en-US" sz="1600" dirty="0"/>
                        <a:t>Cake</a:t>
                      </a:r>
                    </a:p>
                  </a:txBody>
                  <a:tcPr marL="82956" marR="82956" marT="41477" marB="41477"/>
                </a:tc>
                <a:extLst>
                  <a:ext uri="{0D108BD9-81ED-4DB2-BD59-A6C34878D82A}">
                    <a16:rowId xmlns:a16="http://schemas.microsoft.com/office/drawing/2014/main" val="10010"/>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274638"/>
            <a:ext cx="8226425" cy="1143000"/>
          </a:xfrm>
        </p:spPr>
        <p:txBody>
          <a:bodyPr/>
          <a:lstStyle/>
          <a:p>
            <a:pPr defTabSz="414726" eaLnBrk="1">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US" altLang="en-US" sz="3991">
                <a:solidFill>
                  <a:schemeClr val="tx1"/>
                </a:solidFill>
                <a:ea typeface="+mj-ea"/>
              </a:rPr>
              <a:t>Exercise 3</a:t>
            </a:r>
          </a:p>
        </p:txBody>
      </p:sp>
      <p:sp>
        <p:nvSpPr>
          <p:cNvPr id="9219" name="Rectangle 2"/>
          <p:cNvSpPr>
            <a:spLocks noGrp="1" noChangeArrowheads="1"/>
          </p:cNvSpPr>
          <p:nvPr>
            <p:ph type="body" idx="1"/>
          </p:nvPr>
        </p:nvSpPr>
        <p:spPr>
          <a:xfrm>
            <a:off x="457200" y="1604963"/>
            <a:ext cx="8785225" cy="3975100"/>
          </a:xfrm>
        </p:spPr>
        <p:txBody>
          <a:bodyPr/>
          <a:lstStyle/>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2540" dirty="0">
                <a:solidFill>
                  <a:schemeClr val="tx1"/>
                </a:solidFill>
                <a:ea typeface="+mn-ea"/>
              </a:rPr>
              <a:t>Color and gender</a:t>
            </a: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2540" dirty="0" smtClean="0">
                <a:solidFill>
                  <a:schemeClr val="tx1"/>
                </a:solidFill>
                <a:ea typeface="+mn-ea"/>
              </a:rPr>
              <a:t>Color </a:t>
            </a:r>
            <a:r>
              <a:rPr lang="en-US" altLang="en-US" sz="2540" dirty="0">
                <a:solidFill>
                  <a:schemeClr val="tx1"/>
                </a:solidFill>
                <a:ea typeface="+mn-ea"/>
              </a:rPr>
              <a:t>and food</a:t>
            </a: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1440" indent="0" defTabSz="414726" eaLnBrk="1">
              <a:spcBef>
                <a:spcPts val="1293"/>
              </a:spcBef>
              <a:buSzPct val="45000"/>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1089" dirty="0">
              <a:solidFill>
                <a:schemeClr val="tx1"/>
              </a:solidFill>
              <a:ea typeface="+mn-ea"/>
            </a:endParaRPr>
          </a:p>
        </p:txBody>
      </p:sp>
      <p:graphicFrame>
        <p:nvGraphicFramePr>
          <p:cNvPr id="2" name="Table 1"/>
          <p:cNvGraphicFramePr>
            <a:graphicFrameLocks noGrp="1"/>
          </p:cNvGraphicFramePr>
          <p:nvPr/>
        </p:nvGraphicFramePr>
        <p:xfrm>
          <a:off x="6853238" y="111125"/>
          <a:ext cx="2266952" cy="2924178"/>
        </p:xfrm>
        <a:graphic>
          <a:graphicData uri="http://schemas.openxmlformats.org/drawingml/2006/table">
            <a:tbl>
              <a:tblPr firstRow="1" bandRow="1">
                <a:tableStyleId>{5C22544A-7EE6-4342-B048-85BDC9FD1C3A}</a:tableStyleId>
              </a:tblPr>
              <a:tblGrid>
                <a:gridCol w="566738">
                  <a:extLst>
                    <a:ext uri="{9D8B030D-6E8A-4147-A177-3AD203B41FA5}">
                      <a16:colId xmlns:a16="http://schemas.microsoft.com/office/drawing/2014/main" val="20000"/>
                    </a:ext>
                  </a:extLst>
                </a:gridCol>
                <a:gridCol w="566738">
                  <a:extLst>
                    <a:ext uri="{9D8B030D-6E8A-4147-A177-3AD203B41FA5}">
                      <a16:colId xmlns:a16="http://schemas.microsoft.com/office/drawing/2014/main" val="20001"/>
                    </a:ext>
                  </a:extLst>
                </a:gridCol>
                <a:gridCol w="566738">
                  <a:extLst>
                    <a:ext uri="{9D8B030D-6E8A-4147-A177-3AD203B41FA5}">
                      <a16:colId xmlns:a16="http://schemas.microsoft.com/office/drawing/2014/main" val="20002"/>
                    </a:ext>
                  </a:extLst>
                </a:gridCol>
                <a:gridCol w="566738">
                  <a:extLst>
                    <a:ext uri="{9D8B030D-6E8A-4147-A177-3AD203B41FA5}">
                      <a16:colId xmlns:a16="http://schemas.microsoft.com/office/drawing/2014/main" val="20003"/>
                    </a:ext>
                  </a:extLst>
                </a:gridCol>
              </a:tblGrid>
              <a:tr h="418238">
                <a:tc>
                  <a:txBody>
                    <a:bodyPr/>
                    <a:lstStyle/>
                    <a:p>
                      <a:r>
                        <a:rPr lang="en-US" sz="1100" dirty="0"/>
                        <a:t>ID</a:t>
                      </a:r>
                    </a:p>
                  </a:txBody>
                  <a:tcPr marL="82958" marR="82958" marT="41474" marB="41474"/>
                </a:tc>
                <a:tc>
                  <a:txBody>
                    <a:bodyPr/>
                    <a:lstStyle/>
                    <a:p>
                      <a:r>
                        <a:rPr lang="en-US" sz="1100" dirty="0"/>
                        <a:t>Gender</a:t>
                      </a:r>
                    </a:p>
                  </a:txBody>
                  <a:tcPr marL="82958" marR="82958" marT="41474" marB="41474"/>
                </a:tc>
                <a:tc>
                  <a:txBody>
                    <a:bodyPr/>
                    <a:lstStyle/>
                    <a:p>
                      <a:r>
                        <a:rPr lang="en-US" sz="1100" dirty="0"/>
                        <a:t>Fav. Color</a:t>
                      </a:r>
                    </a:p>
                  </a:txBody>
                  <a:tcPr marL="82958" marR="82958" marT="41474" marB="41474"/>
                </a:tc>
                <a:tc>
                  <a:txBody>
                    <a:bodyPr/>
                    <a:lstStyle/>
                    <a:p>
                      <a:r>
                        <a:rPr lang="en-US" sz="1100" dirty="0"/>
                        <a:t>Fav. Food</a:t>
                      </a:r>
                    </a:p>
                  </a:txBody>
                  <a:tcPr marL="82958" marR="82958" marT="41474" marB="41474"/>
                </a:tc>
                <a:extLst>
                  <a:ext uri="{0D108BD9-81ED-4DB2-BD59-A6C34878D82A}">
                    <a16:rowId xmlns:a16="http://schemas.microsoft.com/office/drawing/2014/main" val="10000"/>
                  </a:ext>
                </a:extLst>
              </a:tr>
              <a:tr h="250594">
                <a:tc>
                  <a:txBody>
                    <a:bodyPr/>
                    <a:lstStyle/>
                    <a:p>
                      <a:r>
                        <a:rPr lang="en-US" sz="1100" dirty="0"/>
                        <a:t>1</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1"/>
                  </a:ext>
                </a:extLst>
              </a:tr>
              <a:tr h="250594">
                <a:tc>
                  <a:txBody>
                    <a:bodyPr/>
                    <a:lstStyle/>
                    <a:p>
                      <a:r>
                        <a:rPr lang="en-US" sz="1100" dirty="0"/>
                        <a:t>2</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2"/>
                  </a:ext>
                </a:extLst>
              </a:tr>
              <a:tr h="250594">
                <a:tc>
                  <a:txBody>
                    <a:bodyPr/>
                    <a:lstStyle/>
                    <a:p>
                      <a:r>
                        <a:rPr lang="en-US" sz="1100" dirty="0"/>
                        <a:t>3</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3"/>
                  </a:ext>
                </a:extLst>
              </a:tr>
              <a:tr h="250594">
                <a:tc>
                  <a:txBody>
                    <a:bodyPr/>
                    <a:lstStyle/>
                    <a:p>
                      <a:r>
                        <a:rPr lang="en-US" sz="1100" dirty="0"/>
                        <a:t>4</a:t>
                      </a:r>
                    </a:p>
                  </a:txBody>
                  <a:tcPr marL="82958" marR="82958" marT="41474" marB="41474"/>
                </a:tc>
                <a:tc>
                  <a:txBody>
                    <a:bodyPr/>
                    <a:lstStyle/>
                    <a:p>
                      <a:r>
                        <a:rPr lang="en-US" sz="1100" dirty="0"/>
                        <a:t>M</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4"/>
                  </a:ext>
                </a:extLst>
              </a:tr>
              <a:tr h="250594">
                <a:tc>
                  <a:txBody>
                    <a:bodyPr/>
                    <a:lstStyle/>
                    <a:p>
                      <a:r>
                        <a:rPr lang="en-US" sz="1100" dirty="0"/>
                        <a:t>5</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5"/>
                  </a:ext>
                </a:extLst>
              </a:tr>
              <a:tr h="250594">
                <a:tc>
                  <a:txBody>
                    <a:bodyPr/>
                    <a:lstStyle/>
                    <a:p>
                      <a:r>
                        <a:rPr lang="en-US" sz="1100" dirty="0"/>
                        <a:t>6</a:t>
                      </a:r>
                    </a:p>
                  </a:txBody>
                  <a:tcPr marL="82958" marR="82958" marT="41474" marB="41474"/>
                </a:tc>
                <a:tc>
                  <a:txBody>
                    <a:bodyPr/>
                    <a:lstStyle/>
                    <a:p>
                      <a:r>
                        <a:rPr lang="en-US" sz="1100" dirty="0"/>
                        <a:t>F</a:t>
                      </a:r>
                    </a:p>
                  </a:txBody>
                  <a:tcPr marL="82958" marR="82958" marT="41474" marB="41474"/>
                </a:tc>
                <a:tc>
                  <a:txBody>
                    <a:bodyPr/>
                    <a:lstStyle/>
                    <a:p>
                      <a:r>
                        <a:rPr lang="en-US" sz="1100" dirty="0"/>
                        <a:t>Pink</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6"/>
                  </a:ext>
                </a:extLst>
              </a:tr>
              <a:tr h="250594">
                <a:tc>
                  <a:txBody>
                    <a:bodyPr/>
                    <a:lstStyle/>
                    <a:p>
                      <a:r>
                        <a:rPr lang="en-US" sz="1100" dirty="0"/>
                        <a:t>7</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7"/>
                  </a:ext>
                </a:extLst>
              </a:tr>
              <a:tr h="250594">
                <a:tc>
                  <a:txBody>
                    <a:bodyPr/>
                    <a:lstStyle/>
                    <a:p>
                      <a:r>
                        <a:rPr lang="en-US" sz="1100" dirty="0"/>
                        <a:t>8</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8"/>
                  </a:ext>
                </a:extLst>
              </a:tr>
              <a:tr h="250594">
                <a:tc>
                  <a:txBody>
                    <a:bodyPr/>
                    <a:lstStyle/>
                    <a:p>
                      <a:r>
                        <a:rPr lang="en-US" sz="1100" dirty="0"/>
                        <a:t>9</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9"/>
                  </a:ext>
                </a:extLst>
              </a:tr>
              <a:tr h="250594">
                <a:tc>
                  <a:txBody>
                    <a:bodyPr/>
                    <a:lstStyle/>
                    <a:p>
                      <a:r>
                        <a:rPr lang="en-US" sz="1100" dirty="0"/>
                        <a:t>10</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1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09952397"/>
              </p:ext>
            </p:extLst>
          </p:nvPr>
        </p:nvGraphicFramePr>
        <p:xfrm>
          <a:off x="633413" y="2246313"/>
          <a:ext cx="6097585" cy="1346200"/>
        </p:xfrm>
        <a:graphic>
          <a:graphicData uri="http://schemas.openxmlformats.org/drawingml/2006/table">
            <a:tbl>
              <a:tblPr firstRow="1" firstCol="1" lastRow="1" lastCol="1" bandRow="1">
                <a:tableStyleId>{5C22544A-7EE6-4342-B048-85BDC9FD1C3A}</a:tableStyleId>
              </a:tblPr>
              <a:tblGrid>
                <a:gridCol w="1219517">
                  <a:extLst>
                    <a:ext uri="{9D8B030D-6E8A-4147-A177-3AD203B41FA5}">
                      <a16:colId xmlns:a16="http://schemas.microsoft.com/office/drawing/2014/main" val="20000"/>
                    </a:ext>
                  </a:extLst>
                </a:gridCol>
                <a:gridCol w="1219517">
                  <a:extLst>
                    <a:ext uri="{9D8B030D-6E8A-4147-A177-3AD203B41FA5}">
                      <a16:colId xmlns:a16="http://schemas.microsoft.com/office/drawing/2014/main" val="20001"/>
                    </a:ext>
                  </a:extLst>
                </a:gridCol>
                <a:gridCol w="1219517">
                  <a:extLst>
                    <a:ext uri="{9D8B030D-6E8A-4147-A177-3AD203B41FA5}">
                      <a16:colId xmlns:a16="http://schemas.microsoft.com/office/drawing/2014/main" val="20002"/>
                    </a:ext>
                  </a:extLst>
                </a:gridCol>
                <a:gridCol w="1219517">
                  <a:extLst>
                    <a:ext uri="{9D8B030D-6E8A-4147-A177-3AD203B41FA5}">
                      <a16:colId xmlns:a16="http://schemas.microsoft.com/office/drawing/2014/main" val="20003"/>
                    </a:ext>
                  </a:extLst>
                </a:gridCol>
                <a:gridCol w="1219517">
                  <a:extLst>
                    <a:ext uri="{9D8B030D-6E8A-4147-A177-3AD203B41FA5}">
                      <a16:colId xmlns:a16="http://schemas.microsoft.com/office/drawing/2014/main" val="20004"/>
                    </a:ext>
                  </a:extLst>
                </a:gridCol>
              </a:tblGrid>
              <a:tr h="336550">
                <a:tc>
                  <a:txBody>
                    <a:bodyPr/>
                    <a:lstStyle/>
                    <a:p>
                      <a:endParaRPr lang="en-US" sz="1600" dirty="0">
                        <a:solidFill>
                          <a:schemeClr val="tx1"/>
                        </a:solidFill>
                      </a:endParaRPr>
                    </a:p>
                  </a:txBody>
                  <a:tcPr marL="82966" marR="82966" marT="41492" marB="41492"/>
                </a:tc>
                <a:tc>
                  <a:txBody>
                    <a:bodyPr/>
                    <a:lstStyle/>
                    <a:p>
                      <a:r>
                        <a:rPr lang="en-US" sz="1600" dirty="0">
                          <a:solidFill>
                            <a:schemeClr val="tx1"/>
                          </a:solidFill>
                        </a:rPr>
                        <a:t>Blue</a:t>
                      </a:r>
                    </a:p>
                  </a:txBody>
                  <a:tcPr marL="82966" marR="82966" marT="41492" marB="41492"/>
                </a:tc>
                <a:tc>
                  <a:txBody>
                    <a:bodyPr/>
                    <a:lstStyle/>
                    <a:p>
                      <a:r>
                        <a:rPr lang="en-US" sz="1600" dirty="0">
                          <a:solidFill>
                            <a:schemeClr val="tx1"/>
                          </a:solidFill>
                        </a:rPr>
                        <a:t>Red</a:t>
                      </a:r>
                    </a:p>
                  </a:txBody>
                  <a:tcPr marL="82966" marR="82966" marT="41492" marB="41492"/>
                </a:tc>
                <a:tc>
                  <a:txBody>
                    <a:bodyPr/>
                    <a:lstStyle/>
                    <a:p>
                      <a:r>
                        <a:rPr lang="en-US" sz="1600" dirty="0">
                          <a:solidFill>
                            <a:schemeClr val="tx1"/>
                          </a:solidFill>
                        </a:rPr>
                        <a:t>Pink</a:t>
                      </a:r>
                    </a:p>
                  </a:txBody>
                  <a:tcPr marL="82966" marR="82966" marT="41492" marB="41492"/>
                </a:tc>
                <a:tc>
                  <a:txBody>
                    <a:bodyPr/>
                    <a:lstStyle/>
                    <a:p>
                      <a:r>
                        <a:rPr lang="en-US" sz="1600" dirty="0">
                          <a:solidFill>
                            <a:schemeClr val="tx1"/>
                          </a:solidFill>
                        </a:rPr>
                        <a:t>Total</a:t>
                      </a:r>
                    </a:p>
                  </a:txBody>
                  <a:tcPr marL="82966" marR="82966" marT="41492" marB="41492"/>
                </a:tc>
                <a:extLst>
                  <a:ext uri="{0D108BD9-81ED-4DB2-BD59-A6C34878D82A}">
                    <a16:rowId xmlns:a16="http://schemas.microsoft.com/office/drawing/2014/main" val="10000"/>
                  </a:ext>
                </a:extLst>
              </a:tr>
              <a:tr h="336550">
                <a:tc>
                  <a:txBody>
                    <a:bodyPr/>
                    <a:lstStyle/>
                    <a:p>
                      <a:r>
                        <a:rPr lang="en-US" sz="1600" dirty="0">
                          <a:solidFill>
                            <a:schemeClr val="tx1"/>
                          </a:solidFill>
                        </a:rPr>
                        <a:t>Male</a:t>
                      </a: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extLst>
                  <a:ext uri="{0D108BD9-81ED-4DB2-BD59-A6C34878D82A}">
                    <a16:rowId xmlns:a16="http://schemas.microsoft.com/office/drawing/2014/main" val="10001"/>
                  </a:ext>
                </a:extLst>
              </a:tr>
              <a:tr h="336550">
                <a:tc>
                  <a:txBody>
                    <a:bodyPr/>
                    <a:lstStyle/>
                    <a:p>
                      <a:r>
                        <a:rPr lang="en-US" sz="1600" dirty="0">
                          <a:solidFill>
                            <a:schemeClr val="tx1"/>
                          </a:solidFill>
                        </a:rPr>
                        <a:t>Female</a:t>
                      </a: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extLst>
                  <a:ext uri="{0D108BD9-81ED-4DB2-BD59-A6C34878D82A}">
                    <a16:rowId xmlns:a16="http://schemas.microsoft.com/office/drawing/2014/main" val="10002"/>
                  </a:ext>
                </a:extLst>
              </a:tr>
              <a:tr h="336550">
                <a:tc>
                  <a:txBody>
                    <a:bodyPr/>
                    <a:lstStyle/>
                    <a:p>
                      <a:r>
                        <a:rPr lang="en-US" sz="1600" dirty="0">
                          <a:solidFill>
                            <a:schemeClr val="tx1"/>
                          </a:solidFill>
                        </a:rPr>
                        <a:t>Total</a:t>
                      </a: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5304693"/>
              </p:ext>
            </p:extLst>
          </p:nvPr>
        </p:nvGraphicFramePr>
        <p:xfrm>
          <a:off x="633413" y="4551363"/>
          <a:ext cx="6097585" cy="1346200"/>
        </p:xfrm>
        <a:graphic>
          <a:graphicData uri="http://schemas.openxmlformats.org/drawingml/2006/table">
            <a:tbl>
              <a:tblPr firstRow="1" firstCol="1" lastRow="1" lastCol="1" bandRow="1">
                <a:tableStyleId>{5C22544A-7EE6-4342-B048-85BDC9FD1C3A}</a:tableStyleId>
              </a:tblPr>
              <a:tblGrid>
                <a:gridCol w="1219517">
                  <a:extLst>
                    <a:ext uri="{9D8B030D-6E8A-4147-A177-3AD203B41FA5}">
                      <a16:colId xmlns:a16="http://schemas.microsoft.com/office/drawing/2014/main" val="20000"/>
                    </a:ext>
                  </a:extLst>
                </a:gridCol>
                <a:gridCol w="1219517">
                  <a:extLst>
                    <a:ext uri="{9D8B030D-6E8A-4147-A177-3AD203B41FA5}">
                      <a16:colId xmlns:a16="http://schemas.microsoft.com/office/drawing/2014/main" val="20001"/>
                    </a:ext>
                  </a:extLst>
                </a:gridCol>
                <a:gridCol w="1219517">
                  <a:extLst>
                    <a:ext uri="{9D8B030D-6E8A-4147-A177-3AD203B41FA5}">
                      <a16:colId xmlns:a16="http://schemas.microsoft.com/office/drawing/2014/main" val="20002"/>
                    </a:ext>
                  </a:extLst>
                </a:gridCol>
                <a:gridCol w="1219517">
                  <a:extLst>
                    <a:ext uri="{9D8B030D-6E8A-4147-A177-3AD203B41FA5}">
                      <a16:colId xmlns:a16="http://schemas.microsoft.com/office/drawing/2014/main" val="20003"/>
                    </a:ext>
                  </a:extLst>
                </a:gridCol>
                <a:gridCol w="1219517">
                  <a:extLst>
                    <a:ext uri="{9D8B030D-6E8A-4147-A177-3AD203B41FA5}">
                      <a16:colId xmlns:a16="http://schemas.microsoft.com/office/drawing/2014/main" val="20004"/>
                    </a:ext>
                  </a:extLst>
                </a:gridCol>
              </a:tblGrid>
              <a:tr h="336550">
                <a:tc>
                  <a:txBody>
                    <a:bodyPr/>
                    <a:lstStyle/>
                    <a:p>
                      <a:endParaRPr lang="en-US" sz="1600" dirty="0">
                        <a:solidFill>
                          <a:schemeClr val="tx1"/>
                        </a:solidFill>
                      </a:endParaRPr>
                    </a:p>
                  </a:txBody>
                  <a:tcPr marL="82966" marR="82966" marT="41492" marB="41492"/>
                </a:tc>
                <a:tc>
                  <a:txBody>
                    <a:bodyPr/>
                    <a:lstStyle/>
                    <a:p>
                      <a:r>
                        <a:rPr lang="en-US" sz="1600" dirty="0">
                          <a:solidFill>
                            <a:schemeClr val="tx1"/>
                          </a:solidFill>
                        </a:rPr>
                        <a:t>Blue</a:t>
                      </a:r>
                    </a:p>
                  </a:txBody>
                  <a:tcPr marL="82966" marR="82966" marT="41492" marB="41492"/>
                </a:tc>
                <a:tc>
                  <a:txBody>
                    <a:bodyPr/>
                    <a:lstStyle/>
                    <a:p>
                      <a:r>
                        <a:rPr lang="en-US" sz="1600" dirty="0">
                          <a:solidFill>
                            <a:schemeClr val="tx1"/>
                          </a:solidFill>
                        </a:rPr>
                        <a:t>Red</a:t>
                      </a:r>
                    </a:p>
                  </a:txBody>
                  <a:tcPr marL="82966" marR="82966" marT="41492" marB="41492"/>
                </a:tc>
                <a:tc>
                  <a:txBody>
                    <a:bodyPr/>
                    <a:lstStyle/>
                    <a:p>
                      <a:r>
                        <a:rPr lang="en-US" sz="1600" dirty="0">
                          <a:solidFill>
                            <a:schemeClr val="tx1"/>
                          </a:solidFill>
                        </a:rPr>
                        <a:t>Pink</a:t>
                      </a:r>
                    </a:p>
                  </a:txBody>
                  <a:tcPr marL="82966" marR="82966" marT="41492" marB="41492"/>
                </a:tc>
                <a:tc>
                  <a:txBody>
                    <a:bodyPr/>
                    <a:lstStyle/>
                    <a:p>
                      <a:r>
                        <a:rPr lang="en-US" sz="1600" dirty="0">
                          <a:solidFill>
                            <a:schemeClr val="tx1"/>
                          </a:solidFill>
                        </a:rPr>
                        <a:t>Total</a:t>
                      </a:r>
                    </a:p>
                  </a:txBody>
                  <a:tcPr marL="82966" marR="82966" marT="41492" marB="41492"/>
                </a:tc>
                <a:extLst>
                  <a:ext uri="{0D108BD9-81ED-4DB2-BD59-A6C34878D82A}">
                    <a16:rowId xmlns:a16="http://schemas.microsoft.com/office/drawing/2014/main" val="10000"/>
                  </a:ext>
                </a:extLst>
              </a:tr>
              <a:tr h="336550">
                <a:tc>
                  <a:txBody>
                    <a:bodyPr/>
                    <a:lstStyle/>
                    <a:p>
                      <a:r>
                        <a:rPr lang="en-US" sz="1600" dirty="0">
                          <a:solidFill>
                            <a:schemeClr val="tx1"/>
                          </a:solidFill>
                        </a:rPr>
                        <a:t>Cake</a:t>
                      </a: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extLst>
                  <a:ext uri="{0D108BD9-81ED-4DB2-BD59-A6C34878D82A}">
                    <a16:rowId xmlns:a16="http://schemas.microsoft.com/office/drawing/2014/main" val="10001"/>
                  </a:ext>
                </a:extLst>
              </a:tr>
              <a:tr h="336550">
                <a:tc>
                  <a:txBody>
                    <a:bodyPr/>
                    <a:lstStyle/>
                    <a:p>
                      <a:r>
                        <a:rPr lang="en-US" sz="1600" dirty="0">
                          <a:solidFill>
                            <a:schemeClr val="tx1"/>
                          </a:solidFill>
                        </a:rPr>
                        <a:t>Pasta</a:t>
                      </a: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extLst>
                  <a:ext uri="{0D108BD9-81ED-4DB2-BD59-A6C34878D82A}">
                    <a16:rowId xmlns:a16="http://schemas.microsoft.com/office/drawing/2014/main" val="10002"/>
                  </a:ext>
                </a:extLst>
              </a:tr>
              <a:tr h="336550">
                <a:tc>
                  <a:txBody>
                    <a:bodyPr/>
                    <a:lstStyle/>
                    <a:p>
                      <a:r>
                        <a:rPr lang="en-US" sz="1600" dirty="0">
                          <a:solidFill>
                            <a:schemeClr val="tx1"/>
                          </a:solidFill>
                        </a:rPr>
                        <a:t>Total</a:t>
                      </a: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tc>
                  <a:txBody>
                    <a:bodyPr/>
                    <a:lstStyle/>
                    <a:p>
                      <a:endParaRPr lang="en-US" sz="1600" dirty="0">
                        <a:solidFill>
                          <a:schemeClr val="tx1"/>
                        </a:solidFill>
                      </a:endParaRPr>
                    </a:p>
                  </a:txBody>
                  <a:tcPr marL="82966" marR="82966" marT="41492" marB="4149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284382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274638"/>
            <a:ext cx="8226425" cy="1143000"/>
          </a:xfrm>
        </p:spPr>
        <p:txBody>
          <a:bodyPr/>
          <a:lstStyle/>
          <a:p>
            <a:pPr defTabSz="414726" eaLnBrk="1">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US" altLang="en-US" sz="3991">
                <a:solidFill>
                  <a:schemeClr val="tx1"/>
                </a:solidFill>
                <a:ea typeface="+mj-ea"/>
              </a:rPr>
              <a:t>Exercise 3</a:t>
            </a:r>
          </a:p>
        </p:txBody>
      </p:sp>
      <p:sp>
        <p:nvSpPr>
          <p:cNvPr id="9219" name="Rectangle 2"/>
          <p:cNvSpPr>
            <a:spLocks noGrp="1" noChangeArrowheads="1"/>
          </p:cNvSpPr>
          <p:nvPr>
            <p:ph type="body" idx="1"/>
          </p:nvPr>
        </p:nvSpPr>
        <p:spPr>
          <a:xfrm>
            <a:off x="457200" y="1604963"/>
            <a:ext cx="8785225" cy="3975100"/>
          </a:xfrm>
        </p:spPr>
        <p:txBody>
          <a:bodyPr/>
          <a:lstStyle/>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2540" dirty="0">
                <a:solidFill>
                  <a:schemeClr val="tx1"/>
                </a:solidFill>
                <a:ea typeface="+mn-ea"/>
              </a:rPr>
              <a:t>Color and gender</a:t>
            </a: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2540" dirty="0" smtClean="0">
                <a:solidFill>
                  <a:schemeClr val="tx1"/>
                </a:solidFill>
                <a:ea typeface="+mn-ea"/>
              </a:rPr>
              <a:t>Color </a:t>
            </a:r>
            <a:r>
              <a:rPr lang="en-US" altLang="en-US" sz="2540" dirty="0">
                <a:solidFill>
                  <a:schemeClr val="tx1"/>
                </a:solidFill>
                <a:ea typeface="+mn-ea"/>
              </a:rPr>
              <a:t>and food</a:t>
            </a: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solidFill>
                <a:schemeClr val="tx1"/>
              </a:solidFill>
              <a:ea typeface="+mn-ea"/>
            </a:endParaRPr>
          </a:p>
          <a:p>
            <a:pPr marL="1440" indent="0" defTabSz="414726" eaLnBrk="1">
              <a:spcBef>
                <a:spcPts val="1293"/>
              </a:spcBef>
              <a:buSzPct val="45000"/>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1089" dirty="0">
              <a:solidFill>
                <a:schemeClr val="tx1"/>
              </a:solidFill>
              <a:ea typeface="+mn-ea"/>
            </a:endParaRPr>
          </a:p>
        </p:txBody>
      </p:sp>
      <p:graphicFrame>
        <p:nvGraphicFramePr>
          <p:cNvPr id="2" name="Table 1"/>
          <p:cNvGraphicFramePr>
            <a:graphicFrameLocks noGrp="1"/>
          </p:cNvGraphicFramePr>
          <p:nvPr/>
        </p:nvGraphicFramePr>
        <p:xfrm>
          <a:off x="6853238" y="111125"/>
          <a:ext cx="2266952" cy="2924178"/>
        </p:xfrm>
        <a:graphic>
          <a:graphicData uri="http://schemas.openxmlformats.org/drawingml/2006/table">
            <a:tbl>
              <a:tblPr firstRow="1" bandRow="1">
                <a:tableStyleId>{5C22544A-7EE6-4342-B048-85BDC9FD1C3A}</a:tableStyleId>
              </a:tblPr>
              <a:tblGrid>
                <a:gridCol w="566738">
                  <a:extLst>
                    <a:ext uri="{9D8B030D-6E8A-4147-A177-3AD203B41FA5}">
                      <a16:colId xmlns:a16="http://schemas.microsoft.com/office/drawing/2014/main" val="20000"/>
                    </a:ext>
                  </a:extLst>
                </a:gridCol>
                <a:gridCol w="566738">
                  <a:extLst>
                    <a:ext uri="{9D8B030D-6E8A-4147-A177-3AD203B41FA5}">
                      <a16:colId xmlns:a16="http://schemas.microsoft.com/office/drawing/2014/main" val="20001"/>
                    </a:ext>
                  </a:extLst>
                </a:gridCol>
                <a:gridCol w="566738">
                  <a:extLst>
                    <a:ext uri="{9D8B030D-6E8A-4147-A177-3AD203B41FA5}">
                      <a16:colId xmlns:a16="http://schemas.microsoft.com/office/drawing/2014/main" val="20002"/>
                    </a:ext>
                  </a:extLst>
                </a:gridCol>
                <a:gridCol w="566738">
                  <a:extLst>
                    <a:ext uri="{9D8B030D-6E8A-4147-A177-3AD203B41FA5}">
                      <a16:colId xmlns:a16="http://schemas.microsoft.com/office/drawing/2014/main" val="20003"/>
                    </a:ext>
                  </a:extLst>
                </a:gridCol>
              </a:tblGrid>
              <a:tr h="418238">
                <a:tc>
                  <a:txBody>
                    <a:bodyPr/>
                    <a:lstStyle/>
                    <a:p>
                      <a:r>
                        <a:rPr lang="en-US" sz="1100" dirty="0"/>
                        <a:t>ID</a:t>
                      </a:r>
                    </a:p>
                  </a:txBody>
                  <a:tcPr marL="82958" marR="82958" marT="41474" marB="41474"/>
                </a:tc>
                <a:tc>
                  <a:txBody>
                    <a:bodyPr/>
                    <a:lstStyle/>
                    <a:p>
                      <a:r>
                        <a:rPr lang="en-US" sz="1100" dirty="0"/>
                        <a:t>Gender</a:t>
                      </a:r>
                    </a:p>
                  </a:txBody>
                  <a:tcPr marL="82958" marR="82958" marT="41474" marB="41474"/>
                </a:tc>
                <a:tc>
                  <a:txBody>
                    <a:bodyPr/>
                    <a:lstStyle/>
                    <a:p>
                      <a:r>
                        <a:rPr lang="en-US" sz="1100" dirty="0"/>
                        <a:t>Fav. Color</a:t>
                      </a:r>
                    </a:p>
                  </a:txBody>
                  <a:tcPr marL="82958" marR="82958" marT="41474" marB="41474"/>
                </a:tc>
                <a:tc>
                  <a:txBody>
                    <a:bodyPr/>
                    <a:lstStyle/>
                    <a:p>
                      <a:r>
                        <a:rPr lang="en-US" sz="1100" dirty="0"/>
                        <a:t>Fav. Food</a:t>
                      </a:r>
                    </a:p>
                  </a:txBody>
                  <a:tcPr marL="82958" marR="82958" marT="41474" marB="41474"/>
                </a:tc>
                <a:extLst>
                  <a:ext uri="{0D108BD9-81ED-4DB2-BD59-A6C34878D82A}">
                    <a16:rowId xmlns:a16="http://schemas.microsoft.com/office/drawing/2014/main" val="10000"/>
                  </a:ext>
                </a:extLst>
              </a:tr>
              <a:tr h="250594">
                <a:tc>
                  <a:txBody>
                    <a:bodyPr/>
                    <a:lstStyle/>
                    <a:p>
                      <a:r>
                        <a:rPr lang="en-US" sz="1100" dirty="0"/>
                        <a:t>1</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1"/>
                  </a:ext>
                </a:extLst>
              </a:tr>
              <a:tr h="250594">
                <a:tc>
                  <a:txBody>
                    <a:bodyPr/>
                    <a:lstStyle/>
                    <a:p>
                      <a:r>
                        <a:rPr lang="en-US" sz="1100" dirty="0"/>
                        <a:t>2</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2"/>
                  </a:ext>
                </a:extLst>
              </a:tr>
              <a:tr h="250594">
                <a:tc>
                  <a:txBody>
                    <a:bodyPr/>
                    <a:lstStyle/>
                    <a:p>
                      <a:r>
                        <a:rPr lang="en-US" sz="1100" dirty="0"/>
                        <a:t>3</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3"/>
                  </a:ext>
                </a:extLst>
              </a:tr>
              <a:tr h="250594">
                <a:tc>
                  <a:txBody>
                    <a:bodyPr/>
                    <a:lstStyle/>
                    <a:p>
                      <a:r>
                        <a:rPr lang="en-US" sz="1100" dirty="0"/>
                        <a:t>4</a:t>
                      </a:r>
                    </a:p>
                  </a:txBody>
                  <a:tcPr marL="82958" marR="82958" marT="41474" marB="41474"/>
                </a:tc>
                <a:tc>
                  <a:txBody>
                    <a:bodyPr/>
                    <a:lstStyle/>
                    <a:p>
                      <a:r>
                        <a:rPr lang="en-US" sz="1100" dirty="0"/>
                        <a:t>M</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4"/>
                  </a:ext>
                </a:extLst>
              </a:tr>
              <a:tr h="250594">
                <a:tc>
                  <a:txBody>
                    <a:bodyPr/>
                    <a:lstStyle/>
                    <a:p>
                      <a:r>
                        <a:rPr lang="en-US" sz="1100" dirty="0"/>
                        <a:t>5</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5"/>
                  </a:ext>
                </a:extLst>
              </a:tr>
              <a:tr h="250594">
                <a:tc>
                  <a:txBody>
                    <a:bodyPr/>
                    <a:lstStyle/>
                    <a:p>
                      <a:r>
                        <a:rPr lang="en-US" sz="1100" dirty="0"/>
                        <a:t>6</a:t>
                      </a:r>
                    </a:p>
                  </a:txBody>
                  <a:tcPr marL="82958" marR="82958" marT="41474" marB="41474"/>
                </a:tc>
                <a:tc>
                  <a:txBody>
                    <a:bodyPr/>
                    <a:lstStyle/>
                    <a:p>
                      <a:r>
                        <a:rPr lang="en-US" sz="1100" dirty="0"/>
                        <a:t>F</a:t>
                      </a:r>
                    </a:p>
                  </a:txBody>
                  <a:tcPr marL="82958" marR="82958" marT="41474" marB="41474"/>
                </a:tc>
                <a:tc>
                  <a:txBody>
                    <a:bodyPr/>
                    <a:lstStyle/>
                    <a:p>
                      <a:r>
                        <a:rPr lang="en-US" sz="1100" dirty="0"/>
                        <a:t>Pink</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6"/>
                  </a:ext>
                </a:extLst>
              </a:tr>
              <a:tr h="250594">
                <a:tc>
                  <a:txBody>
                    <a:bodyPr/>
                    <a:lstStyle/>
                    <a:p>
                      <a:r>
                        <a:rPr lang="en-US" sz="1100" dirty="0"/>
                        <a:t>7</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7"/>
                  </a:ext>
                </a:extLst>
              </a:tr>
              <a:tr h="250594">
                <a:tc>
                  <a:txBody>
                    <a:bodyPr/>
                    <a:lstStyle/>
                    <a:p>
                      <a:r>
                        <a:rPr lang="en-US" sz="1100" dirty="0"/>
                        <a:t>8</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8"/>
                  </a:ext>
                </a:extLst>
              </a:tr>
              <a:tr h="250594">
                <a:tc>
                  <a:txBody>
                    <a:bodyPr/>
                    <a:lstStyle/>
                    <a:p>
                      <a:r>
                        <a:rPr lang="en-US" sz="1100" dirty="0"/>
                        <a:t>9</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9"/>
                  </a:ext>
                </a:extLst>
              </a:tr>
              <a:tr h="250594">
                <a:tc>
                  <a:txBody>
                    <a:bodyPr/>
                    <a:lstStyle/>
                    <a:p>
                      <a:r>
                        <a:rPr lang="en-US" sz="1100" dirty="0"/>
                        <a:t>10</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10"/>
                  </a:ext>
                </a:extLst>
              </a:tr>
            </a:tbl>
          </a:graphicData>
        </a:graphic>
      </p:graphicFrame>
      <p:graphicFrame>
        <p:nvGraphicFramePr>
          <p:cNvPr id="3" name="Table 2"/>
          <p:cNvGraphicFramePr>
            <a:graphicFrameLocks noGrp="1"/>
          </p:cNvGraphicFramePr>
          <p:nvPr/>
        </p:nvGraphicFramePr>
        <p:xfrm>
          <a:off x="633413" y="2246313"/>
          <a:ext cx="6097585" cy="1346200"/>
        </p:xfrm>
        <a:graphic>
          <a:graphicData uri="http://schemas.openxmlformats.org/drawingml/2006/table">
            <a:tbl>
              <a:tblPr firstRow="1" firstCol="1" lastRow="1" lastCol="1" bandRow="1">
                <a:tableStyleId>{5C22544A-7EE6-4342-B048-85BDC9FD1C3A}</a:tableStyleId>
              </a:tblPr>
              <a:tblGrid>
                <a:gridCol w="1219517">
                  <a:extLst>
                    <a:ext uri="{9D8B030D-6E8A-4147-A177-3AD203B41FA5}">
                      <a16:colId xmlns:a16="http://schemas.microsoft.com/office/drawing/2014/main" val="20000"/>
                    </a:ext>
                  </a:extLst>
                </a:gridCol>
                <a:gridCol w="1219517">
                  <a:extLst>
                    <a:ext uri="{9D8B030D-6E8A-4147-A177-3AD203B41FA5}">
                      <a16:colId xmlns:a16="http://schemas.microsoft.com/office/drawing/2014/main" val="20001"/>
                    </a:ext>
                  </a:extLst>
                </a:gridCol>
                <a:gridCol w="1219517">
                  <a:extLst>
                    <a:ext uri="{9D8B030D-6E8A-4147-A177-3AD203B41FA5}">
                      <a16:colId xmlns:a16="http://schemas.microsoft.com/office/drawing/2014/main" val="20002"/>
                    </a:ext>
                  </a:extLst>
                </a:gridCol>
                <a:gridCol w="1219517">
                  <a:extLst>
                    <a:ext uri="{9D8B030D-6E8A-4147-A177-3AD203B41FA5}">
                      <a16:colId xmlns:a16="http://schemas.microsoft.com/office/drawing/2014/main" val="20003"/>
                    </a:ext>
                  </a:extLst>
                </a:gridCol>
                <a:gridCol w="1219517">
                  <a:extLst>
                    <a:ext uri="{9D8B030D-6E8A-4147-A177-3AD203B41FA5}">
                      <a16:colId xmlns:a16="http://schemas.microsoft.com/office/drawing/2014/main" val="20004"/>
                    </a:ext>
                  </a:extLst>
                </a:gridCol>
              </a:tblGrid>
              <a:tr h="336550">
                <a:tc>
                  <a:txBody>
                    <a:bodyPr/>
                    <a:lstStyle/>
                    <a:p>
                      <a:endParaRPr lang="en-US" sz="1600" dirty="0">
                        <a:solidFill>
                          <a:schemeClr val="tx1"/>
                        </a:solidFill>
                      </a:endParaRPr>
                    </a:p>
                  </a:txBody>
                  <a:tcPr marL="82966" marR="82966" marT="41492" marB="41492"/>
                </a:tc>
                <a:tc>
                  <a:txBody>
                    <a:bodyPr/>
                    <a:lstStyle/>
                    <a:p>
                      <a:r>
                        <a:rPr lang="en-US" sz="1600" dirty="0">
                          <a:solidFill>
                            <a:schemeClr val="tx1"/>
                          </a:solidFill>
                        </a:rPr>
                        <a:t>Blue</a:t>
                      </a:r>
                    </a:p>
                  </a:txBody>
                  <a:tcPr marL="82966" marR="82966" marT="41492" marB="41492"/>
                </a:tc>
                <a:tc>
                  <a:txBody>
                    <a:bodyPr/>
                    <a:lstStyle/>
                    <a:p>
                      <a:r>
                        <a:rPr lang="en-US" sz="1600" dirty="0">
                          <a:solidFill>
                            <a:schemeClr val="tx1"/>
                          </a:solidFill>
                        </a:rPr>
                        <a:t>Red</a:t>
                      </a:r>
                    </a:p>
                  </a:txBody>
                  <a:tcPr marL="82966" marR="82966" marT="41492" marB="41492"/>
                </a:tc>
                <a:tc>
                  <a:txBody>
                    <a:bodyPr/>
                    <a:lstStyle/>
                    <a:p>
                      <a:r>
                        <a:rPr lang="en-US" sz="1600" dirty="0">
                          <a:solidFill>
                            <a:schemeClr val="tx1"/>
                          </a:solidFill>
                        </a:rPr>
                        <a:t>Pink</a:t>
                      </a:r>
                    </a:p>
                  </a:txBody>
                  <a:tcPr marL="82966" marR="82966" marT="41492" marB="41492"/>
                </a:tc>
                <a:tc>
                  <a:txBody>
                    <a:bodyPr/>
                    <a:lstStyle/>
                    <a:p>
                      <a:r>
                        <a:rPr lang="en-US" sz="1600" dirty="0">
                          <a:solidFill>
                            <a:schemeClr val="tx1"/>
                          </a:solidFill>
                        </a:rPr>
                        <a:t>Total</a:t>
                      </a:r>
                    </a:p>
                  </a:txBody>
                  <a:tcPr marL="82966" marR="82966" marT="41492" marB="41492"/>
                </a:tc>
                <a:extLst>
                  <a:ext uri="{0D108BD9-81ED-4DB2-BD59-A6C34878D82A}">
                    <a16:rowId xmlns:a16="http://schemas.microsoft.com/office/drawing/2014/main" val="10000"/>
                  </a:ext>
                </a:extLst>
              </a:tr>
              <a:tr h="336550">
                <a:tc>
                  <a:txBody>
                    <a:bodyPr/>
                    <a:lstStyle/>
                    <a:p>
                      <a:r>
                        <a:rPr lang="en-US" sz="1600" dirty="0">
                          <a:solidFill>
                            <a:schemeClr val="tx1"/>
                          </a:solidFill>
                        </a:rPr>
                        <a:t>Male</a:t>
                      </a:r>
                    </a:p>
                  </a:txBody>
                  <a:tcPr marL="82966" marR="82966" marT="41492" marB="41492"/>
                </a:tc>
                <a:tc>
                  <a:txBody>
                    <a:bodyPr/>
                    <a:lstStyle/>
                    <a:p>
                      <a:r>
                        <a:rPr lang="en-US" sz="1600" dirty="0">
                          <a:solidFill>
                            <a:schemeClr val="tx1"/>
                          </a:solidFill>
                        </a:rPr>
                        <a:t>4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1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0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5</a:t>
                      </a:r>
                    </a:p>
                  </a:txBody>
                  <a:tcPr marL="82966" marR="82966" marT="41492" marB="41492"/>
                </a:tc>
                <a:extLst>
                  <a:ext uri="{0D108BD9-81ED-4DB2-BD59-A6C34878D82A}">
                    <a16:rowId xmlns:a16="http://schemas.microsoft.com/office/drawing/2014/main" val="10001"/>
                  </a:ext>
                </a:extLst>
              </a:tr>
              <a:tr h="336550">
                <a:tc>
                  <a:txBody>
                    <a:bodyPr/>
                    <a:lstStyle/>
                    <a:p>
                      <a:r>
                        <a:rPr lang="en-US" sz="1600" dirty="0">
                          <a:solidFill>
                            <a:schemeClr val="tx1"/>
                          </a:solidFill>
                        </a:rPr>
                        <a:t>Female</a:t>
                      </a:r>
                    </a:p>
                  </a:txBody>
                  <a:tcPr marL="82966" marR="82966" marT="41492" marB="41492"/>
                </a:tc>
                <a:tc>
                  <a:txBody>
                    <a:bodyPr/>
                    <a:lstStyle/>
                    <a:p>
                      <a:r>
                        <a:rPr lang="en-US" sz="1600" dirty="0">
                          <a:solidFill>
                            <a:schemeClr val="tx1"/>
                          </a:solidFill>
                        </a:rPr>
                        <a:t>0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4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1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5</a:t>
                      </a:r>
                    </a:p>
                  </a:txBody>
                  <a:tcPr marL="82966" marR="82966" marT="41492" marB="41492"/>
                </a:tc>
                <a:extLst>
                  <a:ext uri="{0D108BD9-81ED-4DB2-BD59-A6C34878D82A}">
                    <a16:rowId xmlns:a16="http://schemas.microsoft.com/office/drawing/2014/main" val="10002"/>
                  </a:ext>
                </a:extLst>
              </a:tr>
              <a:tr h="336550">
                <a:tc>
                  <a:txBody>
                    <a:bodyPr/>
                    <a:lstStyle/>
                    <a:p>
                      <a:r>
                        <a:rPr lang="en-US" sz="1600" dirty="0">
                          <a:solidFill>
                            <a:schemeClr val="tx1"/>
                          </a:solidFill>
                        </a:rPr>
                        <a:t>Total</a:t>
                      </a:r>
                    </a:p>
                  </a:txBody>
                  <a:tcPr marL="82966" marR="82966" marT="41492" marB="41492"/>
                </a:tc>
                <a:tc>
                  <a:txBody>
                    <a:bodyPr/>
                    <a:lstStyle/>
                    <a:p>
                      <a:r>
                        <a:rPr lang="en-US" sz="1600" dirty="0">
                          <a:solidFill>
                            <a:schemeClr val="tx1"/>
                          </a:solidFill>
                        </a:rPr>
                        <a:t>4</a:t>
                      </a:r>
                    </a:p>
                  </a:txBody>
                  <a:tcPr marL="82966" marR="82966" marT="41492" marB="41492"/>
                </a:tc>
                <a:tc>
                  <a:txBody>
                    <a:bodyPr/>
                    <a:lstStyle/>
                    <a:p>
                      <a:r>
                        <a:rPr lang="en-US" sz="1600" dirty="0">
                          <a:solidFill>
                            <a:schemeClr val="tx1"/>
                          </a:solidFill>
                        </a:rPr>
                        <a:t>5</a:t>
                      </a:r>
                    </a:p>
                  </a:txBody>
                  <a:tcPr marL="82966" marR="82966" marT="41492" marB="41492"/>
                </a:tc>
                <a:tc>
                  <a:txBody>
                    <a:bodyPr/>
                    <a:lstStyle/>
                    <a:p>
                      <a:r>
                        <a:rPr lang="en-US" sz="1600" dirty="0">
                          <a:solidFill>
                            <a:schemeClr val="tx1"/>
                          </a:solidFill>
                        </a:rPr>
                        <a:t>1</a:t>
                      </a:r>
                    </a:p>
                  </a:txBody>
                  <a:tcPr marL="82966" marR="82966" marT="41492" marB="41492"/>
                </a:tc>
                <a:tc>
                  <a:txBody>
                    <a:bodyPr/>
                    <a:lstStyle/>
                    <a:p>
                      <a:r>
                        <a:rPr lang="en-US" sz="1600" dirty="0">
                          <a:solidFill>
                            <a:schemeClr val="tx1"/>
                          </a:solidFill>
                        </a:rPr>
                        <a:t>10</a:t>
                      </a:r>
                    </a:p>
                  </a:txBody>
                  <a:tcPr marL="82966" marR="82966" marT="41492" marB="41492"/>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633413" y="4551363"/>
          <a:ext cx="6097585" cy="1346200"/>
        </p:xfrm>
        <a:graphic>
          <a:graphicData uri="http://schemas.openxmlformats.org/drawingml/2006/table">
            <a:tbl>
              <a:tblPr firstRow="1" firstCol="1" lastRow="1" lastCol="1" bandRow="1">
                <a:tableStyleId>{5C22544A-7EE6-4342-B048-85BDC9FD1C3A}</a:tableStyleId>
              </a:tblPr>
              <a:tblGrid>
                <a:gridCol w="1219517">
                  <a:extLst>
                    <a:ext uri="{9D8B030D-6E8A-4147-A177-3AD203B41FA5}">
                      <a16:colId xmlns:a16="http://schemas.microsoft.com/office/drawing/2014/main" val="20000"/>
                    </a:ext>
                  </a:extLst>
                </a:gridCol>
                <a:gridCol w="1219517">
                  <a:extLst>
                    <a:ext uri="{9D8B030D-6E8A-4147-A177-3AD203B41FA5}">
                      <a16:colId xmlns:a16="http://schemas.microsoft.com/office/drawing/2014/main" val="20001"/>
                    </a:ext>
                  </a:extLst>
                </a:gridCol>
                <a:gridCol w="1219517">
                  <a:extLst>
                    <a:ext uri="{9D8B030D-6E8A-4147-A177-3AD203B41FA5}">
                      <a16:colId xmlns:a16="http://schemas.microsoft.com/office/drawing/2014/main" val="20002"/>
                    </a:ext>
                  </a:extLst>
                </a:gridCol>
                <a:gridCol w="1219517">
                  <a:extLst>
                    <a:ext uri="{9D8B030D-6E8A-4147-A177-3AD203B41FA5}">
                      <a16:colId xmlns:a16="http://schemas.microsoft.com/office/drawing/2014/main" val="20003"/>
                    </a:ext>
                  </a:extLst>
                </a:gridCol>
                <a:gridCol w="1219517">
                  <a:extLst>
                    <a:ext uri="{9D8B030D-6E8A-4147-A177-3AD203B41FA5}">
                      <a16:colId xmlns:a16="http://schemas.microsoft.com/office/drawing/2014/main" val="20004"/>
                    </a:ext>
                  </a:extLst>
                </a:gridCol>
              </a:tblGrid>
              <a:tr h="336550">
                <a:tc>
                  <a:txBody>
                    <a:bodyPr/>
                    <a:lstStyle/>
                    <a:p>
                      <a:endParaRPr lang="en-US" sz="1600" dirty="0">
                        <a:solidFill>
                          <a:schemeClr val="tx1"/>
                        </a:solidFill>
                      </a:endParaRPr>
                    </a:p>
                  </a:txBody>
                  <a:tcPr marL="82966" marR="82966" marT="41492" marB="41492"/>
                </a:tc>
                <a:tc>
                  <a:txBody>
                    <a:bodyPr/>
                    <a:lstStyle/>
                    <a:p>
                      <a:r>
                        <a:rPr lang="en-US" sz="1600" dirty="0">
                          <a:solidFill>
                            <a:schemeClr val="tx1"/>
                          </a:solidFill>
                        </a:rPr>
                        <a:t>Blue</a:t>
                      </a:r>
                    </a:p>
                  </a:txBody>
                  <a:tcPr marL="82966" marR="82966" marT="41492" marB="41492"/>
                </a:tc>
                <a:tc>
                  <a:txBody>
                    <a:bodyPr/>
                    <a:lstStyle/>
                    <a:p>
                      <a:r>
                        <a:rPr lang="en-US" sz="1600" dirty="0">
                          <a:solidFill>
                            <a:schemeClr val="tx1"/>
                          </a:solidFill>
                        </a:rPr>
                        <a:t>Red</a:t>
                      </a:r>
                    </a:p>
                  </a:txBody>
                  <a:tcPr marL="82966" marR="82966" marT="41492" marB="41492"/>
                </a:tc>
                <a:tc>
                  <a:txBody>
                    <a:bodyPr/>
                    <a:lstStyle/>
                    <a:p>
                      <a:r>
                        <a:rPr lang="en-US" sz="1600" dirty="0">
                          <a:solidFill>
                            <a:schemeClr val="tx1"/>
                          </a:solidFill>
                        </a:rPr>
                        <a:t>Pink</a:t>
                      </a:r>
                    </a:p>
                  </a:txBody>
                  <a:tcPr marL="82966" marR="82966" marT="41492" marB="41492"/>
                </a:tc>
                <a:tc>
                  <a:txBody>
                    <a:bodyPr/>
                    <a:lstStyle/>
                    <a:p>
                      <a:r>
                        <a:rPr lang="en-US" sz="1600" dirty="0">
                          <a:solidFill>
                            <a:schemeClr val="tx1"/>
                          </a:solidFill>
                        </a:rPr>
                        <a:t>Total</a:t>
                      </a:r>
                    </a:p>
                  </a:txBody>
                  <a:tcPr marL="82966" marR="82966" marT="41492" marB="41492"/>
                </a:tc>
                <a:extLst>
                  <a:ext uri="{0D108BD9-81ED-4DB2-BD59-A6C34878D82A}">
                    <a16:rowId xmlns:a16="http://schemas.microsoft.com/office/drawing/2014/main" val="10000"/>
                  </a:ext>
                </a:extLst>
              </a:tr>
              <a:tr h="336550">
                <a:tc>
                  <a:txBody>
                    <a:bodyPr/>
                    <a:lstStyle/>
                    <a:p>
                      <a:r>
                        <a:rPr lang="en-US" sz="1600" dirty="0">
                          <a:solidFill>
                            <a:schemeClr val="tx1"/>
                          </a:solidFill>
                        </a:rPr>
                        <a:t>Cake</a:t>
                      </a:r>
                    </a:p>
                  </a:txBody>
                  <a:tcPr marL="82966" marR="82966" marT="41492" marB="41492"/>
                </a:tc>
                <a:tc>
                  <a:txBody>
                    <a:bodyPr/>
                    <a:lstStyle/>
                    <a:p>
                      <a:r>
                        <a:rPr lang="en-US" sz="1600" dirty="0">
                          <a:solidFill>
                            <a:schemeClr val="tx1"/>
                          </a:solidFill>
                        </a:rPr>
                        <a:t>2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3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0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5</a:t>
                      </a:r>
                    </a:p>
                  </a:txBody>
                  <a:tcPr marL="82966" marR="82966" marT="41492" marB="41492"/>
                </a:tc>
                <a:extLst>
                  <a:ext uri="{0D108BD9-81ED-4DB2-BD59-A6C34878D82A}">
                    <a16:rowId xmlns:a16="http://schemas.microsoft.com/office/drawing/2014/main" val="10001"/>
                  </a:ext>
                </a:extLst>
              </a:tr>
              <a:tr h="336550">
                <a:tc>
                  <a:txBody>
                    <a:bodyPr/>
                    <a:lstStyle/>
                    <a:p>
                      <a:r>
                        <a:rPr lang="en-US" sz="1600" dirty="0">
                          <a:solidFill>
                            <a:schemeClr val="tx1"/>
                          </a:solidFill>
                        </a:rPr>
                        <a:t>Pasta</a:t>
                      </a:r>
                    </a:p>
                  </a:txBody>
                  <a:tcPr marL="82966" marR="82966" marT="41492" marB="41492"/>
                </a:tc>
                <a:tc>
                  <a:txBody>
                    <a:bodyPr/>
                    <a:lstStyle/>
                    <a:p>
                      <a:r>
                        <a:rPr lang="en-US" sz="1600" dirty="0">
                          <a:solidFill>
                            <a:schemeClr val="tx1"/>
                          </a:solidFill>
                        </a:rPr>
                        <a:t>2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2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1 </a:t>
                      </a:r>
                      <a:r>
                        <a:rPr lang="en-US" sz="1600" dirty="0" smtClean="0">
                          <a:solidFill>
                            <a:schemeClr val="tx1"/>
                          </a:solidFill>
                        </a:rPr>
                        <a:t>()</a:t>
                      </a:r>
                      <a:endParaRPr lang="en-US" sz="1600" dirty="0">
                        <a:solidFill>
                          <a:schemeClr val="tx1"/>
                        </a:solidFill>
                      </a:endParaRPr>
                    </a:p>
                  </a:txBody>
                  <a:tcPr marL="82966" marR="82966" marT="41492" marB="41492"/>
                </a:tc>
                <a:tc>
                  <a:txBody>
                    <a:bodyPr/>
                    <a:lstStyle/>
                    <a:p>
                      <a:r>
                        <a:rPr lang="en-US" sz="1600" dirty="0">
                          <a:solidFill>
                            <a:schemeClr val="tx1"/>
                          </a:solidFill>
                        </a:rPr>
                        <a:t>5</a:t>
                      </a:r>
                    </a:p>
                  </a:txBody>
                  <a:tcPr marL="82966" marR="82966" marT="41492" marB="41492"/>
                </a:tc>
                <a:extLst>
                  <a:ext uri="{0D108BD9-81ED-4DB2-BD59-A6C34878D82A}">
                    <a16:rowId xmlns:a16="http://schemas.microsoft.com/office/drawing/2014/main" val="10002"/>
                  </a:ext>
                </a:extLst>
              </a:tr>
              <a:tr h="336550">
                <a:tc>
                  <a:txBody>
                    <a:bodyPr/>
                    <a:lstStyle/>
                    <a:p>
                      <a:r>
                        <a:rPr lang="en-US" sz="1600" dirty="0">
                          <a:solidFill>
                            <a:schemeClr val="tx1"/>
                          </a:solidFill>
                        </a:rPr>
                        <a:t>Total</a:t>
                      </a:r>
                    </a:p>
                  </a:txBody>
                  <a:tcPr marL="82966" marR="82966" marT="41492" marB="41492"/>
                </a:tc>
                <a:tc>
                  <a:txBody>
                    <a:bodyPr/>
                    <a:lstStyle/>
                    <a:p>
                      <a:r>
                        <a:rPr lang="en-US" sz="1600" dirty="0">
                          <a:solidFill>
                            <a:schemeClr val="tx1"/>
                          </a:solidFill>
                        </a:rPr>
                        <a:t>4</a:t>
                      </a:r>
                    </a:p>
                  </a:txBody>
                  <a:tcPr marL="82966" marR="82966" marT="41492" marB="41492"/>
                </a:tc>
                <a:tc>
                  <a:txBody>
                    <a:bodyPr/>
                    <a:lstStyle/>
                    <a:p>
                      <a:r>
                        <a:rPr lang="en-US" sz="1600" dirty="0">
                          <a:solidFill>
                            <a:schemeClr val="tx1"/>
                          </a:solidFill>
                        </a:rPr>
                        <a:t>5</a:t>
                      </a:r>
                    </a:p>
                  </a:txBody>
                  <a:tcPr marL="82966" marR="82966" marT="41492" marB="41492"/>
                </a:tc>
                <a:tc>
                  <a:txBody>
                    <a:bodyPr/>
                    <a:lstStyle/>
                    <a:p>
                      <a:r>
                        <a:rPr lang="en-US" sz="1600" dirty="0">
                          <a:solidFill>
                            <a:schemeClr val="tx1"/>
                          </a:solidFill>
                        </a:rPr>
                        <a:t>1</a:t>
                      </a:r>
                    </a:p>
                  </a:txBody>
                  <a:tcPr marL="82966" marR="82966" marT="41492" marB="41492"/>
                </a:tc>
                <a:tc>
                  <a:txBody>
                    <a:bodyPr/>
                    <a:lstStyle/>
                    <a:p>
                      <a:r>
                        <a:rPr lang="en-US" sz="1600" dirty="0">
                          <a:solidFill>
                            <a:schemeClr val="tx1"/>
                          </a:solidFill>
                        </a:rPr>
                        <a:t>10</a:t>
                      </a:r>
                    </a:p>
                  </a:txBody>
                  <a:tcPr marL="82966" marR="82966" marT="41492" marB="41492"/>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00200"/>
            <a:ext cx="7866277" cy="4791075"/>
          </a:xfrm>
          <a:prstGeom prst="rect">
            <a:avLst/>
          </a:prstGeom>
        </p:spPr>
      </p:pic>
      <p:sp>
        <p:nvSpPr>
          <p:cNvPr id="10" name="Rectangle 2"/>
          <p:cNvSpPr>
            <a:spLocks noGrp="1" noChangeArrowheads="1"/>
          </p:cNvSpPr>
          <p:nvPr>
            <p:ph type="title"/>
          </p:nvPr>
        </p:nvSpPr>
        <p:spPr>
          <a:xfrm>
            <a:off x="685800" y="304800"/>
            <a:ext cx="7793038" cy="609600"/>
          </a:xfrm>
        </p:spPr>
        <p:txBody>
          <a:bodyPr/>
          <a:lstStyle/>
          <a:p>
            <a:r>
              <a:rPr lang="en-US" altLang="en-US" sz="3200" dirty="0" smtClean="0"/>
              <a:t>Chi-Square Table</a:t>
            </a:r>
          </a:p>
        </p:txBody>
      </p:sp>
    </p:spTree>
    <p:extLst>
      <p:ext uri="{BB962C8B-B14F-4D97-AF65-F5344CB8AC3E}">
        <p14:creationId xmlns:p14="http://schemas.microsoft.com/office/powerpoint/2010/main" val="307379966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274638"/>
            <a:ext cx="8226425" cy="1143000"/>
          </a:xfrm>
        </p:spPr>
        <p:txBody>
          <a:bodyPr/>
          <a:lstStyle/>
          <a:p>
            <a:pPr defTabSz="414726" eaLnBrk="1">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US" altLang="en-US" sz="3991" dirty="0">
                <a:ea typeface="+mj-ea"/>
              </a:rPr>
              <a:t>Exercise </a:t>
            </a:r>
            <a:r>
              <a:rPr lang="en-US" altLang="en-US" sz="3991" dirty="0" smtClean="0">
                <a:ea typeface="+mj-ea"/>
              </a:rPr>
              <a:t>3 - Sol</a:t>
            </a:r>
            <a:endParaRPr lang="en-US" altLang="en-US" sz="3991" dirty="0">
              <a:ea typeface="+mj-ea"/>
            </a:endParaRPr>
          </a:p>
        </p:txBody>
      </p:sp>
      <p:sp>
        <p:nvSpPr>
          <p:cNvPr id="9219" name="Rectangle 2"/>
          <p:cNvSpPr>
            <a:spLocks noGrp="1" noChangeArrowheads="1"/>
          </p:cNvSpPr>
          <p:nvPr>
            <p:ph type="body" idx="1"/>
          </p:nvPr>
        </p:nvSpPr>
        <p:spPr>
          <a:xfrm>
            <a:off x="457200" y="1604963"/>
            <a:ext cx="8785225" cy="3975100"/>
          </a:xfrm>
        </p:spPr>
        <p:txBody>
          <a:bodyPr/>
          <a:lstStyle/>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2540" dirty="0">
                <a:ea typeface="+mn-ea"/>
              </a:rPr>
              <a:t>Color and gender</a:t>
            </a: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ea typeface="+mn-ea"/>
            </a:endParaRPr>
          </a:p>
          <a:p>
            <a:pPr marL="1440" indent="0" defTabSz="414726" eaLnBrk="1">
              <a:spcBef>
                <a:spcPts val="1293"/>
              </a:spcBef>
              <a:buSzPct val="45000"/>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1089" dirty="0">
                <a:ea typeface="+mn-ea"/>
              </a:rPr>
              <a:t> Correlation (</a:t>
            </a:r>
            <a:r>
              <a:rPr lang="en-US" altLang="en-US" sz="1089" dirty="0" err="1">
                <a:ea typeface="+mn-ea"/>
              </a:rPr>
              <a:t>color,gender</a:t>
            </a:r>
            <a:r>
              <a:rPr lang="en-US" altLang="en-US" sz="1089" dirty="0">
                <a:ea typeface="+mn-ea"/>
              </a:rPr>
              <a:t>) = (4-2)^2/2 + (1-2.5)^2/2.5 + (0-0.5)^2/0.5 + (0-2)^2/2 + (4-2.5)^2/2.5 + (1-0.5)^2/0.5 = 6.8 -&gt; </a:t>
            </a:r>
            <a:r>
              <a:rPr lang="en-US" altLang="en-US" sz="1089" dirty="0" smtClean="0">
                <a:ea typeface="+mn-ea"/>
              </a:rPr>
              <a:t>Correlated</a:t>
            </a:r>
            <a:endParaRPr lang="en-US" altLang="en-US" sz="1089" dirty="0">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2540" dirty="0">
                <a:ea typeface="+mn-ea"/>
              </a:rPr>
              <a:t>Color and food</a:t>
            </a: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ea typeface="+mn-ea"/>
            </a:endParaRPr>
          </a:p>
          <a:p>
            <a:pPr marL="506887" indent="-505448" defTabSz="414726" eaLnBrk="1">
              <a:spcBef>
                <a:spcPts val="1293"/>
              </a:spcBef>
              <a:buSzPct val="45000"/>
              <a:buFont typeface="Wingdings" panose="05000000000000000000" pitchFamily="2" charset="2"/>
              <a:buChar char=""/>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2540" dirty="0">
              <a:ea typeface="+mn-ea"/>
            </a:endParaRPr>
          </a:p>
          <a:p>
            <a:pPr marL="1440" indent="0" defTabSz="414726" eaLnBrk="1">
              <a:spcBef>
                <a:spcPts val="1293"/>
              </a:spcBef>
              <a:buSzPct val="45000"/>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1089" dirty="0">
                <a:ea typeface="+mn-ea"/>
              </a:rPr>
              <a:t> Correlation (</a:t>
            </a:r>
            <a:r>
              <a:rPr lang="en-US" altLang="en-US" sz="1089" dirty="0" err="1">
                <a:ea typeface="+mn-ea"/>
              </a:rPr>
              <a:t>color,food</a:t>
            </a:r>
            <a:r>
              <a:rPr lang="en-US" altLang="en-US" sz="1089" dirty="0">
                <a:ea typeface="+mn-ea"/>
              </a:rPr>
              <a:t>) = (2-2)^2/2 + (3-2.5)^2/2.5 + (0-0.5)^2/0.5 + (2-2)^2/2 + (2-2.5)^2/2.5 + (1-0.5)^2/0.5 = 1.2 -&gt; Not </a:t>
            </a:r>
            <a:r>
              <a:rPr lang="en-US" altLang="en-US" sz="1089" dirty="0" smtClean="0">
                <a:ea typeface="+mn-ea"/>
              </a:rPr>
              <a:t>Correlated</a:t>
            </a:r>
          </a:p>
          <a:p>
            <a:pPr marL="1440" indent="0" defTabSz="414726" eaLnBrk="1">
              <a:spcBef>
                <a:spcPts val="1293"/>
              </a:spcBef>
              <a:buSzPct val="45000"/>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r>
              <a:rPr lang="en-US" altLang="en-US" sz="1089" dirty="0">
                <a:ea typeface="+mn-ea"/>
              </a:rPr>
              <a:t>.</a:t>
            </a:r>
          </a:p>
          <a:p>
            <a:pPr marL="1440" indent="0" defTabSz="414726" eaLnBrk="1">
              <a:spcBef>
                <a:spcPts val="1293"/>
              </a:spcBef>
              <a:buSzPct val="45000"/>
              <a:tabLst>
                <a:tab pos="506887" algn="l"/>
                <a:tab pos="609129" algn="l"/>
                <a:tab pos="1023856" algn="l"/>
                <a:tab pos="1438582" algn="l"/>
                <a:tab pos="1853308" algn="l"/>
                <a:tab pos="2268034" algn="l"/>
                <a:tab pos="2682760" algn="l"/>
                <a:tab pos="3097486" algn="l"/>
                <a:tab pos="3512212" algn="l"/>
                <a:tab pos="3926938" algn="l"/>
                <a:tab pos="4341665" algn="l"/>
                <a:tab pos="4756391" algn="l"/>
                <a:tab pos="5171117" algn="l"/>
                <a:tab pos="5585843" algn="l"/>
                <a:tab pos="6000569" algn="l"/>
                <a:tab pos="6415295" algn="l"/>
                <a:tab pos="6830021" algn="l"/>
                <a:tab pos="7244747" algn="l"/>
                <a:tab pos="7659473" algn="l"/>
                <a:tab pos="8074200" algn="l"/>
                <a:tab pos="8488926" algn="l"/>
              </a:tabLst>
              <a:defRPr/>
            </a:pPr>
            <a:endParaRPr lang="en-US" altLang="en-US" sz="1089" dirty="0">
              <a:ea typeface="+mn-ea"/>
            </a:endParaRPr>
          </a:p>
        </p:txBody>
      </p:sp>
      <p:graphicFrame>
        <p:nvGraphicFramePr>
          <p:cNvPr id="2" name="Table 1"/>
          <p:cNvGraphicFramePr>
            <a:graphicFrameLocks noGrp="1"/>
          </p:cNvGraphicFramePr>
          <p:nvPr/>
        </p:nvGraphicFramePr>
        <p:xfrm>
          <a:off x="6853238" y="111125"/>
          <a:ext cx="2266952" cy="2924178"/>
        </p:xfrm>
        <a:graphic>
          <a:graphicData uri="http://schemas.openxmlformats.org/drawingml/2006/table">
            <a:tbl>
              <a:tblPr firstRow="1" bandRow="1">
                <a:tableStyleId>{5C22544A-7EE6-4342-B048-85BDC9FD1C3A}</a:tableStyleId>
              </a:tblPr>
              <a:tblGrid>
                <a:gridCol w="566738">
                  <a:extLst>
                    <a:ext uri="{9D8B030D-6E8A-4147-A177-3AD203B41FA5}">
                      <a16:colId xmlns:a16="http://schemas.microsoft.com/office/drawing/2014/main" val="20000"/>
                    </a:ext>
                  </a:extLst>
                </a:gridCol>
                <a:gridCol w="566738">
                  <a:extLst>
                    <a:ext uri="{9D8B030D-6E8A-4147-A177-3AD203B41FA5}">
                      <a16:colId xmlns:a16="http://schemas.microsoft.com/office/drawing/2014/main" val="20001"/>
                    </a:ext>
                  </a:extLst>
                </a:gridCol>
                <a:gridCol w="566738">
                  <a:extLst>
                    <a:ext uri="{9D8B030D-6E8A-4147-A177-3AD203B41FA5}">
                      <a16:colId xmlns:a16="http://schemas.microsoft.com/office/drawing/2014/main" val="20002"/>
                    </a:ext>
                  </a:extLst>
                </a:gridCol>
                <a:gridCol w="566738">
                  <a:extLst>
                    <a:ext uri="{9D8B030D-6E8A-4147-A177-3AD203B41FA5}">
                      <a16:colId xmlns:a16="http://schemas.microsoft.com/office/drawing/2014/main" val="20003"/>
                    </a:ext>
                  </a:extLst>
                </a:gridCol>
              </a:tblGrid>
              <a:tr h="418238">
                <a:tc>
                  <a:txBody>
                    <a:bodyPr/>
                    <a:lstStyle/>
                    <a:p>
                      <a:r>
                        <a:rPr lang="en-US" sz="1100" dirty="0"/>
                        <a:t>ID</a:t>
                      </a:r>
                    </a:p>
                  </a:txBody>
                  <a:tcPr marL="82958" marR="82958" marT="41474" marB="41474"/>
                </a:tc>
                <a:tc>
                  <a:txBody>
                    <a:bodyPr/>
                    <a:lstStyle/>
                    <a:p>
                      <a:r>
                        <a:rPr lang="en-US" sz="1100" dirty="0"/>
                        <a:t>Gender</a:t>
                      </a:r>
                    </a:p>
                  </a:txBody>
                  <a:tcPr marL="82958" marR="82958" marT="41474" marB="41474"/>
                </a:tc>
                <a:tc>
                  <a:txBody>
                    <a:bodyPr/>
                    <a:lstStyle/>
                    <a:p>
                      <a:r>
                        <a:rPr lang="en-US" sz="1100" dirty="0"/>
                        <a:t>Fav. Color</a:t>
                      </a:r>
                    </a:p>
                  </a:txBody>
                  <a:tcPr marL="82958" marR="82958" marT="41474" marB="41474"/>
                </a:tc>
                <a:tc>
                  <a:txBody>
                    <a:bodyPr/>
                    <a:lstStyle/>
                    <a:p>
                      <a:r>
                        <a:rPr lang="en-US" sz="1100" dirty="0"/>
                        <a:t>Fav. Food</a:t>
                      </a:r>
                    </a:p>
                  </a:txBody>
                  <a:tcPr marL="82958" marR="82958" marT="41474" marB="41474"/>
                </a:tc>
                <a:extLst>
                  <a:ext uri="{0D108BD9-81ED-4DB2-BD59-A6C34878D82A}">
                    <a16:rowId xmlns:a16="http://schemas.microsoft.com/office/drawing/2014/main" val="10000"/>
                  </a:ext>
                </a:extLst>
              </a:tr>
              <a:tr h="250594">
                <a:tc>
                  <a:txBody>
                    <a:bodyPr/>
                    <a:lstStyle/>
                    <a:p>
                      <a:r>
                        <a:rPr lang="en-US" sz="1100" dirty="0"/>
                        <a:t>1</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1"/>
                  </a:ext>
                </a:extLst>
              </a:tr>
              <a:tr h="250594">
                <a:tc>
                  <a:txBody>
                    <a:bodyPr/>
                    <a:lstStyle/>
                    <a:p>
                      <a:r>
                        <a:rPr lang="en-US" sz="1100" dirty="0"/>
                        <a:t>2</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2"/>
                  </a:ext>
                </a:extLst>
              </a:tr>
              <a:tr h="250594">
                <a:tc>
                  <a:txBody>
                    <a:bodyPr/>
                    <a:lstStyle/>
                    <a:p>
                      <a:r>
                        <a:rPr lang="en-US" sz="1100" dirty="0"/>
                        <a:t>3</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3"/>
                  </a:ext>
                </a:extLst>
              </a:tr>
              <a:tr h="250594">
                <a:tc>
                  <a:txBody>
                    <a:bodyPr/>
                    <a:lstStyle/>
                    <a:p>
                      <a:r>
                        <a:rPr lang="en-US" sz="1100" dirty="0"/>
                        <a:t>4</a:t>
                      </a:r>
                    </a:p>
                  </a:txBody>
                  <a:tcPr marL="82958" marR="82958" marT="41474" marB="41474"/>
                </a:tc>
                <a:tc>
                  <a:txBody>
                    <a:bodyPr/>
                    <a:lstStyle/>
                    <a:p>
                      <a:r>
                        <a:rPr lang="en-US" sz="1100" dirty="0"/>
                        <a:t>M</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4"/>
                  </a:ext>
                </a:extLst>
              </a:tr>
              <a:tr h="250594">
                <a:tc>
                  <a:txBody>
                    <a:bodyPr/>
                    <a:lstStyle/>
                    <a:p>
                      <a:r>
                        <a:rPr lang="en-US" sz="1100" dirty="0"/>
                        <a:t>5</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5"/>
                  </a:ext>
                </a:extLst>
              </a:tr>
              <a:tr h="250594">
                <a:tc>
                  <a:txBody>
                    <a:bodyPr/>
                    <a:lstStyle/>
                    <a:p>
                      <a:r>
                        <a:rPr lang="en-US" sz="1100" dirty="0"/>
                        <a:t>6</a:t>
                      </a:r>
                    </a:p>
                  </a:txBody>
                  <a:tcPr marL="82958" marR="82958" marT="41474" marB="41474"/>
                </a:tc>
                <a:tc>
                  <a:txBody>
                    <a:bodyPr/>
                    <a:lstStyle/>
                    <a:p>
                      <a:r>
                        <a:rPr lang="en-US" sz="1100" dirty="0"/>
                        <a:t>F</a:t>
                      </a:r>
                    </a:p>
                  </a:txBody>
                  <a:tcPr marL="82958" marR="82958" marT="41474" marB="41474"/>
                </a:tc>
                <a:tc>
                  <a:txBody>
                    <a:bodyPr/>
                    <a:lstStyle/>
                    <a:p>
                      <a:r>
                        <a:rPr lang="en-US" sz="1100" dirty="0"/>
                        <a:t>Pink</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6"/>
                  </a:ext>
                </a:extLst>
              </a:tr>
              <a:tr h="250594">
                <a:tc>
                  <a:txBody>
                    <a:bodyPr/>
                    <a:lstStyle/>
                    <a:p>
                      <a:r>
                        <a:rPr lang="en-US" sz="1100" dirty="0"/>
                        <a:t>7</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07"/>
                  </a:ext>
                </a:extLst>
              </a:tr>
              <a:tr h="250594">
                <a:tc>
                  <a:txBody>
                    <a:bodyPr/>
                    <a:lstStyle/>
                    <a:p>
                      <a:r>
                        <a:rPr lang="en-US" sz="1100" dirty="0"/>
                        <a:t>8</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8"/>
                  </a:ext>
                </a:extLst>
              </a:tr>
              <a:tr h="250594">
                <a:tc>
                  <a:txBody>
                    <a:bodyPr/>
                    <a:lstStyle/>
                    <a:p>
                      <a:r>
                        <a:rPr lang="en-US" sz="1100" dirty="0"/>
                        <a:t>9</a:t>
                      </a:r>
                    </a:p>
                  </a:txBody>
                  <a:tcPr marL="82958" marR="82958" marT="41474" marB="41474"/>
                </a:tc>
                <a:tc>
                  <a:txBody>
                    <a:bodyPr/>
                    <a:lstStyle/>
                    <a:p>
                      <a:r>
                        <a:rPr lang="en-US" sz="1100" dirty="0"/>
                        <a:t>F</a:t>
                      </a:r>
                    </a:p>
                  </a:txBody>
                  <a:tcPr marL="82958" marR="82958" marT="41474" marB="41474"/>
                </a:tc>
                <a:tc>
                  <a:txBody>
                    <a:bodyPr/>
                    <a:lstStyle/>
                    <a:p>
                      <a:r>
                        <a:rPr lang="en-US" sz="1100" dirty="0"/>
                        <a:t>Red</a:t>
                      </a:r>
                    </a:p>
                  </a:txBody>
                  <a:tcPr marL="82958" marR="82958" marT="41474" marB="41474"/>
                </a:tc>
                <a:tc>
                  <a:txBody>
                    <a:bodyPr/>
                    <a:lstStyle/>
                    <a:p>
                      <a:r>
                        <a:rPr lang="en-US" sz="1100" dirty="0"/>
                        <a:t>Pasta</a:t>
                      </a:r>
                    </a:p>
                  </a:txBody>
                  <a:tcPr marL="82958" marR="82958" marT="41474" marB="41474"/>
                </a:tc>
                <a:extLst>
                  <a:ext uri="{0D108BD9-81ED-4DB2-BD59-A6C34878D82A}">
                    <a16:rowId xmlns:a16="http://schemas.microsoft.com/office/drawing/2014/main" val="10009"/>
                  </a:ext>
                </a:extLst>
              </a:tr>
              <a:tr h="250594">
                <a:tc>
                  <a:txBody>
                    <a:bodyPr/>
                    <a:lstStyle/>
                    <a:p>
                      <a:r>
                        <a:rPr lang="en-US" sz="1100" dirty="0"/>
                        <a:t>10</a:t>
                      </a:r>
                    </a:p>
                  </a:txBody>
                  <a:tcPr marL="82958" marR="82958" marT="41474" marB="41474"/>
                </a:tc>
                <a:tc>
                  <a:txBody>
                    <a:bodyPr/>
                    <a:lstStyle/>
                    <a:p>
                      <a:r>
                        <a:rPr lang="en-US" sz="1100" dirty="0"/>
                        <a:t>M</a:t>
                      </a:r>
                    </a:p>
                  </a:txBody>
                  <a:tcPr marL="82958" marR="82958" marT="41474" marB="41474"/>
                </a:tc>
                <a:tc>
                  <a:txBody>
                    <a:bodyPr/>
                    <a:lstStyle/>
                    <a:p>
                      <a:r>
                        <a:rPr lang="en-US" sz="1100" dirty="0"/>
                        <a:t>Blue</a:t>
                      </a:r>
                    </a:p>
                  </a:txBody>
                  <a:tcPr marL="82958" marR="82958" marT="41474" marB="41474"/>
                </a:tc>
                <a:tc>
                  <a:txBody>
                    <a:bodyPr/>
                    <a:lstStyle/>
                    <a:p>
                      <a:r>
                        <a:rPr lang="en-US" sz="1100" dirty="0"/>
                        <a:t>Cake</a:t>
                      </a:r>
                    </a:p>
                  </a:txBody>
                  <a:tcPr marL="82958" marR="82958" marT="41474" marB="41474"/>
                </a:tc>
                <a:extLst>
                  <a:ext uri="{0D108BD9-81ED-4DB2-BD59-A6C34878D82A}">
                    <a16:rowId xmlns:a16="http://schemas.microsoft.com/office/drawing/2014/main" val="10010"/>
                  </a:ext>
                </a:extLst>
              </a:tr>
            </a:tbl>
          </a:graphicData>
        </a:graphic>
      </p:graphicFrame>
      <p:graphicFrame>
        <p:nvGraphicFramePr>
          <p:cNvPr id="3" name="Table 2"/>
          <p:cNvGraphicFramePr>
            <a:graphicFrameLocks noGrp="1"/>
          </p:cNvGraphicFramePr>
          <p:nvPr/>
        </p:nvGraphicFramePr>
        <p:xfrm>
          <a:off x="633413" y="2246313"/>
          <a:ext cx="6097585" cy="1346200"/>
        </p:xfrm>
        <a:graphic>
          <a:graphicData uri="http://schemas.openxmlformats.org/drawingml/2006/table">
            <a:tbl>
              <a:tblPr firstRow="1" firstCol="1" lastRow="1" lastCol="1" bandRow="1">
                <a:tableStyleId>{5C22544A-7EE6-4342-B048-85BDC9FD1C3A}</a:tableStyleId>
              </a:tblPr>
              <a:tblGrid>
                <a:gridCol w="1219517">
                  <a:extLst>
                    <a:ext uri="{9D8B030D-6E8A-4147-A177-3AD203B41FA5}">
                      <a16:colId xmlns:a16="http://schemas.microsoft.com/office/drawing/2014/main" val="20000"/>
                    </a:ext>
                  </a:extLst>
                </a:gridCol>
                <a:gridCol w="1219517">
                  <a:extLst>
                    <a:ext uri="{9D8B030D-6E8A-4147-A177-3AD203B41FA5}">
                      <a16:colId xmlns:a16="http://schemas.microsoft.com/office/drawing/2014/main" val="20001"/>
                    </a:ext>
                  </a:extLst>
                </a:gridCol>
                <a:gridCol w="1219517">
                  <a:extLst>
                    <a:ext uri="{9D8B030D-6E8A-4147-A177-3AD203B41FA5}">
                      <a16:colId xmlns:a16="http://schemas.microsoft.com/office/drawing/2014/main" val="20002"/>
                    </a:ext>
                  </a:extLst>
                </a:gridCol>
                <a:gridCol w="1219517">
                  <a:extLst>
                    <a:ext uri="{9D8B030D-6E8A-4147-A177-3AD203B41FA5}">
                      <a16:colId xmlns:a16="http://schemas.microsoft.com/office/drawing/2014/main" val="20003"/>
                    </a:ext>
                  </a:extLst>
                </a:gridCol>
                <a:gridCol w="1219517">
                  <a:extLst>
                    <a:ext uri="{9D8B030D-6E8A-4147-A177-3AD203B41FA5}">
                      <a16:colId xmlns:a16="http://schemas.microsoft.com/office/drawing/2014/main" val="20004"/>
                    </a:ext>
                  </a:extLst>
                </a:gridCol>
              </a:tblGrid>
              <a:tr h="336550">
                <a:tc>
                  <a:txBody>
                    <a:bodyPr/>
                    <a:lstStyle/>
                    <a:p>
                      <a:endParaRPr lang="en-US" sz="1600" dirty="0"/>
                    </a:p>
                  </a:txBody>
                  <a:tcPr marL="82966" marR="82966" marT="41492" marB="41492"/>
                </a:tc>
                <a:tc>
                  <a:txBody>
                    <a:bodyPr/>
                    <a:lstStyle/>
                    <a:p>
                      <a:r>
                        <a:rPr lang="en-US" sz="1600" dirty="0"/>
                        <a:t>Blue</a:t>
                      </a:r>
                    </a:p>
                  </a:txBody>
                  <a:tcPr marL="82966" marR="82966" marT="41492" marB="41492"/>
                </a:tc>
                <a:tc>
                  <a:txBody>
                    <a:bodyPr/>
                    <a:lstStyle/>
                    <a:p>
                      <a:r>
                        <a:rPr lang="en-US" sz="1600" dirty="0"/>
                        <a:t>Red</a:t>
                      </a:r>
                    </a:p>
                  </a:txBody>
                  <a:tcPr marL="82966" marR="82966" marT="41492" marB="41492"/>
                </a:tc>
                <a:tc>
                  <a:txBody>
                    <a:bodyPr/>
                    <a:lstStyle/>
                    <a:p>
                      <a:r>
                        <a:rPr lang="en-US" sz="1600" dirty="0"/>
                        <a:t>Pink</a:t>
                      </a:r>
                    </a:p>
                  </a:txBody>
                  <a:tcPr marL="82966" marR="82966" marT="41492" marB="41492"/>
                </a:tc>
                <a:tc>
                  <a:txBody>
                    <a:bodyPr/>
                    <a:lstStyle/>
                    <a:p>
                      <a:r>
                        <a:rPr lang="en-US" sz="1600" dirty="0"/>
                        <a:t>Total</a:t>
                      </a:r>
                    </a:p>
                  </a:txBody>
                  <a:tcPr marL="82966" marR="82966" marT="41492" marB="41492"/>
                </a:tc>
                <a:extLst>
                  <a:ext uri="{0D108BD9-81ED-4DB2-BD59-A6C34878D82A}">
                    <a16:rowId xmlns:a16="http://schemas.microsoft.com/office/drawing/2014/main" val="10000"/>
                  </a:ext>
                </a:extLst>
              </a:tr>
              <a:tr h="336550">
                <a:tc>
                  <a:txBody>
                    <a:bodyPr/>
                    <a:lstStyle/>
                    <a:p>
                      <a:r>
                        <a:rPr lang="en-US" sz="1600" dirty="0"/>
                        <a:t>Male</a:t>
                      </a:r>
                    </a:p>
                  </a:txBody>
                  <a:tcPr marL="82966" marR="82966" marT="41492" marB="41492"/>
                </a:tc>
                <a:tc>
                  <a:txBody>
                    <a:bodyPr/>
                    <a:lstStyle/>
                    <a:p>
                      <a:r>
                        <a:rPr lang="en-US" sz="1600" dirty="0"/>
                        <a:t>4 (2)</a:t>
                      </a:r>
                    </a:p>
                  </a:txBody>
                  <a:tcPr marL="82966" marR="82966" marT="41492" marB="41492"/>
                </a:tc>
                <a:tc>
                  <a:txBody>
                    <a:bodyPr/>
                    <a:lstStyle/>
                    <a:p>
                      <a:r>
                        <a:rPr lang="en-US" sz="1600" dirty="0"/>
                        <a:t>1 (2.5)</a:t>
                      </a:r>
                    </a:p>
                  </a:txBody>
                  <a:tcPr marL="82966" marR="82966" marT="41492" marB="41492"/>
                </a:tc>
                <a:tc>
                  <a:txBody>
                    <a:bodyPr/>
                    <a:lstStyle/>
                    <a:p>
                      <a:r>
                        <a:rPr lang="en-US" sz="1600" dirty="0"/>
                        <a:t>0 (0.5)</a:t>
                      </a:r>
                    </a:p>
                  </a:txBody>
                  <a:tcPr marL="82966" marR="82966" marT="41492" marB="41492"/>
                </a:tc>
                <a:tc>
                  <a:txBody>
                    <a:bodyPr/>
                    <a:lstStyle/>
                    <a:p>
                      <a:r>
                        <a:rPr lang="en-US" sz="1600" dirty="0"/>
                        <a:t>5</a:t>
                      </a:r>
                    </a:p>
                  </a:txBody>
                  <a:tcPr marL="82966" marR="82966" marT="41492" marB="41492"/>
                </a:tc>
                <a:extLst>
                  <a:ext uri="{0D108BD9-81ED-4DB2-BD59-A6C34878D82A}">
                    <a16:rowId xmlns:a16="http://schemas.microsoft.com/office/drawing/2014/main" val="10001"/>
                  </a:ext>
                </a:extLst>
              </a:tr>
              <a:tr h="336550">
                <a:tc>
                  <a:txBody>
                    <a:bodyPr/>
                    <a:lstStyle/>
                    <a:p>
                      <a:r>
                        <a:rPr lang="en-US" sz="1600" dirty="0"/>
                        <a:t>Female</a:t>
                      </a:r>
                    </a:p>
                  </a:txBody>
                  <a:tcPr marL="82966" marR="82966" marT="41492" marB="41492"/>
                </a:tc>
                <a:tc>
                  <a:txBody>
                    <a:bodyPr/>
                    <a:lstStyle/>
                    <a:p>
                      <a:r>
                        <a:rPr lang="en-US" sz="1600" dirty="0"/>
                        <a:t>0 (2)</a:t>
                      </a:r>
                    </a:p>
                  </a:txBody>
                  <a:tcPr marL="82966" marR="82966" marT="41492" marB="41492"/>
                </a:tc>
                <a:tc>
                  <a:txBody>
                    <a:bodyPr/>
                    <a:lstStyle/>
                    <a:p>
                      <a:r>
                        <a:rPr lang="en-US" sz="1600" dirty="0"/>
                        <a:t>4 (2.5)</a:t>
                      </a:r>
                    </a:p>
                  </a:txBody>
                  <a:tcPr marL="82966" marR="82966" marT="41492" marB="41492"/>
                </a:tc>
                <a:tc>
                  <a:txBody>
                    <a:bodyPr/>
                    <a:lstStyle/>
                    <a:p>
                      <a:r>
                        <a:rPr lang="en-US" sz="1600" dirty="0"/>
                        <a:t>1 (0.5)</a:t>
                      </a:r>
                    </a:p>
                  </a:txBody>
                  <a:tcPr marL="82966" marR="82966" marT="41492" marB="41492"/>
                </a:tc>
                <a:tc>
                  <a:txBody>
                    <a:bodyPr/>
                    <a:lstStyle/>
                    <a:p>
                      <a:r>
                        <a:rPr lang="en-US" sz="1600" dirty="0"/>
                        <a:t>5</a:t>
                      </a:r>
                    </a:p>
                  </a:txBody>
                  <a:tcPr marL="82966" marR="82966" marT="41492" marB="41492"/>
                </a:tc>
                <a:extLst>
                  <a:ext uri="{0D108BD9-81ED-4DB2-BD59-A6C34878D82A}">
                    <a16:rowId xmlns:a16="http://schemas.microsoft.com/office/drawing/2014/main" val="10002"/>
                  </a:ext>
                </a:extLst>
              </a:tr>
              <a:tr h="336550">
                <a:tc>
                  <a:txBody>
                    <a:bodyPr/>
                    <a:lstStyle/>
                    <a:p>
                      <a:r>
                        <a:rPr lang="en-US" sz="1600" dirty="0"/>
                        <a:t>Total</a:t>
                      </a:r>
                    </a:p>
                  </a:txBody>
                  <a:tcPr marL="82966" marR="82966" marT="41492" marB="41492"/>
                </a:tc>
                <a:tc>
                  <a:txBody>
                    <a:bodyPr/>
                    <a:lstStyle/>
                    <a:p>
                      <a:r>
                        <a:rPr lang="en-US" sz="1600" dirty="0"/>
                        <a:t>4</a:t>
                      </a:r>
                    </a:p>
                  </a:txBody>
                  <a:tcPr marL="82966" marR="82966" marT="41492" marB="41492"/>
                </a:tc>
                <a:tc>
                  <a:txBody>
                    <a:bodyPr/>
                    <a:lstStyle/>
                    <a:p>
                      <a:r>
                        <a:rPr lang="en-US" sz="1600" dirty="0"/>
                        <a:t>5</a:t>
                      </a:r>
                    </a:p>
                  </a:txBody>
                  <a:tcPr marL="82966" marR="82966" marT="41492" marB="41492"/>
                </a:tc>
                <a:tc>
                  <a:txBody>
                    <a:bodyPr/>
                    <a:lstStyle/>
                    <a:p>
                      <a:r>
                        <a:rPr lang="en-US" sz="1600" dirty="0"/>
                        <a:t>1</a:t>
                      </a:r>
                    </a:p>
                  </a:txBody>
                  <a:tcPr marL="82966" marR="82966" marT="41492" marB="41492"/>
                </a:tc>
                <a:tc>
                  <a:txBody>
                    <a:bodyPr/>
                    <a:lstStyle/>
                    <a:p>
                      <a:r>
                        <a:rPr lang="en-US" sz="1600" dirty="0"/>
                        <a:t>10</a:t>
                      </a:r>
                    </a:p>
                  </a:txBody>
                  <a:tcPr marL="82966" marR="82966" marT="41492" marB="41492"/>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633413" y="4551363"/>
          <a:ext cx="6097585" cy="1346200"/>
        </p:xfrm>
        <a:graphic>
          <a:graphicData uri="http://schemas.openxmlformats.org/drawingml/2006/table">
            <a:tbl>
              <a:tblPr firstRow="1" firstCol="1" lastRow="1" lastCol="1" bandRow="1">
                <a:tableStyleId>{5C22544A-7EE6-4342-B048-85BDC9FD1C3A}</a:tableStyleId>
              </a:tblPr>
              <a:tblGrid>
                <a:gridCol w="1219517">
                  <a:extLst>
                    <a:ext uri="{9D8B030D-6E8A-4147-A177-3AD203B41FA5}">
                      <a16:colId xmlns:a16="http://schemas.microsoft.com/office/drawing/2014/main" val="20000"/>
                    </a:ext>
                  </a:extLst>
                </a:gridCol>
                <a:gridCol w="1219517">
                  <a:extLst>
                    <a:ext uri="{9D8B030D-6E8A-4147-A177-3AD203B41FA5}">
                      <a16:colId xmlns:a16="http://schemas.microsoft.com/office/drawing/2014/main" val="20001"/>
                    </a:ext>
                  </a:extLst>
                </a:gridCol>
                <a:gridCol w="1219517">
                  <a:extLst>
                    <a:ext uri="{9D8B030D-6E8A-4147-A177-3AD203B41FA5}">
                      <a16:colId xmlns:a16="http://schemas.microsoft.com/office/drawing/2014/main" val="20002"/>
                    </a:ext>
                  </a:extLst>
                </a:gridCol>
                <a:gridCol w="1219517">
                  <a:extLst>
                    <a:ext uri="{9D8B030D-6E8A-4147-A177-3AD203B41FA5}">
                      <a16:colId xmlns:a16="http://schemas.microsoft.com/office/drawing/2014/main" val="20003"/>
                    </a:ext>
                  </a:extLst>
                </a:gridCol>
                <a:gridCol w="1219517">
                  <a:extLst>
                    <a:ext uri="{9D8B030D-6E8A-4147-A177-3AD203B41FA5}">
                      <a16:colId xmlns:a16="http://schemas.microsoft.com/office/drawing/2014/main" val="20004"/>
                    </a:ext>
                  </a:extLst>
                </a:gridCol>
              </a:tblGrid>
              <a:tr h="336550">
                <a:tc>
                  <a:txBody>
                    <a:bodyPr/>
                    <a:lstStyle/>
                    <a:p>
                      <a:endParaRPr lang="en-US" sz="1600" dirty="0"/>
                    </a:p>
                  </a:txBody>
                  <a:tcPr marL="82966" marR="82966" marT="41492" marB="41492"/>
                </a:tc>
                <a:tc>
                  <a:txBody>
                    <a:bodyPr/>
                    <a:lstStyle/>
                    <a:p>
                      <a:r>
                        <a:rPr lang="en-US" sz="1600" dirty="0"/>
                        <a:t>Blue</a:t>
                      </a:r>
                    </a:p>
                  </a:txBody>
                  <a:tcPr marL="82966" marR="82966" marT="41492" marB="41492"/>
                </a:tc>
                <a:tc>
                  <a:txBody>
                    <a:bodyPr/>
                    <a:lstStyle/>
                    <a:p>
                      <a:r>
                        <a:rPr lang="en-US" sz="1600" dirty="0"/>
                        <a:t>Red</a:t>
                      </a:r>
                    </a:p>
                  </a:txBody>
                  <a:tcPr marL="82966" marR="82966" marT="41492" marB="41492"/>
                </a:tc>
                <a:tc>
                  <a:txBody>
                    <a:bodyPr/>
                    <a:lstStyle/>
                    <a:p>
                      <a:r>
                        <a:rPr lang="en-US" sz="1600" dirty="0"/>
                        <a:t>Pink</a:t>
                      </a:r>
                    </a:p>
                  </a:txBody>
                  <a:tcPr marL="82966" marR="82966" marT="41492" marB="41492"/>
                </a:tc>
                <a:tc>
                  <a:txBody>
                    <a:bodyPr/>
                    <a:lstStyle/>
                    <a:p>
                      <a:r>
                        <a:rPr lang="en-US" sz="1600" dirty="0"/>
                        <a:t>Total</a:t>
                      </a:r>
                    </a:p>
                  </a:txBody>
                  <a:tcPr marL="82966" marR="82966" marT="41492" marB="41492"/>
                </a:tc>
                <a:extLst>
                  <a:ext uri="{0D108BD9-81ED-4DB2-BD59-A6C34878D82A}">
                    <a16:rowId xmlns:a16="http://schemas.microsoft.com/office/drawing/2014/main" val="10000"/>
                  </a:ext>
                </a:extLst>
              </a:tr>
              <a:tr h="336550">
                <a:tc>
                  <a:txBody>
                    <a:bodyPr/>
                    <a:lstStyle/>
                    <a:p>
                      <a:r>
                        <a:rPr lang="en-US" sz="1600" dirty="0"/>
                        <a:t>Cake</a:t>
                      </a:r>
                    </a:p>
                  </a:txBody>
                  <a:tcPr marL="82966" marR="82966" marT="41492" marB="41492"/>
                </a:tc>
                <a:tc>
                  <a:txBody>
                    <a:bodyPr/>
                    <a:lstStyle/>
                    <a:p>
                      <a:r>
                        <a:rPr lang="en-US" sz="1600" dirty="0"/>
                        <a:t>2 (2)</a:t>
                      </a:r>
                    </a:p>
                  </a:txBody>
                  <a:tcPr marL="82966" marR="82966" marT="41492" marB="41492"/>
                </a:tc>
                <a:tc>
                  <a:txBody>
                    <a:bodyPr/>
                    <a:lstStyle/>
                    <a:p>
                      <a:r>
                        <a:rPr lang="en-US" sz="1600" dirty="0"/>
                        <a:t>3 (2.5)</a:t>
                      </a:r>
                    </a:p>
                  </a:txBody>
                  <a:tcPr marL="82966" marR="82966" marT="41492" marB="41492"/>
                </a:tc>
                <a:tc>
                  <a:txBody>
                    <a:bodyPr/>
                    <a:lstStyle/>
                    <a:p>
                      <a:r>
                        <a:rPr lang="en-US" sz="1600" dirty="0"/>
                        <a:t>0 (0.5)</a:t>
                      </a:r>
                    </a:p>
                  </a:txBody>
                  <a:tcPr marL="82966" marR="82966" marT="41492" marB="41492"/>
                </a:tc>
                <a:tc>
                  <a:txBody>
                    <a:bodyPr/>
                    <a:lstStyle/>
                    <a:p>
                      <a:r>
                        <a:rPr lang="en-US" sz="1600" dirty="0"/>
                        <a:t>5</a:t>
                      </a:r>
                    </a:p>
                  </a:txBody>
                  <a:tcPr marL="82966" marR="82966" marT="41492" marB="41492"/>
                </a:tc>
                <a:extLst>
                  <a:ext uri="{0D108BD9-81ED-4DB2-BD59-A6C34878D82A}">
                    <a16:rowId xmlns:a16="http://schemas.microsoft.com/office/drawing/2014/main" val="10001"/>
                  </a:ext>
                </a:extLst>
              </a:tr>
              <a:tr h="336550">
                <a:tc>
                  <a:txBody>
                    <a:bodyPr/>
                    <a:lstStyle/>
                    <a:p>
                      <a:r>
                        <a:rPr lang="en-US" sz="1600" dirty="0"/>
                        <a:t>Pasta</a:t>
                      </a:r>
                    </a:p>
                  </a:txBody>
                  <a:tcPr marL="82966" marR="82966" marT="41492" marB="41492"/>
                </a:tc>
                <a:tc>
                  <a:txBody>
                    <a:bodyPr/>
                    <a:lstStyle/>
                    <a:p>
                      <a:r>
                        <a:rPr lang="en-US" sz="1600" dirty="0"/>
                        <a:t>2 (2)</a:t>
                      </a:r>
                    </a:p>
                  </a:txBody>
                  <a:tcPr marL="82966" marR="82966" marT="41492" marB="41492"/>
                </a:tc>
                <a:tc>
                  <a:txBody>
                    <a:bodyPr/>
                    <a:lstStyle/>
                    <a:p>
                      <a:r>
                        <a:rPr lang="en-US" sz="1600" dirty="0"/>
                        <a:t>2 (2.5)</a:t>
                      </a:r>
                    </a:p>
                  </a:txBody>
                  <a:tcPr marL="82966" marR="82966" marT="41492" marB="41492"/>
                </a:tc>
                <a:tc>
                  <a:txBody>
                    <a:bodyPr/>
                    <a:lstStyle/>
                    <a:p>
                      <a:r>
                        <a:rPr lang="en-US" sz="1600" dirty="0"/>
                        <a:t>1 (0.5)</a:t>
                      </a:r>
                    </a:p>
                  </a:txBody>
                  <a:tcPr marL="82966" marR="82966" marT="41492" marB="41492"/>
                </a:tc>
                <a:tc>
                  <a:txBody>
                    <a:bodyPr/>
                    <a:lstStyle/>
                    <a:p>
                      <a:r>
                        <a:rPr lang="en-US" sz="1600" dirty="0"/>
                        <a:t>5</a:t>
                      </a:r>
                    </a:p>
                  </a:txBody>
                  <a:tcPr marL="82966" marR="82966" marT="41492" marB="41492"/>
                </a:tc>
                <a:extLst>
                  <a:ext uri="{0D108BD9-81ED-4DB2-BD59-A6C34878D82A}">
                    <a16:rowId xmlns:a16="http://schemas.microsoft.com/office/drawing/2014/main" val="10002"/>
                  </a:ext>
                </a:extLst>
              </a:tr>
              <a:tr h="336550">
                <a:tc>
                  <a:txBody>
                    <a:bodyPr/>
                    <a:lstStyle/>
                    <a:p>
                      <a:r>
                        <a:rPr lang="en-US" sz="1600" dirty="0"/>
                        <a:t>Total</a:t>
                      </a:r>
                    </a:p>
                  </a:txBody>
                  <a:tcPr marL="82966" marR="82966" marT="41492" marB="41492"/>
                </a:tc>
                <a:tc>
                  <a:txBody>
                    <a:bodyPr/>
                    <a:lstStyle/>
                    <a:p>
                      <a:r>
                        <a:rPr lang="en-US" sz="1600" dirty="0"/>
                        <a:t>4</a:t>
                      </a:r>
                    </a:p>
                  </a:txBody>
                  <a:tcPr marL="82966" marR="82966" marT="41492" marB="41492"/>
                </a:tc>
                <a:tc>
                  <a:txBody>
                    <a:bodyPr/>
                    <a:lstStyle/>
                    <a:p>
                      <a:r>
                        <a:rPr lang="en-US" sz="1600" dirty="0"/>
                        <a:t>5</a:t>
                      </a:r>
                    </a:p>
                  </a:txBody>
                  <a:tcPr marL="82966" marR="82966" marT="41492" marB="41492"/>
                </a:tc>
                <a:tc>
                  <a:txBody>
                    <a:bodyPr/>
                    <a:lstStyle/>
                    <a:p>
                      <a:r>
                        <a:rPr lang="en-US" sz="1600" dirty="0"/>
                        <a:t>1</a:t>
                      </a:r>
                    </a:p>
                  </a:txBody>
                  <a:tcPr marL="82966" marR="82966" marT="41492" marB="41492"/>
                </a:tc>
                <a:tc>
                  <a:txBody>
                    <a:bodyPr/>
                    <a:lstStyle/>
                    <a:p>
                      <a:r>
                        <a:rPr lang="en-US" sz="1600" dirty="0"/>
                        <a:t>10</a:t>
                      </a:r>
                    </a:p>
                  </a:txBody>
                  <a:tcPr marL="82966" marR="82966" marT="41492" marB="41492"/>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85044B4-0603-4941-AC90-E7FFBC2DA671}" type="slidenum">
              <a:rPr lang="en-US" altLang="en-US" sz="1200" smtClean="0"/>
              <a:pPr>
                <a:spcBef>
                  <a:spcPct val="0"/>
                </a:spcBef>
                <a:buClrTx/>
                <a:buSzTx/>
                <a:buFontTx/>
                <a:buNone/>
              </a:pPr>
              <a:t>35</a:t>
            </a:fld>
            <a:endParaRPr lang="en-US" altLang="en-US" sz="1200" smtClean="0"/>
          </a:p>
        </p:txBody>
      </p:sp>
      <p:sp>
        <p:nvSpPr>
          <p:cNvPr id="60419" name="Rectangle 2"/>
          <p:cNvSpPr>
            <a:spLocks noGrp="1" noChangeArrowheads="1"/>
          </p:cNvSpPr>
          <p:nvPr>
            <p:ph type="title"/>
          </p:nvPr>
        </p:nvSpPr>
        <p:spPr>
          <a:xfrm>
            <a:off x="0" y="304800"/>
            <a:ext cx="9144000" cy="609600"/>
          </a:xfrm>
        </p:spPr>
        <p:txBody>
          <a:bodyPr/>
          <a:lstStyle/>
          <a:p>
            <a:r>
              <a:rPr lang="en-US" altLang="en-US" sz="3200" smtClean="0"/>
              <a:t>Correlation Analysis (Numeric Data)</a:t>
            </a:r>
          </a:p>
        </p:txBody>
      </p:sp>
      <p:sp>
        <p:nvSpPr>
          <p:cNvPr id="60420" name="Rectangle 3"/>
          <p:cNvSpPr>
            <a:spLocks noGrp="1" noChangeArrowheads="1"/>
          </p:cNvSpPr>
          <p:nvPr>
            <p:ph type="body" sz="half" idx="1"/>
          </p:nvPr>
        </p:nvSpPr>
        <p:spPr>
          <a:xfrm>
            <a:off x="304800" y="1447800"/>
            <a:ext cx="8534400" cy="5410200"/>
          </a:xfrm>
        </p:spPr>
        <p:txBody>
          <a:bodyPr/>
          <a:lstStyle/>
          <a:p>
            <a:pPr>
              <a:lnSpc>
                <a:spcPct val="110000"/>
              </a:lnSpc>
            </a:pPr>
            <a:r>
              <a:rPr lang="en-US" altLang="en-US" sz="2400" dirty="0" smtClean="0"/>
              <a:t>Correlation coefficient (also called </a:t>
            </a:r>
            <a:r>
              <a:rPr lang="en-US" altLang="en-US" sz="2400" dirty="0" smtClean="0">
                <a:solidFill>
                  <a:schemeClr val="folHlink"/>
                </a:solidFill>
              </a:rPr>
              <a:t>Pearson’s product moment coefficient</a:t>
            </a:r>
            <a:r>
              <a:rPr lang="en-US" altLang="en-US" sz="2400" dirty="0" smtClean="0"/>
              <a:t>)</a:t>
            </a:r>
          </a:p>
          <a:p>
            <a:pPr>
              <a:lnSpc>
                <a:spcPct val="110000"/>
              </a:lnSpc>
            </a:pPr>
            <a:endParaRPr lang="en-US" altLang="en-US" sz="2400" dirty="0" smtClean="0"/>
          </a:p>
          <a:p>
            <a:pPr>
              <a:lnSpc>
                <a:spcPct val="110000"/>
              </a:lnSpc>
            </a:pPr>
            <a:endParaRPr lang="en-US" altLang="en-US" sz="2400" dirty="0" smtClean="0"/>
          </a:p>
          <a:p>
            <a:pPr>
              <a:lnSpc>
                <a:spcPct val="110000"/>
              </a:lnSpc>
            </a:pPr>
            <a:endParaRPr lang="en-US" altLang="en-US" sz="2400" dirty="0" smtClean="0"/>
          </a:p>
          <a:p>
            <a:pPr lvl="1">
              <a:lnSpc>
                <a:spcPct val="110000"/>
              </a:lnSpc>
              <a:buFont typeface="Wingdings" panose="05000000000000000000" pitchFamily="2" charset="2"/>
              <a:buNone/>
            </a:pPr>
            <a:r>
              <a:rPr lang="en-US" altLang="en-US" sz="2000" dirty="0" smtClean="0"/>
              <a:t>where n is the number of tuples,       and      are the respective means of A and B, </a:t>
            </a:r>
            <a:r>
              <a:rPr lang="el-GR" altLang="en-US" sz="2000" dirty="0" smtClean="0"/>
              <a:t>σ</a:t>
            </a:r>
            <a:r>
              <a:rPr lang="en-US" altLang="en-US" sz="2000" baseline="-25000" dirty="0" smtClean="0"/>
              <a:t>A </a:t>
            </a:r>
            <a:r>
              <a:rPr lang="en-US" altLang="en-US" sz="2000" dirty="0" smtClean="0"/>
              <a:t>and </a:t>
            </a:r>
            <a:r>
              <a:rPr lang="el-GR" altLang="en-US" sz="2000" dirty="0" smtClean="0"/>
              <a:t>σ</a:t>
            </a:r>
            <a:r>
              <a:rPr lang="en-US" altLang="en-US" sz="2000" baseline="-25000" dirty="0" smtClean="0"/>
              <a:t>B </a:t>
            </a:r>
            <a:r>
              <a:rPr lang="en-US" altLang="en-US" sz="2000" dirty="0" smtClean="0"/>
              <a:t>are the respective standard deviation of A and B, and </a:t>
            </a:r>
            <a:r>
              <a:rPr lang="el-GR" altLang="en-US" sz="2000" dirty="0" smtClean="0"/>
              <a:t>Σ</a:t>
            </a:r>
            <a:r>
              <a:rPr lang="en-US" altLang="en-US" sz="2000" dirty="0" smtClean="0"/>
              <a:t>(</a:t>
            </a:r>
            <a:r>
              <a:rPr lang="en-US" altLang="en-US" sz="2000" dirty="0" err="1" smtClean="0"/>
              <a:t>a</a:t>
            </a:r>
            <a:r>
              <a:rPr lang="en-US" altLang="en-US" sz="2000" baseline="-25000" dirty="0" err="1" smtClean="0"/>
              <a:t>i</a:t>
            </a:r>
            <a:r>
              <a:rPr lang="en-US" altLang="en-US" sz="2000" dirty="0" err="1" smtClean="0"/>
              <a:t>b</a:t>
            </a:r>
            <a:r>
              <a:rPr lang="en-US" altLang="en-US" sz="2000" baseline="-25000" dirty="0" err="1" smtClean="0"/>
              <a:t>i</a:t>
            </a:r>
            <a:r>
              <a:rPr lang="en-US" altLang="en-US" sz="2000" dirty="0" smtClean="0"/>
              <a:t>) is the sum of the AB cross-product.</a:t>
            </a:r>
          </a:p>
          <a:p>
            <a:pPr>
              <a:lnSpc>
                <a:spcPct val="110000"/>
              </a:lnSpc>
            </a:pPr>
            <a:r>
              <a:rPr lang="en-US" sz="2400" dirty="0" smtClean="0"/>
              <a:t>−1 ≤ </a:t>
            </a:r>
            <a:r>
              <a:rPr lang="en-US" altLang="en-US" sz="2400" dirty="0" err="1" smtClean="0"/>
              <a:t>r</a:t>
            </a:r>
            <a:r>
              <a:rPr lang="en-US" altLang="en-US" sz="2400" baseline="-25000" dirty="0" err="1" smtClean="0"/>
              <a:t>A,B</a:t>
            </a:r>
            <a:r>
              <a:rPr lang="en-US" sz="2400" dirty="0" smtClean="0"/>
              <a:t> ≤ +1.</a:t>
            </a:r>
            <a:endParaRPr lang="en-US" altLang="en-US" sz="2400" dirty="0" smtClean="0"/>
          </a:p>
          <a:p>
            <a:pPr>
              <a:lnSpc>
                <a:spcPct val="110000"/>
              </a:lnSpc>
            </a:pPr>
            <a:r>
              <a:rPr lang="en-US" altLang="en-US" sz="2400" dirty="0" smtClean="0"/>
              <a:t>If </a:t>
            </a:r>
            <a:r>
              <a:rPr lang="en-US" altLang="en-US" sz="2400" dirty="0" err="1" smtClean="0"/>
              <a:t>r</a:t>
            </a:r>
            <a:r>
              <a:rPr lang="en-US" altLang="en-US" sz="2400" baseline="-25000" dirty="0" err="1" smtClean="0"/>
              <a:t>A,B</a:t>
            </a:r>
            <a:r>
              <a:rPr lang="en-US" altLang="en-US" sz="2400" dirty="0" smtClean="0"/>
              <a:t> &gt; 0, A and B are positively correlated (A’s values increase as B’s).  The higher, the stronger correlation.</a:t>
            </a:r>
          </a:p>
          <a:p>
            <a:pPr>
              <a:lnSpc>
                <a:spcPct val="110000"/>
              </a:lnSpc>
            </a:pPr>
            <a:r>
              <a:rPr lang="en-US" altLang="en-US" sz="2400" dirty="0" err="1" smtClean="0"/>
              <a:t>r</a:t>
            </a:r>
            <a:r>
              <a:rPr lang="en-US" altLang="en-US" sz="2400" baseline="-25000" dirty="0" err="1" smtClean="0"/>
              <a:t>A,B</a:t>
            </a:r>
            <a:r>
              <a:rPr lang="en-US" altLang="en-US" sz="2400" dirty="0" smtClean="0"/>
              <a:t> = 0: independent;  </a:t>
            </a:r>
            <a:r>
              <a:rPr lang="en-US" altLang="en-US" sz="2400" dirty="0" err="1" smtClean="0"/>
              <a:t>r</a:t>
            </a:r>
            <a:r>
              <a:rPr lang="en-US" altLang="en-US" sz="2400" baseline="-25000" dirty="0" err="1" smtClean="0"/>
              <a:t>AB</a:t>
            </a:r>
            <a:r>
              <a:rPr lang="en-US" altLang="en-US" sz="2400" dirty="0" smtClean="0"/>
              <a:t> &lt; 0: negatively correlated</a:t>
            </a:r>
          </a:p>
        </p:txBody>
      </p:sp>
      <p:graphicFrame>
        <p:nvGraphicFramePr>
          <p:cNvPr id="60421" name="Object 5"/>
          <p:cNvGraphicFramePr>
            <a:graphicFrameLocks noGrp="1" noChangeAspect="1"/>
          </p:cNvGraphicFramePr>
          <p:nvPr>
            <p:ph sz="quarter" idx="3"/>
          </p:nvPr>
        </p:nvGraphicFramePr>
        <p:xfrm>
          <a:off x="4665663" y="3817938"/>
          <a:ext cx="255587" cy="341312"/>
        </p:xfrm>
        <a:graphic>
          <a:graphicData uri="http://schemas.openxmlformats.org/presentationml/2006/ole">
            <mc:AlternateContent xmlns:mc="http://schemas.openxmlformats.org/markup-compatibility/2006">
              <mc:Choice xmlns:v="urn:schemas-microsoft-com:vml" Requires="v">
                <p:oleObj spid="_x0000_s60502" name="Equation" r:id="rId4" imgW="152268" imgH="203024" progId="Equation.3">
                  <p:embed/>
                </p:oleObj>
              </mc:Choice>
              <mc:Fallback>
                <p:oleObj name="Equation" r:id="rId4" imgW="152268" imgH="20302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663" y="3817938"/>
                        <a:ext cx="25558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p:cNvGraphicFramePr>
            <a:graphicFrameLocks noChangeAspect="1"/>
          </p:cNvGraphicFramePr>
          <p:nvPr/>
        </p:nvGraphicFramePr>
        <p:xfrm>
          <a:off x="5562600" y="3760788"/>
          <a:ext cx="295275" cy="392112"/>
        </p:xfrm>
        <a:graphic>
          <a:graphicData uri="http://schemas.openxmlformats.org/presentationml/2006/ole">
            <mc:AlternateContent xmlns:mc="http://schemas.openxmlformats.org/markup-compatibility/2006">
              <mc:Choice xmlns:v="urn:schemas-microsoft-com:vml" Requires="v">
                <p:oleObj spid="_x0000_s60503" name="Equation" r:id="rId6" imgW="152268" imgH="203024" progId="Equation.3">
                  <p:embed/>
                </p:oleObj>
              </mc:Choice>
              <mc:Fallback>
                <p:oleObj name="Equation" r:id="rId6" imgW="152268" imgH="20302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3760788"/>
                        <a:ext cx="2952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60423" name="Picture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417763"/>
            <a:ext cx="585628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61E2448-EB62-47C6-82FE-19F29F02B1F3}" type="slidenum">
              <a:rPr lang="en-US" altLang="en-US" sz="1200" smtClean="0"/>
              <a:pPr>
                <a:spcBef>
                  <a:spcPct val="0"/>
                </a:spcBef>
                <a:buClrTx/>
                <a:buSzTx/>
                <a:buFontTx/>
                <a:buNone/>
              </a:pPr>
              <a:t>36</a:t>
            </a:fld>
            <a:endParaRPr lang="en-US" altLang="en-US" sz="1200" smtClean="0"/>
          </a:p>
        </p:txBody>
      </p:sp>
      <p:sp>
        <p:nvSpPr>
          <p:cNvPr id="62467" name="Rectangle 2"/>
          <p:cNvSpPr>
            <a:spLocks noGrp="1" noChangeArrowheads="1"/>
          </p:cNvSpPr>
          <p:nvPr>
            <p:ph type="title"/>
          </p:nvPr>
        </p:nvSpPr>
        <p:spPr>
          <a:xfrm>
            <a:off x="381000" y="152400"/>
            <a:ext cx="8280400" cy="552450"/>
          </a:xfrm>
        </p:spPr>
        <p:txBody>
          <a:bodyPr/>
          <a:lstStyle/>
          <a:p>
            <a:r>
              <a:rPr lang="en-US" altLang="en-US" sz="3200" smtClean="0"/>
              <a:t>Visually Evaluating Correlation</a:t>
            </a:r>
          </a:p>
        </p:txBody>
      </p:sp>
      <p:graphicFrame>
        <p:nvGraphicFramePr>
          <p:cNvPr id="62468" name="Object 3"/>
          <p:cNvGraphicFramePr>
            <a:graphicFrameLocks noChangeAspect="1"/>
          </p:cNvGraphicFramePr>
          <p:nvPr/>
        </p:nvGraphicFramePr>
        <p:xfrm>
          <a:off x="228600" y="990600"/>
          <a:ext cx="6096000" cy="5381625"/>
        </p:xfrm>
        <a:graphic>
          <a:graphicData uri="http://schemas.openxmlformats.org/presentationml/2006/ole">
            <mc:AlternateContent xmlns:mc="http://schemas.openxmlformats.org/markup-compatibility/2006">
              <mc:Choice xmlns:v="urn:schemas-microsoft-com:vml" Requires="v">
                <p:oleObj spid="_x0000_s62508" name="Bitmap Image" r:id="rId4" imgW="6035563" imgH="5784081" progId="Paint.Picture">
                  <p:embed/>
                </p:oleObj>
              </mc:Choice>
              <mc:Fallback>
                <p:oleObj name="Bitmap Image" r:id="rId4" imgW="6035563" imgH="5784081"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228600" y="990600"/>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2469" name="Text Box 4"/>
          <p:cNvSpPr txBox="1">
            <a:spLocks noChangeArrowheads="1"/>
          </p:cNvSpPr>
          <p:nvPr/>
        </p:nvSpPr>
        <p:spPr bwMode="auto">
          <a:xfrm>
            <a:off x="6858000" y="2971800"/>
            <a:ext cx="1828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Scatter plots showing the similarity from –1 to 1.</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defTabSz="414726">
              <a:defRPr/>
            </a:pPr>
            <a:r>
              <a:rPr lang="en-US" altLang="en-US" sz="3991" dirty="0">
                <a:ea typeface="+mj-ea"/>
              </a:rPr>
              <a:t>Exercise 4</a:t>
            </a:r>
          </a:p>
        </p:txBody>
      </p:sp>
      <p:sp>
        <p:nvSpPr>
          <p:cNvPr id="3" name="Content Placeholder 2"/>
          <p:cNvSpPr>
            <a:spLocks noGrp="1"/>
          </p:cNvSpPr>
          <p:nvPr>
            <p:ph idx="1"/>
          </p:nvPr>
        </p:nvSpPr>
        <p:spPr/>
        <p:txBody>
          <a:bodyPr/>
          <a:lstStyle/>
          <a:p>
            <a:pPr marL="311045" indent="-311045" defTabSz="414726">
              <a:spcBef>
                <a:spcPts val="1293"/>
              </a:spcBef>
              <a:defRPr/>
            </a:pPr>
            <a:r>
              <a:rPr lang="en-US" sz="2177" dirty="0">
                <a:ea typeface="+mn-ea"/>
              </a:rPr>
              <a:t>Given the following data</a:t>
            </a:r>
          </a:p>
          <a:p>
            <a:pPr marL="0" indent="0" defTabSz="414726">
              <a:spcBef>
                <a:spcPts val="1293"/>
              </a:spcBef>
              <a:defRPr/>
            </a:pPr>
            <a:endParaRPr lang="en-US" sz="2177" dirty="0">
              <a:ea typeface="+mn-ea"/>
            </a:endParaRPr>
          </a:p>
          <a:p>
            <a:pPr marL="0" indent="0" defTabSz="414726">
              <a:spcBef>
                <a:spcPts val="1293"/>
              </a:spcBef>
              <a:defRPr/>
            </a:pPr>
            <a:endParaRPr lang="en-US" sz="2177" dirty="0">
              <a:ea typeface="+mn-ea"/>
            </a:endParaRPr>
          </a:p>
          <a:p>
            <a:pPr marL="0" indent="0" defTabSz="414726">
              <a:spcBef>
                <a:spcPts val="1293"/>
              </a:spcBef>
              <a:defRPr/>
            </a:pPr>
            <a:endParaRPr lang="en-US" sz="2177" dirty="0">
              <a:ea typeface="+mn-ea"/>
            </a:endParaRPr>
          </a:p>
          <a:p>
            <a:pPr marL="0" indent="0" defTabSz="414726">
              <a:spcBef>
                <a:spcPts val="1293"/>
              </a:spcBef>
              <a:defRPr/>
            </a:pPr>
            <a:endParaRPr lang="en-US" sz="2177" dirty="0">
              <a:ea typeface="+mn-ea"/>
            </a:endParaRPr>
          </a:p>
          <a:p>
            <a:pPr marL="0" indent="0" defTabSz="414726">
              <a:spcBef>
                <a:spcPts val="1293"/>
              </a:spcBef>
              <a:defRPr/>
            </a:pPr>
            <a:endParaRPr lang="en-US" sz="2177" dirty="0">
              <a:ea typeface="+mn-ea"/>
            </a:endParaRPr>
          </a:p>
          <a:p>
            <a:pPr marL="311045" indent="-311045" defTabSz="414726">
              <a:spcBef>
                <a:spcPts val="1293"/>
              </a:spcBef>
              <a:defRPr/>
            </a:pPr>
            <a:endParaRPr lang="en-US" sz="2177" dirty="0" smtClean="0">
              <a:ea typeface="+mn-ea"/>
            </a:endParaRPr>
          </a:p>
          <a:p>
            <a:pPr marL="311045" indent="-311045" defTabSz="414726">
              <a:spcBef>
                <a:spcPts val="1293"/>
              </a:spcBef>
              <a:defRPr/>
            </a:pPr>
            <a:endParaRPr lang="en-US" sz="2177" dirty="0">
              <a:ea typeface="+mn-ea"/>
            </a:endParaRPr>
          </a:p>
          <a:p>
            <a:pPr marL="311045" indent="-311045" defTabSz="414726">
              <a:spcBef>
                <a:spcPts val="1293"/>
              </a:spcBef>
              <a:defRPr/>
            </a:pPr>
            <a:r>
              <a:rPr lang="en-US" sz="2177" dirty="0" smtClean="0">
                <a:ea typeface="+mn-ea"/>
              </a:rPr>
              <a:t>Find </a:t>
            </a:r>
            <a:r>
              <a:rPr lang="en-US" sz="2177" dirty="0">
                <a:ea typeface="+mn-ea"/>
              </a:rPr>
              <a:t>the correlation between Age and Car Accidents using Pearson correlation</a:t>
            </a:r>
          </a:p>
        </p:txBody>
      </p:sp>
      <p:sp>
        <p:nvSpPr>
          <p:cNvPr id="64516" name="Slide Number Placeholder 3"/>
          <p:cNvSpPr>
            <a:spLocks noGrp="1"/>
          </p:cNvSpPr>
          <p:nvPr>
            <p:ph type="sldNum" sz="quarter" idx="12"/>
          </p:nvPr>
        </p:nvSpPr>
        <p:spPr>
          <a:xfrm>
            <a:off x="457200" y="6246813"/>
            <a:ext cx="2125663"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338">
              <a:lnSpc>
                <a:spcPct val="93000"/>
              </a:lnSpc>
              <a:spcBef>
                <a:spcPts val="1288"/>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900">
                <a:solidFill>
                  <a:srgbClr val="000000"/>
                </a:solidFill>
                <a:latin typeface="Arial" panose="020B0604020202020204" pitchFamily="34" charset="0"/>
                <a:cs typeface="Noto Sans CJK SC Regular" charset="0"/>
              </a:defRPr>
            </a:lvl1pPr>
            <a:lvl2pPr marL="742950" indent="-285750" defTabSz="414338">
              <a:lnSpc>
                <a:spcPct val="93000"/>
              </a:lnSpc>
              <a:spcBef>
                <a:spcPts val="1038"/>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500">
                <a:solidFill>
                  <a:srgbClr val="000000"/>
                </a:solidFill>
                <a:latin typeface="Arial" panose="020B0604020202020204" pitchFamily="34" charset="0"/>
                <a:cs typeface="Noto Sans CJK SC Regular" charset="0"/>
              </a:defRPr>
            </a:lvl2pPr>
            <a:lvl3pPr marL="1143000" indent="-228600" defTabSz="414338">
              <a:lnSpc>
                <a:spcPct val="93000"/>
              </a:lnSpc>
              <a:spcBef>
                <a:spcPts val="775"/>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100">
                <a:solidFill>
                  <a:srgbClr val="000000"/>
                </a:solidFill>
                <a:latin typeface="Arial" panose="020B0604020202020204" pitchFamily="34" charset="0"/>
                <a:cs typeface="Noto Sans CJK SC Regular" charset="0"/>
              </a:defRPr>
            </a:lvl3pPr>
            <a:lvl4pPr marL="1600200" indent="-228600" defTabSz="414338">
              <a:lnSpc>
                <a:spcPct val="93000"/>
              </a:lnSpc>
              <a:spcBef>
                <a:spcPts val="525"/>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4pPr>
            <a:lvl5pPr marL="2057400" indent="-228600" defTabSz="414338">
              <a:lnSpc>
                <a:spcPct val="93000"/>
              </a:lnSpc>
              <a:spcBef>
                <a:spcPts val="263"/>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5pPr>
            <a:lvl6pPr marL="25146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6pPr>
            <a:lvl7pPr marL="29718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7pPr>
            <a:lvl8pPr marL="34290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8pPr>
            <a:lvl9pPr marL="38862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9pPr>
          </a:lstStyle>
          <a:p>
            <a:pPr algn="l">
              <a:spcBef>
                <a:spcPct val="0"/>
              </a:spcBef>
              <a:buClrTx/>
              <a:buFontTx/>
              <a:buNone/>
            </a:pPr>
            <a:fld id="{D7418340-4C1F-450E-B225-2C27213C6C98}" type="slidenum">
              <a:rPr lang="en-US" altLang="en-US" sz="1200" smtClean="0">
                <a:latin typeface="Tahoma" panose="020B0604030504040204" pitchFamily="34" charset="0"/>
                <a:cs typeface="DejaVu Sans" pitchFamily="34" charset="0"/>
              </a:rPr>
              <a:pPr algn="l">
                <a:spcBef>
                  <a:spcPct val="0"/>
                </a:spcBef>
                <a:buClrTx/>
                <a:buFontTx/>
                <a:buNone/>
              </a:pPr>
              <a:t>37</a:t>
            </a:fld>
            <a:endParaRPr lang="en-US" altLang="en-US" sz="1200" smtClean="0">
              <a:latin typeface="Tahoma" panose="020B0604030504040204" pitchFamily="34" charset="0"/>
              <a:cs typeface="DejaVu Sans" pitchFamily="34" charset="0"/>
            </a:endParaRPr>
          </a:p>
        </p:txBody>
      </p:sp>
      <p:pic>
        <p:nvPicPr>
          <p:cNvPr id="64517"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7400" y="1228725"/>
            <a:ext cx="42179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nvGraphicFramePr>
        <p:xfrm>
          <a:off x="762000" y="2120900"/>
          <a:ext cx="2311400" cy="2743200"/>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5048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dirty="0" smtClean="0">
                          <a:effectLst/>
                        </a:rPr>
                        <a:t>Age</a:t>
                      </a:r>
                      <a:r>
                        <a:rPr lang="en-US" sz="1500" u="none" strike="noStrike" dirty="0">
                          <a:effectLst/>
                        </a:rPr>
                        <a:t> </a:t>
                      </a:r>
                      <a:endParaRPr lang="en-US" sz="15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500" u="none" strike="noStrike" dirty="0">
                          <a:effectLst/>
                        </a:rPr>
                        <a:t>Car Accidents</a:t>
                      </a:r>
                      <a:endParaRPr lang="en-US" sz="1500" b="1" i="0" u="none" strike="noStrike" dirty="0">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23</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dirty="0">
                          <a:effectLst/>
                        </a:rPr>
                        <a:t>3</a:t>
                      </a:r>
                      <a:endParaRPr lang="en-US" sz="15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21</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dirty="0">
                          <a:effectLst/>
                        </a:rPr>
                        <a:t>4</a:t>
                      </a:r>
                      <a:endParaRPr lang="en-US" sz="15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20</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dirty="0">
                          <a:effectLst/>
                        </a:rPr>
                        <a:t>3</a:t>
                      </a:r>
                      <a:endParaRPr lang="en-US" sz="15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22</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dirty="0">
                          <a:effectLst/>
                        </a:rPr>
                        <a:t>2</a:t>
                      </a:r>
                      <a:endParaRPr lang="en-US" sz="15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19</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dirty="0">
                          <a:effectLst/>
                        </a:rPr>
                        <a:t>5</a:t>
                      </a:r>
                      <a:endParaRPr lang="en-US" sz="15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5"/>
                  </a:ext>
                </a:extLst>
              </a:tr>
              <a:tr h="2571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18</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dirty="0">
                          <a:effectLst/>
                        </a:rPr>
                        <a:t>6</a:t>
                      </a:r>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571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500" u="none" strike="noStrike" dirty="0">
                          <a:effectLst/>
                        </a:rPr>
                        <a:t>7</a:t>
                      </a:r>
                      <a:endParaRPr lang="en-US" sz="1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38125">
                <a:tc>
                  <a:txBody>
                    <a:bodyPr/>
                    <a:lstStyle/>
                    <a:p>
                      <a:pPr algn="l" fontAlgn="b"/>
                      <a:r>
                        <a:rPr lang="en-US" sz="1400" u="none" strike="noStrike">
                          <a:effectLst/>
                        </a:rPr>
                        <a:t>Average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38125">
                <a:tc>
                  <a:txBody>
                    <a:bodyPr/>
                    <a:lstStyle/>
                    <a:p>
                      <a:pPr algn="l" fontAlgn="b"/>
                      <a:r>
                        <a:rPr lang="en-US" sz="1400" u="none" strike="noStrike">
                          <a:effectLst/>
                        </a:rPr>
                        <a:t>StdDev</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smtClean="0">
                          <a:effectLst/>
                        </a:rPr>
                        <a:t>2.16</a:t>
                      </a:r>
                    </a:p>
                  </a:txBody>
                  <a:tcPr marL="9525" marR="9525" marT="9525" marB="0" anchor="b"/>
                </a:tc>
                <a:tc>
                  <a:txBody>
                    <a:bodyPr/>
                    <a:lstStyle/>
                    <a:p>
                      <a:pPr algn="r" fontAlgn="b"/>
                      <a:r>
                        <a:rPr lang="en-US" sz="1400" u="none" strike="noStrike" dirty="0">
                          <a:effectLst/>
                        </a:rPr>
                        <a:t>1.7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bl>
          </a:graphicData>
        </a:graphic>
      </p:graphicFrame>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defTabSz="414726">
              <a:defRPr/>
            </a:pPr>
            <a:r>
              <a:rPr lang="en-US" altLang="en-US" sz="3991" dirty="0">
                <a:ea typeface="+mj-ea"/>
              </a:rPr>
              <a:t>Exercise 4</a:t>
            </a:r>
          </a:p>
        </p:txBody>
      </p:sp>
      <p:sp>
        <p:nvSpPr>
          <p:cNvPr id="3" name="Content Placeholder 2"/>
          <p:cNvSpPr>
            <a:spLocks noGrp="1"/>
          </p:cNvSpPr>
          <p:nvPr>
            <p:ph idx="1"/>
          </p:nvPr>
        </p:nvSpPr>
        <p:spPr>
          <a:xfrm>
            <a:off x="287338" y="1401763"/>
            <a:ext cx="6357937" cy="3975100"/>
          </a:xfrm>
        </p:spPr>
        <p:txBody>
          <a:bodyPr/>
          <a:lstStyle/>
          <a:p>
            <a:pPr marL="311045" indent="-311045" defTabSz="414726">
              <a:spcBef>
                <a:spcPts val="1293"/>
              </a:spcBef>
              <a:defRPr/>
            </a:pPr>
            <a:r>
              <a:rPr lang="en-US" sz="2177" dirty="0">
                <a:ea typeface="+mn-ea"/>
              </a:rPr>
              <a:t>Find the correlation between Age and Car Accidents using Pearson </a:t>
            </a:r>
            <a:r>
              <a:rPr lang="en-US" sz="2177" dirty="0" smtClean="0">
                <a:ea typeface="+mn-ea"/>
              </a:rPr>
              <a:t>correlation</a:t>
            </a:r>
          </a:p>
          <a:p>
            <a:pPr marL="311045" indent="-311045" defTabSz="414726">
              <a:spcBef>
                <a:spcPts val="1293"/>
              </a:spcBef>
              <a:defRPr/>
            </a:pPr>
            <a:endParaRPr lang="en-US" sz="2177" dirty="0" smtClean="0">
              <a:ea typeface="+mn-ea"/>
            </a:endParaRPr>
          </a:p>
        </p:txBody>
      </p:sp>
      <p:sp>
        <p:nvSpPr>
          <p:cNvPr id="65540" name="Slide Number Placeholder 3"/>
          <p:cNvSpPr>
            <a:spLocks noGrp="1"/>
          </p:cNvSpPr>
          <p:nvPr>
            <p:ph type="sldNum" sz="quarter" idx="12"/>
          </p:nvPr>
        </p:nvSpPr>
        <p:spPr>
          <a:xfrm>
            <a:off x="457200" y="6246813"/>
            <a:ext cx="2125663"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338">
              <a:lnSpc>
                <a:spcPct val="93000"/>
              </a:lnSpc>
              <a:spcBef>
                <a:spcPts val="1288"/>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900">
                <a:solidFill>
                  <a:srgbClr val="000000"/>
                </a:solidFill>
                <a:latin typeface="Arial" panose="020B0604020202020204" pitchFamily="34" charset="0"/>
                <a:cs typeface="Noto Sans CJK SC Regular" charset="0"/>
              </a:defRPr>
            </a:lvl1pPr>
            <a:lvl2pPr marL="742950" indent="-285750" defTabSz="414338">
              <a:lnSpc>
                <a:spcPct val="93000"/>
              </a:lnSpc>
              <a:spcBef>
                <a:spcPts val="1038"/>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500">
                <a:solidFill>
                  <a:srgbClr val="000000"/>
                </a:solidFill>
                <a:latin typeface="Arial" panose="020B0604020202020204" pitchFamily="34" charset="0"/>
                <a:cs typeface="Noto Sans CJK SC Regular" charset="0"/>
              </a:defRPr>
            </a:lvl2pPr>
            <a:lvl3pPr marL="1143000" indent="-228600" defTabSz="414338">
              <a:lnSpc>
                <a:spcPct val="93000"/>
              </a:lnSpc>
              <a:spcBef>
                <a:spcPts val="775"/>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100">
                <a:solidFill>
                  <a:srgbClr val="000000"/>
                </a:solidFill>
                <a:latin typeface="Arial" panose="020B0604020202020204" pitchFamily="34" charset="0"/>
                <a:cs typeface="Noto Sans CJK SC Regular" charset="0"/>
              </a:defRPr>
            </a:lvl3pPr>
            <a:lvl4pPr marL="1600200" indent="-228600" defTabSz="414338">
              <a:lnSpc>
                <a:spcPct val="93000"/>
              </a:lnSpc>
              <a:spcBef>
                <a:spcPts val="525"/>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4pPr>
            <a:lvl5pPr marL="2057400" indent="-228600" defTabSz="414338">
              <a:lnSpc>
                <a:spcPct val="93000"/>
              </a:lnSpc>
              <a:spcBef>
                <a:spcPts val="263"/>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5pPr>
            <a:lvl6pPr marL="25146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6pPr>
            <a:lvl7pPr marL="29718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7pPr>
            <a:lvl8pPr marL="34290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8pPr>
            <a:lvl9pPr marL="38862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9pPr>
          </a:lstStyle>
          <a:p>
            <a:pPr algn="l">
              <a:spcBef>
                <a:spcPct val="0"/>
              </a:spcBef>
              <a:buClrTx/>
              <a:buFontTx/>
              <a:buNone/>
            </a:pPr>
            <a:fld id="{AE4CE6D7-DE62-4C74-AD44-123EC22FC55F}" type="slidenum">
              <a:rPr lang="en-US" altLang="en-US" sz="1200" smtClean="0">
                <a:latin typeface="Tahoma" panose="020B0604030504040204" pitchFamily="34" charset="0"/>
                <a:cs typeface="DejaVu Sans" pitchFamily="34" charset="0"/>
              </a:rPr>
              <a:pPr algn="l">
                <a:spcBef>
                  <a:spcPct val="0"/>
                </a:spcBef>
                <a:buClrTx/>
                <a:buFontTx/>
                <a:buNone/>
              </a:pPr>
              <a:t>38</a:t>
            </a:fld>
            <a:endParaRPr lang="en-US" altLang="en-US" sz="1200" smtClean="0">
              <a:latin typeface="Tahoma" panose="020B0604030504040204" pitchFamily="34" charset="0"/>
              <a:cs typeface="DejaVu Sans" pitchFamily="34" charset="0"/>
            </a:endParaRPr>
          </a:p>
        </p:txBody>
      </p:sp>
      <p:pic>
        <p:nvPicPr>
          <p:cNvPr id="6554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486400"/>
            <a:ext cx="64182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582124235"/>
              </p:ext>
            </p:extLst>
          </p:nvPr>
        </p:nvGraphicFramePr>
        <p:xfrm>
          <a:off x="6832600" y="0"/>
          <a:ext cx="2311400" cy="2743200"/>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5048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dirty="0" smtClean="0">
                          <a:effectLst/>
                        </a:rPr>
                        <a:t>Age</a:t>
                      </a:r>
                      <a:r>
                        <a:rPr lang="en-US" sz="1500" u="none" strike="noStrike" dirty="0">
                          <a:effectLst/>
                        </a:rPr>
                        <a:t> </a:t>
                      </a:r>
                      <a:endParaRPr lang="en-US" sz="15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500" u="none" strike="noStrike">
                          <a:effectLst/>
                        </a:rPr>
                        <a:t>Car Accidents</a:t>
                      </a:r>
                      <a:endParaRPr lang="en-US" sz="1500" b="1" i="0" u="none" strike="noStrike">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23</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a:effectLst/>
                        </a:rPr>
                        <a:t>3</a:t>
                      </a:r>
                      <a:endParaRPr lang="en-US" sz="15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21</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a:effectLst/>
                        </a:rPr>
                        <a:t>4</a:t>
                      </a:r>
                      <a:endParaRPr lang="en-US" sz="15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20</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a:effectLst/>
                        </a:rPr>
                        <a:t>3</a:t>
                      </a:r>
                      <a:endParaRPr lang="en-US" sz="15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22</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a:effectLst/>
                        </a:rPr>
                        <a:t>2</a:t>
                      </a:r>
                      <a:endParaRPr lang="en-US" sz="15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19</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a:effectLst/>
                        </a:rPr>
                        <a:t>5</a:t>
                      </a:r>
                      <a:endParaRPr lang="en-US" sz="15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5"/>
                  </a:ext>
                </a:extLst>
              </a:tr>
              <a:tr h="2571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18</a:t>
                      </a:r>
                      <a:endParaRPr lang="en-US" sz="15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571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38125">
                <a:tc>
                  <a:txBody>
                    <a:bodyPr/>
                    <a:lstStyle/>
                    <a:p>
                      <a:pPr algn="l" fontAlgn="b"/>
                      <a:r>
                        <a:rPr lang="en-US" sz="1400" u="none" strike="noStrike">
                          <a:effectLst/>
                        </a:rPr>
                        <a:t>Average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38125">
                <a:tc>
                  <a:txBody>
                    <a:bodyPr/>
                    <a:lstStyle/>
                    <a:p>
                      <a:pPr algn="l" fontAlgn="b"/>
                      <a:r>
                        <a:rPr lang="en-US" sz="1400" u="none" strike="noStrike" dirty="0" err="1">
                          <a:effectLst/>
                        </a:rPr>
                        <a:t>StdDev</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smtClean="0">
                          <a:effectLst/>
                        </a:rPr>
                        <a:t>2.16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smtClean="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bl>
          </a:graphicData>
        </a:graphic>
      </p:graphicFrame>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defTabSz="414726">
              <a:defRPr/>
            </a:pPr>
            <a:r>
              <a:rPr lang="en-US" altLang="en-US" sz="3991" dirty="0">
                <a:ea typeface="+mj-ea"/>
              </a:rPr>
              <a:t>Exercise </a:t>
            </a:r>
            <a:r>
              <a:rPr lang="en-US" altLang="en-US" sz="3991" dirty="0" smtClean="0">
                <a:ea typeface="+mj-ea"/>
              </a:rPr>
              <a:t>4 - Sol</a:t>
            </a:r>
            <a:endParaRPr lang="en-US" altLang="en-US" sz="3991" dirty="0">
              <a:ea typeface="+mj-ea"/>
            </a:endParaRPr>
          </a:p>
        </p:txBody>
      </p:sp>
      <p:sp>
        <p:nvSpPr>
          <p:cNvPr id="3" name="Content Placeholder 2"/>
          <p:cNvSpPr>
            <a:spLocks noGrp="1"/>
          </p:cNvSpPr>
          <p:nvPr>
            <p:ph idx="1"/>
          </p:nvPr>
        </p:nvSpPr>
        <p:spPr>
          <a:xfrm>
            <a:off x="287338" y="1401763"/>
            <a:ext cx="6357937" cy="3975100"/>
          </a:xfrm>
        </p:spPr>
        <p:txBody>
          <a:bodyPr/>
          <a:lstStyle/>
          <a:p>
            <a:pPr marL="311045" indent="-311045" defTabSz="414726">
              <a:spcBef>
                <a:spcPts val="1293"/>
              </a:spcBef>
              <a:defRPr/>
            </a:pPr>
            <a:r>
              <a:rPr lang="en-US" sz="2177" dirty="0">
                <a:ea typeface="+mn-ea"/>
              </a:rPr>
              <a:t>Find the correlation between Age and Car Accidents using Pearson </a:t>
            </a:r>
            <a:r>
              <a:rPr lang="en-US" sz="2177" dirty="0" smtClean="0">
                <a:ea typeface="+mn-ea"/>
              </a:rPr>
              <a:t>correlation</a:t>
            </a:r>
          </a:p>
          <a:p>
            <a:pPr marL="311045" indent="-311045" defTabSz="414726">
              <a:spcBef>
                <a:spcPts val="1293"/>
              </a:spcBef>
              <a:defRPr/>
            </a:pPr>
            <a:endParaRPr lang="en-US" sz="2177" dirty="0" smtClean="0">
              <a:ea typeface="+mn-ea"/>
            </a:endParaRPr>
          </a:p>
          <a:p>
            <a:pPr marL="311045" indent="-311045" defTabSz="414726">
              <a:spcBef>
                <a:spcPts val="1293"/>
              </a:spcBef>
              <a:defRPr/>
            </a:pPr>
            <a:r>
              <a:rPr lang="en-US" sz="2177" dirty="0" err="1" smtClean="0">
                <a:ea typeface="+mn-ea"/>
              </a:rPr>
              <a:t>Correl</a:t>
            </a:r>
            <a:r>
              <a:rPr lang="en-US" sz="2177" dirty="0" smtClean="0">
                <a:ea typeface="+mn-ea"/>
              </a:rPr>
              <a:t>(</a:t>
            </a:r>
            <a:r>
              <a:rPr lang="en-US" sz="2177" dirty="0" err="1" smtClean="0">
                <a:ea typeface="+mn-ea"/>
              </a:rPr>
              <a:t>age,acc</a:t>
            </a:r>
            <a:r>
              <a:rPr lang="en-US" sz="2177" dirty="0" smtClean="0">
                <a:ea typeface="+mn-ea"/>
              </a:rPr>
              <a:t>) = </a:t>
            </a:r>
            <a:r>
              <a:rPr lang="en-US" sz="2177" dirty="0" smtClean="0">
                <a:ea typeface="+mn-ea"/>
              </a:rPr>
              <a:t>[(</a:t>
            </a:r>
            <a:r>
              <a:rPr lang="en-US" sz="2177" dirty="0" smtClean="0">
                <a:ea typeface="+mn-ea"/>
              </a:rPr>
              <a:t>3*-1.3+1*-0.3+0*-1.3+2*-2.3-1*.7-2*1.7-3*2.7</a:t>
            </a:r>
            <a:r>
              <a:rPr lang="en-US" sz="2177" dirty="0" smtClean="0">
                <a:ea typeface="+mn-ea"/>
              </a:rPr>
              <a:t>)]-[7*20*4.3]/((</a:t>
            </a:r>
            <a:r>
              <a:rPr lang="en-US" sz="2177" dirty="0" smtClean="0">
                <a:ea typeface="+mn-ea"/>
              </a:rPr>
              <a:t>7-1)*2.16*1.8) = -0.9</a:t>
            </a:r>
          </a:p>
          <a:p>
            <a:pPr marL="311045" indent="-311045" defTabSz="414726">
              <a:spcBef>
                <a:spcPts val="1293"/>
              </a:spcBef>
              <a:defRPr/>
            </a:pPr>
            <a:r>
              <a:rPr lang="en-US" sz="2177" dirty="0" smtClean="0">
                <a:ea typeface="+mn-ea"/>
              </a:rPr>
              <a:t> -&gt; -0.9 shows that there is a strong negative correlation between the attributes age and # of car accidents</a:t>
            </a:r>
            <a:endParaRPr lang="en-US" sz="2177" dirty="0">
              <a:ea typeface="+mn-ea"/>
            </a:endParaRPr>
          </a:p>
        </p:txBody>
      </p:sp>
      <p:sp>
        <p:nvSpPr>
          <p:cNvPr id="66564" name="Slide Number Placeholder 3"/>
          <p:cNvSpPr>
            <a:spLocks noGrp="1"/>
          </p:cNvSpPr>
          <p:nvPr>
            <p:ph type="sldNum" sz="quarter" idx="12"/>
          </p:nvPr>
        </p:nvSpPr>
        <p:spPr>
          <a:xfrm>
            <a:off x="457200" y="6246813"/>
            <a:ext cx="2125663" cy="46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338">
              <a:lnSpc>
                <a:spcPct val="93000"/>
              </a:lnSpc>
              <a:spcBef>
                <a:spcPts val="1288"/>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900">
                <a:solidFill>
                  <a:srgbClr val="000000"/>
                </a:solidFill>
                <a:latin typeface="Arial" panose="020B0604020202020204" pitchFamily="34" charset="0"/>
                <a:cs typeface="Noto Sans CJK SC Regular" charset="0"/>
              </a:defRPr>
            </a:lvl1pPr>
            <a:lvl2pPr marL="742950" indent="-285750" defTabSz="414338">
              <a:lnSpc>
                <a:spcPct val="93000"/>
              </a:lnSpc>
              <a:spcBef>
                <a:spcPts val="1038"/>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500">
                <a:solidFill>
                  <a:srgbClr val="000000"/>
                </a:solidFill>
                <a:latin typeface="Arial" panose="020B0604020202020204" pitchFamily="34" charset="0"/>
                <a:cs typeface="Noto Sans CJK SC Regular" charset="0"/>
              </a:defRPr>
            </a:lvl2pPr>
            <a:lvl3pPr marL="1143000" indent="-228600" defTabSz="414338">
              <a:lnSpc>
                <a:spcPct val="93000"/>
              </a:lnSpc>
              <a:spcBef>
                <a:spcPts val="775"/>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100">
                <a:solidFill>
                  <a:srgbClr val="000000"/>
                </a:solidFill>
                <a:latin typeface="Arial" panose="020B0604020202020204" pitchFamily="34" charset="0"/>
                <a:cs typeface="Noto Sans CJK SC Regular" charset="0"/>
              </a:defRPr>
            </a:lvl3pPr>
            <a:lvl4pPr marL="1600200" indent="-228600" defTabSz="414338">
              <a:lnSpc>
                <a:spcPct val="93000"/>
              </a:lnSpc>
              <a:spcBef>
                <a:spcPts val="525"/>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4pPr>
            <a:lvl5pPr marL="2057400" indent="-228600" defTabSz="414338">
              <a:lnSpc>
                <a:spcPct val="93000"/>
              </a:lnSpc>
              <a:spcBef>
                <a:spcPts val="263"/>
              </a:spcBef>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5pPr>
            <a:lvl6pPr marL="25146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6pPr>
            <a:lvl7pPr marL="29718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7pPr>
            <a:lvl8pPr marL="34290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8pPr>
            <a:lvl9pPr marL="3886200" indent="-228600" defTabSz="414338" eaLnBrk="0" fontAlgn="base" hangingPunct="0">
              <a:lnSpc>
                <a:spcPct val="93000"/>
              </a:lnSpc>
              <a:spcBef>
                <a:spcPts val="263"/>
              </a:spcBef>
              <a:spcAft>
                <a:spcPct val="0"/>
              </a:spcAft>
              <a:buClr>
                <a:srgbClr val="000000"/>
              </a:buClr>
              <a:buSzPct val="100000"/>
              <a:buFont typeface="Times New Roman" panose="02020603050405020304" pitchFamily="18" charse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solidFill>
                  <a:srgbClr val="000000"/>
                </a:solidFill>
                <a:latin typeface="Arial" panose="020B0604020202020204" pitchFamily="34" charset="0"/>
                <a:cs typeface="Noto Sans CJK SC Regular" charset="0"/>
              </a:defRPr>
            </a:lvl9pPr>
          </a:lstStyle>
          <a:p>
            <a:pPr algn="l">
              <a:spcBef>
                <a:spcPct val="0"/>
              </a:spcBef>
              <a:buClrTx/>
              <a:buFontTx/>
              <a:buNone/>
            </a:pPr>
            <a:fld id="{B98167D2-387D-40CC-8FD8-179F9DBF7982}" type="slidenum">
              <a:rPr lang="en-US" altLang="en-US" sz="1200" smtClean="0">
                <a:latin typeface="Tahoma" panose="020B0604030504040204" pitchFamily="34" charset="0"/>
                <a:cs typeface="DejaVu Sans" pitchFamily="34" charset="0"/>
              </a:rPr>
              <a:pPr algn="l">
                <a:spcBef>
                  <a:spcPct val="0"/>
                </a:spcBef>
                <a:buClrTx/>
                <a:buFontTx/>
                <a:buNone/>
              </a:pPr>
              <a:t>39</a:t>
            </a:fld>
            <a:endParaRPr lang="en-US" altLang="en-US" sz="1200" smtClean="0">
              <a:latin typeface="Tahoma" panose="020B0604030504040204" pitchFamily="34" charset="0"/>
              <a:cs typeface="DejaVu Sans"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96320138"/>
              </p:ext>
            </p:extLst>
          </p:nvPr>
        </p:nvGraphicFramePr>
        <p:xfrm>
          <a:off x="6553200" y="111125"/>
          <a:ext cx="2559050" cy="2654651"/>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tblGrid>
              <a:tr h="530931">
                <a:tc>
                  <a:txBody>
                    <a:bodyPr/>
                    <a:lstStyle/>
                    <a:p>
                      <a:pPr marL="0" marR="0" algn="ctr">
                        <a:spcBef>
                          <a:spcPts val="0"/>
                        </a:spcBef>
                        <a:spcAft>
                          <a:spcPts val="0"/>
                        </a:spcAft>
                      </a:pPr>
                      <a:r>
                        <a:rPr lang="en-US" sz="1500" dirty="0">
                          <a:effectLst/>
                        </a:rPr>
                        <a:t>Age</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0" marT="36827" marB="36827"/>
                </a:tc>
                <a:tc>
                  <a:txBody>
                    <a:bodyPr/>
                    <a:lstStyle/>
                    <a:p>
                      <a:pPr marL="0" marR="0" indent="0" algn="ctr">
                        <a:spcBef>
                          <a:spcPts val="0"/>
                        </a:spcBef>
                        <a:spcAft>
                          <a:spcPts val="0"/>
                        </a:spcAft>
                      </a:pPr>
                      <a:r>
                        <a:rPr lang="en-US" sz="1500" dirty="0">
                          <a:effectLst/>
                        </a:rPr>
                        <a:t>Car</a:t>
                      </a:r>
                    </a:p>
                    <a:p>
                      <a:pPr marL="0" marR="0" indent="0" algn="ctr">
                        <a:spcBef>
                          <a:spcPts val="0"/>
                        </a:spcBef>
                        <a:spcAft>
                          <a:spcPts val="0"/>
                        </a:spcAft>
                      </a:pPr>
                      <a:r>
                        <a:rPr lang="en-US" sz="1500" dirty="0">
                          <a:effectLst/>
                        </a:rPr>
                        <a:t>Accidents</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36829" marT="36827" marB="36827"/>
                </a:tc>
                <a:extLst>
                  <a:ext uri="{0D108BD9-81ED-4DB2-BD59-A6C34878D82A}">
                    <a16:rowId xmlns:a16="http://schemas.microsoft.com/office/drawing/2014/main" val="10000"/>
                  </a:ext>
                </a:extLst>
              </a:tr>
              <a:tr h="265465">
                <a:tc>
                  <a:txBody>
                    <a:bodyPr/>
                    <a:lstStyle/>
                    <a:p>
                      <a:pPr marL="38735" marR="0" algn="ctr">
                        <a:spcBef>
                          <a:spcPts val="0"/>
                        </a:spcBef>
                        <a:spcAft>
                          <a:spcPts val="0"/>
                        </a:spcAft>
                      </a:pPr>
                      <a:r>
                        <a:rPr lang="en-US" sz="1500" dirty="0" smtClean="0">
                          <a:effectLst/>
                        </a:rPr>
                        <a:t>23-20= 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0" marT="0" marB="36827"/>
                </a:tc>
                <a:tc>
                  <a:txBody>
                    <a:bodyPr/>
                    <a:lstStyle/>
                    <a:p>
                      <a:pPr marL="43180" marR="0" algn="ctr">
                        <a:spcBef>
                          <a:spcPts val="0"/>
                        </a:spcBef>
                        <a:spcAft>
                          <a:spcPts val="0"/>
                        </a:spcAft>
                      </a:pPr>
                      <a:r>
                        <a:rPr lang="en-US" sz="1500" dirty="0" smtClean="0">
                          <a:effectLst/>
                        </a:rPr>
                        <a:t>3-4.3 =</a:t>
                      </a:r>
                      <a:r>
                        <a:rPr lang="en-US" sz="1500" baseline="0" dirty="0" smtClean="0">
                          <a:effectLst/>
                        </a:rPr>
                        <a:t> -1.3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36829" marT="0" marB="36827"/>
                </a:tc>
                <a:extLst>
                  <a:ext uri="{0D108BD9-81ED-4DB2-BD59-A6C34878D82A}">
                    <a16:rowId xmlns:a16="http://schemas.microsoft.com/office/drawing/2014/main" val="10001"/>
                  </a:ext>
                </a:extLst>
              </a:tr>
              <a:tr h="265465">
                <a:tc>
                  <a:txBody>
                    <a:bodyPr/>
                    <a:lstStyle/>
                    <a:p>
                      <a:pPr marL="38735" marR="0" algn="ctr">
                        <a:spcBef>
                          <a:spcPts val="0"/>
                        </a:spcBef>
                        <a:spcAft>
                          <a:spcPts val="0"/>
                        </a:spcAft>
                      </a:pPr>
                      <a:r>
                        <a:rPr lang="en-US" sz="1500" dirty="0" smtClean="0">
                          <a:effectLst/>
                        </a:rPr>
                        <a:t>21-20= 1</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0" marT="0" marB="36827"/>
                </a:tc>
                <a:tc>
                  <a:txBody>
                    <a:bodyPr/>
                    <a:lstStyle/>
                    <a:p>
                      <a:pPr marL="43180" marR="0" algn="ctr">
                        <a:spcBef>
                          <a:spcPts val="0"/>
                        </a:spcBef>
                        <a:spcAft>
                          <a:spcPts val="0"/>
                        </a:spcAft>
                      </a:pPr>
                      <a:r>
                        <a:rPr lang="en-US" sz="1500" dirty="0" smtClean="0">
                          <a:effectLst/>
                        </a:rPr>
                        <a:t>4-4.3 = -0.3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36829" marT="0" marB="36827"/>
                </a:tc>
                <a:extLst>
                  <a:ext uri="{0D108BD9-81ED-4DB2-BD59-A6C34878D82A}">
                    <a16:rowId xmlns:a16="http://schemas.microsoft.com/office/drawing/2014/main" val="10002"/>
                  </a:ext>
                </a:extLst>
              </a:tr>
              <a:tr h="265465">
                <a:tc>
                  <a:txBody>
                    <a:bodyPr/>
                    <a:lstStyle/>
                    <a:p>
                      <a:pPr marL="38735" marR="0" algn="ctr">
                        <a:spcBef>
                          <a:spcPts val="0"/>
                        </a:spcBef>
                        <a:spcAft>
                          <a:spcPts val="0"/>
                        </a:spcAft>
                      </a:pPr>
                      <a:r>
                        <a:rPr lang="en-US" sz="1500" dirty="0" smtClean="0">
                          <a:effectLst/>
                        </a:rPr>
                        <a:t>20-20= 0</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0" marT="0" marB="36827"/>
                </a:tc>
                <a:tc>
                  <a:txBody>
                    <a:bodyPr/>
                    <a:lstStyle/>
                    <a:p>
                      <a:pPr marL="43180" marR="0" algn="ctr">
                        <a:spcBef>
                          <a:spcPts val="0"/>
                        </a:spcBef>
                        <a:spcAft>
                          <a:spcPts val="0"/>
                        </a:spcAft>
                      </a:pPr>
                      <a:r>
                        <a:rPr lang="en-US" sz="1500" dirty="0" smtClean="0">
                          <a:effectLst/>
                        </a:rPr>
                        <a:t>3-4.3 = -1.3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36829" marT="0" marB="36827"/>
                </a:tc>
                <a:extLst>
                  <a:ext uri="{0D108BD9-81ED-4DB2-BD59-A6C34878D82A}">
                    <a16:rowId xmlns:a16="http://schemas.microsoft.com/office/drawing/2014/main" val="10003"/>
                  </a:ext>
                </a:extLst>
              </a:tr>
              <a:tr h="265465">
                <a:tc>
                  <a:txBody>
                    <a:bodyPr/>
                    <a:lstStyle/>
                    <a:p>
                      <a:pPr marL="38735" marR="0" algn="ctr">
                        <a:spcBef>
                          <a:spcPts val="0"/>
                        </a:spcBef>
                        <a:spcAft>
                          <a:spcPts val="0"/>
                        </a:spcAft>
                      </a:pPr>
                      <a:r>
                        <a:rPr lang="en-US" sz="1500" dirty="0" smtClean="0">
                          <a:effectLst/>
                        </a:rPr>
                        <a:t>22-20= 2</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0" marT="0" marB="36827"/>
                </a:tc>
                <a:tc>
                  <a:txBody>
                    <a:bodyPr/>
                    <a:lstStyle/>
                    <a:p>
                      <a:pPr marL="43180" marR="0" algn="ctr">
                        <a:spcBef>
                          <a:spcPts val="0"/>
                        </a:spcBef>
                        <a:spcAft>
                          <a:spcPts val="0"/>
                        </a:spcAft>
                      </a:pPr>
                      <a:r>
                        <a:rPr lang="en-US" sz="1500" dirty="0" smtClean="0">
                          <a:effectLst/>
                        </a:rPr>
                        <a:t>2-4.3 = -2.3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36829" marT="0" marB="36827"/>
                </a:tc>
                <a:extLst>
                  <a:ext uri="{0D108BD9-81ED-4DB2-BD59-A6C34878D82A}">
                    <a16:rowId xmlns:a16="http://schemas.microsoft.com/office/drawing/2014/main" val="10004"/>
                  </a:ext>
                </a:extLst>
              </a:tr>
              <a:tr h="265465">
                <a:tc>
                  <a:txBody>
                    <a:bodyPr/>
                    <a:lstStyle/>
                    <a:p>
                      <a:pPr marL="38735" marR="0" algn="ctr">
                        <a:spcBef>
                          <a:spcPts val="0"/>
                        </a:spcBef>
                        <a:spcAft>
                          <a:spcPts val="0"/>
                        </a:spcAft>
                      </a:pPr>
                      <a:r>
                        <a:rPr lang="en-US" sz="1500" dirty="0" smtClean="0">
                          <a:effectLst/>
                        </a:rPr>
                        <a:t>19-20= -1</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0" marT="0" marB="36827"/>
                </a:tc>
                <a:tc>
                  <a:txBody>
                    <a:bodyPr/>
                    <a:lstStyle/>
                    <a:p>
                      <a:pPr marL="43180" marR="0" algn="ctr">
                        <a:spcBef>
                          <a:spcPts val="0"/>
                        </a:spcBef>
                        <a:spcAft>
                          <a:spcPts val="0"/>
                        </a:spcAft>
                      </a:pPr>
                      <a:r>
                        <a:rPr lang="en-US" sz="1500" dirty="0" smtClean="0">
                          <a:effectLst/>
                        </a:rPr>
                        <a:t>5-4.3 = 0.7</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36829" marT="0" marB="36827"/>
                </a:tc>
                <a:extLst>
                  <a:ext uri="{0D108BD9-81ED-4DB2-BD59-A6C34878D82A}">
                    <a16:rowId xmlns:a16="http://schemas.microsoft.com/office/drawing/2014/main" val="10005"/>
                  </a:ext>
                </a:extLst>
              </a:tr>
              <a:tr h="265465">
                <a:tc>
                  <a:txBody>
                    <a:bodyPr/>
                    <a:lstStyle/>
                    <a:p>
                      <a:pPr marL="38735" marR="0" algn="ctr">
                        <a:spcBef>
                          <a:spcPts val="0"/>
                        </a:spcBef>
                        <a:spcAft>
                          <a:spcPts val="0"/>
                        </a:spcAft>
                      </a:pPr>
                      <a:r>
                        <a:rPr lang="en-US" sz="1500" dirty="0" smtClean="0">
                          <a:effectLst/>
                        </a:rPr>
                        <a:t>18-20= -2</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0" marT="0" marB="36827"/>
                </a:tc>
                <a:tc>
                  <a:txBody>
                    <a:bodyPr/>
                    <a:lstStyle/>
                    <a:p>
                      <a:pPr marL="43180" marR="0" algn="ctr">
                        <a:spcBef>
                          <a:spcPts val="0"/>
                        </a:spcBef>
                        <a:spcAft>
                          <a:spcPts val="0"/>
                        </a:spcAft>
                      </a:pPr>
                      <a:r>
                        <a:rPr lang="en-US" sz="1500" dirty="0" smtClean="0">
                          <a:effectLst/>
                          <a:latin typeface="Calibri" panose="020F0502020204030204" pitchFamily="34" charset="0"/>
                          <a:ea typeface="Calibri" panose="020F0502020204030204" pitchFamily="34" charset="0"/>
                          <a:cs typeface="Arial" panose="020B0604020202020204" pitchFamily="34" charset="0"/>
                        </a:rPr>
                        <a:t>6</a:t>
                      </a:r>
                      <a:r>
                        <a:rPr lang="en-US" sz="1500" dirty="0" smtClean="0">
                          <a:effectLst/>
                        </a:rPr>
                        <a:t>-4.3 = 1.7</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36829" marT="0" marB="36827"/>
                </a:tc>
                <a:extLst>
                  <a:ext uri="{0D108BD9-81ED-4DB2-BD59-A6C34878D82A}">
                    <a16:rowId xmlns:a16="http://schemas.microsoft.com/office/drawing/2014/main" val="10006"/>
                  </a:ext>
                </a:extLst>
              </a:tr>
              <a:tr h="265465">
                <a:tc>
                  <a:txBody>
                    <a:bodyPr/>
                    <a:lstStyle/>
                    <a:p>
                      <a:pPr marL="38735" marR="0" algn="ctr">
                        <a:spcBef>
                          <a:spcPts val="0"/>
                        </a:spcBef>
                        <a:spcAft>
                          <a:spcPts val="0"/>
                        </a:spcAft>
                      </a:pPr>
                      <a:r>
                        <a:rPr lang="en-US" sz="1500" dirty="0" smtClean="0">
                          <a:effectLst/>
                          <a:latin typeface="Calibri" panose="020F0502020204030204" pitchFamily="34" charset="0"/>
                          <a:ea typeface="Calibri" panose="020F0502020204030204" pitchFamily="34" charset="0"/>
                          <a:cs typeface="Arial" panose="020B0604020202020204" pitchFamily="34" charset="0"/>
                        </a:rPr>
                        <a:t>17</a:t>
                      </a:r>
                      <a:r>
                        <a:rPr lang="en-US" sz="1500" dirty="0" smtClean="0">
                          <a:effectLst/>
                        </a:rPr>
                        <a:t>-20 =</a:t>
                      </a:r>
                      <a:r>
                        <a:rPr lang="en-US" sz="1500" baseline="0" dirty="0" smtClean="0">
                          <a:effectLst/>
                        </a:rPr>
                        <a:t> -3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29" marR="0" marT="0" marB="36827"/>
                </a:tc>
                <a:tc>
                  <a:txBody>
                    <a:bodyPr/>
                    <a:lstStyle/>
                    <a:p>
                      <a:pPr marL="43180" marR="0" algn="ctr">
                        <a:spcBef>
                          <a:spcPts val="0"/>
                        </a:spcBef>
                        <a:spcAft>
                          <a:spcPts val="0"/>
                        </a:spcAft>
                      </a:pPr>
                      <a:r>
                        <a:rPr lang="en-US" sz="1500" dirty="0" smtClean="0">
                          <a:effectLst/>
                          <a:latin typeface="Calibri" panose="020F0502020204030204" pitchFamily="34" charset="0"/>
                          <a:ea typeface="Calibri" panose="020F0502020204030204" pitchFamily="34" charset="0"/>
                          <a:cs typeface="Arial" panose="020B0604020202020204" pitchFamily="34" charset="0"/>
                        </a:rPr>
                        <a:t>7</a:t>
                      </a:r>
                      <a:r>
                        <a:rPr lang="en-US" sz="1500" dirty="0" smtClean="0">
                          <a:effectLst/>
                        </a:rPr>
                        <a:t>-4.3 = 2.7</a:t>
                      </a:r>
                    </a:p>
                  </a:txBody>
                  <a:tcPr marL="36829" marR="36829" marT="0" marB="36827"/>
                </a:tc>
                <a:extLst>
                  <a:ext uri="{0D108BD9-81ED-4DB2-BD59-A6C34878D82A}">
                    <a16:rowId xmlns:a16="http://schemas.microsoft.com/office/drawing/2014/main" val="10007"/>
                  </a:ext>
                </a:extLst>
              </a:tr>
              <a:tr h="265465">
                <a:tc>
                  <a:txBody>
                    <a:bodyPr/>
                    <a:lstStyle/>
                    <a:p>
                      <a:pPr algn="r" fontAlgn="b"/>
                      <a:r>
                        <a:rPr lang="en-US" sz="1400" b="1" u="none" strike="noStrike" dirty="0" smtClean="0">
                          <a:effectLst/>
                        </a:rPr>
                        <a:t>2.16</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u="none" strike="noStrike" dirty="0" smtClean="0">
                          <a:effectLst/>
                        </a:rPr>
                        <a:t>1.8</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7328065"/>
                  </a:ext>
                </a:extLst>
              </a:tr>
            </a:tbl>
          </a:graphicData>
        </a:graphic>
      </p:graphicFrame>
      <p:pic>
        <p:nvPicPr>
          <p:cNvPr id="6659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486400"/>
            <a:ext cx="64182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67CFC70-91BE-4614-BBCC-9EAE2D40090D}" type="slidenum">
              <a:rPr lang="en-US" altLang="en-US" sz="1200" smtClean="0"/>
              <a:pPr>
                <a:spcBef>
                  <a:spcPct val="0"/>
                </a:spcBef>
                <a:buClrTx/>
                <a:buSzTx/>
                <a:buFontTx/>
                <a:buNone/>
              </a:pPr>
              <a:t>4</a:t>
            </a:fld>
            <a:endParaRPr lang="en-US" altLang="en-US" sz="1200" smtClean="0"/>
          </a:p>
        </p:txBody>
      </p:sp>
      <p:sp>
        <p:nvSpPr>
          <p:cNvPr id="13315" name="Rectangle 2"/>
          <p:cNvSpPr>
            <a:spLocks noGrp="1" noChangeArrowheads="1"/>
          </p:cNvSpPr>
          <p:nvPr>
            <p:ph type="title"/>
          </p:nvPr>
        </p:nvSpPr>
        <p:spPr>
          <a:xfrm>
            <a:off x="0" y="304800"/>
            <a:ext cx="9144000" cy="685800"/>
          </a:xfrm>
        </p:spPr>
        <p:txBody>
          <a:bodyPr/>
          <a:lstStyle/>
          <a:p>
            <a:pPr eaLnBrk="1" hangingPunct="1"/>
            <a:r>
              <a:rPr lang="en-US" altLang="en-US" sz="3200" smtClean="0"/>
              <a:t>Data Quality: Why Preprocess the Data?</a:t>
            </a:r>
            <a:endParaRPr lang="en-US" altLang="en-US" smtClean="0"/>
          </a:p>
        </p:txBody>
      </p:sp>
      <p:sp>
        <p:nvSpPr>
          <p:cNvPr id="13316" name="Rectangle 3"/>
          <p:cNvSpPr>
            <a:spLocks noGrp="1" noChangeArrowheads="1"/>
          </p:cNvSpPr>
          <p:nvPr>
            <p:ph type="body" idx="1"/>
          </p:nvPr>
        </p:nvSpPr>
        <p:spPr>
          <a:xfrm>
            <a:off x="304800" y="1295400"/>
            <a:ext cx="8382000" cy="4946650"/>
          </a:xfrm>
        </p:spPr>
        <p:txBody>
          <a:bodyPr/>
          <a:lstStyle/>
          <a:p>
            <a:pPr eaLnBrk="1" hangingPunct="1">
              <a:lnSpc>
                <a:spcPct val="140000"/>
              </a:lnSpc>
            </a:pPr>
            <a:r>
              <a:rPr lang="en-US" altLang="en-US" sz="2400" dirty="0" smtClean="0"/>
              <a:t>Measures for data quality: A multidimensional view</a:t>
            </a:r>
          </a:p>
          <a:p>
            <a:pPr lvl="1" eaLnBrk="1" hangingPunct="1">
              <a:lnSpc>
                <a:spcPct val="140000"/>
              </a:lnSpc>
            </a:pPr>
            <a:r>
              <a:rPr lang="en-US" altLang="en-US" sz="2400" dirty="0" smtClean="0"/>
              <a:t>Accuracy: correct or wrong, accurate or not</a:t>
            </a:r>
          </a:p>
          <a:p>
            <a:pPr lvl="1" eaLnBrk="1" hangingPunct="1">
              <a:lnSpc>
                <a:spcPct val="140000"/>
              </a:lnSpc>
            </a:pPr>
            <a:r>
              <a:rPr lang="en-US" altLang="en-US" sz="2400" dirty="0" smtClean="0"/>
              <a:t>Completeness: not recorded, unavailable, …</a:t>
            </a:r>
          </a:p>
          <a:p>
            <a:pPr lvl="1" eaLnBrk="1" hangingPunct="1">
              <a:lnSpc>
                <a:spcPct val="140000"/>
              </a:lnSpc>
            </a:pPr>
            <a:r>
              <a:rPr lang="en-US" altLang="en-US" sz="2400" dirty="0" smtClean="0"/>
              <a:t>Consistency: some modified but some not, dangling, …</a:t>
            </a:r>
          </a:p>
          <a:p>
            <a:pPr lvl="1" eaLnBrk="1" hangingPunct="1">
              <a:lnSpc>
                <a:spcPct val="140000"/>
              </a:lnSpc>
            </a:pPr>
            <a:r>
              <a:rPr lang="en-US" altLang="en-US" sz="2400" dirty="0" smtClean="0"/>
              <a:t>Timeliness: timely update? </a:t>
            </a:r>
          </a:p>
          <a:p>
            <a:pPr lvl="1" eaLnBrk="1" hangingPunct="1">
              <a:lnSpc>
                <a:spcPct val="140000"/>
              </a:lnSpc>
            </a:pPr>
            <a:r>
              <a:rPr lang="en-US" altLang="en-US" sz="2400" dirty="0" smtClean="0"/>
              <a:t>Believability: how trustable the data are correct?</a:t>
            </a:r>
          </a:p>
          <a:p>
            <a:pPr lvl="1" eaLnBrk="1" hangingPunct="1">
              <a:lnSpc>
                <a:spcPct val="140000"/>
              </a:lnSpc>
            </a:pPr>
            <a:r>
              <a:rPr lang="en-US" altLang="en-US" sz="2400" dirty="0" smtClean="0"/>
              <a:t>Interpretability: how easily the data can be understood?</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l" eaLnBrk="0" hangingPunct="0">
              <a:spcBef>
                <a:spcPct val="0"/>
              </a:spcBef>
              <a:buClrTx/>
              <a:buSzTx/>
              <a:buFontTx/>
              <a:buNone/>
            </a:pPr>
            <a:fld id="{6F6CCDD9-8A65-46DC-A8B9-58E67D0CF19C}" type="slidenum">
              <a:rPr lang="en-US" altLang="en-US" sz="1200" smtClean="0"/>
              <a:pPr algn="l" eaLnBrk="0" hangingPunct="0">
                <a:spcBef>
                  <a:spcPct val="0"/>
                </a:spcBef>
                <a:buClrTx/>
                <a:buSzTx/>
                <a:buFontTx/>
                <a:buNone/>
              </a:pPr>
              <a:t>40</a:t>
            </a:fld>
            <a:endParaRPr lang="en-US" altLang="en-US" sz="1200" smtClean="0"/>
          </a:p>
        </p:txBody>
      </p:sp>
      <p:sp>
        <p:nvSpPr>
          <p:cNvPr id="68611" name="Slide Number Placeholder 6"/>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67E46FF8-0B7A-4EDD-BB15-73180B293E75}" type="slidenum">
              <a:rPr lang="en-US" altLang="en-US" sz="1200"/>
              <a:pPr algn="r" eaLnBrk="1" hangingPunct="1">
                <a:spcBef>
                  <a:spcPct val="0"/>
                </a:spcBef>
                <a:buClrTx/>
                <a:buSzTx/>
                <a:buFontTx/>
                <a:buNone/>
              </a:pPr>
              <a:t>40</a:t>
            </a:fld>
            <a:endParaRPr lang="en-US" altLang="en-US" sz="1200"/>
          </a:p>
        </p:txBody>
      </p:sp>
      <p:sp>
        <p:nvSpPr>
          <p:cNvPr id="68612" name="Rectangle 2"/>
          <p:cNvSpPr>
            <a:spLocks noGrp="1" noChangeArrowheads="1"/>
          </p:cNvSpPr>
          <p:nvPr>
            <p:ph type="title" idx="4294967295"/>
          </p:nvPr>
        </p:nvSpPr>
        <p:spPr>
          <a:noFill/>
        </p:spPr>
        <p:txBody>
          <a:bodyPr lIns="92075" tIns="46038" rIns="92075" bIns="46038" anchor="ctr"/>
          <a:lstStyle/>
          <a:p>
            <a:pPr eaLnBrk="1" hangingPunct="1"/>
            <a:r>
              <a:rPr lang="en-US" altLang="en-US" sz="3200" smtClean="0"/>
              <a:t>Chapter 3: Data Preprocessing</a:t>
            </a:r>
          </a:p>
        </p:txBody>
      </p:sp>
      <p:sp>
        <p:nvSpPr>
          <p:cNvPr id="68613" name="Rectangle 3"/>
          <p:cNvSpPr>
            <a:spLocks noGrp="1" noChangeArrowheads="1"/>
          </p:cNvSpPr>
          <p:nvPr>
            <p:ph type="body" sz="half" idx="4294967295"/>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z="2400" smtClean="0"/>
              <a:t>Data Quality</a:t>
            </a:r>
          </a:p>
          <a:p>
            <a:pPr lvl="1" eaLnBrk="1" hangingPunct="1">
              <a:lnSpc>
                <a:spcPct val="150000"/>
              </a:lnSpc>
            </a:pPr>
            <a:r>
              <a:rPr lang="en-US" altLang="en-US" sz="2400"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68614" name="AutoShape 4"/>
          <p:cNvSpPr>
            <a:spLocks noChangeArrowheads="1"/>
          </p:cNvSpPr>
          <p:nvPr/>
        </p:nvSpPr>
        <p:spPr bwMode="auto">
          <a:xfrm rot="9430553">
            <a:off x="3048000" y="449580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03755A0-87B5-44CD-BE3E-A3D0E1871B37}" type="slidenum">
              <a:rPr lang="en-US" altLang="en-US" sz="1200" smtClean="0"/>
              <a:pPr>
                <a:spcBef>
                  <a:spcPct val="0"/>
                </a:spcBef>
                <a:buClrTx/>
                <a:buSzTx/>
                <a:buFontTx/>
                <a:buNone/>
              </a:pPr>
              <a:t>41</a:t>
            </a:fld>
            <a:endParaRPr lang="en-US" altLang="en-US" sz="1200" smtClean="0"/>
          </a:p>
        </p:txBody>
      </p:sp>
      <p:sp>
        <p:nvSpPr>
          <p:cNvPr id="70659" name="Rectangle 2"/>
          <p:cNvSpPr>
            <a:spLocks noGrp="1" noChangeArrowheads="1"/>
          </p:cNvSpPr>
          <p:nvPr>
            <p:ph type="title"/>
          </p:nvPr>
        </p:nvSpPr>
        <p:spPr>
          <a:xfrm>
            <a:off x="1295400" y="228600"/>
            <a:ext cx="6248400" cy="685800"/>
          </a:xfrm>
        </p:spPr>
        <p:txBody>
          <a:bodyPr/>
          <a:lstStyle/>
          <a:p>
            <a:pPr eaLnBrk="1" hangingPunct="1"/>
            <a:r>
              <a:rPr lang="en-US" altLang="en-US" sz="3200" smtClean="0"/>
              <a:t>Data Reduction Strategies</a:t>
            </a:r>
            <a:endParaRPr lang="en-US" altLang="en-US" smtClean="0"/>
          </a:p>
        </p:txBody>
      </p:sp>
      <p:sp>
        <p:nvSpPr>
          <p:cNvPr id="70660" name="Rectangle 3"/>
          <p:cNvSpPr>
            <a:spLocks noGrp="1" noChangeArrowheads="1"/>
          </p:cNvSpPr>
          <p:nvPr>
            <p:ph type="body" idx="1"/>
          </p:nvPr>
        </p:nvSpPr>
        <p:spPr>
          <a:xfrm>
            <a:off x="304800" y="1295400"/>
            <a:ext cx="8610600" cy="5410200"/>
          </a:xfrm>
        </p:spPr>
        <p:txBody>
          <a:bodyPr/>
          <a:lstStyle/>
          <a:p>
            <a:pPr eaLnBrk="1" hangingPunct="1">
              <a:lnSpc>
                <a:spcPct val="90000"/>
              </a:lnSpc>
            </a:pPr>
            <a:r>
              <a:rPr lang="en-US" altLang="en-US" sz="2000" b="1" smtClean="0"/>
              <a:t>Data reduction</a:t>
            </a:r>
            <a:r>
              <a:rPr lang="en-US" altLang="en-US" sz="2000" smtClean="0"/>
              <a:t>: Obtain a reduced representation of the data set that is much smaller in volume but yet produces the same (or almost the same) analytical results</a:t>
            </a:r>
          </a:p>
          <a:p>
            <a:pPr eaLnBrk="1" hangingPunct="1">
              <a:lnSpc>
                <a:spcPct val="90000"/>
              </a:lnSpc>
            </a:pPr>
            <a:r>
              <a:rPr lang="en-US" altLang="en-US" sz="2000" smtClean="0"/>
              <a:t>Why data reduction? </a:t>
            </a:r>
            <a:r>
              <a:rPr lang="en-US" altLang="en-US" sz="2000" smtClean="0">
                <a:cs typeface="Tahoma" panose="020B0604030504040204" pitchFamily="34" charset="0"/>
              </a:rPr>
              <a:t>— </a:t>
            </a:r>
            <a:r>
              <a:rPr lang="en-US" altLang="en-US" sz="2000" smtClean="0"/>
              <a:t>A database/data warehouse may store terabytes of data.  Complex data analysis may take a very long time to run on the complete data set.</a:t>
            </a:r>
          </a:p>
          <a:p>
            <a:pPr eaLnBrk="1" hangingPunct="1">
              <a:lnSpc>
                <a:spcPct val="90000"/>
              </a:lnSpc>
            </a:pPr>
            <a:r>
              <a:rPr lang="en-US" altLang="en-US" sz="2000" smtClean="0"/>
              <a:t>Data reduction strategies</a:t>
            </a:r>
          </a:p>
          <a:p>
            <a:pPr lvl="1" eaLnBrk="1" hangingPunct="1">
              <a:lnSpc>
                <a:spcPct val="90000"/>
              </a:lnSpc>
            </a:pPr>
            <a:r>
              <a:rPr lang="en-US" altLang="en-US" sz="2000" smtClean="0">
                <a:solidFill>
                  <a:schemeClr val="hlink"/>
                </a:solidFill>
              </a:rPr>
              <a:t>Dimensionality reduction</a:t>
            </a:r>
            <a:r>
              <a:rPr lang="en-US" altLang="en-US" sz="2000" smtClean="0">
                <a:solidFill>
                  <a:schemeClr val="folHlink"/>
                </a:solidFill>
              </a:rPr>
              <a:t>, </a:t>
            </a:r>
            <a:r>
              <a:rPr lang="en-US" altLang="en-US" sz="2000" smtClean="0"/>
              <a:t>e.g.,</a:t>
            </a:r>
            <a:r>
              <a:rPr lang="en-US" altLang="en-US" sz="2000" smtClean="0">
                <a:solidFill>
                  <a:schemeClr val="folHlink"/>
                </a:solidFill>
              </a:rPr>
              <a:t> </a:t>
            </a:r>
            <a:r>
              <a:rPr lang="en-US" altLang="en-US" sz="2000" smtClean="0"/>
              <a:t>remove unimportant attributes</a:t>
            </a:r>
          </a:p>
          <a:p>
            <a:pPr lvl="2" eaLnBrk="1" hangingPunct="1">
              <a:lnSpc>
                <a:spcPct val="90000"/>
              </a:lnSpc>
            </a:pPr>
            <a:r>
              <a:rPr lang="en-US" altLang="en-US" sz="2000" smtClean="0">
                <a:solidFill>
                  <a:schemeClr val="folHlink"/>
                </a:solidFill>
              </a:rPr>
              <a:t>Principal Components Analysis (PCA)</a:t>
            </a:r>
          </a:p>
          <a:p>
            <a:pPr lvl="2" eaLnBrk="1" hangingPunct="1">
              <a:lnSpc>
                <a:spcPct val="90000"/>
              </a:lnSpc>
            </a:pPr>
            <a:r>
              <a:rPr lang="en-US" altLang="en-US" sz="2000" smtClean="0">
                <a:solidFill>
                  <a:schemeClr val="folHlink"/>
                </a:solidFill>
              </a:rPr>
              <a:t>Feature subset selection</a:t>
            </a:r>
          </a:p>
          <a:p>
            <a:pPr lvl="1" eaLnBrk="1" hangingPunct="1">
              <a:lnSpc>
                <a:spcPct val="90000"/>
              </a:lnSpc>
            </a:pPr>
            <a:r>
              <a:rPr lang="en-US" altLang="en-US" sz="2000" smtClean="0">
                <a:solidFill>
                  <a:schemeClr val="hlink"/>
                </a:solidFill>
              </a:rPr>
              <a:t>Sampling</a:t>
            </a:r>
            <a:endParaRPr lang="en-US" altLang="en-US" smtClean="0">
              <a:solidFill>
                <a:schemeClr val="folHlink"/>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l" eaLnBrk="0" hangingPunct="0">
              <a:spcBef>
                <a:spcPct val="0"/>
              </a:spcBef>
              <a:buClrTx/>
              <a:buSzTx/>
              <a:buFontTx/>
              <a:buNone/>
            </a:pPr>
            <a:fld id="{97CBCDDF-FA41-45D4-A030-8733721BF95C}" type="slidenum">
              <a:rPr lang="en-US" altLang="en-US" sz="1200" smtClean="0"/>
              <a:pPr algn="l" eaLnBrk="0" hangingPunct="0">
                <a:spcBef>
                  <a:spcPct val="0"/>
                </a:spcBef>
                <a:buClrTx/>
                <a:buSzTx/>
                <a:buFontTx/>
                <a:buNone/>
              </a:pPr>
              <a:t>42</a:t>
            </a:fld>
            <a:endParaRPr lang="en-US" altLang="en-US" sz="1200" smtClean="0"/>
          </a:p>
        </p:txBody>
      </p:sp>
      <p:sp>
        <p:nvSpPr>
          <p:cNvPr id="72707" name="Rectangle 2"/>
          <p:cNvSpPr>
            <a:spLocks noGrp="1" noChangeArrowheads="1"/>
          </p:cNvSpPr>
          <p:nvPr>
            <p:ph type="title" idx="4294967295"/>
          </p:nvPr>
        </p:nvSpPr>
        <p:spPr>
          <a:xfrm>
            <a:off x="0" y="609600"/>
            <a:ext cx="9220200" cy="609600"/>
          </a:xfrm>
        </p:spPr>
        <p:txBody>
          <a:bodyPr/>
          <a:lstStyle/>
          <a:p>
            <a:pPr eaLnBrk="1" hangingPunct="1"/>
            <a:r>
              <a:rPr lang="en-US" altLang="en-US" smtClean="0"/>
              <a:t>Data Reduction 1: Dimensionality Reduction</a:t>
            </a:r>
          </a:p>
        </p:txBody>
      </p:sp>
      <p:sp>
        <p:nvSpPr>
          <p:cNvPr id="72708" name="Rectangle 3"/>
          <p:cNvSpPr>
            <a:spLocks noGrp="1" noChangeArrowheads="1"/>
          </p:cNvSpPr>
          <p:nvPr>
            <p:ph type="body" idx="4294967295"/>
          </p:nvPr>
        </p:nvSpPr>
        <p:spPr>
          <a:xfrm>
            <a:off x="304800" y="1295400"/>
            <a:ext cx="8534400" cy="5181600"/>
          </a:xfrm>
        </p:spPr>
        <p:txBody>
          <a:bodyPr/>
          <a:lstStyle/>
          <a:p>
            <a:pPr eaLnBrk="1" hangingPunct="1">
              <a:lnSpc>
                <a:spcPct val="110000"/>
              </a:lnSpc>
            </a:pPr>
            <a:r>
              <a:rPr lang="en-US" altLang="en-US" sz="1800" b="1" dirty="0" smtClean="0"/>
              <a:t>Curse of dimensionality</a:t>
            </a:r>
          </a:p>
          <a:p>
            <a:pPr lvl="1" eaLnBrk="1" hangingPunct="1">
              <a:lnSpc>
                <a:spcPct val="110000"/>
              </a:lnSpc>
            </a:pPr>
            <a:r>
              <a:rPr lang="en-US" altLang="en-US" sz="1800" dirty="0" smtClean="0"/>
              <a:t>When dimensionality increases, data becomes increasingly sparse</a:t>
            </a:r>
          </a:p>
          <a:p>
            <a:pPr lvl="1" eaLnBrk="1" hangingPunct="1">
              <a:lnSpc>
                <a:spcPct val="110000"/>
              </a:lnSpc>
            </a:pPr>
            <a:r>
              <a:rPr lang="en-US" altLang="en-US" sz="1800" dirty="0" smtClean="0"/>
              <a:t>Density and distance between points, which is critical to clustering, outlier analysis, becomes less meaningful</a:t>
            </a:r>
          </a:p>
          <a:p>
            <a:pPr eaLnBrk="1" hangingPunct="1">
              <a:lnSpc>
                <a:spcPct val="110000"/>
              </a:lnSpc>
            </a:pPr>
            <a:r>
              <a:rPr lang="en-US" altLang="en-US" sz="1800" b="1" dirty="0" smtClean="0"/>
              <a:t>Dimensionality reduction</a:t>
            </a:r>
          </a:p>
          <a:p>
            <a:pPr lvl="1" eaLnBrk="1" hangingPunct="1">
              <a:lnSpc>
                <a:spcPct val="110000"/>
              </a:lnSpc>
            </a:pPr>
            <a:r>
              <a:rPr lang="en-US" altLang="en-US" sz="1800" dirty="0" smtClean="0"/>
              <a:t>Avoid the curse of dimensionality</a:t>
            </a:r>
          </a:p>
          <a:p>
            <a:pPr lvl="1" eaLnBrk="1" hangingPunct="1">
              <a:lnSpc>
                <a:spcPct val="110000"/>
              </a:lnSpc>
            </a:pPr>
            <a:r>
              <a:rPr lang="en-US" altLang="en-US" sz="1800" dirty="0" smtClean="0"/>
              <a:t>Help eliminate irrelevant features and reduce noise</a:t>
            </a:r>
          </a:p>
          <a:p>
            <a:pPr lvl="1" eaLnBrk="1" hangingPunct="1">
              <a:lnSpc>
                <a:spcPct val="110000"/>
              </a:lnSpc>
            </a:pPr>
            <a:r>
              <a:rPr lang="en-US" altLang="en-US" sz="1800" dirty="0" smtClean="0"/>
              <a:t>Reduce time and space required in data mining</a:t>
            </a:r>
          </a:p>
          <a:p>
            <a:pPr lvl="1" eaLnBrk="1" hangingPunct="1">
              <a:lnSpc>
                <a:spcPct val="110000"/>
              </a:lnSpc>
            </a:pPr>
            <a:r>
              <a:rPr lang="en-US" altLang="en-US" sz="1800" dirty="0" smtClean="0"/>
              <a:t>Allow easier visualization</a:t>
            </a:r>
          </a:p>
          <a:p>
            <a:pPr eaLnBrk="1" hangingPunct="1">
              <a:lnSpc>
                <a:spcPct val="110000"/>
              </a:lnSpc>
            </a:pPr>
            <a:r>
              <a:rPr lang="en-US" altLang="en-US" sz="1800" b="1" dirty="0" smtClean="0"/>
              <a:t>Dimensionality reduction techniques</a:t>
            </a:r>
          </a:p>
          <a:p>
            <a:pPr lvl="1" eaLnBrk="1" hangingPunct="1">
              <a:lnSpc>
                <a:spcPct val="110000"/>
              </a:lnSpc>
            </a:pPr>
            <a:r>
              <a:rPr lang="en-US" altLang="en-US" sz="1800" dirty="0" smtClean="0"/>
              <a:t>Principal Component </a:t>
            </a:r>
            <a:r>
              <a:rPr lang="en-US" altLang="en-US" sz="1800" dirty="0" smtClean="0"/>
              <a:t>Analysis (Not covered)</a:t>
            </a:r>
            <a:endParaRPr lang="en-US" altLang="en-US" sz="1800" dirty="0" smtClean="0"/>
          </a:p>
          <a:p>
            <a:pPr lvl="1" eaLnBrk="1" hangingPunct="1">
              <a:lnSpc>
                <a:spcPct val="110000"/>
              </a:lnSpc>
            </a:pPr>
            <a:r>
              <a:rPr lang="en-US" altLang="en-US" sz="1800" dirty="0" smtClean="0"/>
              <a:t>Supervised and nonlinear techniques (e.g., feature selection)</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49BAC4C-7CC5-4FCE-8895-0B3E6C042DDF}" type="slidenum">
              <a:rPr lang="en-US" altLang="en-US" sz="1200" smtClean="0"/>
              <a:pPr>
                <a:spcBef>
                  <a:spcPct val="0"/>
                </a:spcBef>
                <a:buClrTx/>
                <a:buSzTx/>
                <a:buFontTx/>
                <a:buNone/>
              </a:pPr>
              <a:t>43</a:t>
            </a:fld>
            <a:endParaRPr lang="en-US" altLang="en-US" sz="1200" smtClean="0"/>
          </a:p>
        </p:txBody>
      </p:sp>
      <p:sp>
        <p:nvSpPr>
          <p:cNvPr id="78851" name="Rectangle 2"/>
          <p:cNvSpPr>
            <a:spLocks noGrp="1" noChangeArrowheads="1"/>
          </p:cNvSpPr>
          <p:nvPr>
            <p:ph type="title"/>
          </p:nvPr>
        </p:nvSpPr>
        <p:spPr/>
        <p:txBody>
          <a:bodyPr/>
          <a:lstStyle/>
          <a:p>
            <a:pPr eaLnBrk="1" hangingPunct="1"/>
            <a:r>
              <a:rPr lang="en-US" altLang="en-US" smtClean="0"/>
              <a:t>Attribute Subset Selection</a:t>
            </a:r>
          </a:p>
        </p:txBody>
      </p:sp>
      <p:sp>
        <p:nvSpPr>
          <p:cNvPr id="78852" name="Rectangle 3"/>
          <p:cNvSpPr>
            <a:spLocks noGrp="1" noChangeArrowheads="1"/>
          </p:cNvSpPr>
          <p:nvPr>
            <p:ph type="body" idx="1"/>
          </p:nvPr>
        </p:nvSpPr>
        <p:spPr/>
        <p:txBody>
          <a:bodyPr/>
          <a:lstStyle/>
          <a:p>
            <a:pPr eaLnBrk="1" hangingPunct="1">
              <a:lnSpc>
                <a:spcPct val="110000"/>
              </a:lnSpc>
            </a:pPr>
            <a:r>
              <a:rPr lang="en-US" altLang="en-US" sz="2400" smtClean="0"/>
              <a:t>One </a:t>
            </a:r>
            <a:r>
              <a:rPr lang="en-US" altLang="en-US" sz="2400" dirty="0" smtClean="0"/>
              <a:t>way to reduce dimensionality of data</a:t>
            </a:r>
          </a:p>
          <a:p>
            <a:pPr eaLnBrk="1" hangingPunct="1">
              <a:lnSpc>
                <a:spcPct val="110000"/>
              </a:lnSpc>
            </a:pPr>
            <a:r>
              <a:rPr lang="en-US" altLang="en-US" sz="2400" dirty="0" smtClean="0"/>
              <a:t>Redundant attributes </a:t>
            </a:r>
          </a:p>
          <a:p>
            <a:pPr lvl="1" eaLnBrk="1" hangingPunct="1">
              <a:lnSpc>
                <a:spcPct val="110000"/>
              </a:lnSpc>
            </a:pPr>
            <a:r>
              <a:rPr lang="en-US" altLang="en-US" sz="2400" dirty="0" smtClean="0"/>
              <a:t>Duplicate much or all of the information contained in one or more other attributes</a:t>
            </a:r>
          </a:p>
          <a:p>
            <a:pPr lvl="1" eaLnBrk="1" hangingPunct="1">
              <a:lnSpc>
                <a:spcPct val="110000"/>
              </a:lnSpc>
            </a:pPr>
            <a:r>
              <a:rPr lang="en-US" altLang="en-US" sz="2400" dirty="0" smtClean="0"/>
              <a:t>E.g., purchase price of a product and the amount of sales tax paid</a:t>
            </a:r>
          </a:p>
          <a:p>
            <a:pPr eaLnBrk="1" hangingPunct="1">
              <a:lnSpc>
                <a:spcPct val="110000"/>
              </a:lnSpc>
            </a:pPr>
            <a:r>
              <a:rPr lang="en-US" altLang="en-US" sz="2400" dirty="0" smtClean="0"/>
              <a:t>Irrelevant attributes</a:t>
            </a:r>
          </a:p>
          <a:p>
            <a:pPr lvl="1" eaLnBrk="1" hangingPunct="1">
              <a:lnSpc>
                <a:spcPct val="110000"/>
              </a:lnSpc>
            </a:pPr>
            <a:r>
              <a:rPr lang="en-US" altLang="en-US" sz="2400" dirty="0" smtClean="0"/>
              <a:t>Contain no information that is useful for the data mining task at hand</a:t>
            </a:r>
          </a:p>
          <a:p>
            <a:pPr lvl="1" eaLnBrk="1" hangingPunct="1">
              <a:lnSpc>
                <a:spcPct val="110000"/>
              </a:lnSpc>
            </a:pPr>
            <a:r>
              <a:rPr lang="en-US" altLang="en-US" sz="2400" dirty="0" smtClean="0"/>
              <a:t>E.g., students' ID is often irrelevant to the task of predicting students' GPA</a:t>
            </a:r>
          </a:p>
        </p:txBody>
      </p:sp>
      <p:sp>
        <p:nvSpPr>
          <p:cNvPr id="78853" name="Text Box 4"/>
          <p:cNvSpPr txBox="1">
            <a:spLocks noChangeArrowheads="1"/>
          </p:cNvSpPr>
          <p:nvPr/>
        </p:nvSpPr>
        <p:spPr bwMode="auto">
          <a:xfrm>
            <a:off x="1676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sp>
        <p:nvSpPr>
          <p:cNvPr id="78854" name="Rectangle 5"/>
          <p:cNvSpPr>
            <a:spLocks noChangeArrowheads="1"/>
          </p:cNvSpPr>
          <p:nvPr/>
        </p:nvSpPr>
        <p:spPr bwMode="auto">
          <a:xfrm>
            <a:off x="1717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4BFB5BE-16DF-4459-B8D8-2CF4EA248958}" type="slidenum">
              <a:rPr lang="en-US" altLang="en-US" sz="1200" smtClean="0"/>
              <a:pPr>
                <a:spcBef>
                  <a:spcPct val="0"/>
                </a:spcBef>
                <a:buClrTx/>
                <a:buSzTx/>
                <a:buFontTx/>
                <a:buNone/>
              </a:pPr>
              <a:t>44</a:t>
            </a:fld>
            <a:endParaRPr lang="en-US" altLang="en-US" sz="1200" smtClean="0"/>
          </a:p>
        </p:txBody>
      </p:sp>
      <p:sp>
        <p:nvSpPr>
          <p:cNvPr id="80899" name="Rectangle 2"/>
          <p:cNvSpPr>
            <a:spLocks noGrp="1" noChangeArrowheads="1"/>
          </p:cNvSpPr>
          <p:nvPr>
            <p:ph type="title"/>
          </p:nvPr>
        </p:nvSpPr>
        <p:spPr/>
        <p:txBody>
          <a:bodyPr/>
          <a:lstStyle/>
          <a:p>
            <a:pPr eaLnBrk="1" hangingPunct="1"/>
            <a:r>
              <a:rPr lang="en-US" altLang="en-US" sz="3200" smtClean="0"/>
              <a:t>Heuristic Search in Attribute Selection</a:t>
            </a:r>
          </a:p>
        </p:txBody>
      </p:sp>
      <p:sp>
        <p:nvSpPr>
          <p:cNvPr id="80900" name="Rectangle 3"/>
          <p:cNvSpPr>
            <a:spLocks noGrp="1" noChangeArrowheads="1"/>
          </p:cNvSpPr>
          <p:nvPr>
            <p:ph type="body" idx="1"/>
          </p:nvPr>
        </p:nvSpPr>
        <p:spPr>
          <a:xfrm>
            <a:off x="304800" y="1295400"/>
            <a:ext cx="8610600" cy="5181600"/>
          </a:xfrm>
        </p:spPr>
        <p:txBody>
          <a:bodyPr/>
          <a:lstStyle/>
          <a:p>
            <a:pPr eaLnBrk="1" hangingPunct="1"/>
            <a:r>
              <a:rPr lang="en-US" altLang="en-US" sz="2400" dirty="0" smtClean="0"/>
              <a:t>There are </a:t>
            </a:r>
            <a:r>
              <a:rPr lang="en-US" altLang="en-US" sz="2400" i="1" dirty="0" smtClean="0"/>
              <a:t>2</a:t>
            </a:r>
            <a:r>
              <a:rPr lang="en-US" altLang="en-US" sz="2400" i="1" baseline="30000" dirty="0" smtClean="0"/>
              <a:t>d</a:t>
            </a:r>
            <a:r>
              <a:rPr lang="en-US" altLang="en-US" sz="2400" dirty="0" smtClean="0"/>
              <a:t> possible attribute combinations of </a:t>
            </a:r>
            <a:r>
              <a:rPr lang="en-US" altLang="en-US" sz="2400" i="1" dirty="0" smtClean="0"/>
              <a:t>d</a:t>
            </a:r>
            <a:r>
              <a:rPr lang="en-US" altLang="en-US" sz="2400" dirty="0" smtClean="0"/>
              <a:t>  attributes</a:t>
            </a:r>
          </a:p>
          <a:p>
            <a:pPr eaLnBrk="1" hangingPunct="1"/>
            <a:r>
              <a:rPr lang="en-US" altLang="en-US" sz="2400" dirty="0" smtClean="0"/>
              <a:t>Typical heuristic attribute selection methods:</a:t>
            </a:r>
          </a:p>
          <a:p>
            <a:pPr lvl="1" eaLnBrk="1" hangingPunct="1"/>
            <a:r>
              <a:rPr lang="en-US" altLang="en-US" sz="2400" dirty="0" smtClean="0"/>
              <a:t>Best single attribute under the attribute independence assumption: choose by significance tests</a:t>
            </a:r>
          </a:p>
          <a:p>
            <a:pPr lvl="1" eaLnBrk="1" hangingPunct="1"/>
            <a:r>
              <a:rPr lang="en-US" altLang="en-US" sz="2400" dirty="0" smtClean="0"/>
              <a:t>Best step-wise feature selection:</a:t>
            </a:r>
          </a:p>
          <a:p>
            <a:pPr lvl="2" eaLnBrk="1" hangingPunct="1"/>
            <a:r>
              <a:rPr lang="en-US" altLang="en-US" dirty="0" smtClean="0"/>
              <a:t>The best single-attribute is picked first</a:t>
            </a:r>
          </a:p>
          <a:p>
            <a:pPr lvl="2" eaLnBrk="1" hangingPunct="1"/>
            <a:r>
              <a:rPr lang="en-US" altLang="en-US" dirty="0" smtClean="0"/>
              <a:t>Then next best attribute condition to the first, ...</a:t>
            </a:r>
          </a:p>
          <a:p>
            <a:pPr lvl="1" eaLnBrk="1" hangingPunct="1"/>
            <a:r>
              <a:rPr lang="en-US" altLang="en-US" sz="2400" dirty="0" smtClean="0"/>
              <a:t>Step-wise attribute elimination:</a:t>
            </a:r>
          </a:p>
          <a:p>
            <a:pPr lvl="2" eaLnBrk="1" hangingPunct="1"/>
            <a:r>
              <a:rPr lang="en-US" altLang="en-US" dirty="0" smtClean="0"/>
              <a:t>Repeatedly eliminate the worst attribute</a:t>
            </a:r>
          </a:p>
          <a:p>
            <a:pPr lvl="1" eaLnBrk="1" hangingPunct="1"/>
            <a:r>
              <a:rPr lang="en-US" altLang="en-US" sz="2400" dirty="0" smtClean="0"/>
              <a:t>Best combined attribute selection and elimination</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59057E3-D098-4F4E-B782-2D605E91C7BC}" type="slidenum">
              <a:rPr lang="en-US" altLang="en-US" sz="1200" smtClean="0"/>
              <a:pPr>
                <a:spcBef>
                  <a:spcPct val="0"/>
                </a:spcBef>
                <a:buClrTx/>
                <a:buSzTx/>
                <a:buFontTx/>
                <a:buNone/>
              </a:pPr>
              <a:t>45</a:t>
            </a:fld>
            <a:endParaRPr lang="en-US" altLang="en-US" sz="1200" smtClean="0"/>
          </a:p>
        </p:txBody>
      </p:sp>
      <p:sp>
        <p:nvSpPr>
          <p:cNvPr id="82947" name="Rectangle 2"/>
          <p:cNvSpPr>
            <a:spLocks noGrp="1" noChangeArrowheads="1"/>
          </p:cNvSpPr>
          <p:nvPr>
            <p:ph type="title"/>
          </p:nvPr>
        </p:nvSpPr>
        <p:spPr>
          <a:xfrm>
            <a:off x="-152400" y="152400"/>
            <a:ext cx="9525000" cy="762000"/>
          </a:xfrm>
        </p:spPr>
        <p:txBody>
          <a:bodyPr/>
          <a:lstStyle/>
          <a:p>
            <a:pPr eaLnBrk="1" hangingPunct="1"/>
            <a:r>
              <a:rPr lang="en-US" altLang="en-US" smtClean="0">
                <a:solidFill>
                  <a:srgbClr val="170981"/>
                </a:solidFill>
              </a:rPr>
              <a:t>Sampling</a:t>
            </a:r>
          </a:p>
        </p:txBody>
      </p:sp>
      <p:sp>
        <p:nvSpPr>
          <p:cNvPr id="82948" name="Rectangle 3"/>
          <p:cNvSpPr>
            <a:spLocks noGrp="1" noChangeArrowheads="1"/>
          </p:cNvSpPr>
          <p:nvPr>
            <p:ph type="body" idx="1"/>
          </p:nvPr>
        </p:nvSpPr>
        <p:spPr>
          <a:xfrm>
            <a:off x="381000" y="1371600"/>
            <a:ext cx="8458200" cy="5181600"/>
          </a:xfrm>
        </p:spPr>
        <p:txBody>
          <a:bodyPr/>
          <a:lstStyle/>
          <a:p>
            <a:pPr eaLnBrk="1" hangingPunct="1">
              <a:lnSpc>
                <a:spcPct val="120000"/>
              </a:lnSpc>
            </a:pPr>
            <a:r>
              <a:rPr lang="en-US" altLang="en-US" sz="2400" smtClean="0"/>
              <a:t>Sampling: obtaining a small sample </a:t>
            </a:r>
            <a:r>
              <a:rPr lang="en-US" altLang="en-US" sz="2400" i="1" smtClean="0"/>
              <a:t>s</a:t>
            </a:r>
            <a:r>
              <a:rPr lang="en-US" altLang="en-US" sz="2400" smtClean="0"/>
              <a:t> to represent the whole data set </a:t>
            </a:r>
            <a:r>
              <a:rPr lang="en-US" altLang="en-US" sz="2400" i="1" smtClean="0"/>
              <a:t>N</a:t>
            </a:r>
          </a:p>
          <a:p>
            <a:pPr eaLnBrk="1" hangingPunct="1">
              <a:lnSpc>
                <a:spcPct val="120000"/>
              </a:lnSpc>
            </a:pPr>
            <a:r>
              <a:rPr lang="en-US" altLang="en-US" sz="2400" smtClean="0"/>
              <a:t>Allow a mining algorithm to run in complexity that is potentially sub-linear to the size of the data</a:t>
            </a:r>
          </a:p>
          <a:p>
            <a:pPr eaLnBrk="1" hangingPunct="1">
              <a:lnSpc>
                <a:spcPct val="120000"/>
              </a:lnSpc>
            </a:pPr>
            <a:r>
              <a:rPr lang="en-US" altLang="en-US" sz="2400" smtClean="0"/>
              <a:t>Key principle: Choose a </a:t>
            </a:r>
            <a:r>
              <a:rPr lang="en-US" altLang="en-US" sz="2400" smtClean="0">
                <a:solidFill>
                  <a:schemeClr val="hlink"/>
                </a:solidFill>
              </a:rPr>
              <a:t>representative</a:t>
            </a:r>
            <a:r>
              <a:rPr lang="en-US" altLang="en-US" sz="2400" smtClean="0"/>
              <a:t> subset of the data</a:t>
            </a:r>
          </a:p>
          <a:p>
            <a:pPr lvl="1" eaLnBrk="1" hangingPunct="1">
              <a:lnSpc>
                <a:spcPct val="120000"/>
              </a:lnSpc>
            </a:pPr>
            <a:r>
              <a:rPr lang="en-US" altLang="en-US" sz="2400" smtClean="0"/>
              <a:t>Simple random sampling may have very poor performance in the presence of skew</a:t>
            </a:r>
          </a:p>
          <a:p>
            <a:pPr lvl="1" eaLnBrk="1" hangingPunct="1">
              <a:lnSpc>
                <a:spcPct val="120000"/>
              </a:lnSpc>
            </a:pPr>
            <a:r>
              <a:rPr lang="en-US" altLang="en-US" sz="2400" smtClean="0"/>
              <a:t>Develop adaptive sampling methods, e.g., stratified sampling: </a:t>
            </a:r>
          </a:p>
          <a:p>
            <a:pPr eaLnBrk="1" hangingPunct="1">
              <a:lnSpc>
                <a:spcPct val="120000"/>
              </a:lnSpc>
            </a:pPr>
            <a:r>
              <a:rPr lang="en-US" altLang="en-US" sz="2400" smtClean="0"/>
              <a:t>Note: Sampling may not reduce database I/Os (page at a time)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B1F6E04-74B6-49DE-ACB1-7230261A2646}" type="slidenum">
              <a:rPr lang="en-US" altLang="en-US" sz="1200" smtClean="0"/>
              <a:pPr>
                <a:spcBef>
                  <a:spcPct val="0"/>
                </a:spcBef>
                <a:buClrTx/>
                <a:buSzTx/>
                <a:buFontTx/>
                <a:buNone/>
              </a:pPr>
              <a:t>46</a:t>
            </a:fld>
            <a:endParaRPr lang="en-US" altLang="en-US" sz="1200" smtClean="0"/>
          </a:p>
        </p:txBody>
      </p:sp>
      <p:sp>
        <p:nvSpPr>
          <p:cNvPr id="84995" name="Rectangle 2"/>
          <p:cNvSpPr>
            <a:spLocks noGrp="1" noChangeArrowheads="1"/>
          </p:cNvSpPr>
          <p:nvPr>
            <p:ph type="title"/>
          </p:nvPr>
        </p:nvSpPr>
        <p:spPr>
          <a:xfrm>
            <a:off x="-152400" y="152400"/>
            <a:ext cx="9525000" cy="762000"/>
          </a:xfrm>
        </p:spPr>
        <p:txBody>
          <a:bodyPr/>
          <a:lstStyle/>
          <a:p>
            <a:pPr eaLnBrk="1" hangingPunct="1"/>
            <a:r>
              <a:rPr lang="en-US" altLang="en-US" smtClean="0"/>
              <a:t>Types of Sampling</a:t>
            </a:r>
          </a:p>
        </p:txBody>
      </p:sp>
      <p:sp>
        <p:nvSpPr>
          <p:cNvPr id="84996" name="Rectangle 3"/>
          <p:cNvSpPr>
            <a:spLocks noGrp="1" noChangeArrowheads="1"/>
          </p:cNvSpPr>
          <p:nvPr>
            <p:ph type="body" idx="1"/>
          </p:nvPr>
        </p:nvSpPr>
        <p:spPr>
          <a:xfrm>
            <a:off x="304800" y="1447800"/>
            <a:ext cx="8534400" cy="5105400"/>
          </a:xfrm>
        </p:spPr>
        <p:txBody>
          <a:bodyPr/>
          <a:lstStyle/>
          <a:p>
            <a:pPr eaLnBrk="1" hangingPunct="1">
              <a:lnSpc>
                <a:spcPct val="90000"/>
              </a:lnSpc>
            </a:pPr>
            <a:r>
              <a:rPr lang="en-US" altLang="en-US" sz="2400" b="1" dirty="0" smtClean="0"/>
              <a:t>Simple random sampling</a:t>
            </a:r>
          </a:p>
          <a:p>
            <a:pPr lvl="1" eaLnBrk="1" hangingPunct="1">
              <a:lnSpc>
                <a:spcPct val="90000"/>
              </a:lnSpc>
            </a:pPr>
            <a:r>
              <a:rPr lang="en-US" altLang="en-US" sz="2400" dirty="0" smtClean="0"/>
              <a:t>There is an equal probability of selecting any particular item</a:t>
            </a:r>
          </a:p>
          <a:p>
            <a:pPr eaLnBrk="1" hangingPunct="1">
              <a:lnSpc>
                <a:spcPct val="90000"/>
              </a:lnSpc>
            </a:pPr>
            <a:r>
              <a:rPr lang="en-US" altLang="en-US" sz="2400" b="1" dirty="0" smtClean="0"/>
              <a:t>Sampling without replacement</a:t>
            </a:r>
          </a:p>
          <a:p>
            <a:pPr lvl="1" eaLnBrk="1" hangingPunct="1">
              <a:lnSpc>
                <a:spcPct val="90000"/>
              </a:lnSpc>
            </a:pPr>
            <a:r>
              <a:rPr lang="en-US" altLang="en-US" sz="2400" dirty="0" smtClean="0"/>
              <a:t>Once an object is selected, it is removed from the population</a:t>
            </a:r>
          </a:p>
          <a:p>
            <a:pPr eaLnBrk="1" hangingPunct="1">
              <a:lnSpc>
                <a:spcPct val="90000"/>
              </a:lnSpc>
            </a:pPr>
            <a:r>
              <a:rPr lang="en-US" altLang="en-US" sz="2400" b="1" dirty="0" smtClean="0"/>
              <a:t>Sampling with replacement</a:t>
            </a:r>
          </a:p>
          <a:p>
            <a:pPr lvl="1" eaLnBrk="1" hangingPunct="1">
              <a:lnSpc>
                <a:spcPct val="90000"/>
              </a:lnSpc>
            </a:pPr>
            <a:r>
              <a:rPr lang="en-US" altLang="en-US" sz="2400" dirty="0" smtClean="0"/>
              <a:t>A selected object is not removed from the population</a:t>
            </a:r>
          </a:p>
          <a:p>
            <a:pPr eaLnBrk="1" hangingPunct="1">
              <a:lnSpc>
                <a:spcPct val="90000"/>
              </a:lnSpc>
            </a:pPr>
            <a:r>
              <a:rPr lang="en-US" altLang="en-US" sz="2400" b="1" dirty="0" smtClean="0"/>
              <a:t>Stratified sampling: </a:t>
            </a:r>
          </a:p>
          <a:p>
            <a:pPr lvl="1" eaLnBrk="1" hangingPunct="1">
              <a:lnSpc>
                <a:spcPct val="90000"/>
              </a:lnSpc>
            </a:pPr>
            <a:r>
              <a:rPr lang="en-US" altLang="en-US" sz="2400" dirty="0" smtClean="0"/>
              <a:t>Partition the data set, and draw samples from each partition (proportionally, i.e., approximately the same percentage of the data) </a:t>
            </a:r>
          </a:p>
          <a:p>
            <a:pPr lvl="1" eaLnBrk="1" hangingPunct="1">
              <a:lnSpc>
                <a:spcPct val="90000"/>
              </a:lnSpc>
            </a:pPr>
            <a:endParaRPr lang="en-US" altLang="en-US" sz="2000"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l" eaLnBrk="0" hangingPunct="0">
              <a:spcBef>
                <a:spcPct val="0"/>
              </a:spcBef>
              <a:buClrTx/>
              <a:buSzTx/>
              <a:buFontTx/>
              <a:buNone/>
            </a:pPr>
            <a:fld id="{390FD9AC-DEE0-46CF-AC56-02F57D71CF9D}" type="slidenum">
              <a:rPr lang="en-US" altLang="en-US" sz="1200" smtClean="0"/>
              <a:pPr algn="l" eaLnBrk="0" hangingPunct="0">
                <a:spcBef>
                  <a:spcPct val="0"/>
                </a:spcBef>
                <a:buClrTx/>
                <a:buSzTx/>
                <a:buFontTx/>
                <a:buNone/>
              </a:pPr>
              <a:t>47</a:t>
            </a:fld>
            <a:endParaRPr lang="en-US" altLang="en-US" sz="1200" smtClean="0"/>
          </a:p>
        </p:txBody>
      </p:sp>
      <p:sp>
        <p:nvSpPr>
          <p:cNvPr id="87043" name="Text Box 2"/>
          <p:cNvSpPr txBox="1">
            <a:spLocks noChangeArrowheads="1"/>
          </p:cNvSpPr>
          <p:nvPr/>
        </p:nvSpPr>
        <p:spPr bwMode="auto">
          <a:xfrm>
            <a:off x="152400" y="381000"/>
            <a:ext cx="861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3200" b="1">
                <a:solidFill>
                  <a:schemeClr val="tx2"/>
                </a:solidFill>
              </a:rPr>
              <a:t>Sampling: With or without Replacement</a:t>
            </a:r>
          </a:p>
        </p:txBody>
      </p:sp>
      <p:sp>
        <p:nvSpPr>
          <p:cNvPr id="87044" name="Text Box 3"/>
          <p:cNvSpPr txBox="1">
            <a:spLocks noChangeArrowheads="1"/>
          </p:cNvSpPr>
          <p:nvPr/>
        </p:nvSpPr>
        <p:spPr bwMode="auto">
          <a:xfrm rot="-1013563">
            <a:off x="3733800" y="2819400"/>
            <a:ext cx="2205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SRSWOR</a:t>
            </a:r>
          </a:p>
          <a:p>
            <a:pPr>
              <a:spcBef>
                <a:spcPct val="0"/>
              </a:spcBef>
              <a:buClrTx/>
              <a:buSzTx/>
              <a:buFontTx/>
              <a:buNone/>
            </a:pPr>
            <a:r>
              <a:rPr lang="en-US" altLang="en-US" sz="2400">
                <a:latin typeface="Times New Roman" panose="02020603050405020304" pitchFamily="18" charset="0"/>
              </a:rPr>
              <a:t>(simple random</a:t>
            </a:r>
          </a:p>
          <a:p>
            <a:pPr>
              <a:spcBef>
                <a:spcPct val="0"/>
              </a:spcBef>
              <a:buClrTx/>
              <a:buSzTx/>
              <a:buFontTx/>
              <a:buNone/>
            </a:pPr>
            <a:r>
              <a:rPr lang="en-US" altLang="en-US" sz="2400">
                <a:latin typeface="Times New Roman" panose="02020603050405020304" pitchFamily="18" charset="0"/>
              </a:rPr>
              <a:t> sample without </a:t>
            </a:r>
          </a:p>
          <a:p>
            <a:pPr>
              <a:spcBef>
                <a:spcPct val="0"/>
              </a:spcBef>
              <a:buClrTx/>
              <a:buSzTx/>
              <a:buFontTx/>
              <a:buNone/>
            </a:pPr>
            <a:r>
              <a:rPr lang="en-US" altLang="en-US" sz="2400">
                <a:latin typeface="Times New Roman" panose="02020603050405020304" pitchFamily="18" charset="0"/>
              </a:rPr>
              <a:t>replacement)</a:t>
            </a:r>
          </a:p>
        </p:txBody>
      </p:sp>
      <p:grpSp>
        <p:nvGrpSpPr>
          <p:cNvPr id="87045" name="Group 4"/>
          <p:cNvGrpSpPr>
            <a:grpSpLocks/>
          </p:cNvGrpSpPr>
          <p:nvPr/>
        </p:nvGrpSpPr>
        <p:grpSpPr bwMode="auto">
          <a:xfrm>
            <a:off x="5695950" y="1771650"/>
            <a:ext cx="2438400" cy="1676400"/>
            <a:chOff x="3588" y="1116"/>
            <a:chExt cx="1536" cy="1056"/>
          </a:xfrm>
        </p:grpSpPr>
        <p:sp>
          <p:nvSpPr>
            <p:cNvPr id="87066"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67"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68"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69"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87046" name="Text Box 9"/>
          <p:cNvSpPr txBox="1">
            <a:spLocks noChangeArrowheads="1"/>
          </p:cNvSpPr>
          <p:nvPr/>
        </p:nvSpPr>
        <p:spPr bwMode="auto">
          <a:xfrm rot="848056">
            <a:off x="3962400"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SRSWR</a:t>
            </a:r>
          </a:p>
        </p:txBody>
      </p:sp>
      <p:grpSp>
        <p:nvGrpSpPr>
          <p:cNvPr id="87047" name="Group 10"/>
          <p:cNvGrpSpPr>
            <a:grpSpLocks/>
          </p:cNvGrpSpPr>
          <p:nvPr/>
        </p:nvGrpSpPr>
        <p:grpSpPr bwMode="auto">
          <a:xfrm>
            <a:off x="5772150" y="4457700"/>
            <a:ext cx="2438400" cy="1676400"/>
            <a:chOff x="3636" y="2808"/>
            <a:chExt cx="1536" cy="1056"/>
          </a:xfrm>
        </p:grpSpPr>
        <p:sp>
          <p:nvSpPr>
            <p:cNvPr id="87062"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63"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64"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65"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grpSp>
        <p:nvGrpSpPr>
          <p:cNvPr id="87048" name="Group 15"/>
          <p:cNvGrpSpPr>
            <a:grpSpLocks/>
          </p:cNvGrpSpPr>
          <p:nvPr/>
        </p:nvGrpSpPr>
        <p:grpSpPr bwMode="auto">
          <a:xfrm>
            <a:off x="876300" y="1905000"/>
            <a:ext cx="2724150" cy="4556125"/>
            <a:chOff x="564" y="1284"/>
            <a:chExt cx="1716" cy="2870"/>
          </a:xfrm>
        </p:grpSpPr>
        <p:sp>
          <p:nvSpPr>
            <p:cNvPr id="87051"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52"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53" name="Oval 18"/>
            <p:cNvSpPr>
              <a:spLocks noChangeArrowheads="1"/>
            </p:cNvSpPr>
            <p:nvPr/>
          </p:nvSpPr>
          <p:spPr bwMode="auto">
            <a:xfrm>
              <a:off x="660" y="2916"/>
              <a:ext cx="540" cy="360"/>
            </a:xfrm>
            <a:prstGeom prst="ellipse">
              <a:avLst/>
            </a:prstGeom>
            <a:solidFill>
              <a:srgbClr val="FFFF00"/>
            </a:solidFill>
            <a:ln w="9525">
              <a:solidFill>
                <a:schemeClr val="accent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54"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55"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56"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57"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58"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59"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60" name="Oval 25"/>
            <p:cNvSpPr>
              <a:spLocks noChangeArrowheads="1"/>
            </p:cNvSpPr>
            <p:nvPr/>
          </p:nvSpPr>
          <p:spPr bwMode="auto">
            <a:xfrm>
              <a:off x="1620" y="2424"/>
              <a:ext cx="540" cy="36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7061" name="Text Box 26"/>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Raw Data</a:t>
              </a:r>
            </a:p>
          </p:txBody>
        </p:sp>
      </p:grpSp>
      <p:sp>
        <p:nvSpPr>
          <p:cNvPr id="87049"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50"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606DD7B-1860-477D-A1DB-7A1EC841DBEC}" type="slidenum">
              <a:rPr lang="en-US" altLang="en-US" sz="1200" smtClean="0"/>
              <a:pPr>
                <a:spcBef>
                  <a:spcPct val="0"/>
                </a:spcBef>
                <a:buClrTx/>
                <a:buSzTx/>
                <a:buFontTx/>
                <a:buNone/>
              </a:pPr>
              <a:t>48</a:t>
            </a:fld>
            <a:endParaRPr lang="en-US" altLang="en-US" sz="1200" smtClean="0"/>
          </a:p>
        </p:txBody>
      </p:sp>
      <p:sp>
        <p:nvSpPr>
          <p:cNvPr id="89091" name="Rectangle 2"/>
          <p:cNvSpPr>
            <a:spLocks noGrp="1" noChangeArrowheads="1"/>
          </p:cNvSpPr>
          <p:nvPr>
            <p:ph type="title"/>
          </p:nvPr>
        </p:nvSpPr>
        <p:spPr>
          <a:xfrm>
            <a:off x="228600" y="304800"/>
            <a:ext cx="8686800" cy="838200"/>
          </a:xfrm>
        </p:spPr>
        <p:txBody>
          <a:bodyPr/>
          <a:lstStyle/>
          <a:p>
            <a:pPr eaLnBrk="1" hangingPunct="1"/>
            <a:r>
              <a:rPr lang="en-US" altLang="en-US" smtClean="0"/>
              <a:t>Sampling: Cluster or Stratified Sampling</a:t>
            </a:r>
          </a:p>
        </p:txBody>
      </p:sp>
      <p:grpSp>
        <p:nvGrpSpPr>
          <p:cNvPr id="89092" name="Group 3"/>
          <p:cNvGrpSpPr>
            <a:grpSpLocks/>
          </p:cNvGrpSpPr>
          <p:nvPr/>
        </p:nvGrpSpPr>
        <p:grpSpPr bwMode="auto">
          <a:xfrm>
            <a:off x="520700" y="2698750"/>
            <a:ext cx="3751263" cy="3348038"/>
            <a:chOff x="274" y="1418"/>
            <a:chExt cx="2363" cy="2109"/>
          </a:xfrm>
        </p:grpSpPr>
        <p:sp>
          <p:nvSpPr>
            <p:cNvPr id="89113" name="Rectangle 4"/>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14"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15"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16"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17"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18"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19"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0"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1"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2" name="Freeform 13"/>
            <p:cNvSpPr>
              <a:spLocks/>
            </p:cNvSpPr>
            <p:nvPr/>
          </p:nvSpPr>
          <p:spPr bwMode="auto">
            <a:xfrm>
              <a:off x="1376" y="1763"/>
              <a:ext cx="686" cy="877"/>
            </a:xfrm>
            <a:custGeom>
              <a:avLst/>
              <a:gdLst>
                <a:gd name="T0" fmla="*/ 1 w 1101"/>
                <a:gd name="T1" fmla="*/ 2 h 1077"/>
                <a:gd name="T2" fmla="*/ 1 w 1101"/>
                <a:gd name="T3" fmla="*/ 2 h 1077"/>
                <a:gd name="T4" fmla="*/ 1 w 1101"/>
                <a:gd name="T5" fmla="*/ 2 h 1077"/>
                <a:gd name="T6" fmla="*/ 1 w 1101"/>
                <a:gd name="T7" fmla="*/ 2 h 1077"/>
                <a:gd name="T8" fmla="*/ 1 w 1101"/>
                <a:gd name="T9" fmla="*/ 2 h 1077"/>
                <a:gd name="T10" fmla="*/ 1 w 1101"/>
                <a:gd name="T11" fmla="*/ 2 h 1077"/>
                <a:gd name="T12" fmla="*/ 1 w 1101"/>
                <a:gd name="T13" fmla="*/ 2 h 1077"/>
                <a:gd name="T14" fmla="*/ 1 w 1101"/>
                <a:gd name="T15" fmla="*/ 2 h 1077"/>
                <a:gd name="T16" fmla="*/ 1 w 1101"/>
                <a:gd name="T17" fmla="*/ 2 h 1077"/>
                <a:gd name="T18" fmla="*/ 1 w 1101"/>
                <a:gd name="T19" fmla="*/ 2 h 1077"/>
                <a:gd name="T20" fmla="*/ 1 w 1101"/>
                <a:gd name="T21" fmla="*/ 2 h 1077"/>
                <a:gd name="T22" fmla="*/ 1 w 1101"/>
                <a:gd name="T23" fmla="*/ 2 h 1077"/>
                <a:gd name="T24" fmla="*/ 1 w 1101"/>
                <a:gd name="T25" fmla="*/ 2 h 1077"/>
                <a:gd name="T26" fmla="*/ 1 w 1101"/>
                <a:gd name="T27" fmla="*/ 2 h 1077"/>
                <a:gd name="T28" fmla="*/ 1 w 1101"/>
                <a:gd name="T29" fmla="*/ 2 h 1077"/>
                <a:gd name="T30" fmla="*/ 1 w 1101"/>
                <a:gd name="T31" fmla="*/ 2 h 1077"/>
                <a:gd name="T32" fmla="*/ 1 w 1101"/>
                <a:gd name="T33" fmla="*/ 2 h 1077"/>
                <a:gd name="T34" fmla="*/ 1 w 1101"/>
                <a:gd name="T35" fmla="*/ 2 h 1077"/>
                <a:gd name="T36" fmla="*/ 1 w 1101"/>
                <a:gd name="T37" fmla="*/ 2 h 1077"/>
                <a:gd name="T38" fmla="*/ 1 w 1101"/>
                <a:gd name="T39" fmla="*/ 2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23"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4"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5"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6"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7"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8"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29"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30"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31"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32" name="Freeform 23"/>
            <p:cNvSpPr>
              <a:spLocks/>
            </p:cNvSpPr>
            <p:nvPr/>
          </p:nvSpPr>
          <p:spPr bwMode="auto">
            <a:xfrm>
              <a:off x="1061" y="2373"/>
              <a:ext cx="573" cy="785"/>
            </a:xfrm>
            <a:custGeom>
              <a:avLst/>
              <a:gdLst>
                <a:gd name="T0" fmla="*/ 1 w 918"/>
                <a:gd name="T1" fmla="*/ 2 h 965"/>
                <a:gd name="T2" fmla="*/ 1 w 918"/>
                <a:gd name="T3" fmla="*/ 2 h 965"/>
                <a:gd name="T4" fmla="*/ 1 w 918"/>
                <a:gd name="T5" fmla="*/ 2 h 965"/>
                <a:gd name="T6" fmla="*/ 1 w 918"/>
                <a:gd name="T7" fmla="*/ 2 h 965"/>
                <a:gd name="T8" fmla="*/ 1 w 918"/>
                <a:gd name="T9" fmla="*/ 2 h 965"/>
                <a:gd name="T10" fmla="*/ 0 w 918"/>
                <a:gd name="T11" fmla="*/ 2 h 965"/>
                <a:gd name="T12" fmla="*/ 1 w 918"/>
                <a:gd name="T13" fmla="*/ 2 h 965"/>
                <a:gd name="T14" fmla="*/ 1 w 918"/>
                <a:gd name="T15" fmla="*/ 2 h 965"/>
                <a:gd name="T16" fmla="*/ 1 w 918"/>
                <a:gd name="T17" fmla="*/ 0 h 965"/>
                <a:gd name="T18" fmla="*/ 1 w 918"/>
                <a:gd name="T19" fmla="*/ 2 h 965"/>
                <a:gd name="T20" fmla="*/ 1 w 918"/>
                <a:gd name="T21" fmla="*/ 2 h 965"/>
                <a:gd name="T22" fmla="*/ 1 w 918"/>
                <a:gd name="T23" fmla="*/ 2 h 965"/>
                <a:gd name="T24" fmla="*/ 1 w 918"/>
                <a:gd name="T25" fmla="*/ 2 h 965"/>
                <a:gd name="T26" fmla="*/ 1 w 918"/>
                <a:gd name="T27" fmla="*/ 2 h 965"/>
                <a:gd name="T28" fmla="*/ 1 w 918"/>
                <a:gd name="T29" fmla="*/ 2 h 965"/>
                <a:gd name="T30" fmla="*/ 1 w 918"/>
                <a:gd name="T31" fmla="*/ 2 h 965"/>
                <a:gd name="T32" fmla="*/ 1 w 918"/>
                <a:gd name="T33" fmla="*/ 2 h 965"/>
                <a:gd name="T34" fmla="*/ 1 w 918"/>
                <a:gd name="T35" fmla="*/ 2 h 965"/>
                <a:gd name="T36" fmla="*/ 1 w 918"/>
                <a:gd name="T37" fmla="*/ 2 h 965"/>
                <a:gd name="T38" fmla="*/ 1 w 918"/>
                <a:gd name="T39" fmla="*/ 2 h 965"/>
                <a:gd name="T40" fmla="*/ 1 w 918"/>
                <a:gd name="T41" fmla="*/ 2 h 965"/>
                <a:gd name="T42" fmla="*/ 1 w 918"/>
                <a:gd name="T43" fmla="*/ 2 h 965"/>
                <a:gd name="T44" fmla="*/ 1 w 918"/>
                <a:gd name="T45" fmla="*/ 2 h 965"/>
                <a:gd name="T46" fmla="*/ 1 w 918"/>
                <a:gd name="T47" fmla="*/ 2 h 965"/>
                <a:gd name="T48" fmla="*/ 1 w 918"/>
                <a:gd name="T49" fmla="*/ 2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9133" name="Group 24"/>
            <p:cNvGrpSpPr>
              <a:grpSpLocks/>
            </p:cNvGrpSpPr>
            <p:nvPr/>
          </p:nvGrpSpPr>
          <p:grpSpPr bwMode="auto">
            <a:xfrm>
              <a:off x="551" y="1796"/>
              <a:ext cx="542" cy="954"/>
              <a:chOff x="551" y="1796"/>
              <a:chExt cx="542" cy="954"/>
            </a:xfrm>
          </p:grpSpPr>
          <p:sp>
            <p:nvSpPr>
              <p:cNvPr id="89134"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35"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36"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37"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38"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39"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40"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41"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42"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43"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44" name="Freeform 35"/>
              <p:cNvSpPr>
                <a:spLocks/>
              </p:cNvSpPr>
              <p:nvPr/>
            </p:nvSpPr>
            <p:spPr bwMode="auto">
              <a:xfrm>
                <a:off x="551" y="1796"/>
                <a:ext cx="542" cy="954"/>
              </a:xfrm>
              <a:custGeom>
                <a:avLst/>
                <a:gdLst>
                  <a:gd name="T0" fmla="*/ 1 w 869"/>
                  <a:gd name="T1" fmla="*/ 2 h 1173"/>
                  <a:gd name="T2" fmla="*/ 1 w 869"/>
                  <a:gd name="T3" fmla="*/ 2 h 1173"/>
                  <a:gd name="T4" fmla="*/ 1 w 869"/>
                  <a:gd name="T5" fmla="*/ 2 h 1173"/>
                  <a:gd name="T6" fmla="*/ 1 w 869"/>
                  <a:gd name="T7" fmla="*/ 2 h 1173"/>
                  <a:gd name="T8" fmla="*/ 1 w 869"/>
                  <a:gd name="T9" fmla="*/ 2 h 1173"/>
                  <a:gd name="T10" fmla="*/ 1 w 869"/>
                  <a:gd name="T11" fmla="*/ 2 h 1173"/>
                  <a:gd name="T12" fmla="*/ 1 w 869"/>
                  <a:gd name="T13" fmla="*/ 2 h 1173"/>
                  <a:gd name="T14" fmla="*/ 1 w 869"/>
                  <a:gd name="T15" fmla="*/ 2 h 1173"/>
                  <a:gd name="T16" fmla="*/ 1 w 869"/>
                  <a:gd name="T17" fmla="*/ 2 h 1173"/>
                  <a:gd name="T18" fmla="*/ 0 w 869"/>
                  <a:gd name="T19" fmla="*/ 2 h 1173"/>
                  <a:gd name="T20" fmla="*/ 1 w 869"/>
                  <a:gd name="T21" fmla="*/ 2 h 1173"/>
                  <a:gd name="T22" fmla="*/ 1 w 869"/>
                  <a:gd name="T23" fmla="*/ 2 h 1173"/>
                  <a:gd name="T24" fmla="*/ 1 w 869"/>
                  <a:gd name="T25" fmla="*/ 2 h 1173"/>
                  <a:gd name="T26" fmla="*/ 1 w 869"/>
                  <a:gd name="T27" fmla="*/ 2 h 1173"/>
                  <a:gd name="T28" fmla="*/ 1 w 869"/>
                  <a:gd name="T29" fmla="*/ 2 h 1173"/>
                  <a:gd name="T30" fmla="*/ 1 w 869"/>
                  <a:gd name="T31" fmla="*/ 2 h 1173"/>
                  <a:gd name="T32" fmla="*/ 1 w 869"/>
                  <a:gd name="T33" fmla="*/ 0 h 1173"/>
                  <a:gd name="T34" fmla="*/ 1 w 869"/>
                  <a:gd name="T35" fmla="*/ 2 h 1173"/>
                  <a:gd name="T36" fmla="*/ 1 w 869"/>
                  <a:gd name="T37" fmla="*/ 2 h 1173"/>
                  <a:gd name="T38" fmla="*/ 1 w 869"/>
                  <a:gd name="T39" fmla="*/ 2 h 1173"/>
                  <a:gd name="T40" fmla="*/ 1 w 869"/>
                  <a:gd name="T41" fmla="*/ 2 h 1173"/>
                  <a:gd name="T42" fmla="*/ 1 w 869"/>
                  <a:gd name="T43" fmla="*/ 2 h 1173"/>
                  <a:gd name="T44" fmla="*/ 1 w 869"/>
                  <a:gd name="T45" fmla="*/ 2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89093"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89094" name="Group 37"/>
          <p:cNvGrpSpPr>
            <a:grpSpLocks/>
          </p:cNvGrpSpPr>
          <p:nvPr/>
        </p:nvGrpSpPr>
        <p:grpSpPr bwMode="auto">
          <a:xfrm>
            <a:off x="5241925" y="3225800"/>
            <a:ext cx="2398713" cy="2214563"/>
            <a:chOff x="3302" y="2032"/>
            <a:chExt cx="1511" cy="1395"/>
          </a:xfrm>
        </p:grpSpPr>
        <p:sp>
          <p:nvSpPr>
            <p:cNvPr id="89097"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098"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099"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0"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1"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2"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3"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4"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5"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6"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7"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8"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09"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89110" name="Freeform 51"/>
            <p:cNvSpPr>
              <a:spLocks/>
            </p:cNvSpPr>
            <p:nvPr/>
          </p:nvSpPr>
          <p:spPr bwMode="auto">
            <a:xfrm>
              <a:off x="4127" y="2032"/>
              <a:ext cx="686" cy="877"/>
            </a:xfrm>
            <a:custGeom>
              <a:avLst/>
              <a:gdLst>
                <a:gd name="T0" fmla="*/ 1 w 1101"/>
                <a:gd name="T1" fmla="*/ 2 h 1077"/>
                <a:gd name="T2" fmla="*/ 1 w 1101"/>
                <a:gd name="T3" fmla="*/ 2 h 1077"/>
                <a:gd name="T4" fmla="*/ 1 w 1101"/>
                <a:gd name="T5" fmla="*/ 2 h 1077"/>
                <a:gd name="T6" fmla="*/ 1 w 1101"/>
                <a:gd name="T7" fmla="*/ 2 h 1077"/>
                <a:gd name="T8" fmla="*/ 1 w 1101"/>
                <a:gd name="T9" fmla="*/ 2 h 1077"/>
                <a:gd name="T10" fmla="*/ 1 w 1101"/>
                <a:gd name="T11" fmla="*/ 2 h 1077"/>
                <a:gd name="T12" fmla="*/ 1 w 1101"/>
                <a:gd name="T13" fmla="*/ 2 h 1077"/>
                <a:gd name="T14" fmla="*/ 1 w 1101"/>
                <a:gd name="T15" fmla="*/ 2 h 1077"/>
                <a:gd name="T16" fmla="*/ 1 w 1101"/>
                <a:gd name="T17" fmla="*/ 2 h 1077"/>
                <a:gd name="T18" fmla="*/ 1 w 1101"/>
                <a:gd name="T19" fmla="*/ 2 h 1077"/>
                <a:gd name="T20" fmla="*/ 1 w 1101"/>
                <a:gd name="T21" fmla="*/ 2 h 1077"/>
                <a:gd name="T22" fmla="*/ 1 w 1101"/>
                <a:gd name="T23" fmla="*/ 2 h 1077"/>
                <a:gd name="T24" fmla="*/ 1 w 1101"/>
                <a:gd name="T25" fmla="*/ 2 h 1077"/>
                <a:gd name="T26" fmla="*/ 1 w 1101"/>
                <a:gd name="T27" fmla="*/ 2 h 1077"/>
                <a:gd name="T28" fmla="*/ 1 w 1101"/>
                <a:gd name="T29" fmla="*/ 2 h 1077"/>
                <a:gd name="T30" fmla="*/ 1 w 1101"/>
                <a:gd name="T31" fmla="*/ 2 h 1077"/>
                <a:gd name="T32" fmla="*/ 1 w 1101"/>
                <a:gd name="T33" fmla="*/ 2 h 1077"/>
                <a:gd name="T34" fmla="*/ 1 w 1101"/>
                <a:gd name="T35" fmla="*/ 2 h 1077"/>
                <a:gd name="T36" fmla="*/ 1 w 1101"/>
                <a:gd name="T37" fmla="*/ 2 h 1077"/>
                <a:gd name="T38" fmla="*/ 1 w 1101"/>
                <a:gd name="T39" fmla="*/ 2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11" name="Freeform 52"/>
            <p:cNvSpPr>
              <a:spLocks/>
            </p:cNvSpPr>
            <p:nvPr/>
          </p:nvSpPr>
          <p:spPr bwMode="auto">
            <a:xfrm>
              <a:off x="3812" y="2642"/>
              <a:ext cx="573" cy="785"/>
            </a:xfrm>
            <a:custGeom>
              <a:avLst/>
              <a:gdLst>
                <a:gd name="T0" fmla="*/ 1 w 918"/>
                <a:gd name="T1" fmla="*/ 2 h 965"/>
                <a:gd name="T2" fmla="*/ 1 w 918"/>
                <a:gd name="T3" fmla="*/ 2 h 965"/>
                <a:gd name="T4" fmla="*/ 1 w 918"/>
                <a:gd name="T5" fmla="*/ 2 h 965"/>
                <a:gd name="T6" fmla="*/ 1 w 918"/>
                <a:gd name="T7" fmla="*/ 2 h 965"/>
                <a:gd name="T8" fmla="*/ 1 w 918"/>
                <a:gd name="T9" fmla="*/ 2 h 965"/>
                <a:gd name="T10" fmla="*/ 0 w 918"/>
                <a:gd name="T11" fmla="*/ 2 h 965"/>
                <a:gd name="T12" fmla="*/ 1 w 918"/>
                <a:gd name="T13" fmla="*/ 2 h 965"/>
                <a:gd name="T14" fmla="*/ 1 w 918"/>
                <a:gd name="T15" fmla="*/ 2 h 965"/>
                <a:gd name="T16" fmla="*/ 1 w 918"/>
                <a:gd name="T17" fmla="*/ 0 h 965"/>
                <a:gd name="T18" fmla="*/ 1 w 918"/>
                <a:gd name="T19" fmla="*/ 2 h 965"/>
                <a:gd name="T20" fmla="*/ 1 w 918"/>
                <a:gd name="T21" fmla="*/ 2 h 965"/>
                <a:gd name="T22" fmla="*/ 1 w 918"/>
                <a:gd name="T23" fmla="*/ 2 h 965"/>
                <a:gd name="T24" fmla="*/ 1 w 918"/>
                <a:gd name="T25" fmla="*/ 2 h 965"/>
                <a:gd name="T26" fmla="*/ 1 w 918"/>
                <a:gd name="T27" fmla="*/ 2 h 965"/>
                <a:gd name="T28" fmla="*/ 1 w 918"/>
                <a:gd name="T29" fmla="*/ 2 h 965"/>
                <a:gd name="T30" fmla="*/ 1 w 918"/>
                <a:gd name="T31" fmla="*/ 2 h 965"/>
                <a:gd name="T32" fmla="*/ 1 w 918"/>
                <a:gd name="T33" fmla="*/ 2 h 965"/>
                <a:gd name="T34" fmla="*/ 1 w 918"/>
                <a:gd name="T35" fmla="*/ 2 h 965"/>
                <a:gd name="T36" fmla="*/ 1 w 918"/>
                <a:gd name="T37" fmla="*/ 2 h 965"/>
                <a:gd name="T38" fmla="*/ 1 w 918"/>
                <a:gd name="T39" fmla="*/ 2 h 965"/>
                <a:gd name="T40" fmla="*/ 1 w 918"/>
                <a:gd name="T41" fmla="*/ 2 h 965"/>
                <a:gd name="T42" fmla="*/ 1 w 918"/>
                <a:gd name="T43" fmla="*/ 2 h 965"/>
                <a:gd name="T44" fmla="*/ 1 w 918"/>
                <a:gd name="T45" fmla="*/ 2 h 965"/>
                <a:gd name="T46" fmla="*/ 1 w 918"/>
                <a:gd name="T47" fmla="*/ 2 h 965"/>
                <a:gd name="T48" fmla="*/ 1 w 918"/>
                <a:gd name="T49" fmla="*/ 2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12" name="Freeform 53"/>
            <p:cNvSpPr>
              <a:spLocks/>
            </p:cNvSpPr>
            <p:nvPr/>
          </p:nvSpPr>
          <p:spPr bwMode="auto">
            <a:xfrm>
              <a:off x="3302" y="2065"/>
              <a:ext cx="542" cy="954"/>
            </a:xfrm>
            <a:custGeom>
              <a:avLst/>
              <a:gdLst>
                <a:gd name="T0" fmla="*/ 1 w 869"/>
                <a:gd name="T1" fmla="*/ 2 h 1173"/>
                <a:gd name="T2" fmla="*/ 1 w 869"/>
                <a:gd name="T3" fmla="*/ 2 h 1173"/>
                <a:gd name="T4" fmla="*/ 1 w 869"/>
                <a:gd name="T5" fmla="*/ 2 h 1173"/>
                <a:gd name="T6" fmla="*/ 1 w 869"/>
                <a:gd name="T7" fmla="*/ 2 h 1173"/>
                <a:gd name="T8" fmla="*/ 1 w 869"/>
                <a:gd name="T9" fmla="*/ 2 h 1173"/>
                <a:gd name="T10" fmla="*/ 1 w 869"/>
                <a:gd name="T11" fmla="*/ 2 h 1173"/>
                <a:gd name="T12" fmla="*/ 1 w 869"/>
                <a:gd name="T13" fmla="*/ 2 h 1173"/>
                <a:gd name="T14" fmla="*/ 1 w 869"/>
                <a:gd name="T15" fmla="*/ 2 h 1173"/>
                <a:gd name="T16" fmla="*/ 1 w 869"/>
                <a:gd name="T17" fmla="*/ 2 h 1173"/>
                <a:gd name="T18" fmla="*/ 0 w 869"/>
                <a:gd name="T19" fmla="*/ 2 h 1173"/>
                <a:gd name="T20" fmla="*/ 1 w 869"/>
                <a:gd name="T21" fmla="*/ 2 h 1173"/>
                <a:gd name="T22" fmla="*/ 1 w 869"/>
                <a:gd name="T23" fmla="*/ 2 h 1173"/>
                <a:gd name="T24" fmla="*/ 1 w 869"/>
                <a:gd name="T25" fmla="*/ 2 h 1173"/>
                <a:gd name="T26" fmla="*/ 1 w 869"/>
                <a:gd name="T27" fmla="*/ 2 h 1173"/>
                <a:gd name="T28" fmla="*/ 1 w 869"/>
                <a:gd name="T29" fmla="*/ 2 h 1173"/>
                <a:gd name="T30" fmla="*/ 1 w 869"/>
                <a:gd name="T31" fmla="*/ 2 h 1173"/>
                <a:gd name="T32" fmla="*/ 1 w 869"/>
                <a:gd name="T33" fmla="*/ 0 h 1173"/>
                <a:gd name="T34" fmla="*/ 1 w 869"/>
                <a:gd name="T35" fmla="*/ 2 h 1173"/>
                <a:gd name="T36" fmla="*/ 1 w 869"/>
                <a:gd name="T37" fmla="*/ 2 h 1173"/>
                <a:gd name="T38" fmla="*/ 1 w 869"/>
                <a:gd name="T39" fmla="*/ 2 h 1173"/>
                <a:gd name="T40" fmla="*/ 1 w 869"/>
                <a:gd name="T41" fmla="*/ 2 h 1173"/>
                <a:gd name="T42" fmla="*/ 1 w 869"/>
                <a:gd name="T43" fmla="*/ 2 h 1173"/>
                <a:gd name="T44" fmla="*/ 1 w 869"/>
                <a:gd name="T45" fmla="*/ 2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9095" name="Text Box 54"/>
          <p:cNvSpPr txBox="1">
            <a:spLocks noChangeArrowheads="1"/>
          </p:cNvSpPr>
          <p:nvPr/>
        </p:nvSpPr>
        <p:spPr bwMode="auto">
          <a:xfrm>
            <a:off x="1463675"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Raw Data </a:t>
            </a:r>
          </a:p>
        </p:txBody>
      </p:sp>
      <p:sp>
        <p:nvSpPr>
          <p:cNvPr id="89096" name="Text Box 55"/>
          <p:cNvSpPr txBox="1">
            <a:spLocks noChangeArrowheads="1"/>
          </p:cNvSpPr>
          <p:nvPr/>
        </p:nvSpPr>
        <p:spPr bwMode="auto">
          <a:xfrm>
            <a:off x="5043488" y="183991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Cluster/Stratified Sample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l" eaLnBrk="0" hangingPunct="0">
              <a:spcBef>
                <a:spcPct val="0"/>
              </a:spcBef>
              <a:buClrTx/>
              <a:buSzTx/>
              <a:buFontTx/>
              <a:buNone/>
            </a:pPr>
            <a:fld id="{0FB7AF6C-AB7B-4D74-8866-ABAF01DEC9BD}" type="slidenum">
              <a:rPr lang="en-US" altLang="en-US" sz="1200" smtClean="0"/>
              <a:pPr algn="l" eaLnBrk="0" hangingPunct="0">
                <a:spcBef>
                  <a:spcPct val="0"/>
                </a:spcBef>
                <a:buClrTx/>
                <a:buSzTx/>
                <a:buFontTx/>
                <a:buNone/>
              </a:pPr>
              <a:t>49</a:t>
            </a:fld>
            <a:endParaRPr lang="en-US" altLang="en-US" sz="1200" smtClean="0"/>
          </a:p>
        </p:txBody>
      </p:sp>
      <p:sp>
        <p:nvSpPr>
          <p:cNvPr id="92163" name="Rectangle 2"/>
          <p:cNvSpPr>
            <a:spLocks noGrp="1" noChangeArrowheads="1"/>
          </p:cNvSpPr>
          <p:nvPr>
            <p:ph type="title" idx="4294967295"/>
          </p:nvPr>
        </p:nvSpPr>
        <p:spPr>
          <a:noFill/>
        </p:spPr>
        <p:txBody>
          <a:bodyPr lIns="92075" tIns="46038" rIns="92075" bIns="46038" anchor="ctr"/>
          <a:lstStyle/>
          <a:p>
            <a:pPr eaLnBrk="1" hangingPunct="1"/>
            <a:r>
              <a:rPr lang="en-US" altLang="en-US" sz="3200" smtClean="0"/>
              <a:t>Chapter 3: Data Preprocessing</a:t>
            </a:r>
          </a:p>
        </p:txBody>
      </p:sp>
      <p:sp>
        <p:nvSpPr>
          <p:cNvPr id="92164" name="Rectangle 3"/>
          <p:cNvSpPr>
            <a:spLocks noGrp="1" noChangeArrowheads="1"/>
          </p:cNvSpPr>
          <p:nvPr>
            <p:ph type="body" sz="half" idx="4294967295"/>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z="2400" smtClean="0"/>
              <a:t>Data Quality</a:t>
            </a:r>
          </a:p>
          <a:p>
            <a:pPr lvl="1" eaLnBrk="1" hangingPunct="1">
              <a:lnSpc>
                <a:spcPct val="150000"/>
              </a:lnSpc>
            </a:pPr>
            <a:r>
              <a:rPr lang="en-US" altLang="en-US" sz="2400"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92165" name="AutoShape 4"/>
          <p:cNvSpPr>
            <a:spLocks noChangeArrowheads="1"/>
          </p:cNvSpPr>
          <p:nvPr/>
        </p:nvSpPr>
        <p:spPr bwMode="auto">
          <a:xfrm rot="9430553">
            <a:off x="7010400" y="510540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0E4F839-C1B8-497D-9931-54CA384766FF}" type="slidenum">
              <a:rPr lang="en-US" altLang="en-US" sz="1200" smtClean="0"/>
              <a:pPr>
                <a:spcBef>
                  <a:spcPct val="0"/>
                </a:spcBef>
                <a:buClrTx/>
                <a:buSzTx/>
                <a:buFontTx/>
                <a:buNone/>
              </a:pPr>
              <a:t>5</a:t>
            </a:fld>
            <a:endParaRPr lang="en-US" altLang="en-US" sz="1200" smtClean="0"/>
          </a:p>
        </p:txBody>
      </p:sp>
      <p:sp>
        <p:nvSpPr>
          <p:cNvPr id="15363" name="Rectangle 2"/>
          <p:cNvSpPr>
            <a:spLocks noGrp="1" noChangeArrowheads="1"/>
          </p:cNvSpPr>
          <p:nvPr>
            <p:ph type="title"/>
          </p:nvPr>
        </p:nvSpPr>
        <p:spPr>
          <a:xfrm>
            <a:off x="0" y="304800"/>
            <a:ext cx="9144000" cy="685800"/>
          </a:xfrm>
        </p:spPr>
        <p:txBody>
          <a:bodyPr/>
          <a:lstStyle/>
          <a:p>
            <a:pPr eaLnBrk="1" hangingPunct="1"/>
            <a:r>
              <a:rPr lang="en-US" altLang="en-US" sz="3200" smtClean="0"/>
              <a:t>Major Tasks in Data Preprocessing</a:t>
            </a:r>
          </a:p>
        </p:txBody>
      </p:sp>
      <p:sp>
        <p:nvSpPr>
          <p:cNvPr id="15364" name="Rectangle 3"/>
          <p:cNvSpPr>
            <a:spLocks noGrp="1" noChangeArrowheads="1"/>
          </p:cNvSpPr>
          <p:nvPr>
            <p:ph type="body" idx="1"/>
          </p:nvPr>
        </p:nvSpPr>
        <p:spPr>
          <a:xfrm>
            <a:off x="381000" y="1295400"/>
            <a:ext cx="8305800" cy="5105400"/>
          </a:xfrm>
        </p:spPr>
        <p:txBody>
          <a:bodyPr/>
          <a:lstStyle/>
          <a:p>
            <a:pPr eaLnBrk="1" hangingPunct="1">
              <a:lnSpc>
                <a:spcPct val="120000"/>
              </a:lnSpc>
            </a:pPr>
            <a:r>
              <a:rPr lang="en-US" altLang="en-US" sz="2000" b="1" dirty="0" smtClean="0"/>
              <a:t>Data cleaning</a:t>
            </a:r>
          </a:p>
          <a:p>
            <a:pPr lvl="1" eaLnBrk="1" hangingPunct="1">
              <a:lnSpc>
                <a:spcPct val="120000"/>
              </a:lnSpc>
            </a:pPr>
            <a:r>
              <a:rPr lang="en-US" altLang="en-US" sz="2000" dirty="0" smtClean="0"/>
              <a:t>Fill in missing values, smooth noisy data, identify or remove outliers, and resolve inconsistencies</a:t>
            </a:r>
          </a:p>
          <a:p>
            <a:pPr eaLnBrk="1" hangingPunct="1">
              <a:lnSpc>
                <a:spcPct val="120000"/>
              </a:lnSpc>
            </a:pPr>
            <a:r>
              <a:rPr lang="en-US" altLang="en-US" sz="2000" b="1" dirty="0" smtClean="0"/>
              <a:t>Data integration</a:t>
            </a:r>
          </a:p>
          <a:p>
            <a:pPr lvl="1" eaLnBrk="1" hangingPunct="1">
              <a:lnSpc>
                <a:spcPct val="120000"/>
              </a:lnSpc>
            </a:pPr>
            <a:r>
              <a:rPr lang="en-US" altLang="en-US" sz="2000" dirty="0" smtClean="0"/>
              <a:t>Integration of multiple databases, data cubes, or files</a:t>
            </a:r>
          </a:p>
          <a:p>
            <a:pPr eaLnBrk="1" hangingPunct="1">
              <a:lnSpc>
                <a:spcPct val="120000"/>
              </a:lnSpc>
            </a:pPr>
            <a:r>
              <a:rPr lang="en-US" altLang="en-US" sz="2000" b="1" dirty="0" smtClean="0"/>
              <a:t>Data reduction</a:t>
            </a:r>
          </a:p>
          <a:p>
            <a:pPr lvl="1" eaLnBrk="1" hangingPunct="1">
              <a:lnSpc>
                <a:spcPct val="120000"/>
              </a:lnSpc>
            </a:pPr>
            <a:r>
              <a:rPr lang="en-US" altLang="en-US" sz="2000" dirty="0" smtClean="0"/>
              <a:t>Dimensionality reduction</a:t>
            </a:r>
          </a:p>
          <a:p>
            <a:pPr lvl="1" eaLnBrk="1" hangingPunct="1">
              <a:lnSpc>
                <a:spcPct val="120000"/>
              </a:lnSpc>
            </a:pPr>
            <a:r>
              <a:rPr lang="en-US" altLang="en-US" sz="2000" dirty="0" smtClean="0"/>
              <a:t>Data compression</a:t>
            </a:r>
          </a:p>
          <a:p>
            <a:pPr eaLnBrk="1" hangingPunct="1">
              <a:lnSpc>
                <a:spcPct val="120000"/>
              </a:lnSpc>
            </a:pPr>
            <a:r>
              <a:rPr lang="en-US" altLang="en-US" sz="2000" b="1" dirty="0" smtClean="0"/>
              <a:t>Data transformation and data discretization</a:t>
            </a:r>
          </a:p>
          <a:p>
            <a:pPr lvl="1" eaLnBrk="1" hangingPunct="1">
              <a:lnSpc>
                <a:spcPct val="120000"/>
              </a:lnSpc>
            </a:pPr>
            <a:r>
              <a:rPr lang="en-US" altLang="en-US" sz="2000" dirty="0" smtClean="0"/>
              <a:t>Normalization </a:t>
            </a:r>
          </a:p>
          <a:p>
            <a:pPr lvl="1" eaLnBrk="1" hangingPunct="1">
              <a:lnSpc>
                <a:spcPct val="120000"/>
              </a:lnSpc>
            </a:pPr>
            <a:r>
              <a:rPr lang="en-US" altLang="en-US" sz="2000" dirty="0" smtClean="0"/>
              <a:t>Concept hierarchy generation</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l" eaLnBrk="0" hangingPunct="0">
              <a:spcBef>
                <a:spcPct val="0"/>
              </a:spcBef>
              <a:buClrTx/>
              <a:buSzTx/>
              <a:buFontTx/>
              <a:buNone/>
            </a:pPr>
            <a:fld id="{E263F8D5-DE3D-4CF0-979C-1D4F404A4AB0}" type="slidenum">
              <a:rPr lang="en-US" altLang="en-US" sz="1200" smtClean="0"/>
              <a:pPr algn="l" eaLnBrk="0" hangingPunct="0">
                <a:spcBef>
                  <a:spcPct val="0"/>
                </a:spcBef>
                <a:buClrTx/>
                <a:buSzTx/>
                <a:buFontTx/>
                <a:buNone/>
              </a:pPr>
              <a:t>50</a:t>
            </a:fld>
            <a:endParaRPr lang="en-US" altLang="en-US" sz="1200" smtClean="0"/>
          </a:p>
        </p:txBody>
      </p:sp>
      <p:sp>
        <p:nvSpPr>
          <p:cNvPr id="94211" name="Rectangle 2"/>
          <p:cNvSpPr>
            <a:spLocks noGrp="1" noChangeArrowheads="1"/>
          </p:cNvSpPr>
          <p:nvPr>
            <p:ph type="title" idx="4294967295"/>
          </p:nvPr>
        </p:nvSpPr>
        <p:spPr>
          <a:xfrm>
            <a:off x="495300" y="304800"/>
            <a:ext cx="8054975" cy="609600"/>
          </a:xfrm>
        </p:spPr>
        <p:txBody>
          <a:bodyPr/>
          <a:lstStyle/>
          <a:p>
            <a:pPr eaLnBrk="1" hangingPunct="1"/>
            <a:r>
              <a:rPr lang="en-US" altLang="en-US" smtClean="0">
                <a:solidFill>
                  <a:srgbClr val="170981"/>
                </a:solidFill>
              </a:rPr>
              <a:t>Data Transformation</a:t>
            </a:r>
          </a:p>
        </p:txBody>
      </p:sp>
      <p:sp>
        <p:nvSpPr>
          <p:cNvPr id="94212" name="Rectangle 3"/>
          <p:cNvSpPr>
            <a:spLocks noGrp="1" noChangeArrowheads="1"/>
          </p:cNvSpPr>
          <p:nvPr>
            <p:ph type="body" idx="4294967295"/>
          </p:nvPr>
        </p:nvSpPr>
        <p:spPr>
          <a:xfrm>
            <a:off x="304800" y="1219200"/>
            <a:ext cx="8305800" cy="5334000"/>
          </a:xfrm>
        </p:spPr>
        <p:txBody>
          <a:bodyPr/>
          <a:lstStyle/>
          <a:p>
            <a:pPr eaLnBrk="1" hangingPunct="1">
              <a:spcBef>
                <a:spcPts val="600"/>
              </a:spcBef>
              <a:spcAft>
                <a:spcPts val="600"/>
              </a:spcAft>
            </a:pPr>
            <a:r>
              <a:rPr lang="en-US" altLang="en-US" sz="2000" dirty="0" smtClean="0"/>
              <a:t>A function that maps the entire set of values of a given attribute to a new set of replacement values such that each old value can be identified with one of the new values</a:t>
            </a:r>
          </a:p>
          <a:p>
            <a:pPr eaLnBrk="1" hangingPunct="1">
              <a:spcBef>
                <a:spcPts val="600"/>
              </a:spcBef>
              <a:spcAft>
                <a:spcPts val="600"/>
              </a:spcAft>
            </a:pPr>
            <a:r>
              <a:rPr lang="en-US" altLang="en-US" sz="2000" dirty="0" smtClean="0"/>
              <a:t>Methods</a:t>
            </a:r>
          </a:p>
          <a:p>
            <a:pPr lvl="1" eaLnBrk="1" hangingPunct="1">
              <a:spcBef>
                <a:spcPts val="600"/>
              </a:spcBef>
              <a:spcAft>
                <a:spcPts val="600"/>
              </a:spcAft>
            </a:pPr>
            <a:r>
              <a:rPr lang="en-US" altLang="en-US" sz="2000" dirty="0" smtClean="0"/>
              <a:t>Smoothing: Remove noise from data</a:t>
            </a:r>
          </a:p>
          <a:p>
            <a:pPr lvl="1" eaLnBrk="1" hangingPunct="1">
              <a:spcBef>
                <a:spcPts val="600"/>
              </a:spcBef>
              <a:spcAft>
                <a:spcPts val="600"/>
              </a:spcAft>
            </a:pPr>
            <a:r>
              <a:rPr lang="en-US" altLang="en-US" sz="2000" dirty="0" smtClean="0"/>
              <a:t>Attribute/feature construction</a:t>
            </a:r>
          </a:p>
          <a:p>
            <a:pPr lvl="2" eaLnBrk="1" hangingPunct="1">
              <a:spcBef>
                <a:spcPts val="600"/>
              </a:spcBef>
              <a:spcAft>
                <a:spcPts val="600"/>
              </a:spcAft>
            </a:pPr>
            <a:r>
              <a:rPr lang="en-US" altLang="en-US" sz="2000" dirty="0" smtClean="0"/>
              <a:t>New attributes constructed from the given ones</a:t>
            </a:r>
          </a:p>
          <a:p>
            <a:pPr lvl="1" eaLnBrk="1" hangingPunct="1">
              <a:spcBef>
                <a:spcPts val="600"/>
              </a:spcBef>
              <a:spcAft>
                <a:spcPts val="600"/>
              </a:spcAft>
            </a:pPr>
            <a:r>
              <a:rPr lang="en-US" altLang="en-US" sz="2000" dirty="0" smtClean="0"/>
              <a:t>Aggregation: Summarization, data cube construction</a:t>
            </a:r>
          </a:p>
          <a:p>
            <a:pPr lvl="1" eaLnBrk="1" hangingPunct="1">
              <a:spcBef>
                <a:spcPts val="600"/>
              </a:spcBef>
              <a:spcAft>
                <a:spcPts val="600"/>
              </a:spcAft>
            </a:pPr>
            <a:r>
              <a:rPr lang="en-US" altLang="en-US" sz="2000" dirty="0" smtClean="0"/>
              <a:t>Normalization: Scaled to fall within a smaller, specified range</a:t>
            </a:r>
          </a:p>
          <a:p>
            <a:pPr lvl="2" eaLnBrk="1" hangingPunct="1">
              <a:spcBef>
                <a:spcPts val="600"/>
              </a:spcBef>
              <a:spcAft>
                <a:spcPts val="600"/>
              </a:spcAft>
            </a:pPr>
            <a:r>
              <a:rPr lang="en-US" altLang="en-US" sz="2000" dirty="0" smtClean="0"/>
              <a:t>min-max normalization</a:t>
            </a:r>
          </a:p>
          <a:p>
            <a:pPr lvl="2" eaLnBrk="1" hangingPunct="1">
              <a:spcBef>
                <a:spcPts val="600"/>
              </a:spcBef>
              <a:spcAft>
                <a:spcPts val="600"/>
              </a:spcAft>
            </a:pPr>
            <a:r>
              <a:rPr lang="en-US" altLang="en-US" sz="2000" dirty="0" smtClean="0"/>
              <a:t>z-score normalization</a:t>
            </a:r>
          </a:p>
          <a:p>
            <a:pPr lvl="2" eaLnBrk="1" hangingPunct="1">
              <a:spcBef>
                <a:spcPts val="600"/>
              </a:spcBef>
              <a:spcAft>
                <a:spcPts val="600"/>
              </a:spcAft>
            </a:pPr>
            <a:r>
              <a:rPr lang="en-US" altLang="en-US" sz="2000" dirty="0" smtClean="0"/>
              <a:t>normalization by decimal scaling</a:t>
            </a:r>
          </a:p>
          <a:p>
            <a:pPr lvl="1" eaLnBrk="1" hangingPunct="1">
              <a:spcBef>
                <a:spcPts val="600"/>
              </a:spcBef>
              <a:spcAft>
                <a:spcPts val="600"/>
              </a:spcAft>
            </a:pPr>
            <a:r>
              <a:rPr lang="en-US" altLang="en-US" sz="2000" dirty="0" smtClean="0"/>
              <a:t>Discretization: Concept hierarchy climbing</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36EBD32-A865-4CD5-A5D2-E0E953BA24D5}" type="slidenum">
              <a:rPr lang="en-US" altLang="en-US" sz="1200" smtClean="0"/>
              <a:pPr>
                <a:spcBef>
                  <a:spcPct val="0"/>
                </a:spcBef>
                <a:buClrTx/>
                <a:buSzTx/>
                <a:buFontTx/>
                <a:buNone/>
              </a:pPr>
              <a:t>51</a:t>
            </a:fld>
            <a:endParaRPr lang="en-US" altLang="en-US" sz="1200" smtClean="0"/>
          </a:p>
        </p:txBody>
      </p:sp>
      <p:sp>
        <p:nvSpPr>
          <p:cNvPr id="96259" name="Rectangle 2"/>
          <p:cNvSpPr>
            <a:spLocks noGrp="1" noChangeArrowheads="1"/>
          </p:cNvSpPr>
          <p:nvPr>
            <p:ph type="title"/>
          </p:nvPr>
        </p:nvSpPr>
        <p:spPr>
          <a:xfrm>
            <a:off x="0" y="381000"/>
            <a:ext cx="9144000" cy="609600"/>
          </a:xfrm>
        </p:spPr>
        <p:txBody>
          <a:bodyPr/>
          <a:lstStyle/>
          <a:p>
            <a:pPr eaLnBrk="1" hangingPunct="1"/>
            <a:r>
              <a:rPr lang="en-US" altLang="en-US" smtClean="0"/>
              <a:t>Normalization</a:t>
            </a:r>
          </a:p>
        </p:txBody>
      </p:sp>
      <p:sp>
        <p:nvSpPr>
          <p:cNvPr id="96260" name="Rectangle 3"/>
          <p:cNvSpPr>
            <a:spLocks noGrp="1" noChangeArrowheads="1"/>
          </p:cNvSpPr>
          <p:nvPr>
            <p:ph type="body" sz="half" idx="1"/>
          </p:nvPr>
        </p:nvSpPr>
        <p:spPr>
          <a:xfrm>
            <a:off x="304800" y="1295400"/>
            <a:ext cx="8305800" cy="5029200"/>
          </a:xfrm>
        </p:spPr>
        <p:txBody>
          <a:bodyPr/>
          <a:lstStyle/>
          <a:p>
            <a:pPr eaLnBrk="1" hangingPunct="1">
              <a:lnSpc>
                <a:spcPct val="120000"/>
              </a:lnSpc>
            </a:pPr>
            <a:r>
              <a:rPr lang="en-US" altLang="en-US" sz="2000" b="1" smtClean="0"/>
              <a:t>Min-max normalization</a:t>
            </a:r>
            <a:r>
              <a:rPr lang="en-US" altLang="en-US" sz="2000" smtClean="0"/>
              <a:t>: to [new_min</a:t>
            </a:r>
            <a:r>
              <a:rPr lang="en-US" altLang="en-US" sz="2000" baseline="-25000" smtClean="0"/>
              <a:t>A</a:t>
            </a:r>
            <a:r>
              <a:rPr lang="en-US" altLang="en-US" sz="2000" smtClean="0"/>
              <a:t>, new_max</a:t>
            </a:r>
            <a:r>
              <a:rPr lang="en-US" altLang="en-US" sz="2000" baseline="-25000" smtClean="0"/>
              <a:t>A</a:t>
            </a:r>
            <a:r>
              <a:rPr lang="en-US" altLang="en-US" sz="2000" smtClean="0"/>
              <a:t>]</a:t>
            </a:r>
          </a:p>
          <a:p>
            <a:pPr lvl="1" eaLnBrk="1" hangingPunct="1">
              <a:lnSpc>
                <a:spcPct val="120000"/>
              </a:lnSpc>
            </a:pPr>
            <a:endParaRPr lang="en-US" altLang="en-US" sz="2000" smtClean="0"/>
          </a:p>
          <a:p>
            <a:pPr lvl="1" eaLnBrk="1" hangingPunct="1">
              <a:lnSpc>
                <a:spcPct val="120000"/>
              </a:lnSpc>
            </a:pPr>
            <a:endParaRPr lang="en-US" altLang="en-US" sz="2000" smtClean="0"/>
          </a:p>
          <a:p>
            <a:pPr lvl="1" eaLnBrk="1" hangingPunct="1">
              <a:lnSpc>
                <a:spcPct val="120000"/>
              </a:lnSpc>
            </a:pPr>
            <a:r>
              <a:rPr lang="en-US" altLang="en-US" sz="2000" smtClean="0"/>
              <a:t>Ex.  Let income range $12,000 to $98,000 normalized to [0.0, 1.0].  Then $73,600 is mapped to  </a:t>
            </a:r>
          </a:p>
          <a:p>
            <a:pPr eaLnBrk="1" hangingPunct="1">
              <a:lnSpc>
                <a:spcPct val="120000"/>
              </a:lnSpc>
            </a:pPr>
            <a:r>
              <a:rPr lang="en-US" altLang="en-US" sz="2000" b="1" smtClean="0"/>
              <a:t>Z-score normalization</a:t>
            </a:r>
            <a:r>
              <a:rPr lang="en-US" altLang="en-US" sz="2000" smtClean="0"/>
              <a:t> (</a:t>
            </a:r>
            <a:r>
              <a:rPr lang="el-GR" altLang="en-US" sz="2000" smtClean="0"/>
              <a:t>μ</a:t>
            </a:r>
            <a:r>
              <a:rPr lang="en-US" altLang="en-US" sz="2000" smtClean="0"/>
              <a:t>: mean, </a:t>
            </a:r>
            <a:r>
              <a:rPr lang="el-GR" altLang="en-US" sz="2000" smtClean="0"/>
              <a:t>σ</a:t>
            </a:r>
            <a:r>
              <a:rPr lang="en-US" altLang="en-US" sz="2000" smtClean="0"/>
              <a:t>: standard deviation):</a:t>
            </a:r>
          </a:p>
          <a:p>
            <a:pPr eaLnBrk="1" hangingPunct="1">
              <a:lnSpc>
                <a:spcPct val="120000"/>
              </a:lnSpc>
            </a:pPr>
            <a:endParaRPr lang="en-US" altLang="en-US" sz="2000" smtClean="0"/>
          </a:p>
          <a:p>
            <a:pPr lvl="1" eaLnBrk="1" hangingPunct="1">
              <a:lnSpc>
                <a:spcPct val="120000"/>
              </a:lnSpc>
            </a:pPr>
            <a:endParaRPr lang="en-US" altLang="en-US" sz="2000" smtClean="0"/>
          </a:p>
          <a:p>
            <a:pPr lvl="1" eaLnBrk="1" hangingPunct="1">
              <a:lnSpc>
                <a:spcPct val="120000"/>
              </a:lnSpc>
            </a:pPr>
            <a:r>
              <a:rPr lang="en-US" altLang="en-US" sz="2000" smtClean="0"/>
              <a:t>Ex. Let </a:t>
            </a:r>
            <a:r>
              <a:rPr lang="el-GR" altLang="en-US" sz="2000" smtClean="0"/>
              <a:t>μ</a:t>
            </a:r>
            <a:r>
              <a:rPr lang="en-US" altLang="en-US" sz="2000" smtClean="0"/>
              <a:t> = 54,000, </a:t>
            </a:r>
            <a:r>
              <a:rPr lang="el-GR" altLang="en-US" sz="2000" smtClean="0"/>
              <a:t>σ</a:t>
            </a:r>
            <a:r>
              <a:rPr lang="en-US" altLang="en-US" sz="2000" smtClean="0"/>
              <a:t> = 16,000.  Then</a:t>
            </a:r>
            <a:endParaRPr lang="el-GR" altLang="en-US" sz="2000" smtClean="0"/>
          </a:p>
          <a:p>
            <a:pPr eaLnBrk="1" hangingPunct="1">
              <a:lnSpc>
                <a:spcPct val="120000"/>
              </a:lnSpc>
            </a:pPr>
            <a:r>
              <a:rPr lang="en-US" altLang="en-US" sz="2000" b="1" smtClean="0"/>
              <a:t>Normalization by decimal scaling</a:t>
            </a:r>
          </a:p>
        </p:txBody>
      </p:sp>
      <p:graphicFrame>
        <p:nvGraphicFramePr>
          <p:cNvPr id="96261" name="Object 7"/>
          <p:cNvGraphicFramePr>
            <a:graphicFrameLocks noChangeAspect="1"/>
          </p:cNvGraphicFramePr>
          <p:nvPr/>
        </p:nvGraphicFramePr>
        <p:xfrm>
          <a:off x="1219200" y="5486400"/>
          <a:ext cx="1066800" cy="847725"/>
        </p:xfrm>
        <a:graphic>
          <a:graphicData uri="http://schemas.openxmlformats.org/presentationml/2006/ole">
            <mc:AlternateContent xmlns:mc="http://schemas.openxmlformats.org/markup-compatibility/2006">
              <mc:Choice xmlns:v="urn:schemas-microsoft-com:vml" Requires="v">
                <p:oleObj spid="_x0000_s96344" name="Equation" r:id="rId4" imgW="495085" imgH="393529" progId="Equation.3">
                  <p:embed/>
                </p:oleObj>
              </mc:Choice>
              <mc:Fallback>
                <p:oleObj name="Equation" r:id="rId4" imgW="495085" imgH="39352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486400"/>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6262" name="Object 8"/>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96345" name="Equation" r:id="rId6" imgW="114151" imgH="215619" progId="Equation.3">
                  <p:embed/>
                </p:oleObj>
              </mc:Choice>
              <mc:Fallback>
                <p:oleObj name="Equation" r:id="rId6" imgW="114151" imgH="21561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6263" name="Text Box 9"/>
          <p:cNvSpPr txBox="1">
            <a:spLocks noChangeArrowheads="1"/>
          </p:cNvSpPr>
          <p:nvPr/>
        </p:nvSpPr>
        <p:spPr bwMode="auto">
          <a:xfrm>
            <a:off x="2514600" y="5638800"/>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Where </a:t>
            </a:r>
            <a:r>
              <a:rPr lang="en-US" altLang="en-US" sz="2400" i="1">
                <a:latin typeface="Times New Roman" panose="02020603050405020304" pitchFamily="18" charset="0"/>
              </a:rPr>
              <a:t>j</a:t>
            </a:r>
            <a:r>
              <a:rPr lang="en-US" altLang="en-US" sz="2000">
                <a:latin typeface="Times New Roman" panose="02020603050405020304" pitchFamily="18" charset="0"/>
              </a:rPr>
              <a:t> is the smallest integer such that Max(|</a:t>
            </a:r>
            <a:r>
              <a:rPr lang="el-GR" altLang="en-US" sz="2000">
                <a:latin typeface="Times New Roman" panose="02020603050405020304" pitchFamily="18" charset="0"/>
                <a:cs typeface="Times New Roman" panose="02020603050405020304" pitchFamily="18" charset="0"/>
              </a:rPr>
              <a:t>ν</a:t>
            </a:r>
            <a:r>
              <a:rPr lang="en-US" altLang="en-US" sz="2000">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rPr>
              <a:t>|) &lt; 1</a:t>
            </a:r>
            <a:endParaRPr lang="en-US" altLang="en-US" sz="2400">
              <a:latin typeface="Times New Roman" panose="02020603050405020304" pitchFamily="18" charset="0"/>
            </a:endParaRPr>
          </a:p>
        </p:txBody>
      </p:sp>
      <p:pic>
        <p:nvPicPr>
          <p:cNvPr id="96264"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1720850"/>
            <a:ext cx="6096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5"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281613" y="2941638"/>
            <a:ext cx="2514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6"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74825" y="3654425"/>
            <a:ext cx="15017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7"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576888" y="4691063"/>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smtClean="0"/>
              <a:t>Exercise 5</a:t>
            </a:r>
          </a:p>
        </p:txBody>
      </p:sp>
      <p:sp>
        <p:nvSpPr>
          <p:cNvPr id="98307" name="Content Placeholder 2"/>
          <p:cNvSpPr>
            <a:spLocks noGrp="1"/>
          </p:cNvSpPr>
          <p:nvPr>
            <p:ph idx="1"/>
          </p:nvPr>
        </p:nvSpPr>
        <p:spPr/>
        <p:txBody>
          <a:bodyPr/>
          <a:lstStyle/>
          <a:p>
            <a:r>
              <a:rPr lang="en-US" altLang="en-US" smtClean="0"/>
              <a:t>Given the following data, normalize the attributes Age, Salary, and Grade using</a:t>
            </a:r>
          </a:p>
          <a:p>
            <a:r>
              <a:rPr lang="en-US" altLang="en-US" smtClean="0"/>
              <a:t>Min-Max</a:t>
            </a:r>
          </a:p>
          <a:p>
            <a:endParaRPr lang="en-US" altLang="en-US" smtClean="0"/>
          </a:p>
          <a:p>
            <a:r>
              <a:rPr lang="en-US" altLang="en-US" smtClean="0"/>
              <a:t>Z-score</a:t>
            </a:r>
          </a:p>
          <a:p>
            <a:endParaRPr lang="en-US" altLang="en-US" smtClean="0"/>
          </a:p>
          <a:p>
            <a:r>
              <a:rPr lang="en-US" altLang="en-US" smtClean="0"/>
              <a:t>Decimal Scaling</a:t>
            </a:r>
          </a:p>
        </p:txBody>
      </p:sp>
      <p:graphicFrame>
        <p:nvGraphicFramePr>
          <p:cNvPr id="98308" name="Object 7"/>
          <p:cNvGraphicFramePr>
            <a:graphicFrameLocks noChangeAspect="1"/>
          </p:cNvGraphicFramePr>
          <p:nvPr/>
        </p:nvGraphicFramePr>
        <p:xfrm>
          <a:off x="838200" y="4681538"/>
          <a:ext cx="1066800" cy="847725"/>
        </p:xfrm>
        <a:graphic>
          <a:graphicData uri="http://schemas.openxmlformats.org/presentationml/2006/ole">
            <mc:AlternateContent xmlns:mc="http://schemas.openxmlformats.org/markup-compatibility/2006">
              <mc:Choice xmlns:v="urn:schemas-microsoft-com:vml" Requires="v">
                <p:oleObj spid="_x0000_s98389" name="Equation" r:id="rId3" imgW="495085" imgH="393529" progId="Equation.3">
                  <p:embed/>
                </p:oleObj>
              </mc:Choice>
              <mc:Fallback>
                <p:oleObj name="Equation" r:id="rId3" imgW="495085" imgH="39352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81538"/>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98309"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363" y="2689225"/>
            <a:ext cx="50101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0"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8813" y="3697288"/>
            <a:ext cx="112077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nvGraphicFramePr>
        <p:xfrm>
          <a:off x="5497513" y="2514600"/>
          <a:ext cx="3060700" cy="2171700"/>
        </p:xfrm>
        <a:graphic>
          <a:graphicData uri="http://schemas.openxmlformats.org/drawingml/2006/table">
            <a:tbl>
              <a:tblPr/>
              <a:tblGrid>
                <a:gridCol w="750917">
                  <a:extLst>
                    <a:ext uri="{9D8B030D-6E8A-4147-A177-3AD203B41FA5}">
                      <a16:colId xmlns:a16="http://schemas.microsoft.com/office/drawing/2014/main" val="20000"/>
                    </a:ext>
                  </a:extLst>
                </a:gridCol>
                <a:gridCol w="608338">
                  <a:extLst>
                    <a:ext uri="{9D8B030D-6E8A-4147-A177-3AD203B41FA5}">
                      <a16:colId xmlns:a16="http://schemas.microsoft.com/office/drawing/2014/main" val="20001"/>
                    </a:ext>
                  </a:extLst>
                </a:gridCol>
                <a:gridCol w="988549">
                  <a:extLst>
                    <a:ext uri="{9D8B030D-6E8A-4147-A177-3AD203B41FA5}">
                      <a16:colId xmlns:a16="http://schemas.microsoft.com/office/drawing/2014/main" val="20002"/>
                    </a:ext>
                  </a:extLst>
                </a:gridCol>
                <a:gridCol w="712896">
                  <a:extLst>
                    <a:ext uri="{9D8B030D-6E8A-4147-A177-3AD203B41FA5}">
                      <a16:colId xmlns:a16="http://schemas.microsoft.com/office/drawing/2014/main" val="20003"/>
                    </a:ext>
                  </a:extLst>
                </a:gridCol>
              </a:tblGrid>
              <a:tr h="461546">
                <a:tc>
                  <a:txBody>
                    <a:bodyPr/>
                    <a:lstStyle/>
                    <a:p>
                      <a:pPr algn="r" fontAlgn="b"/>
                      <a:r>
                        <a:rPr lang="en-US" sz="18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dirty="0">
                          <a:solidFill>
                            <a:srgbClr val="000000"/>
                          </a:solidFill>
                          <a:effectLst/>
                          <a:latin typeface="Tahoma" panose="020B0604030504040204" pitchFamily="34" charset="0"/>
                        </a:rPr>
                        <a:t>Age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a:solidFill>
                            <a:srgbClr val="000000"/>
                          </a:solidFill>
                          <a:effectLst/>
                          <a:latin typeface="Tahoma" panose="020B0604030504040204" pitchFamily="34" charset="0"/>
                        </a:rPr>
                        <a:t>Salary (1000s)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a:solidFill>
                            <a:srgbClr val="000000"/>
                          </a:solidFill>
                          <a:effectLst/>
                          <a:latin typeface="Tahoma" panose="020B0604030504040204" pitchFamily="34" charset="0"/>
                        </a:rPr>
                        <a:t>Grade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0"/>
                  </a:ext>
                </a:extLst>
              </a:tr>
              <a:tr h="247650">
                <a:tc>
                  <a:txBody>
                    <a:bodyPr/>
                    <a:lstStyle/>
                    <a:p>
                      <a:pPr algn="r" rtl="0" fontAlgn="b"/>
                      <a:r>
                        <a:rPr lang="en-US" sz="1500" b="0" i="1" u="none" strike="noStrike" dirty="0">
                          <a:solidFill>
                            <a:srgbClr val="000000"/>
                          </a:solidFill>
                          <a:effectLst/>
                          <a:latin typeface="Tahoma" panose="020B0604030504040204" pitchFamily="34" charset="0"/>
                        </a:rPr>
                        <a:t>Ali</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35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1"/>
                  </a:ext>
                </a:extLst>
              </a:tr>
              <a:tr h="247650">
                <a:tc>
                  <a:txBody>
                    <a:bodyPr/>
                    <a:lstStyle/>
                    <a:p>
                      <a:pPr algn="r" rtl="0" fontAlgn="b"/>
                      <a:r>
                        <a:rPr lang="en-US" sz="1500" b="0" i="1" u="none" strike="noStrike" dirty="0" err="1">
                          <a:solidFill>
                            <a:srgbClr val="000000"/>
                          </a:solidFill>
                          <a:effectLst/>
                          <a:latin typeface="Tahoma" panose="020B0604030504040204" pitchFamily="34" charset="0"/>
                        </a:rPr>
                        <a:t>Bilal</a:t>
                      </a:r>
                      <a:endParaRPr lang="en-US" sz="1500" b="0" i="1"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0.5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2"/>
                  </a:ext>
                </a:extLst>
              </a:tr>
              <a:tr h="485775">
                <a:tc>
                  <a:txBody>
                    <a:bodyPr/>
                    <a:lstStyle/>
                    <a:p>
                      <a:pPr algn="r" rtl="0" fontAlgn="b"/>
                      <a:r>
                        <a:rPr lang="en-US" sz="1500" b="0" i="1" u="none" strike="noStrike" dirty="0" err="1">
                          <a:solidFill>
                            <a:srgbClr val="000000"/>
                          </a:solidFill>
                          <a:effectLst/>
                          <a:latin typeface="Tahoma" panose="020B0604030504040204" pitchFamily="34" charset="0"/>
                        </a:rPr>
                        <a:t>Ehsan</a:t>
                      </a:r>
                      <a:endParaRPr lang="en-US" sz="1500" b="0" i="1"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30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3"/>
                  </a:ext>
                </a:extLst>
              </a:tr>
              <a:tr h="247650">
                <a:tc>
                  <a:txBody>
                    <a:bodyPr/>
                    <a:lstStyle/>
                    <a:p>
                      <a:pPr algn="r" rtl="0" fontAlgn="b"/>
                      <a:r>
                        <a:rPr lang="en-US" sz="1500" b="0" i="1" u="none" strike="noStrike" dirty="0" err="1">
                          <a:solidFill>
                            <a:srgbClr val="000000"/>
                          </a:solidFill>
                          <a:effectLst/>
                          <a:latin typeface="Tahoma" panose="020B0604030504040204" pitchFamily="34" charset="0"/>
                        </a:rPr>
                        <a:t>Faris</a:t>
                      </a:r>
                      <a:endParaRPr lang="en-US" sz="1500" b="0" i="1"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4"/>
                  </a:ext>
                </a:extLst>
              </a:tr>
              <a:tr h="238125">
                <a:tc>
                  <a:txBody>
                    <a:bodyPr/>
                    <a:lstStyle/>
                    <a:p>
                      <a:pPr algn="r" fontAlgn="b"/>
                      <a:r>
                        <a:rPr lang="en-US" sz="1400" b="0" i="1" u="none" strike="noStrike" dirty="0">
                          <a:solidFill>
                            <a:srgbClr val="000000"/>
                          </a:solidFill>
                          <a:effectLst/>
                          <a:latin typeface="Calibri" panose="020F0502020204030204" pitchFamily="34" charset="0"/>
                        </a:rPr>
                        <a:t>Average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a:solidFill>
                            <a:srgbClr val="000000"/>
                          </a:solidFill>
                          <a:effectLst/>
                          <a:latin typeface="Calibri" panose="020F0502020204030204" pitchFamily="34" charset="0"/>
                        </a:rPr>
                        <a:t>21.3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a:solidFill>
                            <a:srgbClr val="000000"/>
                          </a:solidFill>
                          <a:effectLst/>
                          <a:latin typeface="Calibri" panose="020F0502020204030204" pitchFamily="34" charset="0"/>
                        </a:rPr>
                        <a:t>27.5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dirty="0">
                          <a:solidFill>
                            <a:srgbClr val="000000"/>
                          </a:solidFill>
                          <a:effectLst/>
                          <a:latin typeface="Calibri" panose="020F0502020204030204" pitchFamily="34" charset="0"/>
                        </a:rPr>
                        <a:t>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238125">
                <a:tc>
                  <a:txBody>
                    <a:bodyPr/>
                    <a:lstStyle/>
                    <a:p>
                      <a:pPr algn="r" fontAlgn="b"/>
                      <a:r>
                        <a:rPr lang="en-US" sz="1400" b="0" i="1" u="none" strike="noStrike" dirty="0">
                          <a:solidFill>
                            <a:srgbClr val="000000"/>
                          </a:solidFill>
                          <a:effectLst/>
                          <a:latin typeface="Calibri" panose="020F0502020204030204" pitchFamily="34" charset="0"/>
                        </a:rPr>
                        <a:t>St. Dev.</a:t>
                      </a:r>
                    </a:p>
                  </a:txBody>
                  <a:tcPr marL="9525" marR="9525" marT="9525" marB="0" anchor="b">
                    <a:lnL>
                      <a:noFill/>
                    </a:lnL>
                    <a:lnR>
                      <a:noFill/>
                    </a:lnR>
                    <a:lnT>
                      <a:noFill/>
                    </a:lnT>
                    <a:lnB>
                      <a:noFill/>
                    </a:lnB>
                  </a:tcPr>
                </a:tc>
                <a:tc>
                  <a:txBody>
                    <a:bodyPr/>
                    <a:lstStyle/>
                    <a:p>
                      <a:pPr algn="ctr" fontAlgn="b"/>
                      <a:r>
                        <a:rPr lang="en-US" sz="1400" b="0" i="1"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ctr" fontAlgn="b"/>
                      <a:r>
                        <a:rPr lang="en-US" sz="1400" b="0" i="1" u="none" strike="noStrike" dirty="0">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r>
                        <a:rPr lang="en-US" sz="1400" b="0" i="1" u="none" strike="noStrike" dirty="0">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mtClean="0"/>
              <a:t>Exercise 5 – Min-Max</a:t>
            </a:r>
          </a:p>
        </p:txBody>
      </p:sp>
      <p:sp>
        <p:nvSpPr>
          <p:cNvPr id="99331" name="Content Placeholder 2"/>
          <p:cNvSpPr>
            <a:spLocks noGrp="1"/>
          </p:cNvSpPr>
          <p:nvPr>
            <p:ph idx="1"/>
          </p:nvPr>
        </p:nvSpPr>
        <p:spPr>
          <a:xfrm>
            <a:off x="0" y="1908175"/>
            <a:ext cx="9144000" cy="4838700"/>
          </a:xfrm>
        </p:spPr>
        <p:txBody>
          <a:bodyPr/>
          <a:lstStyle/>
          <a:p>
            <a:r>
              <a:rPr lang="en-US" altLang="en-US" sz="2400" smtClean="0"/>
              <a:t>Given the following data, normalize the attributes Age, Salary, and Grade using</a:t>
            </a:r>
          </a:p>
          <a:p>
            <a:r>
              <a:rPr lang="en-US" altLang="en-US" sz="2400" smtClean="0"/>
              <a:t>Min-Max [0,1]</a:t>
            </a:r>
          </a:p>
          <a:p>
            <a:pPr lvl="1"/>
            <a:r>
              <a:rPr lang="en-US" altLang="en-US" sz="2400" smtClean="0"/>
              <a:t>minAge = 20</a:t>
            </a:r>
          </a:p>
          <a:p>
            <a:pPr lvl="1"/>
            <a:r>
              <a:rPr lang="en-US" altLang="en-US" sz="2400" smtClean="0"/>
              <a:t>maxAge = 25</a:t>
            </a:r>
          </a:p>
          <a:p>
            <a:r>
              <a:rPr lang="en-US" altLang="en-US" sz="2400" smtClean="0"/>
              <a:t>Z-score</a:t>
            </a:r>
          </a:p>
          <a:p>
            <a:r>
              <a:rPr lang="en-US" altLang="en-US" sz="2400" smtClean="0"/>
              <a:t>Decimal Scaling</a:t>
            </a:r>
          </a:p>
        </p:txBody>
      </p:sp>
      <p:pic>
        <p:nvPicPr>
          <p:cNvPr id="9933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575" y="5789613"/>
            <a:ext cx="55308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3259138" y="2668588"/>
          <a:ext cx="5065711" cy="1722438"/>
        </p:xfrm>
        <a:graphic>
          <a:graphicData uri="http://schemas.openxmlformats.org/drawingml/2006/table">
            <a:tbl>
              <a:tblPr>
                <a:tableStyleId>{5C22544A-7EE6-4342-B048-85BDC9FD1C3A}</a:tableStyleId>
              </a:tblPr>
              <a:tblGrid>
                <a:gridCol w="594610">
                  <a:extLst>
                    <a:ext uri="{9D8B030D-6E8A-4147-A177-3AD203B41FA5}">
                      <a16:colId xmlns:a16="http://schemas.microsoft.com/office/drawing/2014/main" val="20000"/>
                    </a:ext>
                  </a:extLst>
                </a:gridCol>
                <a:gridCol w="428673">
                  <a:extLst>
                    <a:ext uri="{9D8B030D-6E8A-4147-A177-3AD203B41FA5}">
                      <a16:colId xmlns:a16="http://schemas.microsoft.com/office/drawing/2014/main" val="20001"/>
                    </a:ext>
                  </a:extLst>
                </a:gridCol>
                <a:gridCol w="628856">
                  <a:extLst>
                    <a:ext uri="{9D8B030D-6E8A-4147-A177-3AD203B41FA5}">
                      <a16:colId xmlns:a16="http://schemas.microsoft.com/office/drawing/2014/main" val="20002"/>
                    </a:ext>
                  </a:extLst>
                </a:gridCol>
                <a:gridCol w="998255">
                  <a:extLst>
                    <a:ext uri="{9D8B030D-6E8A-4147-A177-3AD203B41FA5}">
                      <a16:colId xmlns:a16="http://schemas.microsoft.com/office/drawing/2014/main" val="20003"/>
                    </a:ext>
                  </a:extLst>
                </a:gridCol>
                <a:gridCol w="1198439">
                  <a:extLst>
                    <a:ext uri="{9D8B030D-6E8A-4147-A177-3AD203B41FA5}">
                      <a16:colId xmlns:a16="http://schemas.microsoft.com/office/drawing/2014/main" val="20004"/>
                    </a:ext>
                  </a:extLst>
                </a:gridCol>
                <a:gridCol w="608439">
                  <a:extLst>
                    <a:ext uri="{9D8B030D-6E8A-4147-A177-3AD203B41FA5}">
                      <a16:colId xmlns:a16="http://schemas.microsoft.com/office/drawing/2014/main" val="20005"/>
                    </a:ext>
                  </a:extLst>
                </a:gridCol>
                <a:gridCol w="608439">
                  <a:extLst>
                    <a:ext uri="{9D8B030D-6E8A-4147-A177-3AD203B41FA5}">
                      <a16:colId xmlns:a16="http://schemas.microsoft.com/office/drawing/2014/main" val="20006"/>
                    </a:ext>
                  </a:extLst>
                </a:gridCol>
              </a:tblGrid>
              <a:tr h="465846">
                <a:tc>
                  <a:txBody>
                    <a:bodyPr/>
                    <a:lstStyle/>
                    <a:p>
                      <a:pPr algn="r" fontAlgn="b"/>
                      <a:endParaRPr lang="en-US" sz="1500" b="1" i="0"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Age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Age’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Salary (1000s)</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Salary’</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Grade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Grade’</a:t>
                      </a:r>
                      <a:endParaRPr lang="en-US" sz="1500" b="1"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3071">
                <a:tc>
                  <a:txBody>
                    <a:bodyPr/>
                    <a:lstStyle/>
                    <a:p>
                      <a:pPr algn="r" fontAlgn="b"/>
                      <a:r>
                        <a:rPr lang="en-US" sz="1500" i="1" u="none" strike="noStrike" dirty="0">
                          <a:effectLst/>
                        </a:rPr>
                        <a:t>Ali</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35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1</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5225">
                <a:tc>
                  <a:txBody>
                    <a:bodyPr/>
                    <a:lstStyle/>
                    <a:p>
                      <a:pPr algn="r" fontAlgn="b"/>
                      <a:r>
                        <a:rPr lang="en-US" sz="1500" i="1" u="none" strike="noStrike" dirty="0">
                          <a:effectLst/>
                        </a:rPr>
                        <a:t>Bilal</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0.5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225">
                <a:tc>
                  <a:txBody>
                    <a:bodyPr/>
                    <a:lstStyle/>
                    <a:p>
                      <a:pPr algn="r" fontAlgn="b"/>
                      <a:r>
                        <a:rPr lang="en-US" sz="1500" i="1" u="none" strike="noStrike" dirty="0">
                          <a:effectLst/>
                        </a:rPr>
                        <a:t>Ehsan</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30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1</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3071">
                <a:tc>
                  <a:txBody>
                    <a:bodyPr/>
                    <a:lstStyle/>
                    <a:p>
                      <a:pPr algn="r" fontAlgn="b"/>
                      <a:r>
                        <a:rPr lang="en-US" sz="1500" i="1" u="none" strike="noStrike" dirty="0" err="1">
                          <a:effectLst/>
                        </a:rPr>
                        <a:t>Faris</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smtClean="0"/>
              <a:t>Exercise 5 – Min-Max (Sol)</a:t>
            </a:r>
          </a:p>
        </p:txBody>
      </p:sp>
      <p:sp>
        <p:nvSpPr>
          <p:cNvPr id="101379" name="Content Placeholder 2"/>
          <p:cNvSpPr>
            <a:spLocks noGrp="1"/>
          </p:cNvSpPr>
          <p:nvPr>
            <p:ph idx="1"/>
          </p:nvPr>
        </p:nvSpPr>
        <p:spPr>
          <a:xfrm>
            <a:off x="0" y="1908175"/>
            <a:ext cx="9144000" cy="4838700"/>
          </a:xfrm>
        </p:spPr>
        <p:txBody>
          <a:bodyPr/>
          <a:lstStyle/>
          <a:p>
            <a:r>
              <a:rPr lang="en-US" altLang="en-US" sz="2400" smtClean="0"/>
              <a:t>Given the following data, normalize the attributes Age, Salary, and Grade using</a:t>
            </a:r>
          </a:p>
          <a:p>
            <a:r>
              <a:rPr lang="en-US" altLang="en-US" sz="2400" smtClean="0"/>
              <a:t>Min-Max [0,1]</a:t>
            </a:r>
          </a:p>
          <a:p>
            <a:pPr lvl="1"/>
            <a:r>
              <a:rPr lang="en-US" altLang="en-US" sz="2400" smtClean="0"/>
              <a:t>minAge = 20</a:t>
            </a:r>
          </a:p>
          <a:p>
            <a:pPr lvl="1"/>
            <a:r>
              <a:rPr lang="en-US" altLang="en-US" sz="2400" smtClean="0"/>
              <a:t>maxAge = 25</a:t>
            </a:r>
          </a:p>
          <a:p>
            <a:r>
              <a:rPr lang="en-US" altLang="en-US" sz="2400" smtClean="0"/>
              <a:t>Z-score</a:t>
            </a:r>
          </a:p>
          <a:p>
            <a:r>
              <a:rPr lang="en-US" altLang="en-US" sz="2400" smtClean="0"/>
              <a:t>Decimal Scaling</a:t>
            </a:r>
          </a:p>
        </p:txBody>
      </p:sp>
      <p:pic>
        <p:nvPicPr>
          <p:cNvPr id="10138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575" y="5789613"/>
            <a:ext cx="55308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3259138" y="2668588"/>
          <a:ext cx="5065711" cy="1722438"/>
        </p:xfrm>
        <a:graphic>
          <a:graphicData uri="http://schemas.openxmlformats.org/drawingml/2006/table">
            <a:tbl>
              <a:tblPr>
                <a:tableStyleId>{5C22544A-7EE6-4342-B048-85BDC9FD1C3A}</a:tableStyleId>
              </a:tblPr>
              <a:tblGrid>
                <a:gridCol w="594610">
                  <a:extLst>
                    <a:ext uri="{9D8B030D-6E8A-4147-A177-3AD203B41FA5}">
                      <a16:colId xmlns:a16="http://schemas.microsoft.com/office/drawing/2014/main" val="20000"/>
                    </a:ext>
                  </a:extLst>
                </a:gridCol>
                <a:gridCol w="428673">
                  <a:extLst>
                    <a:ext uri="{9D8B030D-6E8A-4147-A177-3AD203B41FA5}">
                      <a16:colId xmlns:a16="http://schemas.microsoft.com/office/drawing/2014/main" val="20001"/>
                    </a:ext>
                  </a:extLst>
                </a:gridCol>
                <a:gridCol w="628856">
                  <a:extLst>
                    <a:ext uri="{9D8B030D-6E8A-4147-A177-3AD203B41FA5}">
                      <a16:colId xmlns:a16="http://schemas.microsoft.com/office/drawing/2014/main" val="20002"/>
                    </a:ext>
                  </a:extLst>
                </a:gridCol>
                <a:gridCol w="998255">
                  <a:extLst>
                    <a:ext uri="{9D8B030D-6E8A-4147-A177-3AD203B41FA5}">
                      <a16:colId xmlns:a16="http://schemas.microsoft.com/office/drawing/2014/main" val="20003"/>
                    </a:ext>
                  </a:extLst>
                </a:gridCol>
                <a:gridCol w="1198439">
                  <a:extLst>
                    <a:ext uri="{9D8B030D-6E8A-4147-A177-3AD203B41FA5}">
                      <a16:colId xmlns:a16="http://schemas.microsoft.com/office/drawing/2014/main" val="20004"/>
                    </a:ext>
                  </a:extLst>
                </a:gridCol>
                <a:gridCol w="608439">
                  <a:extLst>
                    <a:ext uri="{9D8B030D-6E8A-4147-A177-3AD203B41FA5}">
                      <a16:colId xmlns:a16="http://schemas.microsoft.com/office/drawing/2014/main" val="20005"/>
                    </a:ext>
                  </a:extLst>
                </a:gridCol>
                <a:gridCol w="608439">
                  <a:extLst>
                    <a:ext uri="{9D8B030D-6E8A-4147-A177-3AD203B41FA5}">
                      <a16:colId xmlns:a16="http://schemas.microsoft.com/office/drawing/2014/main" val="20006"/>
                    </a:ext>
                  </a:extLst>
                </a:gridCol>
              </a:tblGrid>
              <a:tr h="465846">
                <a:tc>
                  <a:txBody>
                    <a:bodyPr/>
                    <a:lstStyle/>
                    <a:p>
                      <a:pPr algn="r" fontAlgn="b"/>
                      <a:endParaRPr lang="en-US" sz="1500" b="1" i="0"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Age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Age’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Salary (1000s)</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Salary’</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Grade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Grade’</a:t>
                      </a:r>
                      <a:endParaRPr lang="en-US" sz="1500" b="1"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3071">
                <a:tc>
                  <a:txBody>
                    <a:bodyPr/>
                    <a:lstStyle/>
                    <a:p>
                      <a:pPr algn="r" fontAlgn="b"/>
                      <a:r>
                        <a:rPr lang="en-US" sz="1500" i="1" u="none" strike="noStrike" dirty="0">
                          <a:effectLst/>
                        </a:rPr>
                        <a:t>Ali</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35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1</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1</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1</a:t>
                      </a:r>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5225">
                <a:tc>
                  <a:txBody>
                    <a:bodyPr/>
                    <a:lstStyle/>
                    <a:p>
                      <a:pPr algn="r" fontAlgn="b"/>
                      <a:r>
                        <a:rPr lang="en-US" sz="1500" i="1" u="none" strike="noStrike" dirty="0">
                          <a:effectLst/>
                        </a:rPr>
                        <a:t>Bilal</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1</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0.5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0.5</a:t>
                      </a:r>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225">
                <a:tc>
                  <a:txBody>
                    <a:bodyPr/>
                    <a:lstStyle/>
                    <a:p>
                      <a:pPr algn="r" fontAlgn="b"/>
                      <a:r>
                        <a:rPr lang="en-US" sz="1500" i="1" u="none" strike="noStrike" dirty="0">
                          <a:effectLst/>
                        </a:rPr>
                        <a:t>Ehsan</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30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baseline="0" dirty="0" smtClean="0">
                          <a:solidFill>
                            <a:srgbClr val="000000"/>
                          </a:solidFill>
                          <a:effectLst/>
                          <a:latin typeface="Calibri" panose="020F0502020204030204" pitchFamily="34" charset="0"/>
                        </a:rPr>
                        <a:t>0.67</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1</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1</a:t>
                      </a:r>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3071">
                <a:tc>
                  <a:txBody>
                    <a:bodyPr/>
                    <a:lstStyle/>
                    <a:p>
                      <a:pPr algn="r" fontAlgn="b"/>
                      <a:r>
                        <a:rPr lang="en-US" sz="1500" i="1" u="none" strike="noStrike" dirty="0" err="1">
                          <a:effectLst/>
                        </a:rPr>
                        <a:t>Faris</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0.33</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panose="020F0502020204030204" pitchFamily="34" charset="0"/>
                        </a:rPr>
                        <a:t>0</a:t>
                      </a:r>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1431" name="Rectangle 1"/>
          <p:cNvSpPr>
            <a:spLocks noChangeArrowheads="1"/>
          </p:cNvSpPr>
          <p:nvPr/>
        </p:nvSpPr>
        <p:spPr bwMode="auto">
          <a:xfrm>
            <a:off x="4344988" y="1404938"/>
            <a:ext cx="2740025"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fontAlgn="b">
              <a:spcBef>
                <a:spcPct val="0"/>
              </a:spcBef>
              <a:buClrTx/>
              <a:buSzTx/>
              <a:buFontTx/>
              <a:buNone/>
            </a:pPr>
            <a:r>
              <a:rPr lang="en-US" altLang="en-US" sz="1600">
                <a:solidFill>
                  <a:srgbClr val="000000"/>
                </a:solidFill>
                <a:latin typeface="Calibri" panose="020F0502020204030204" pitchFamily="34" charset="0"/>
              </a:rPr>
              <a:t>((20-20)/(25-20))*(1-0) + 0 =  0</a:t>
            </a:r>
          </a:p>
        </p:txBody>
      </p:sp>
      <p:cxnSp>
        <p:nvCxnSpPr>
          <p:cNvPr id="101432" name="Straight Arrow Connector 3"/>
          <p:cNvCxnSpPr>
            <a:cxnSpLocks noChangeShapeType="1"/>
          </p:cNvCxnSpPr>
          <p:nvPr/>
        </p:nvCxnSpPr>
        <p:spPr bwMode="auto">
          <a:xfrm flipV="1">
            <a:off x="4572000" y="1758950"/>
            <a:ext cx="1143000" cy="156845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1433" name="Rectangle 5"/>
          <p:cNvSpPr>
            <a:spLocks noChangeArrowheads="1"/>
          </p:cNvSpPr>
          <p:nvPr/>
        </p:nvSpPr>
        <p:spPr bwMode="auto">
          <a:xfrm>
            <a:off x="6113463" y="957263"/>
            <a:ext cx="2722562"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fontAlgn="b">
              <a:spcBef>
                <a:spcPct val="0"/>
              </a:spcBef>
              <a:buClrTx/>
              <a:buSzTx/>
              <a:buFontTx/>
              <a:buNone/>
            </a:pPr>
            <a:r>
              <a:rPr lang="en-US" altLang="en-US" sz="1600">
                <a:solidFill>
                  <a:srgbClr val="000000"/>
                </a:solidFill>
                <a:latin typeface="Calibri" panose="020F0502020204030204" pitchFamily="34" charset="0"/>
              </a:rPr>
              <a:t>(30-20)/(35-20) = 10/15 = 0.67</a:t>
            </a:r>
          </a:p>
        </p:txBody>
      </p:sp>
      <p:sp>
        <p:nvSpPr>
          <p:cNvPr id="101434" name="Rectangle 7"/>
          <p:cNvSpPr>
            <a:spLocks noChangeArrowheads="1"/>
          </p:cNvSpPr>
          <p:nvPr/>
        </p:nvSpPr>
        <p:spPr bwMode="auto">
          <a:xfrm>
            <a:off x="5929313" y="4924425"/>
            <a:ext cx="2312987" cy="306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fontAlgn="b">
              <a:spcBef>
                <a:spcPct val="0"/>
              </a:spcBef>
              <a:buClrTx/>
              <a:buSzTx/>
              <a:buFontTx/>
              <a:buNone/>
            </a:pPr>
            <a:r>
              <a:rPr lang="en-US" altLang="en-US" sz="1400">
                <a:solidFill>
                  <a:srgbClr val="000000"/>
                </a:solidFill>
                <a:latin typeface="Calibri" panose="020F0502020204030204" pitchFamily="34" charset="0"/>
              </a:rPr>
              <a:t>(25-20)/(35-20) = 5/15 = 0.33</a:t>
            </a:r>
          </a:p>
        </p:txBody>
      </p:sp>
      <p:cxnSp>
        <p:nvCxnSpPr>
          <p:cNvPr id="101435" name="Straight Arrow Connector 9"/>
          <p:cNvCxnSpPr>
            <a:cxnSpLocks noChangeShapeType="1"/>
            <a:endCxn id="101434" idx="0"/>
          </p:cNvCxnSpPr>
          <p:nvPr/>
        </p:nvCxnSpPr>
        <p:spPr bwMode="auto">
          <a:xfrm>
            <a:off x="6705600" y="4327525"/>
            <a:ext cx="379413" cy="59690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1436" name="Straight Arrow Connector 11"/>
          <p:cNvCxnSpPr>
            <a:cxnSpLocks noChangeShapeType="1"/>
            <a:endCxn id="101433" idx="2"/>
          </p:cNvCxnSpPr>
          <p:nvPr/>
        </p:nvCxnSpPr>
        <p:spPr bwMode="auto">
          <a:xfrm flipV="1">
            <a:off x="6629400" y="1295400"/>
            <a:ext cx="846138" cy="251460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smtClean="0"/>
              <a:t>Exercise 5 – Z-Score</a:t>
            </a:r>
          </a:p>
        </p:txBody>
      </p:sp>
      <p:sp>
        <p:nvSpPr>
          <p:cNvPr id="103427" name="Content Placeholder 2"/>
          <p:cNvSpPr>
            <a:spLocks noGrp="1"/>
          </p:cNvSpPr>
          <p:nvPr>
            <p:ph idx="1"/>
          </p:nvPr>
        </p:nvSpPr>
        <p:spPr>
          <a:xfrm>
            <a:off x="0" y="1908175"/>
            <a:ext cx="9144000" cy="4838700"/>
          </a:xfrm>
        </p:spPr>
        <p:txBody>
          <a:bodyPr/>
          <a:lstStyle/>
          <a:p>
            <a:r>
              <a:rPr lang="en-US" altLang="en-US" sz="2400" smtClean="0"/>
              <a:t>Given the following data, normalize the attributes Age, Salary, and Grade using</a:t>
            </a:r>
          </a:p>
          <a:p>
            <a:r>
              <a:rPr lang="en-US" altLang="en-US" sz="2400" smtClean="0"/>
              <a:t>Z-score</a:t>
            </a:r>
          </a:p>
        </p:txBody>
      </p:sp>
      <p:pic>
        <p:nvPicPr>
          <p:cNvPr id="10342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5715000"/>
            <a:ext cx="15017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57600" y="2573338"/>
          <a:ext cx="5257799" cy="1924050"/>
        </p:xfrm>
        <a:graphic>
          <a:graphicData uri="http://schemas.openxmlformats.org/drawingml/2006/table">
            <a:tbl>
              <a:tblPr/>
              <a:tblGrid>
                <a:gridCol w="735161">
                  <a:extLst>
                    <a:ext uri="{9D8B030D-6E8A-4147-A177-3AD203B41FA5}">
                      <a16:colId xmlns:a16="http://schemas.microsoft.com/office/drawing/2014/main" val="20000"/>
                    </a:ext>
                  </a:extLst>
                </a:gridCol>
                <a:gridCol w="595574">
                  <a:extLst>
                    <a:ext uri="{9D8B030D-6E8A-4147-A177-3AD203B41FA5}">
                      <a16:colId xmlns:a16="http://schemas.microsoft.com/office/drawing/2014/main" val="20001"/>
                    </a:ext>
                  </a:extLst>
                </a:gridCol>
                <a:gridCol w="595574">
                  <a:extLst>
                    <a:ext uri="{9D8B030D-6E8A-4147-A177-3AD203B41FA5}">
                      <a16:colId xmlns:a16="http://schemas.microsoft.com/office/drawing/2014/main" val="20002"/>
                    </a:ext>
                  </a:extLst>
                </a:gridCol>
                <a:gridCol w="967807">
                  <a:extLst>
                    <a:ext uri="{9D8B030D-6E8A-4147-A177-3AD203B41FA5}">
                      <a16:colId xmlns:a16="http://schemas.microsoft.com/office/drawing/2014/main" val="20003"/>
                    </a:ext>
                  </a:extLst>
                </a:gridCol>
                <a:gridCol w="967807">
                  <a:extLst>
                    <a:ext uri="{9D8B030D-6E8A-4147-A177-3AD203B41FA5}">
                      <a16:colId xmlns:a16="http://schemas.microsoft.com/office/drawing/2014/main" val="20004"/>
                    </a:ext>
                  </a:extLst>
                </a:gridCol>
                <a:gridCol w="697938">
                  <a:extLst>
                    <a:ext uri="{9D8B030D-6E8A-4147-A177-3AD203B41FA5}">
                      <a16:colId xmlns:a16="http://schemas.microsoft.com/office/drawing/2014/main" val="20005"/>
                    </a:ext>
                  </a:extLst>
                </a:gridCol>
                <a:gridCol w="697938">
                  <a:extLst>
                    <a:ext uri="{9D8B030D-6E8A-4147-A177-3AD203B41FA5}">
                      <a16:colId xmlns:a16="http://schemas.microsoft.com/office/drawing/2014/main" val="20006"/>
                    </a:ext>
                  </a:extLst>
                </a:gridCol>
              </a:tblGrid>
              <a:tr h="461546">
                <a:tc>
                  <a:txBody>
                    <a:bodyPr/>
                    <a:lstStyle/>
                    <a:p>
                      <a:pPr algn="l" fontAlgn="b"/>
                      <a:r>
                        <a:rPr lang="en-US" sz="18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dirty="0">
                          <a:solidFill>
                            <a:srgbClr val="000000"/>
                          </a:solidFill>
                          <a:effectLst/>
                          <a:latin typeface="Tahoma" panose="020B0604030504040204" pitchFamily="34" charset="0"/>
                        </a:rPr>
                        <a:t>Age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dirty="0" smtClean="0">
                          <a:solidFill>
                            <a:srgbClr val="000000"/>
                          </a:solidFill>
                          <a:effectLst/>
                          <a:latin typeface="Tahoma" panose="020B0604030504040204" pitchFamily="34" charset="0"/>
                        </a:rPr>
                        <a:t>Age’</a:t>
                      </a:r>
                      <a:endParaRPr lang="en-US" sz="1500" b="1" i="0"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dirty="0">
                          <a:solidFill>
                            <a:srgbClr val="000000"/>
                          </a:solidFill>
                          <a:effectLst/>
                          <a:latin typeface="Tahoma" panose="020B0604030504040204" pitchFamily="34" charset="0"/>
                        </a:rPr>
                        <a:t>Salary (1000s)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dirty="0" smtClean="0">
                          <a:solidFill>
                            <a:srgbClr val="000000"/>
                          </a:solidFill>
                          <a:effectLst/>
                          <a:latin typeface="Tahoma" panose="020B0604030504040204" pitchFamily="34" charset="0"/>
                        </a:rPr>
                        <a:t>Salary’</a:t>
                      </a:r>
                      <a:endParaRPr lang="en-US" sz="1500" b="1" i="0"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dirty="0">
                          <a:solidFill>
                            <a:srgbClr val="000000"/>
                          </a:solidFill>
                          <a:effectLst/>
                          <a:latin typeface="Tahoma" panose="020B0604030504040204" pitchFamily="34" charset="0"/>
                        </a:rPr>
                        <a:t>Grade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dirty="0" smtClean="0">
                          <a:solidFill>
                            <a:srgbClr val="000000"/>
                          </a:solidFill>
                          <a:effectLst/>
                          <a:latin typeface="Tahoma" panose="020B0604030504040204" pitchFamily="34" charset="0"/>
                        </a:rPr>
                        <a:t>Grade’</a:t>
                      </a:r>
                      <a:endParaRPr lang="en-US" sz="1500" b="1" i="0"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0"/>
                  </a:ext>
                </a:extLst>
              </a:tr>
              <a:tr h="247650">
                <a:tc>
                  <a:txBody>
                    <a:bodyPr/>
                    <a:lstStyle/>
                    <a:p>
                      <a:pPr algn="l" rtl="0" fontAlgn="b"/>
                      <a:r>
                        <a:rPr lang="en-US" sz="1500" b="0" i="1" u="none" strike="noStrike">
                          <a:solidFill>
                            <a:srgbClr val="000000"/>
                          </a:solidFill>
                          <a:effectLst/>
                          <a:latin typeface="Tahoma" panose="020B0604030504040204" pitchFamily="34" charset="0"/>
                        </a:rPr>
                        <a:t>Ali</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35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1"/>
                  </a:ext>
                </a:extLst>
              </a:tr>
              <a:tr h="247650">
                <a:tc>
                  <a:txBody>
                    <a:bodyPr/>
                    <a:lstStyle/>
                    <a:p>
                      <a:pPr algn="l" rtl="0" fontAlgn="b"/>
                      <a:r>
                        <a:rPr lang="en-US" sz="1500" b="0" i="1" u="none" strike="noStrike">
                          <a:solidFill>
                            <a:srgbClr val="000000"/>
                          </a:solidFill>
                          <a:effectLst/>
                          <a:latin typeface="Tahoma" panose="020B0604030504040204" pitchFamily="34" charset="0"/>
                        </a:rPr>
                        <a:t>Bilal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0.5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2"/>
                  </a:ext>
                </a:extLst>
              </a:tr>
              <a:tr h="203366">
                <a:tc>
                  <a:txBody>
                    <a:bodyPr/>
                    <a:lstStyle/>
                    <a:p>
                      <a:pPr algn="l" rtl="0" fontAlgn="b"/>
                      <a:r>
                        <a:rPr lang="en-US" sz="1500" b="0" i="1" u="none" strike="noStrike">
                          <a:solidFill>
                            <a:srgbClr val="000000"/>
                          </a:solidFill>
                          <a:effectLst/>
                          <a:latin typeface="Tahoma" panose="020B0604030504040204" pitchFamily="34" charset="0"/>
                        </a:rPr>
                        <a:t>Ehsan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30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3"/>
                  </a:ext>
                </a:extLst>
              </a:tr>
              <a:tr h="247650">
                <a:tc>
                  <a:txBody>
                    <a:bodyPr/>
                    <a:lstStyle/>
                    <a:p>
                      <a:pPr algn="l" rtl="0" fontAlgn="b"/>
                      <a:r>
                        <a:rPr lang="en-US" sz="1500" b="0" i="1" u="none" strike="noStrike">
                          <a:solidFill>
                            <a:srgbClr val="000000"/>
                          </a:solidFill>
                          <a:effectLst/>
                          <a:latin typeface="Tahoma" panose="020B0604030504040204" pitchFamily="34" charset="0"/>
                        </a:rPr>
                        <a:t>Faris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effectLst/>
                          <a:latin typeface="Tahoma" panose="020B0604030504040204" pitchFamily="34" charset="0"/>
                        </a:rPr>
                        <a:t>25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dirty="0">
                          <a:solidFill>
                            <a:srgbClr val="000000"/>
                          </a:solidFill>
                          <a:effectLst/>
                          <a:latin typeface="Tahoma" panose="020B0604030504040204" pitchFamily="34" charset="0"/>
                        </a:rPr>
                        <a:t>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endParaRPr lang="en-US" sz="1500" b="0" i="0" u="none" strike="noStrike" dirty="0">
                        <a:solidFill>
                          <a:srgbClr val="000000"/>
                        </a:solidFill>
                        <a:effectLst/>
                        <a:latin typeface="Tahoma" panose="020B0604030504040204" pitchFamily="34" charset="0"/>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4"/>
                  </a:ext>
                </a:extLst>
              </a:tr>
              <a:tr h="238125">
                <a:tc>
                  <a:txBody>
                    <a:bodyPr/>
                    <a:lstStyle/>
                    <a:p>
                      <a:pPr algn="l" fontAlgn="b"/>
                      <a:r>
                        <a:rPr lang="en-US" sz="1400" b="0" i="1" u="none" strike="noStrike">
                          <a:solidFill>
                            <a:srgbClr val="000000"/>
                          </a:solidFill>
                          <a:effectLst/>
                          <a:latin typeface="Calibri" panose="020F0502020204030204" pitchFamily="34" charset="0"/>
                        </a:rPr>
                        <a:t>Average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a:solidFill>
                            <a:srgbClr val="000000"/>
                          </a:solidFill>
                          <a:effectLst/>
                          <a:latin typeface="Calibri" panose="020F0502020204030204" pitchFamily="34" charset="0"/>
                        </a:rPr>
                        <a:t>21.3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1"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a:solidFill>
                            <a:srgbClr val="000000"/>
                          </a:solidFill>
                          <a:effectLst/>
                          <a:latin typeface="Calibri" panose="020F0502020204030204" pitchFamily="34" charset="0"/>
                        </a:rPr>
                        <a:t>27.5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1"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dirty="0">
                          <a:solidFill>
                            <a:srgbClr val="000000"/>
                          </a:solidFill>
                          <a:effectLst/>
                          <a:latin typeface="Calibri" panose="020F0502020204030204" pitchFamily="34" charset="0"/>
                        </a:rPr>
                        <a:t>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1"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238125">
                <a:tc>
                  <a:txBody>
                    <a:bodyPr/>
                    <a:lstStyle/>
                    <a:p>
                      <a:pPr algn="l" fontAlgn="b"/>
                      <a:r>
                        <a:rPr lang="en-US" sz="1400" b="0" i="1" u="none" strike="noStrike">
                          <a:solidFill>
                            <a:srgbClr val="000000"/>
                          </a:solidFill>
                          <a:effectLst/>
                          <a:latin typeface="Calibri" panose="020F0502020204030204" pitchFamily="34" charset="0"/>
                        </a:rPr>
                        <a:t>St. Dev.</a:t>
                      </a:r>
                    </a:p>
                  </a:txBody>
                  <a:tcPr marL="9525" marR="9525" marT="9525" marB="0" anchor="b">
                    <a:lnL>
                      <a:noFill/>
                    </a:lnL>
                    <a:lnR>
                      <a:noFill/>
                    </a:lnR>
                    <a:lnT>
                      <a:noFill/>
                    </a:lnT>
                    <a:lnB>
                      <a:noFill/>
                    </a:lnB>
                  </a:tcPr>
                </a:tc>
                <a:tc>
                  <a:txBody>
                    <a:bodyPr/>
                    <a:lstStyle/>
                    <a:p>
                      <a:pPr algn="ctr" fontAlgn="b"/>
                      <a:r>
                        <a:rPr lang="en-US" sz="1400" b="0" i="1"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ctr" fontAlgn="b"/>
                      <a:endParaRPr lang="en-US" sz="14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1" u="none" strike="noStrike" dirty="0">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endParaRPr lang="en-US" sz="14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1" u="none" strike="noStrike" dirty="0">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tc>
                  <a:txBody>
                    <a:bodyPr/>
                    <a:lstStyle/>
                    <a:p>
                      <a:pPr algn="ctr" fontAlgn="b"/>
                      <a:endParaRPr lang="en-US" sz="14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en-US" smtClean="0"/>
              <a:t>Exercise 5 – Z-Score</a:t>
            </a:r>
          </a:p>
        </p:txBody>
      </p:sp>
      <p:sp>
        <p:nvSpPr>
          <p:cNvPr id="105475" name="Content Placeholder 2"/>
          <p:cNvSpPr>
            <a:spLocks noGrp="1"/>
          </p:cNvSpPr>
          <p:nvPr>
            <p:ph idx="1"/>
          </p:nvPr>
        </p:nvSpPr>
        <p:spPr>
          <a:xfrm>
            <a:off x="0" y="1908175"/>
            <a:ext cx="9144000" cy="4838700"/>
          </a:xfrm>
        </p:spPr>
        <p:txBody>
          <a:bodyPr/>
          <a:lstStyle/>
          <a:p>
            <a:r>
              <a:rPr lang="en-US" altLang="en-US" sz="2400" smtClean="0"/>
              <a:t>Given the following data, normalize the attributes Age, Salary, and Grade using</a:t>
            </a:r>
          </a:p>
          <a:p>
            <a:r>
              <a:rPr lang="en-US" altLang="en-US" sz="2400" smtClean="0"/>
              <a:t>Z-score</a:t>
            </a:r>
          </a:p>
        </p:txBody>
      </p:sp>
      <p:pic>
        <p:nvPicPr>
          <p:cNvPr id="10547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5715000"/>
            <a:ext cx="15017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57600" y="2573338"/>
          <a:ext cx="5257799" cy="1924050"/>
        </p:xfrm>
        <a:graphic>
          <a:graphicData uri="http://schemas.openxmlformats.org/drawingml/2006/table">
            <a:tbl>
              <a:tblPr/>
              <a:tblGrid>
                <a:gridCol w="735161">
                  <a:extLst>
                    <a:ext uri="{9D8B030D-6E8A-4147-A177-3AD203B41FA5}">
                      <a16:colId xmlns:a16="http://schemas.microsoft.com/office/drawing/2014/main" val="20000"/>
                    </a:ext>
                  </a:extLst>
                </a:gridCol>
                <a:gridCol w="595574">
                  <a:extLst>
                    <a:ext uri="{9D8B030D-6E8A-4147-A177-3AD203B41FA5}">
                      <a16:colId xmlns:a16="http://schemas.microsoft.com/office/drawing/2014/main" val="20001"/>
                    </a:ext>
                  </a:extLst>
                </a:gridCol>
                <a:gridCol w="595574">
                  <a:extLst>
                    <a:ext uri="{9D8B030D-6E8A-4147-A177-3AD203B41FA5}">
                      <a16:colId xmlns:a16="http://schemas.microsoft.com/office/drawing/2014/main" val="20002"/>
                    </a:ext>
                  </a:extLst>
                </a:gridCol>
                <a:gridCol w="967807">
                  <a:extLst>
                    <a:ext uri="{9D8B030D-6E8A-4147-A177-3AD203B41FA5}">
                      <a16:colId xmlns:a16="http://schemas.microsoft.com/office/drawing/2014/main" val="20003"/>
                    </a:ext>
                  </a:extLst>
                </a:gridCol>
                <a:gridCol w="967807">
                  <a:extLst>
                    <a:ext uri="{9D8B030D-6E8A-4147-A177-3AD203B41FA5}">
                      <a16:colId xmlns:a16="http://schemas.microsoft.com/office/drawing/2014/main" val="20004"/>
                    </a:ext>
                  </a:extLst>
                </a:gridCol>
                <a:gridCol w="697938">
                  <a:extLst>
                    <a:ext uri="{9D8B030D-6E8A-4147-A177-3AD203B41FA5}">
                      <a16:colId xmlns:a16="http://schemas.microsoft.com/office/drawing/2014/main" val="20005"/>
                    </a:ext>
                  </a:extLst>
                </a:gridCol>
                <a:gridCol w="697938">
                  <a:extLst>
                    <a:ext uri="{9D8B030D-6E8A-4147-A177-3AD203B41FA5}">
                      <a16:colId xmlns:a16="http://schemas.microsoft.com/office/drawing/2014/main" val="20006"/>
                    </a:ext>
                  </a:extLst>
                </a:gridCol>
              </a:tblGrid>
              <a:tr h="461546">
                <a:tc>
                  <a:txBody>
                    <a:bodyPr/>
                    <a:lstStyle/>
                    <a:p>
                      <a:pPr algn="l" rtl="0" fontAlgn="b"/>
                      <a:r>
                        <a:rPr lang="en-US" sz="1800" b="0" i="0" u="none" strike="noStrike" dirty="0">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a:solidFill>
                            <a:srgbClr val="000000"/>
                          </a:solidFill>
                          <a:latin typeface="Tahoma"/>
                        </a:rPr>
                        <a:t>Age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a:solidFill>
                            <a:srgbClr val="000000"/>
                          </a:solidFill>
                          <a:latin typeface="Tahoma"/>
                        </a:rPr>
                        <a:t>Age’ </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a:solidFill>
                            <a:srgbClr val="000000"/>
                          </a:solidFill>
                          <a:latin typeface="Tahoma"/>
                        </a:rPr>
                        <a:t>Salary (1000s)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a:solidFill>
                            <a:srgbClr val="000000"/>
                          </a:solidFill>
                          <a:latin typeface="Tahoma"/>
                        </a:rPr>
                        <a:t>Salary’ </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a:solidFill>
                            <a:srgbClr val="000000"/>
                          </a:solidFill>
                          <a:latin typeface="Tahoma"/>
                        </a:rPr>
                        <a:t>Grade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1" i="0" u="none" strike="noStrike">
                          <a:solidFill>
                            <a:srgbClr val="000000"/>
                          </a:solidFill>
                          <a:latin typeface="Tahoma"/>
                        </a:rPr>
                        <a:t>Grade’ </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0"/>
                  </a:ext>
                </a:extLst>
              </a:tr>
              <a:tr h="247650">
                <a:tc>
                  <a:txBody>
                    <a:bodyPr/>
                    <a:lstStyle/>
                    <a:p>
                      <a:pPr algn="l" rtl="0" fontAlgn="b"/>
                      <a:r>
                        <a:rPr lang="en-US" sz="1500" b="0" i="1" u="none" strike="noStrike">
                          <a:solidFill>
                            <a:srgbClr val="000000"/>
                          </a:solidFill>
                          <a:latin typeface="Tahoma"/>
                        </a:rPr>
                        <a:t>Ali</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-0.6</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35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1.3</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1.0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1"/>
                  </a:ext>
                </a:extLst>
              </a:tr>
              <a:tr h="247650">
                <a:tc>
                  <a:txBody>
                    <a:bodyPr/>
                    <a:lstStyle/>
                    <a:p>
                      <a:pPr algn="l" rtl="0" fontAlgn="b"/>
                      <a:r>
                        <a:rPr lang="en-US" sz="1500" b="0" i="1" u="none" strike="noStrike">
                          <a:solidFill>
                            <a:srgbClr val="000000"/>
                          </a:solidFill>
                          <a:latin typeface="Tahoma"/>
                        </a:rPr>
                        <a:t>Bilal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25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1.7</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-1.3</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0.5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-0.3</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2"/>
                  </a:ext>
                </a:extLst>
              </a:tr>
              <a:tr h="203366">
                <a:tc>
                  <a:txBody>
                    <a:bodyPr/>
                    <a:lstStyle/>
                    <a:p>
                      <a:pPr algn="l" rtl="0" fontAlgn="b"/>
                      <a:r>
                        <a:rPr lang="en-US" sz="1500" b="0" i="1" u="none" strike="noStrike">
                          <a:solidFill>
                            <a:srgbClr val="000000"/>
                          </a:solidFill>
                          <a:latin typeface="Tahoma"/>
                        </a:rPr>
                        <a:t>Ehsan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-0.6</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30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dirty="0">
                          <a:solidFill>
                            <a:srgbClr val="000000"/>
                          </a:solidFill>
                          <a:latin typeface="Tahoma"/>
                        </a:rPr>
                        <a:t>0.4</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1.0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3"/>
                  </a:ext>
                </a:extLst>
              </a:tr>
              <a:tr h="247650">
                <a:tc>
                  <a:txBody>
                    <a:bodyPr/>
                    <a:lstStyle/>
                    <a:p>
                      <a:pPr algn="l" rtl="0" fontAlgn="b"/>
                      <a:r>
                        <a:rPr lang="en-US" sz="1500" b="0" i="1" u="none" strike="noStrike">
                          <a:solidFill>
                            <a:srgbClr val="000000"/>
                          </a:solidFill>
                          <a:latin typeface="Tahoma"/>
                        </a:rPr>
                        <a:t>Faris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20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-0.6</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25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-0.4</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rtl="0" fontAlgn="b"/>
                      <a:r>
                        <a:rPr lang="en-US" sz="1500" b="0" i="0" u="none" strike="noStrike">
                          <a:solidFill>
                            <a:srgbClr val="000000"/>
                          </a:solidFill>
                          <a:latin typeface="Tahoma"/>
                        </a:rPr>
                        <a:t>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tc>
                  <a:txBody>
                    <a:bodyPr/>
                    <a:lstStyle/>
                    <a:p>
                      <a:pPr algn="ctr" fontAlgn="b"/>
                      <a:r>
                        <a:rPr lang="en-US" sz="1500" b="0" i="0" u="none" strike="noStrike">
                          <a:solidFill>
                            <a:srgbClr val="000000"/>
                          </a:solidFill>
                          <a:latin typeface="Tahoma"/>
                        </a:rPr>
                        <a:t>-1.5</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AF1"/>
                    </a:solidFill>
                  </a:tcPr>
                </a:tc>
                <a:extLst>
                  <a:ext uri="{0D108BD9-81ED-4DB2-BD59-A6C34878D82A}">
                    <a16:rowId xmlns:a16="http://schemas.microsoft.com/office/drawing/2014/main" val="10004"/>
                  </a:ext>
                </a:extLst>
              </a:tr>
              <a:tr h="238125">
                <a:tc>
                  <a:txBody>
                    <a:bodyPr/>
                    <a:lstStyle/>
                    <a:p>
                      <a:pPr algn="l" rtl="0" fontAlgn="b"/>
                      <a:r>
                        <a:rPr lang="en-US" sz="1400" b="0" i="1" u="none" strike="noStrike">
                          <a:solidFill>
                            <a:srgbClr val="000000"/>
                          </a:solidFill>
                          <a:latin typeface="Calibri"/>
                        </a:rPr>
                        <a:t>Average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b"/>
                      <a:r>
                        <a:rPr lang="en-US" sz="1400" b="0" i="1" u="none" strike="noStrike">
                          <a:solidFill>
                            <a:srgbClr val="000000"/>
                          </a:solidFill>
                          <a:latin typeface="Calibri"/>
                        </a:rPr>
                        <a:t>21.3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a:solidFill>
                            <a:srgbClr val="000000"/>
                          </a:solidFill>
                          <a:latin typeface="Calibri"/>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b"/>
                      <a:r>
                        <a:rPr lang="en-US" sz="1400" b="0" i="1" u="none" strike="noStrike">
                          <a:solidFill>
                            <a:srgbClr val="000000"/>
                          </a:solidFill>
                          <a:latin typeface="Calibri"/>
                        </a:rPr>
                        <a:t>27.5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a:solidFill>
                            <a:srgbClr val="000000"/>
                          </a:solidFill>
                          <a:latin typeface="Calibri"/>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b"/>
                      <a:r>
                        <a:rPr lang="en-US" sz="1400" b="0" i="1" u="none" strike="noStrike">
                          <a:solidFill>
                            <a:srgbClr val="000000"/>
                          </a:solidFill>
                          <a:latin typeface="Calibri"/>
                        </a:rPr>
                        <a:t>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1" u="none" strike="noStrike">
                          <a:solidFill>
                            <a:srgbClr val="000000"/>
                          </a:solidFill>
                          <a:latin typeface="Calibri"/>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238125">
                <a:tc>
                  <a:txBody>
                    <a:bodyPr/>
                    <a:lstStyle/>
                    <a:p>
                      <a:pPr algn="l" rtl="0" fontAlgn="b"/>
                      <a:r>
                        <a:rPr lang="en-US" sz="1400" b="0" i="1" u="none" strike="noStrike">
                          <a:solidFill>
                            <a:srgbClr val="000000"/>
                          </a:solidFill>
                          <a:latin typeface="Calibri"/>
                        </a:rPr>
                        <a:t>St. Dev.</a:t>
                      </a:r>
                    </a:p>
                  </a:txBody>
                  <a:tcPr marL="9525" marR="9525" marT="9525" marB="0" anchor="b">
                    <a:lnL>
                      <a:noFill/>
                    </a:lnL>
                    <a:lnR>
                      <a:noFill/>
                    </a:lnR>
                    <a:lnT>
                      <a:noFill/>
                    </a:lnT>
                    <a:lnB>
                      <a:noFill/>
                    </a:lnB>
                  </a:tcPr>
                </a:tc>
                <a:tc>
                  <a:txBody>
                    <a:bodyPr/>
                    <a:lstStyle/>
                    <a:p>
                      <a:pPr algn="ctr" rtl="0" fontAlgn="b"/>
                      <a:r>
                        <a:rPr lang="en-US" sz="1400" b="0" i="1" u="none" strike="noStrike">
                          <a:solidFill>
                            <a:srgbClr val="000000"/>
                          </a:solidFill>
                          <a:latin typeface="Calibri"/>
                        </a:rPr>
                        <a:t>2.2</a:t>
                      </a:r>
                    </a:p>
                  </a:txBody>
                  <a:tcPr marL="9525" marR="9525" marT="9525" marB="0" anchor="b">
                    <a:lnL>
                      <a:noFill/>
                    </a:lnL>
                    <a:lnR>
                      <a:noFill/>
                    </a:lnR>
                    <a:lnT>
                      <a:noFill/>
                    </a:lnT>
                    <a:lnB>
                      <a:noFill/>
                    </a:lnB>
                  </a:tcPr>
                </a:tc>
                <a:tc>
                  <a:txBody>
                    <a:bodyPr/>
                    <a:lstStyle/>
                    <a:p>
                      <a:pPr algn="ctr" fontAlgn="b"/>
                      <a:endParaRPr lang="en-US" sz="1400" b="0" i="1"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rtl="0" fontAlgn="b"/>
                      <a:r>
                        <a:rPr lang="en-US" sz="1400" b="0" i="1" u="none" strike="noStrike">
                          <a:solidFill>
                            <a:srgbClr val="000000"/>
                          </a:solidFill>
                          <a:latin typeface="Calibri"/>
                        </a:rPr>
                        <a:t>5.6</a:t>
                      </a:r>
                    </a:p>
                  </a:txBody>
                  <a:tcPr marL="9525" marR="9525" marT="9525" marB="0" anchor="b">
                    <a:lnL>
                      <a:noFill/>
                    </a:lnL>
                    <a:lnR>
                      <a:noFill/>
                    </a:lnR>
                    <a:lnT>
                      <a:noFill/>
                    </a:lnT>
                    <a:lnB>
                      <a:noFill/>
                    </a:lnB>
                  </a:tcPr>
                </a:tc>
                <a:tc>
                  <a:txBody>
                    <a:bodyPr/>
                    <a:lstStyle/>
                    <a:p>
                      <a:pPr algn="ctr" fontAlgn="b"/>
                      <a:endParaRPr lang="en-US" sz="1400" b="0" i="1"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rtl="0" fontAlgn="b"/>
                      <a:r>
                        <a:rPr lang="en-US" sz="1400" b="0" i="1" u="none" strike="noStrike">
                          <a:solidFill>
                            <a:srgbClr val="000000"/>
                          </a:solidFill>
                          <a:latin typeface="Calibri"/>
                        </a:rPr>
                        <a:t>0.4</a:t>
                      </a:r>
                    </a:p>
                  </a:txBody>
                  <a:tcPr marL="9525" marR="9525" marT="9525" marB="0" anchor="b">
                    <a:lnL>
                      <a:noFill/>
                    </a:lnL>
                    <a:lnR>
                      <a:noFill/>
                    </a:lnR>
                    <a:lnT>
                      <a:noFill/>
                    </a:lnT>
                    <a:lnB>
                      <a:noFill/>
                    </a:lnB>
                  </a:tcPr>
                </a:tc>
                <a:tc>
                  <a:txBody>
                    <a:bodyPr/>
                    <a:lstStyle/>
                    <a:p>
                      <a:pPr algn="ctr" fontAlgn="b"/>
                      <a:endParaRPr lang="en-US" sz="1400" b="0" i="1" u="none" strike="noStrike"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105541" name="Rectangle 5"/>
          <p:cNvSpPr>
            <a:spLocks noChangeArrowheads="1"/>
          </p:cNvSpPr>
          <p:nvPr/>
        </p:nvSpPr>
        <p:spPr bwMode="auto">
          <a:xfrm>
            <a:off x="6248400" y="914400"/>
            <a:ext cx="272256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fontAlgn="b">
              <a:spcBef>
                <a:spcPct val="0"/>
              </a:spcBef>
              <a:buClrTx/>
              <a:buSzTx/>
              <a:buFontTx/>
              <a:buNone/>
            </a:pPr>
            <a:r>
              <a:rPr lang="en-US" altLang="en-US" sz="1600">
                <a:solidFill>
                  <a:srgbClr val="000000"/>
                </a:solidFill>
                <a:latin typeface="Calibri" panose="020F0502020204030204" pitchFamily="34" charset="0"/>
              </a:rPr>
              <a:t>(30-27.5)/5.6 = 0.4</a:t>
            </a:r>
          </a:p>
        </p:txBody>
      </p:sp>
      <p:cxnSp>
        <p:nvCxnSpPr>
          <p:cNvPr id="105542" name="Straight Arrow Connector 11"/>
          <p:cNvCxnSpPr>
            <a:cxnSpLocks noChangeShapeType="1"/>
            <a:endCxn id="105541" idx="2"/>
          </p:cNvCxnSpPr>
          <p:nvPr/>
        </p:nvCxnSpPr>
        <p:spPr bwMode="auto">
          <a:xfrm flipV="1">
            <a:off x="7162800" y="1252538"/>
            <a:ext cx="446088" cy="2405062"/>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en-US" smtClean="0"/>
              <a:t>Exercise 5 – Decimal Scaling</a:t>
            </a:r>
          </a:p>
        </p:txBody>
      </p:sp>
      <p:sp>
        <p:nvSpPr>
          <p:cNvPr id="107523" name="Content Placeholder 2"/>
          <p:cNvSpPr>
            <a:spLocks noGrp="1"/>
          </p:cNvSpPr>
          <p:nvPr>
            <p:ph idx="1"/>
          </p:nvPr>
        </p:nvSpPr>
        <p:spPr>
          <a:xfrm>
            <a:off x="0" y="1908175"/>
            <a:ext cx="9144000" cy="4838700"/>
          </a:xfrm>
        </p:spPr>
        <p:txBody>
          <a:bodyPr/>
          <a:lstStyle/>
          <a:p>
            <a:r>
              <a:rPr lang="en-US" altLang="en-US" sz="2400" smtClean="0"/>
              <a:t>Given the following data, normalize the attributes Age, Salary, and Grade using</a:t>
            </a:r>
          </a:p>
          <a:p>
            <a:r>
              <a:rPr lang="en-US" altLang="en-US" sz="2400" smtClean="0"/>
              <a:t>Decimal Scaling</a:t>
            </a:r>
          </a:p>
        </p:txBody>
      </p:sp>
      <p:graphicFrame>
        <p:nvGraphicFramePr>
          <p:cNvPr id="7" name="Table 6"/>
          <p:cNvGraphicFramePr>
            <a:graphicFrameLocks noGrp="1"/>
          </p:cNvGraphicFramePr>
          <p:nvPr/>
        </p:nvGraphicFramePr>
        <p:xfrm>
          <a:off x="3276600" y="2743200"/>
          <a:ext cx="5065712" cy="1722438"/>
        </p:xfrm>
        <a:graphic>
          <a:graphicData uri="http://schemas.openxmlformats.org/drawingml/2006/table">
            <a:tbl>
              <a:tblPr>
                <a:tableStyleId>{5C22544A-7EE6-4342-B048-85BDC9FD1C3A}</a:tableStyleId>
              </a:tblPr>
              <a:tblGrid>
                <a:gridCol w="594610">
                  <a:extLst>
                    <a:ext uri="{9D8B030D-6E8A-4147-A177-3AD203B41FA5}">
                      <a16:colId xmlns:a16="http://schemas.microsoft.com/office/drawing/2014/main" val="20000"/>
                    </a:ext>
                  </a:extLst>
                </a:gridCol>
                <a:gridCol w="428674">
                  <a:extLst>
                    <a:ext uri="{9D8B030D-6E8A-4147-A177-3AD203B41FA5}">
                      <a16:colId xmlns:a16="http://schemas.microsoft.com/office/drawing/2014/main" val="20001"/>
                    </a:ext>
                  </a:extLst>
                </a:gridCol>
                <a:gridCol w="628856">
                  <a:extLst>
                    <a:ext uri="{9D8B030D-6E8A-4147-A177-3AD203B41FA5}">
                      <a16:colId xmlns:a16="http://schemas.microsoft.com/office/drawing/2014/main" val="20002"/>
                    </a:ext>
                  </a:extLst>
                </a:gridCol>
                <a:gridCol w="998255">
                  <a:extLst>
                    <a:ext uri="{9D8B030D-6E8A-4147-A177-3AD203B41FA5}">
                      <a16:colId xmlns:a16="http://schemas.microsoft.com/office/drawing/2014/main" val="20003"/>
                    </a:ext>
                  </a:extLst>
                </a:gridCol>
                <a:gridCol w="1198439">
                  <a:extLst>
                    <a:ext uri="{9D8B030D-6E8A-4147-A177-3AD203B41FA5}">
                      <a16:colId xmlns:a16="http://schemas.microsoft.com/office/drawing/2014/main" val="20004"/>
                    </a:ext>
                  </a:extLst>
                </a:gridCol>
                <a:gridCol w="608439">
                  <a:extLst>
                    <a:ext uri="{9D8B030D-6E8A-4147-A177-3AD203B41FA5}">
                      <a16:colId xmlns:a16="http://schemas.microsoft.com/office/drawing/2014/main" val="20005"/>
                    </a:ext>
                  </a:extLst>
                </a:gridCol>
                <a:gridCol w="608439">
                  <a:extLst>
                    <a:ext uri="{9D8B030D-6E8A-4147-A177-3AD203B41FA5}">
                      <a16:colId xmlns:a16="http://schemas.microsoft.com/office/drawing/2014/main" val="20006"/>
                    </a:ext>
                  </a:extLst>
                </a:gridCol>
              </a:tblGrid>
              <a:tr h="465845">
                <a:tc>
                  <a:txBody>
                    <a:bodyPr/>
                    <a:lstStyle/>
                    <a:p>
                      <a:pPr algn="r" fontAlgn="b"/>
                      <a:endParaRPr lang="en-US" sz="1500" b="1" i="0"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Age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Age’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Salary (1000s)</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Salary’</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Grade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Grade’</a:t>
                      </a:r>
                      <a:endParaRPr lang="en-US" sz="1500" b="1"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3071">
                <a:tc>
                  <a:txBody>
                    <a:bodyPr/>
                    <a:lstStyle/>
                    <a:p>
                      <a:pPr algn="r" fontAlgn="b"/>
                      <a:r>
                        <a:rPr lang="en-US" sz="1500" i="1" u="none" strike="noStrike" dirty="0">
                          <a:effectLst/>
                        </a:rPr>
                        <a:t>Ali</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35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1</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5225">
                <a:tc>
                  <a:txBody>
                    <a:bodyPr/>
                    <a:lstStyle/>
                    <a:p>
                      <a:pPr algn="r" fontAlgn="b"/>
                      <a:r>
                        <a:rPr lang="en-US" sz="1500" i="1" u="none" strike="noStrike" dirty="0">
                          <a:effectLst/>
                        </a:rPr>
                        <a:t>Bilal</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0.5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225">
                <a:tc>
                  <a:txBody>
                    <a:bodyPr/>
                    <a:lstStyle/>
                    <a:p>
                      <a:pPr algn="r" fontAlgn="b"/>
                      <a:r>
                        <a:rPr lang="en-US" sz="1500" i="1" u="none" strike="noStrike" dirty="0">
                          <a:effectLst/>
                        </a:rPr>
                        <a:t>Ehsan</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30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1</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3071">
                <a:tc>
                  <a:txBody>
                    <a:bodyPr/>
                    <a:lstStyle/>
                    <a:p>
                      <a:pPr algn="r" fontAlgn="b"/>
                      <a:r>
                        <a:rPr lang="en-US" sz="1500" i="1" u="none" strike="noStrike" dirty="0" err="1">
                          <a:effectLst/>
                        </a:rPr>
                        <a:t>Faris</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0</a:t>
                      </a:r>
                      <a:endParaRPr lang="en-US" sz="1500" b="0"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07574" name="Object 7"/>
          <p:cNvGraphicFramePr>
            <a:graphicFrameLocks noChangeAspect="1"/>
          </p:cNvGraphicFramePr>
          <p:nvPr/>
        </p:nvGraphicFramePr>
        <p:xfrm>
          <a:off x="6019800" y="5472113"/>
          <a:ext cx="1066800" cy="847725"/>
        </p:xfrm>
        <a:graphic>
          <a:graphicData uri="http://schemas.openxmlformats.org/presentationml/2006/ole">
            <mc:AlternateContent xmlns:mc="http://schemas.openxmlformats.org/markup-compatibility/2006">
              <mc:Choice xmlns:v="urn:schemas-microsoft-com:vml" Requires="v">
                <p:oleObj spid="_x0000_s107613" name="Equation" r:id="rId4" imgW="495085" imgH="393529" progId="Equation.3">
                  <p:embed/>
                </p:oleObj>
              </mc:Choice>
              <mc:Fallback>
                <p:oleObj name="Equation" r:id="rId4" imgW="495085" imgH="39352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5472113"/>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smtClean="0"/>
              <a:t>Exercise 5 – Decimal Scaling</a:t>
            </a:r>
          </a:p>
        </p:txBody>
      </p:sp>
      <p:sp>
        <p:nvSpPr>
          <p:cNvPr id="109571" name="Content Placeholder 2"/>
          <p:cNvSpPr>
            <a:spLocks noGrp="1"/>
          </p:cNvSpPr>
          <p:nvPr>
            <p:ph idx="1"/>
          </p:nvPr>
        </p:nvSpPr>
        <p:spPr>
          <a:xfrm>
            <a:off x="0" y="1908175"/>
            <a:ext cx="9144000" cy="4838700"/>
          </a:xfrm>
        </p:spPr>
        <p:txBody>
          <a:bodyPr/>
          <a:lstStyle/>
          <a:p>
            <a:r>
              <a:rPr lang="en-US" altLang="en-US" sz="2400" smtClean="0"/>
              <a:t>Given the following data, normalize the attributes Age, Salary, and Grade using</a:t>
            </a:r>
          </a:p>
          <a:p>
            <a:r>
              <a:rPr lang="en-US" altLang="en-US" sz="2400" smtClean="0"/>
              <a:t>Decimal Scaling</a:t>
            </a:r>
          </a:p>
        </p:txBody>
      </p:sp>
      <p:graphicFrame>
        <p:nvGraphicFramePr>
          <p:cNvPr id="7" name="Table 6"/>
          <p:cNvGraphicFramePr>
            <a:graphicFrameLocks noGrp="1"/>
          </p:cNvGraphicFramePr>
          <p:nvPr/>
        </p:nvGraphicFramePr>
        <p:xfrm>
          <a:off x="3276600" y="2743200"/>
          <a:ext cx="5065712" cy="1722438"/>
        </p:xfrm>
        <a:graphic>
          <a:graphicData uri="http://schemas.openxmlformats.org/drawingml/2006/table">
            <a:tbl>
              <a:tblPr>
                <a:tableStyleId>{5C22544A-7EE6-4342-B048-85BDC9FD1C3A}</a:tableStyleId>
              </a:tblPr>
              <a:tblGrid>
                <a:gridCol w="594610">
                  <a:extLst>
                    <a:ext uri="{9D8B030D-6E8A-4147-A177-3AD203B41FA5}">
                      <a16:colId xmlns:a16="http://schemas.microsoft.com/office/drawing/2014/main" val="20000"/>
                    </a:ext>
                  </a:extLst>
                </a:gridCol>
                <a:gridCol w="428674">
                  <a:extLst>
                    <a:ext uri="{9D8B030D-6E8A-4147-A177-3AD203B41FA5}">
                      <a16:colId xmlns:a16="http://schemas.microsoft.com/office/drawing/2014/main" val="20001"/>
                    </a:ext>
                  </a:extLst>
                </a:gridCol>
                <a:gridCol w="628856">
                  <a:extLst>
                    <a:ext uri="{9D8B030D-6E8A-4147-A177-3AD203B41FA5}">
                      <a16:colId xmlns:a16="http://schemas.microsoft.com/office/drawing/2014/main" val="20002"/>
                    </a:ext>
                  </a:extLst>
                </a:gridCol>
                <a:gridCol w="998255">
                  <a:extLst>
                    <a:ext uri="{9D8B030D-6E8A-4147-A177-3AD203B41FA5}">
                      <a16:colId xmlns:a16="http://schemas.microsoft.com/office/drawing/2014/main" val="20003"/>
                    </a:ext>
                  </a:extLst>
                </a:gridCol>
                <a:gridCol w="1198439">
                  <a:extLst>
                    <a:ext uri="{9D8B030D-6E8A-4147-A177-3AD203B41FA5}">
                      <a16:colId xmlns:a16="http://schemas.microsoft.com/office/drawing/2014/main" val="20004"/>
                    </a:ext>
                  </a:extLst>
                </a:gridCol>
                <a:gridCol w="608439">
                  <a:extLst>
                    <a:ext uri="{9D8B030D-6E8A-4147-A177-3AD203B41FA5}">
                      <a16:colId xmlns:a16="http://schemas.microsoft.com/office/drawing/2014/main" val="20005"/>
                    </a:ext>
                  </a:extLst>
                </a:gridCol>
                <a:gridCol w="608439">
                  <a:extLst>
                    <a:ext uri="{9D8B030D-6E8A-4147-A177-3AD203B41FA5}">
                      <a16:colId xmlns:a16="http://schemas.microsoft.com/office/drawing/2014/main" val="20006"/>
                    </a:ext>
                  </a:extLst>
                </a:gridCol>
              </a:tblGrid>
              <a:tr h="465845">
                <a:tc>
                  <a:txBody>
                    <a:bodyPr/>
                    <a:lstStyle/>
                    <a:p>
                      <a:pPr algn="r" fontAlgn="b"/>
                      <a:endParaRPr lang="en-US" sz="1500" b="1" i="0"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Age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Age’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Salary (1000s)</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Salary’</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dirty="0">
                          <a:effectLst/>
                        </a:rPr>
                        <a:t>Grade</a:t>
                      </a:r>
                      <a:endParaRPr lang="en-US" sz="1500" b="1" i="0" u="none" strike="noStrike" dirty="0">
                        <a:solidFill>
                          <a:srgbClr val="000000"/>
                        </a:solidFill>
                        <a:effectLst/>
                        <a:latin typeface="Calibri" panose="020F0502020204030204" pitchFamily="34" charset="0"/>
                      </a:endParaRPr>
                    </a:p>
                  </a:txBody>
                  <a:tcPr marL="8640" marR="8640" marT="8646"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smtClean="0">
                          <a:solidFill>
                            <a:srgbClr val="000000"/>
                          </a:solidFill>
                          <a:effectLst/>
                          <a:latin typeface="Calibri" panose="020F0502020204030204" pitchFamily="34" charset="0"/>
                        </a:rPr>
                        <a:t>Grade’</a:t>
                      </a:r>
                      <a:endParaRPr lang="en-US" sz="1500" b="1" i="0" u="none" strike="noStrike" dirty="0">
                        <a:solidFill>
                          <a:srgbClr val="000000"/>
                        </a:solidFill>
                        <a:effectLst/>
                        <a:latin typeface="Calibri" panose="020F0502020204030204" pitchFamily="34" charset="0"/>
                      </a:endParaRPr>
                    </a:p>
                  </a:txBody>
                  <a:tcPr marL="8640" marR="8640" marT="86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3071">
                <a:tc>
                  <a:txBody>
                    <a:bodyPr/>
                    <a:lstStyle/>
                    <a:p>
                      <a:pPr algn="r" fontAlgn="b"/>
                      <a:r>
                        <a:rPr lang="en-US" sz="1500" i="1" u="none" strike="noStrike" dirty="0">
                          <a:effectLst/>
                        </a:rPr>
                        <a:t>Ali</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20</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0.2</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35</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0.4</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1</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1.0</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5225">
                <a:tc>
                  <a:txBody>
                    <a:bodyPr/>
                    <a:lstStyle/>
                    <a:p>
                      <a:pPr algn="r" fontAlgn="b"/>
                      <a:r>
                        <a:rPr lang="en-US" sz="1500" i="1" u="none" strike="noStrike" dirty="0">
                          <a:effectLst/>
                        </a:rPr>
                        <a:t>Bilal</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25</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0.3</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20</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0.2</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0.5</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0.5</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225">
                <a:tc>
                  <a:txBody>
                    <a:bodyPr/>
                    <a:lstStyle/>
                    <a:p>
                      <a:pPr algn="r" fontAlgn="b"/>
                      <a:r>
                        <a:rPr lang="en-US" sz="1500" i="1" u="none" strike="noStrike" dirty="0">
                          <a:effectLst/>
                        </a:rPr>
                        <a:t>Ehsan</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20</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0.2</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30</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0.3</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1</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1.0</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3071">
                <a:tc>
                  <a:txBody>
                    <a:bodyPr/>
                    <a:lstStyle/>
                    <a:p>
                      <a:pPr algn="r" fontAlgn="b"/>
                      <a:r>
                        <a:rPr lang="en-US" sz="1500" i="1" u="none" strike="noStrike" dirty="0" err="1">
                          <a:effectLst/>
                        </a:rPr>
                        <a:t>Faris</a:t>
                      </a:r>
                      <a:endParaRPr lang="en-US" sz="1500" b="1" i="1" u="none" strike="noStrike" dirty="0">
                        <a:solidFill>
                          <a:srgbClr val="000000"/>
                        </a:solidFill>
                        <a:effectLst/>
                        <a:latin typeface="Calibri" panose="020F0502020204030204" pitchFamily="34" charset="0"/>
                      </a:endParaRPr>
                    </a:p>
                  </a:txBody>
                  <a:tcPr marL="8640" marR="8640" marT="86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20</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0.2</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25</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a:solidFill>
                            <a:srgbClr val="000000"/>
                          </a:solidFill>
                          <a:latin typeface="Tahoma"/>
                        </a:rPr>
                        <a:t>0.3</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500" b="0" i="0" u="none" strike="noStrike">
                          <a:solidFill>
                            <a:srgbClr val="000000"/>
                          </a:solidFill>
                          <a:latin typeface="Tahoma"/>
                        </a:rPr>
                        <a:t>0</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latin typeface="Tahoma"/>
                        </a:rPr>
                        <a:t>0.0</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09622" name="Object 7"/>
          <p:cNvGraphicFramePr>
            <a:graphicFrameLocks noChangeAspect="1"/>
          </p:cNvGraphicFramePr>
          <p:nvPr/>
        </p:nvGraphicFramePr>
        <p:xfrm>
          <a:off x="6019800" y="5472113"/>
          <a:ext cx="1066800" cy="847725"/>
        </p:xfrm>
        <a:graphic>
          <a:graphicData uri="http://schemas.openxmlformats.org/presentationml/2006/ole">
            <mc:AlternateContent xmlns:mc="http://schemas.openxmlformats.org/markup-compatibility/2006">
              <mc:Choice xmlns:v="urn:schemas-microsoft-com:vml" Requires="v">
                <p:oleObj spid="_x0000_s109663" name="Equation" r:id="rId4" imgW="495085" imgH="393529" progId="Equation.3">
                  <p:embed/>
                </p:oleObj>
              </mc:Choice>
              <mc:Fallback>
                <p:oleObj name="Equation" r:id="rId4" imgW="495085" imgH="39352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5472113"/>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9623" name="Rectangle 5"/>
          <p:cNvSpPr>
            <a:spLocks noChangeArrowheads="1"/>
          </p:cNvSpPr>
          <p:nvPr/>
        </p:nvSpPr>
        <p:spPr bwMode="auto">
          <a:xfrm>
            <a:off x="6113463" y="957263"/>
            <a:ext cx="2722562"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fontAlgn="b">
              <a:spcBef>
                <a:spcPct val="0"/>
              </a:spcBef>
              <a:buClrTx/>
              <a:buSzTx/>
              <a:buFontTx/>
              <a:buNone/>
            </a:pPr>
            <a:r>
              <a:rPr lang="en-US" altLang="en-US" sz="1600">
                <a:solidFill>
                  <a:srgbClr val="000000"/>
                </a:solidFill>
                <a:latin typeface="Calibri" panose="020F0502020204030204" pitchFamily="34" charset="0"/>
              </a:rPr>
              <a:t>30/100 = 0.3</a:t>
            </a:r>
          </a:p>
        </p:txBody>
      </p:sp>
      <p:cxnSp>
        <p:nvCxnSpPr>
          <p:cNvPr id="109624" name="Straight Arrow Connector 11"/>
          <p:cNvCxnSpPr>
            <a:cxnSpLocks noChangeShapeType="1"/>
            <a:endCxn id="109623" idx="2"/>
          </p:cNvCxnSpPr>
          <p:nvPr/>
        </p:nvCxnSpPr>
        <p:spPr bwMode="auto">
          <a:xfrm flipV="1">
            <a:off x="6477000" y="1295400"/>
            <a:ext cx="998538" cy="266700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D6A7EC1-031D-44CB-915B-C0AE918EFAAB}" type="slidenum">
              <a:rPr lang="en-US" altLang="en-US" sz="1200" smtClean="0"/>
              <a:pPr>
                <a:spcBef>
                  <a:spcPct val="0"/>
                </a:spcBef>
                <a:buClrTx/>
                <a:buSzTx/>
                <a:buFontTx/>
                <a:buNone/>
              </a:pPr>
              <a:t>59</a:t>
            </a:fld>
            <a:endParaRPr lang="en-US" altLang="en-US" sz="1200" smtClean="0"/>
          </a:p>
        </p:txBody>
      </p:sp>
      <p:sp>
        <p:nvSpPr>
          <p:cNvPr id="111619" name="Rectangle 2"/>
          <p:cNvSpPr>
            <a:spLocks noGrp="1" noChangeArrowheads="1"/>
          </p:cNvSpPr>
          <p:nvPr>
            <p:ph type="title"/>
          </p:nvPr>
        </p:nvSpPr>
        <p:spPr/>
        <p:txBody>
          <a:bodyPr/>
          <a:lstStyle/>
          <a:p>
            <a:pPr eaLnBrk="1" hangingPunct="1"/>
            <a:r>
              <a:rPr lang="en-US" altLang="en-US" smtClean="0">
                <a:solidFill>
                  <a:srgbClr val="170981"/>
                </a:solidFill>
              </a:rPr>
              <a:t>Discretization</a:t>
            </a:r>
            <a:r>
              <a:rPr lang="en-US" altLang="en-US" smtClean="0">
                <a:solidFill>
                  <a:schemeClr val="hlink"/>
                </a:solidFill>
              </a:rPr>
              <a:t> </a:t>
            </a:r>
          </a:p>
        </p:txBody>
      </p:sp>
      <p:sp>
        <p:nvSpPr>
          <p:cNvPr id="111620" name="Rectangle 3"/>
          <p:cNvSpPr>
            <a:spLocks noGrp="1" noChangeArrowheads="1"/>
          </p:cNvSpPr>
          <p:nvPr>
            <p:ph type="body" idx="1"/>
          </p:nvPr>
        </p:nvSpPr>
        <p:spPr>
          <a:xfrm>
            <a:off x="304800" y="1219200"/>
            <a:ext cx="8534400" cy="5334000"/>
          </a:xfrm>
        </p:spPr>
        <p:txBody>
          <a:bodyPr/>
          <a:lstStyle/>
          <a:p>
            <a:pPr eaLnBrk="1" hangingPunct="1">
              <a:lnSpc>
                <a:spcPct val="120000"/>
              </a:lnSpc>
            </a:pPr>
            <a:r>
              <a:rPr lang="en-US" altLang="en-US" sz="2000" dirty="0" smtClean="0"/>
              <a:t>Three types of attributes</a:t>
            </a:r>
          </a:p>
          <a:p>
            <a:pPr lvl="1" eaLnBrk="1" hangingPunct="1">
              <a:lnSpc>
                <a:spcPct val="120000"/>
              </a:lnSpc>
            </a:pPr>
            <a:r>
              <a:rPr lang="en-US" altLang="en-US" sz="2000" dirty="0" smtClean="0"/>
              <a:t>Nominal—values from an unordered set, e.g., color, profession</a:t>
            </a:r>
          </a:p>
          <a:p>
            <a:pPr lvl="1" eaLnBrk="1" hangingPunct="1">
              <a:lnSpc>
                <a:spcPct val="120000"/>
              </a:lnSpc>
            </a:pPr>
            <a:r>
              <a:rPr lang="en-US" altLang="en-US" sz="2000" dirty="0" smtClean="0"/>
              <a:t>Ordinal—values from an ordered set, e.g., military or academic rank </a:t>
            </a:r>
          </a:p>
          <a:p>
            <a:pPr lvl="1" eaLnBrk="1" hangingPunct="1">
              <a:lnSpc>
                <a:spcPct val="120000"/>
              </a:lnSpc>
            </a:pPr>
            <a:r>
              <a:rPr lang="en-US" altLang="en-US" sz="2000" dirty="0" smtClean="0"/>
              <a:t>Numeric—real numbers, e.g., integer or real numbers</a:t>
            </a:r>
          </a:p>
          <a:p>
            <a:pPr eaLnBrk="1" hangingPunct="1">
              <a:lnSpc>
                <a:spcPct val="120000"/>
              </a:lnSpc>
            </a:pPr>
            <a:r>
              <a:rPr lang="en-US" altLang="en-US" sz="2000" dirty="0" smtClean="0"/>
              <a:t>Discretization: Divide the range of a continuous attribute into intervals</a:t>
            </a:r>
          </a:p>
          <a:p>
            <a:pPr lvl="1" eaLnBrk="1" hangingPunct="1">
              <a:lnSpc>
                <a:spcPct val="120000"/>
              </a:lnSpc>
            </a:pPr>
            <a:r>
              <a:rPr lang="en-US" altLang="en-US" sz="2000" dirty="0" smtClean="0"/>
              <a:t>Interval labels can then be used to replace actual data values </a:t>
            </a:r>
          </a:p>
          <a:p>
            <a:pPr lvl="1" eaLnBrk="1" hangingPunct="1">
              <a:lnSpc>
                <a:spcPct val="120000"/>
              </a:lnSpc>
            </a:pPr>
            <a:r>
              <a:rPr lang="en-US" altLang="en-US" sz="2000" dirty="0" smtClean="0"/>
              <a:t>Reduce data size by discretization</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931DAD8-19BD-480C-8FBC-20A9963ED083}" type="slidenum">
              <a:rPr lang="en-US" altLang="en-US" sz="1200" smtClean="0"/>
              <a:pPr>
                <a:spcBef>
                  <a:spcPct val="0"/>
                </a:spcBef>
                <a:buClrTx/>
                <a:buSzTx/>
                <a:buFontTx/>
                <a:buNone/>
              </a:pPr>
              <a:t>6</a:t>
            </a:fld>
            <a:endParaRPr lang="en-US" altLang="en-US" sz="1200" smtClean="0"/>
          </a:p>
        </p:txBody>
      </p:sp>
      <p:sp>
        <p:nvSpPr>
          <p:cNvPr id="17411" name="Slide Number Placeholder 6"/>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73F39498-A996-494E-BE07-2F420A2A016C}" type="slidenum">
              <a:rPr lang="en-US" altLang="en-US" sz="1200"/>
              <a:pPr algn="r" eaLnBrk="1" hangingPunct="1">
                <a:spcBef>
                  <a:spcPct val="0"/>
                </a:spcBef>
                <a:buClrTx/>
                <a:buSzTx/>
                <a:buFontTx/>
                <a:buNone/>
              </a:pPr>
              <a:t>6</a:t>
            </a:fld>
            <a:endParaRPr lang="en-US" altLang="en-US" sz="1200"/>
          </a:p>
        </p:txBody>
      </p:sp>
      <p:sp>
        <p:nvSpPr>
          <p:cNvPr id="17412" name="Rectangle 2"/>
          <p:cNvSpPr>
            <a:spLocks noGrp="1" noChangeArrowheads="1"/>
          </p:cNvSpPr>
          <p:nvPr>
            <p:ph type="title"/>
          </p:nvPr>
        </p:nvSpPr>
        <p:spPr>
          <a:noFill/>
        </p:spPr>
        <p:txBody>
          <a:bodyPr lIns="92075" tIns="46038" rIns="92075" bIns="46038" anchor="ctr"/>
          <a:lstStyle/>
          <a:p>
            <a:pPr eaLnBrk="1" hangingPunct="1"/>
            <a:r>
              <a:rPr lang="en-US" altLang="en-US" sz="3200" smtClean="0"/>
              <a:t>Chapter 3: Data Preprocessing</a:t>
            </a:r>
          </a:p>
        </p:txBody>
      </p:sp>
      <p:sp>
        <p:nvSpPr>
          <p:cNvPr id="17413" name="Rectangle 3"/>
          <p:cNvSpPr>
            <a:spLocks noGrp="1" noChangeArrowheads="1"/>
          </p:cNvSpPr>
          <p:nvPr>
            <p:ph type="body" sz="half" idx="1"/>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mtClean="0"/>
              <a:t>Data Quality</a:t>
            </a:r>
          </a:p>
          <a:p>
            <a:pPr lvl="1" eaLnBrk="1" hangingPunct="1">
              <a:lnSpc>
                <a:spcPct val="150000"/>
              </a:lnSpc>
            </a:pPr>
            <a:r>
              <a:rPr lang="en-US" altLang="en-US"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17414" name="AutoShape 4"/>
          <p:cNvSpPr>
            <a:spLocks noChangeArrowheads="1"/>
          </p:cNvSpPr>
          <p:nvPr/>
        </p:nvSpPr>
        <p:spPr bwMode="auto">
          <a:xfrm rot="9430553">
            <a:off x="2968625" y="320675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ED9351B-C341-4250-B27D-37B4D0C8C761}" type="slidenum">
              <a:rPr lang="en-US" altLang="en-US" sz="1200" smtClean="0"/>
              <a:pPr>
                <a:spcBef>
                  <a:spcPct val="0"/>
                </a:spcBef>
                <a:buClrTx/>
                <a:buSzTx/>
                <a:buFontTx/>
                <a:buNone/>
              </a:pPr>
              <a:t>60</a:t>
            </a:fld>
            <a:endParaRPr lang="en-US" altLang="en-US" sz="1200" smtClean="0"/>
          </a:p>
        </p:txBody>
      </p:sp>
      <p:sp>
        <p:nvSpPr>
          <p:cNvPr id="115715" name="Rectangle 2"/>
          <p:cNvSpPr>
            <a:spLocks noGrp="1" noChangeArrowheads="1"/>
          </p:cNvSpPr>
          <p:nvPr>
            <p:ph type="title"/>
          </p:nvPr>
        </p:nvSpPr>
        <p:spPr>
          <a:xfrm>
            <a:off x="-152400" y="304800"/>
            <a:ext cx="9372600" cy="609600"/>
          </a:xfrm>
        </p:spPr>
        <p:txBody>
          <a:bodyPr/>
          <a:lstStyle/>
          <a:p>
            <a:pPr eaLnBrk="1" hangingPunct="1"/>
            <a:r>
              <a:rPr lang="en-US" altLang="en-US" sz="3200" smtClean="0"/>
              <a:t>Simple Discretization: Binning</a:t>
            </a:r>
            <a:endParaRPr lang="en-US" altLang="en-US" smtClean="0"/>
          </a:p>
        </p:txBody>
      </p:sp>
      <p:sp>
        <p:nvSpPr>
          <p:cNvPr id="115716" name="Rectangle 3"/>
          <p:cNvSpPr>
            <a:spLocks noGrp="1" noChangeArrowheads="1"/>
          </p:cNvSpPr>
          <p:nvPr>
            <p:ph type="body" idx="1"/>
          </p:nvPr>
        </p:nvSpPr>
        <p:spPr>
          <a:xfrm>
            <a:off x="304800" y="1295400"/>
            <a:ext cx="8458200" cy="5181600"/>
          </a:xfrm>
        </p:spPr>
        <p:txBody>
          <a:bodyPr/>
          <a:lstStyle/>
          <a:p>
            <a:pPr eaLnBrk="1" hangingPunct="1">
              <a:lnSpc>
                <a:spcPct val="150000"/>
              </a:lnSpc>
            </a:pPr>
            <a:r>
              <a:rPr lang="en-US" altLang="en-US" sz="2000" smtClean="0">
                <a:solidFill>
                  <a:schemeClr val="hlink"/>
                </a:solidFill>
              </a:rPr>
              <a:t>Equal-width</a:t>
            </a:r>
            <a:r>
              <a:rPr lang="en-US" altLang="en-US" sz="2000" smtClean="0"/>
              <a:t> (distance) partitioning</a:t>
            </a:r>
          </a:p>
          <a:p>
            <a:pPr lvl="1" eaLnBrk="1" hangingPunct="1">
              <a:lnSpc>
                <a:spcPct val="150000"/>
              </a:lnSpc>
              <a:spcBef>
                <a:spcPct val="0"/>
              </a:spcBef>
            </a:pPr>
            <a:r>
              <a:rPr lang="en-US" altLang="en-US" sz="2000" smtClean="0"/>
              <a:t>Divides the range into </a:t>
            </a:r>
            <a:r>
              <a:rPr lang="en-US" altLang="en-US" sz="2000" i="1" smtClean="0"/>
              <a:t>N</a:t>
            </a:r>
            <a:r>
              <a:rPr lang="en-US" altLang="en-US" sz="2000" smtClean="0"/>
              <a:t> intervals of equal size: </a:t>
            </a:r>
            <a:r>
              <a:rPr lang="en-US" altLang="en-US" sz="2000" smtClean="0">
                <a:solidFill>
                  <a:srgbClr val="39513E"/>
                </a:solidFill>
              </a:rPr>
              <a:t>uniform grid</a:t>
            </a:r>
            <a:endParaRPr lang="en-US" altLang="en-US" sz="2000" smtClean="0">
              <a:solidFill>
                <a:schemeClr val="hlink"/>
              </a:solidFill>
            </a:endParaRPr>
          </a:p>
          <a:p>
            <a:pPr lvl="1" eaLnBrk="1" hangingPunct="1">
              <a:lnSpc>
                <a:spcPct val="150000"/>
              </a:lnSpc>
              <a:spcBef>
                <a:spcPct val="0"/>
              </a:spcBef>
            </a:pPr>
            <a:r>
              <a:rPr lang="en-US" altLang="en-US" sz="2000" smtClean="0"/>
              <a:t>if </a:t>
            </a:r>
            <a:r>
              <a:rPr lang="en-US" altLang="en-US" sz="2000" i="1" smtClean="0"/>
              <a:t>A</a:t>
            </a:r>
            <a:r>
              <a:rPr lang="en-US" altLang="en-US" sz="2000" smtClean="0"/>
              <a:t> and </a:t>
            </a:r>
            <a:r>
              <a:rPr lang="en-US" altLang="en-US" sz="2000" i="1" smtClean="0"/>
              <a:t>B</a:t>
            </a:r>
            <a:r>
              <a:rPr lang="en-US" altLang="en-US" sz="2000" smtClean="0"/>
              <a:t> are the lowest and highest values of the attribute, the width of intervals will be: </a:t>
            </a:r>
            <a:r>
              <a:rPr lang="en-US" altLang="en-US" sz="2000" i="1" smtClean="0"/>
              <a:t>W </a:t>
            </a:r>
            <a:r>
              <a:rPr lang="en-US" altLang="en-US" sz="2000" smtClean="0"/>
              <a:t>= (</a:t>
            </a:r>
            <a:r>
              <a:rPr lang="en-US" altLang="en-US" sz="2000" i="1" smtClean="0"/>
              <a:t>B </a:t>
            </a:r>
            <a:r>
              <a:rPr lang="en-US" altLang="en-US" sz="2000" smtClean="0"/>
              <a:t>–</a:t>
            </a:r>
            <a:r>
              <a:rPr lang="en-US" altLang="en-US" sz="2000" i="1" smtClean="0"/>
              <a:t>A</a:t>
            </a:r>
            <a:r>
              <a:rPr lang="en-US" altLang="en-US" sz="2000" smtClean="0"/>
              <a:t>)/</a:t>
            </a:r>
            <a:r>
              <a:rPr lang="en-US" altLang="en-US" sz="2000" i="1" smtClean="0"/>
              <a:t>N.</a:t>
            </a:r>
            <a:endParaRPr lang="en-US" altLang="en-US" sz="2000" smtClean="0"/>
          </a:p>
          <a:p>
            <a:pPr lvl="1" eaLnBrk="1" hangingPunct="1">
              <a:lnSpc>
                <a:spcPct val="150000"/>
              </a:lnSpc>
              <a:spcBef>
                <a:spcPct val="0"/>
              </a:spcBef>
            </a:pPr>
            <a:r>
              <a:rPr lang="en-US" altLang="en-US" sz="2000" smtClean="0"/>
              <a:t>The most straightforward, but outliers may dominate presentation</a:t>
            </a:r>
          </a:p>
          <a:p>
            <a:pPr lvl="1" eaLnBrk="1" hangingPunct="1">
              <a:lnSpc>
                <a:spcPct val="150000"/>
              </a:lnSpc>
              <a:spcBef>
                <a:spcPct val="0"/>
              </a:spcBef>
            </a:pPr>
            <a:r>
              <a:rPr lang="en-US" altLang="en-US" sz="2000" smtClean="0"/>
              <a:t>Skewed data is not handled well</a:t>
            </a:r>
            <a:endParaRPr lang="en-US" altLang="en-US" sz="2000" i="1" smtClean="0"/>
          </a:p>
          <a:p>
            <a:pPr eaLnBrk="1" hangingPunct="1">
              <a:lnSpc>
                <a:spcPct val="150000"/>
              </a:lnSpc>
            </a:pPr>
            <a:r>
              <a:rPr lang="en-US" altLang="en-US" sz="2000" smtClean="0">
                <a:solidFill>
                  <a:schemeClr val="hlink"/>
                </a:solidFill>
              </a:rPr>
              <a:t>Equal-depth</a:t>
            </a:r>
            <a:r>
              <a:rPr lang="en-US" altLang="en-US" sz="2000" smtClean="0"/>
              <a:t> (frequency) partitioning</a:t>
            </a:r>
          </a:p>
          <a:p>
            <a:pPr lvl="1" eaLnBrk="1" hangingPunct="1">
              <a:lnSpc>
                <a:spcPct val="150000"/>
              </a:lnSpc>
              <a:spcBef>
                <a:spcPct val="0"/>
              </a:spcBef>
            </a:pPr>
            <a:r>
              <a:rPr lang="en-US" altLang="en-US" sz="2000" smtClean="0"/>
              <a:t>Divides the range into </a:t>
            </a:r>
            <a:r>
              <a:rPr lang="en-US" altLang="en-US" sz="2000" i="1" smtClean="0"/>
              <a:t>N</a:t>
            </a:r>
            <a:r>
              <a:rPr lang="en-US" altLang="en-US" sz="2000" smtClean="0"/>
              <a:t> intervals, each containing approximately same number of samples</a:t>
            </a:r>
          </a:p>
          <a:p>
            <a:pPr lvl="1" eaLnBrk="1" hangingPunct="1">
              <a:lnSpc>
                <a:spcPct val="150000"/>
              </a:lnSpc>
              <a:spcBef>
                <a:spcPct val="0"/>
              </a:spcBef>
            </a:pPr>
            <a:r>
              <a:rPr lang="en-US" altLang="en-US" sz="2000" smtClean="0"/>
              <a:t>Good data scaling</a:t>
            </a:r>
          </a:p>
          <a:p>
            <a:pPr lvl="1" eaLnBrk="1" hangingPunct="1">
              <a:lnSpc>
                <a:spcPct val="150000"/>
              </a:lnSpc>
              <a:spcBef>
                <a:spcPct val="0"/>
              </a:spcBef>
            </a:pPr>
            <a:r>
              <a:rPr lang="en-US" altLang="en-US" sz="2000" smtClean="0"/>
              <a:t>Managing categorical attributes can be tricky</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156578A-A7E9-4DC2-8F0A-8BD29E85EC48}" type="slidenum">
              <a:rPr lang="en-US" altLang="en-US" sz="1200" smtClean="0"/>
              <a:pPr>
                <a:spcBef>
                  <a:spcPct val="0"/>
                </a:spcBef>
                <a:buClrTx/>
                <a:buSzTx/>
                <a:buFontTx/>
                <a:buNone/>
              </a:pPr>
              <a:t>61</a:t>
            </a:fld>
            <a:endParaRPr lang="en-US" altLang="en-US" sz="1200" smtClean="0"/>
          </a:p>
        </p:txBody>
      </p:sp>
      <p:sp>
        <p:nvSpPr>
          <p:cNvPr id="117763" name="Rectangle 2"/>
          <p:cNvSpPr>
            <a:spLocks noGrp="1" noChangeArrowheads="1"/>
          </p:cNvSpPr>
          <p:nvPr>
            <p:ph type="title"/>
          </p:nvPr>
        </p:nvSpPr>
        <p:spPr>
          <a:xfrm>
            <a:off x="76200" y="304800"/>
            <a:ext cx="9067800" cy="609600"/>
          </a:xfrm>
        </p:spPr>
        <p:txBody>
          <a:bodyPr/>
          <a:lstStyle/>
          <a:p>
            <a:pPr eaLnBrk="1" hangingPunct="1"/>
            <a:r>
              <a:rPr lang="en-US" altLang="en-US" smtClean="0"/>
              <a:t>Binning Methods for Data Smoothing</a:t>
            </a:r>
          </a:p>
        </p:txBody>
      </p:sp>
      <p:sp>
        <p:nvSpPr>
          <p:cNvPr id="52228" name="Rectangle 3"/>
          <p:cNvSpPr>
            <a:spLocks noGrp="1" noChangeArrowheads="1"/>
          </p:cNvSpPr>
          <p:nvPr>
            <p:ph type="body" idx="1"/>
          </p:nvPr>
        </p:nvSpPr>
        <p:spPr>
          <a:xfrm>
            <a:off x="457200" y="1371600"/>
            <a:ext cx="8077200" cy="5029200"/>
          </a:xfrm>
        </p:spPr>
        <p:txBody>
          <a:bodyPr/>
          <a:lstStyle/>
          <a:p>
            <a:pPr eaLnBrk="1" hangingPunct="1">
              <a:buFont typeface="Wingdings" panose="05000000000000000000" pitchFamily="2" charset="2"/>
              <a:buChar char="q"/>
              <a:defRPr/>
            </a:pPr>
            <a:r>
              <a:rPr lang="en-US" altLang="en-US" sz="2000" dirty="0" smtClean="0"/>
              <a:t>Sorted data for price (in dollars): </a:t>
            </a:r>
          </a:p>
          <a:p>
            <a:pPr marL="0" indent="0" eaLnBrk="1" hangingPunct="1">
              <a:buFont typeface="Wingdings" panose="05000000000000000000" pitchFamily="2" charset="2"/>
              <a:buNone/>
              <a:defRPr/>
            </a:pPr>
            <a:r>
              <a:rPr lang="en-US" altLang="en-US" sz="2000" dirty="0">
                <a:solidFill>
                  <a:srgbClr val="FF0000"/>
                </a:solidFill>
              </a:rPr>
              <a:t>	</a:t>
            </a:r>
            <a:r>
              <a:rPr lang="en-US" altLang="en-US" sz="2000" dirty="0" smtClean="0">
                <a:solidFill>
                  <a:srgbClr val="FF0000"/>
                </a:solidFill>
              </a:rPr>
              <a:t>4, 8, 9, 15</a:t>
            </a:r>
            <a:r>
              <a:rPr lang="en-US" altLang="en-US" sz="2000" dirty="0" smtClean="0"/>
              <a:t>, </a:t>
            </a:r>
            <a:r>
              <a:rPr lang="en-US" altLang="en-US" sz="2000" dirty="0" smtClean="0">
                <a:solidFill>
                  <a:srgbClr val="FFC000"/>
                </a:solidFill>
              </a:rPr>
              <a:t>21, 21, 24, 25</a:t>
            </a:r>
            <a:r>
              <a:rPr lang="en-US" altLang="en-US" sz="2000" dirty="0" smtClean="0"/>
              <a:t>, </a:t>
            </a:r>
            <a:r>
              <a:rPr lang="en-US" altLang="en-US" sz="2000" dirty="0" smtClean="0">
                <a:solidFill>
                  <a:schemeClr val="accent1">
                    <a:lumMod val="75000"/>
                  </a:schemeClr>
                </a:solidFill>
              </a:rPr>
              <a:t>26, 28, 29, 34</a:t>
            </a:r>
          </a:p>
          <a:p>
            <a:pPr eaLnBrk="1" hangingPunct="1">
              <a:buFontTx/>
              <a:buNone/>
              <a:defRPr/>
            </a:pPr>
            <a:r>
              <a:rPr lang="en-US" altLang="en-US" sz="2000" dirty="0" smtClean="0"/>
              <a:t>*  Partition into equal-frequency (</a:t>
            </a:r>
            <a:r>
              <a:rPr lang="en-US" altLang="en-US" sz="2000" b="1" dirty="0" err="1" smtClean="0"/>
              <a:t>equi</a:t>
            </a:r>
            <a:r>
              <a:rPr lang="en-US" altLang="en-US" sz="2000" b="1" dirty="0" smtClean="0"/>
              <a:t>-depth</a:t>
            </a:r>
            <a:r>
              <a:rPr lang="en-US" altLang="en-US" sz="2000" dirty="0" smtClean="0"/>
              <a:t>) bins:</a:t>
            </a:r>
          </a:p>
          <a:p>
            <a:pPr eaLnBrk="1" hangingPunct="1">
              <a:buFontTx/>
              <a:buNone/>
              <a:defRPr/>
            </a:pPr>
            <a:r>
              <a:rPr lang="en-US" altLang="en-US" sz="2000" dirty="0" smtClean="0"/>
              <a:t>      - Bin 1: 4, 8, 9, 15</a:t>
            </a:r>
          </a:p>
          <a:p>
            <a:pPr eaLnBrk="1" hangingPunct="1">
              <a:buFontTx/>
              <a:buNone/>
              <a:defRPr/>
            </a:pPr>
            <a:r>
              <a:rPr lang="en-US" altLang="en-US" sz="2000" dirty="0" smtClean="0"/>
              <a:t>      - Bin 2: 21, 21, 24, 25</a:t>
            </a:r>
          </a:p>
          <a:p>
            <a:pPr eaLnBrk="1" hangingPunct="1">
              <a:buFontTx/>
              <a:buNone/>
              <a:defRPr/>
            </a:pPr>
            <a:r>
              <a:rPr lang="en-US" altLang="en-US" sz="2000" dirty="0" smtClean="0"/>
              <a:t>      - Bin 3: 26, 28, 29, 34</a:t>
            </a:r>
          </a:p>
          <a:p>
            <a:pPr eaLnBrk="1" hangingPunct="1">
              <a:buFontTx/>
              <a:buNone/>
              <a:defRPr/>
            </a:pPr>
            <a:r>
              <a:rPr lang="en-US" altLang="en-US" sz="2000" dirty="0" smtClean="0"/>
              <a:t>*  Smoothing by </a:t>
            </a:r>
            <a:r>
              <a:rPr lang="en-US" altLang="en-US" sz="2000" b="1" dirty="0" smtClean="0"/>
              <a:t>bin means</a:t>
            </a:r>
            <a:r>
              <a:rPr lang="en-US" altLang="en-US" sz="2000" dirty="0" smtClean="0"/>
              <a:t>:</a:t>
            </a:r>
          </a:p>
          <a:p>
            <a:pPr eaLnBrk="1" hangingPunct="1">
              <a:buFontTx/>
              <a:buNone/>
              <a:defRPr/>
            </a:pPr>
            <a:r>
              <a:rPr lang="en-US" altLang="en-US" sz="2000" dirty="0" smtClean="0"/>
              <a:t>      - Bin 1: 9, 9, 9, 9</a:t>
            </a:r>
          </a:p>
          <a:p>
            <a:pPr eaLnBrk="1" hangingPunct="1">
              <a:buFontTx/>
              <a:buNone/>
              <a:defRPr/>
            </a:pPr>
            <a:r>
              <a:rPr lang="en-US" altLang="en-US" sz="2000" dirty="0" smtClean="0"/>
              <a:t>      - Bin 2: 23, 23, 23, 23</a:t>
            </a:r>
          </a:p>
          <a:p>
            <a:pPr eaLnBrk="1" hangingPunct="1">
              <a:buFontTx/>
              <a:buNone/>
              <a:defRPr/>
            </a:pPr>
            <a:r>
              <a:rPr lang="en-US" altLang="en-US" sz="2000" dirty="0" smtClean="0"/>
              <a:t>      - Bin 3: 29, 29, 29, 29</a:t>
            </a:r>
          </a:p>
          <a:p>
            <a:pPr eaLnBrk="1" hangingPunct="1">
              <a:buFontTx/>
              <a:buNone/>
              <a:defRPr/>
            </a:pPr>
            <a:r>
              <a:rPr lang="en-US" altLang="en-US" sz="2000" dirty="0" smtClean="0"/>
              <a:t>*  Smoothing by </a:t>
            </a:r>
            <a:r>
              <a:rPr lang="en-US" altLang="en-US" sz="2000" b="1" dirty="0" smtClean="0"/>
              <a:t>bin boundaries</a:t>
            </a:r>
            <a:r>
              <a:rPr lang="en-US" altLang="en-US" sz="2000" dirty="0" smtClean="0"/>
              <a:t>:</a:t>
            </a:r>
          </a:p>
          <a:p>
            <a:pPr eaLnBrk="1" hangingPunct="1">
              <a:buFontTx/>
              <a:buNone/>
              <a:defRPr/>
            </a:pPr>
            <a:r>
              <a:rPr lang="en-US" altLang="en-US" sz="2000" dirty="0" smtClean="0"/>
              <a:t>      - Bin 1: 4, 4, 4, 15</a:t>
            </a:r>
          </a:p>
          <a:p>
            <a:pPr eaLnBrk="1" hangingPunct="1">
              <a:buFontTx/>
              <a:buNone/>
              <a:defRPr/>
            </a:pPr>
            <a:r>
              <a:rPr lang="en-US" altLang="en-US" sz="2000" dirty="0" smtClean="0"/>
              <a:t>      - Bin 2: 21, 21, 25, 25</a:t>
            </a:r>
          </a:p>
          <a:p>
            <a:pPr eaLnBrk="1" hangingPunct="1">
              <a:buFontTx/>
              <a:buNone/>
              <a:defRPr/>
            </a:pPr>
            <a:r>
              <a:rPr lang="en-US" altLang="en-US" sz="2000" dirty="0" smtClean="0"/>
              <a:t>      - Bin 3: 26, 26, 26, 34</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tLang="en-US" smtClean="0"/>
              <a:t>Exercise 6</a:t>
            </a:r>
          </a:p>
        </p:txBody>
      </p:sp>
      <p:sp>
        <p:nvSpPr>
          <p:cNvPr id="3" name="Content Placeholder 2"/>
          <p:cNvSpPr>
            <a:spLocks noGrp="1"/>
          </p:cNvSpPr>
          <p:nvPr>
            <p:ph idx="1"/>
          </p:nvPr>
        </p:nvSpPr>
        <p:spPr/>
        <p:txBody>
          <a:bodyPr/>
          <a:lstStyle/>
          <a:p>
            <a:pPr>
              <a:defRPr/>
            </a:pPr>
            <a:r>
              <a:rPr lang="en-US" sz="2177" dirty="0"/>
              <a:t>Given the following data</a:t>
            </a:r>
          </a:p>
          <a:p>
            <a:pPr>
              <a:defRPr/>
            </a:pPr>
            <a:r>
              <a:rPr lang="en-US" sz="2177" dirty="0" smtClean="0"/>
              <a:t>Draw </a:t>
            </a:r>
            <a:r>
              <a:rPr lang="en-US" sz="2177" dirty="0"/>
              <a:t>the bins for Age using</a:t>
            </a:r>
          </a:p>
          <a:p>
            <a:pPr>
              <a:buFont typeface="Arial" pitchFamily="34" charset="0"/>
              <a:buChar char="•"/>
              <a:defRPr/>
            </a:pPr>
            <a:r>
              <a:rPr lang="en-US" sz="2177" dirty="0" err="1"/>
              <a:t>Equi</a:t>
            </a:r>
            <a:r>
              <a:rPr lang="en-US" sz="2177" dirty="0"/>
              <a:t>-width (2 bins)</a:t>
            </a:r>
          </a:p>
          <a:p>
            <a:pPr>
              <a:buFont typeface="Arial" pitchFamily="34" charset="0"/>
              <a:buChar char="•"/>
              <a:defRPr/>
            </a:pPr>
            <a:r>
              <a:rPr lang="en-US" sz="2177" dirty="0" err="1"/>
              <a:t>Equi</a:t>
            </a:r>
            <a:r>
              <a:rPr lang="en-US" sz="2177" dirty="0"/>
              <a:t>-width (3 bins)</a:t>
            </a:r>
          </a:p>
          <a:p>
            <a:pPr>
              <a:buFont typeface="Arial" pitchFamily="34" charset="0"/>
              <a:buChar char="•"/>
              <a:defRPr/>
            </a:pPr>
            <a:r>
              <a:rPr lang="en-US" sz="2177" dirty="0" err="1"/>
              <a:t>Equi</a:t>
            </a:r>
            <a:r>
              <a:rPr lang="en-US" sz="2177" dirty="0"/>
              <a:t>-depth (3 </a:t>
            </a:r>
            <a:r>
              <a:rPr lang="en-US" sz="2177" dirty="0" smtClean="0"/>
              <a:t>bins)</a:t>
            </a:r>
            <a:endParaRPr lang="en-US" sz="2177" dirty="0"/>
          </a:p>
        </p:txBody>
      </p:sp>
      <p:sp>
        <p:nvSpPr>
          <p:cNvPr id="119812" name="Slide Number Placeholder 3"/>
          <p:cNvSpPr>
            <a:spLocks noGrp="1"/>
          </p:cNvSpPr>
          <p:nvPr>
            <p:ph type="sldNum" sz="quarter" idx="10"/>
          </p:nvPr>
        </p:nvSpPr>
        <p:spPr>
          <a:xfrm>
            <a:off x="457200" y="6246813"/>
            <a:ext cx="2125663" cy="469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9pPr>
          </a:lstStyle>
          <a:p>
            <a:pPr algn="l">
              <a:spcBef>
                <a:spcPct val="0"/>
              </a:spcBef>
              <a:buClrTx/>
              <a:buSzTx/>
              <a:buFontTx/>
              <a:buNone/>
            </a:pPr>
            <a:fld id="{69B17964-A373-4EBB-8039-B9C1A951931F}" type="slidenum">
              <a:rPr lang="en-US" altLang="en-US" sz="1100" smtClean="0">
                <a:ea typeface="Noto Sans CJK SC Regular" charset="0"/>
                <a:cs typeface="DejaVu Sans" pitchFamily="34" charset="0"/>
              </a:rPr>
              <a:pPr algn="l">
                <a:spcBef>
                  <a:spcPct val="0"/>
                </a:spcBef>
                <a:buClrTx/>
                <a:buSzTx/>
                <a:buFontTx/>
                <a:buNone/>
              </a:pPr>
              <a:t>62</a:t>
            </a:fld>
            <a:endParaRPr lang="en-US" altLang="en-US" sz="1100" smtClean="0">
              <a:ea typeface="Noto Sans CJK SC Regular" charset="0"/>
              <a:cs typeface="DejaVu Sans" pitchFamily="34" charset="0"/>
            </a:endParaRPr>
          </a:p>
        </p:txBody>
      </p:sp>
      <p:graphicFrame>
        <p:nvGraphicFramePr>
          <p:cNvPr id="5" name="Table 4"/>
          <p:cNvGraphicFramePr>
            <a:graphicFrameLocks noGrp="1"/>
          </p:cNvGraphicFramePr>
          <p:nvPr/>
        </p:nvGraphicFramePr>
        <p:xfrm>
          <a:off x="6400800" y="1447800"/>
          <a:ext cx="2286000" cy="3716341"/>
        </p:xfrm>
        <a:graphic>
          <a:graphicData uri="http://schemas.openxmlformats.org/drawingml/2006/table">
            <a:tbl>
              <a:tblPr firstRow="1" bandRow="1">
                <a:tableStyleId>{5C22544A-7EE6-4342-B048-85BDC9FD1C3A}</a:tableStyleId>
              </a:tblPr>
              <a:tblGrid>
                <a:gridCol w="702765">
                  <a:extLst>
                    <a:ext uri="{9D8B030D-6E8A-4147-A177-3AD203B41FA5}">
                      <a16:colId xmlns:a16="http://schemas.microsoft.com/office/drawing/2014/main" val="20000"/>
                    </a:ext>
                  </a:extLst>
                </a:gridCol>
                <a:gridCol w="1583235">
                  <a:extLst>
                    <a:ext uri="{9D8B030D-6E8A-4147-A177-3AD203B41FA5}">
                      <a16:colId xmlns:a16="http://schemas.microsoft.com/office/drawing/2014/main" val="20001"/>
                    </a:ext>
                  </a:extLst>
                </a:gridCol>
              </a:tblGrid>
              <a:tr h="530905">
                <a:tc>
                  <a:txBody>
                    <a:bodyPr/>
                    <a:lstStyle/>
                    <a:p>
                      <a:pPr marL="0" marR="0" algn="ctr">
                        <a:spcBef>
                          <a:spcPts val="0"/>
                        </a:spcBef>
                        <a:spcAft>
                          <a:spcPts val="0"/>
                        </a:spcAft>
                      </a:pPr>
                      <a:r>
                        <a:rPr lang="en-US" sz="1500" dirty="0">
                          <a:solidFill>
                            <a:schemeClr val="tx1"/>
                          </a:solidFill>
                          <a:effectLst/>
                        </a:rPr>
                        <a:t>Age</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0" marT="36835" marB="36835"/>
                </a:tc>
                <a:tc>
                  <a:txBody>
                    <a:bodyPr/>
                    <a:lstStyle/>
                    <a:p>
                      <a:pPr marL="0" marR="0" indent="0" algn="ctr">
                        <a:spcBef>
                          <a:spcPts val="0"/>
                        </a:spcBef>
                        <a:spcAft>
                          <a:spcPts val="0"/>
                        </a:spcAft>
                      </a:pPr>
                      <a:r>
                        <a:rPr lang="en-US" sz="1500" dirty="0">
                          <a:solidFill>
                            <a:schemeClr val="tx1"/>
                          </a:solidFill>
                          <a:effectLst/>
                        </a:rPr>
                        <a:t>Car</a:t>
                      </a:r>
                    </a:p>
                    <a:p>
                      <a:pPr marL="0" marR="0" indent="0" algn="ctr">
                        <a:spcBef>
                          <a:spcPts val="0"/>
                        </a:spcBef>
                        <a:spcAft>
                          <a:spcPts val="0"/>
                        </a:spcAft>
                      </a:pPr>
                      <a:r>
                        <a:rPr lang="en-US" sz="1500" dirty="0">
                          <a:solidFill>
                            <a:schemeClr val="tx1"/>
                          </a:solidFill>
                          <a:effectLst/>
                        </a:rPr>
                        <a:t>Accidents</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30" marR="36830" marT="36835" marB="36835"/>
                </a:tc>
                <a:extLst>
                  <a:ext uri="{0D108BD9-81ED-4DB2-BD59-A6C34878D82A}">
                    <a16:rowId xmlns:a16="http://schemas.microsoft.com/office/drawing/2014/main" val="10000"/>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01"/>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4</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02"/>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03"/>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04"/>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5</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05"/>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6</a:t>
                      </a:r>
                    </a:p>
                  </a:txBody>
                  <a:tcPr marL="36830" marR="36830" marT="0" marB="36835"/>
                </a:tc>
                <a:extLst>
                  <a:ext uri="{0D108BD9-81ED-4DB2-BD59-A6C34878D82A}">
                    <a16:rowId xmlns:a16="http://schemas.microsoft.com/office/drawing/2014/main" val="10006"/>
                  </a:ext>
                </a:extLst>
              </a:tr>
              <a:tr h="265453">
                <a:tc>
                  <a:txBody>
                    <a:bodyPr/>
                    <a:lstStyle/>
                    <a:p>
                      <a:pPr marL="38735"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17</a:t>
                      </a:r>
                    </a:p>
                  </a:txBody>
                  <a:tcPr marL="36830" marR="0" marT="0" marB="36835"/>
                </a:tc>
                <a:tc>
                  <a:txBody>
                    <a:bodyPr/>
                    <a:lstStyle/>
                    <a:p>
                      <a:pPr marL="43180"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7</a:t>
                      </a:r>
                    </a:p>
                  </a:txBody>
                  <a:tcPr marL="36830" marR="36830" marT="0" marB="36835"/>
                </a:tc>
                <a:extLst>
                  <a:ext uri="{0D108BD9-81ED-4DB2-BD59-A6C34878D82A}">
                    <a16:rowId xmlns:a16="http://schemas.microsoft.com/office/drawing/2014/main" val="10007"/>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08"/>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09"/>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10"/>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11"/>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0" marT="0" marB="36835"/>
                </a:tc>
                <a:tc>
                  <a:txBody>
                    <a:bodyPr/>
                    <a:lstStyle/>
                    <a:p>
                      <a:pPr marL="43180"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30" marR="36830" marT="0" marB="36835"/>
                </a:tc>
                <a:extLst>
                  <a:ext uri="{0D108BD9-81ED-4DB2-BD59-A6C34878D82A}">
                    <a16:rowId xmlns:a16="http://schemas.microsoft.com/office/drawing/2014/main" val="10012"/>
                  </a:ext>
                </a:extLst>
              </a:tr>
            </a:tbl>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smtClean="0"/>
              <a:t>Exercise 6</a:t>
            </a:r>
          </a:p>
        </p:txBody>
      </p:sp>
      <p:sp>
        <p:nvSpPr>
          <p:cNvPr id="3" name="Content Placeholder 2"/>
          <p:cNvSpPr>
            <a:spLocks noGrp="1"/>
          </p:cNvSpPr>
          <p:nvPr>
            <p:ph idx="1"/>
          </p:nvPr>
        </p:nvSpPr>
        <p:spPr/>
        <p:txBody>
          <a:bodyPr/>
          <a:lstStyle/>
          <a:p>
            <a:pPr>
              <a:defRPr/>
            </a:pPr>
            <a:r>
              <a:rPr lang="en-US" sz="2177" dirty="0"/>
              <a:t>Draw the bins for Age using</a:t>
            </a:r>
          </a:p>
          <a:p>
            <a:pPr>
              <a:buFont typeface="Arial" pitchFamily="34" charset="0"/>
              <a:buChar char="•"/>
              <a:defRPr/>
            </a:pPr>
            <a:r>
              <a:rPr lang="en-US" sz="2177" dirty="0" err="1"/>
              <a:t>Equi</a:t>
            </a:r>
            <a:r>
              <a:rPr lang="en-US" sz="2177" dirty="0"/>
              <a:t>-width (2 bins) [A=17, </a:t>
            </a:r>
            <a:r>
              <a:rPr lang="en-US" sz="2177" dirty="0" smtClean="0"/>
              <a:t>B=29, </a:t>
            </a:r>
            <a:r>
              <a:rPr lang="en-US" sz="2177" dirty="0"/>
              <a:t>N=2]</a:t>
            </a:r>
          </a:p>
          <a:p>
            <a:pPr lvl="1">
              <a:buFont typeface="Arial" pitchFamily="34" charset="0"/>
              <a:buChar char="•"/>
              <a:defRPr/>
            </a:pPr>
            <a:r>
              <a:rPr lang="en-US" sz="1814" dirty="0">
                <a:ea typeface="+mn-ea"/>
              </a:rPr>
              <a:t>W </a:t>
            </a:r>
            <a:r>
              <a:rPr lang="en-US" sz="1814" dirty="0" smtClean="0">
                <a:ea typeface="+mn-ea"/>
              </a:rPr>
              <a:t>=</a:t>
            </a:r>
          </a:p>
          <a:p>
            <a:pPr lvl="1">
              <a:buFont typeface="Arial" pitchFamily="34" charset="0"/>
              <a:buChar char="•"/>
              <a:defRPr/>
            </a:pPr>
            <a:r>
              <a:rPr lang="en-US" sz="1814" dirty="0" smtClean="0">
                <a:ea typeface="+mn-ea"/>
              </a:rPr>
              <a:t>Bins:</a:t>
            </a:r>
          </a:p>
          <a:p>
            <a:pPr>
              <a:buFont typeface="Arial" pitchFamily="34" charset="0"/>
              <a:buChar char="•"/>
              <a:defRPr/>
            </a:pPr>
            <a:r>
              <a:rPr lang="en-US" sz="2177" dirty="0" err="1" smtClean="0"/>
              <a:t>Equi</a:t>
            </a:r>
            <a:r>
              <a:rPr lang="en-US" sz="2177" dirty="0" smtClean="0"/>
              <a:t>-width </a:t>
            </a:r>
            <a:r>
              <a:rPr lang="en-US" sz="2177" dirty="0"/>
              <a:t>(3 bins)</a:t>
            </a:r>
          </a:p>
          <a:p>
            <a:pPr lvl="1">
              <a:buFont typeface="Arial" pitchFamily="34" charset="0"/>
              <a:buChar char="•"/>
              <a:defRPr/>
            </a:pPr>
            <a:r>
              <a:rPr lang="en-US" sz="1814" dirty="0"/>
              <a:t>W </a:t>
            </a:r>
            <a:r>
              <a:rPr lang="en-US" sz="1814" dirty="0" smtClean="0"/>
              <a:t>=</a:t>
            </a:r>
            <a:endParaRPr lang="en-US" sz="1814" dirty="0"/>
          </a:p>
          <a:p>
            <a:pPr lvl="1">
              <a:buFont typeface="Arial" pitchFamily="34" charset="0"/>
              <a:buChar char="•"/>
              <a:defRPr/>
            </a:pPr>
            <a:r>
              <a:rPr lang="en-US" sz="1814" dirty="0"/>
              <a:t>Bins</a:t>
            </a:r>
            <a:r>
              <a:rPr lang="en-US" sz="1814" dirty="0" smtClean="0"/>
              <a:t>:</a:t>
            </a:r>
            <a:endParaRPr lang="en-US" sz="1814" dirty="0">
              <a:solidFill>
                <a:schemeClr val="bg1"/>
              </a:solidFill>
            </a:endParaRPr>
          </a:p>
          <a:p>
            <a:pPr>
              <a:buFont typeface="Arial" pitchFamily="34" charset="0"/>
              <a:buChar char="•"/>
              <a:defRPr/>
            </a:pPr>
            <a:r>
              <a:rPr lang="en-US" sz="2177" dirty="0" err="1"/>
              <a:t>Equi</a:t>
            </a:r>
            <a:r>
              <a:rPr lang="en-US" sz="2177" dirty="0"/>
              <a:t>-depth (3 </a:t>
            </a:r>
            <a:r>
              <a:rPr lang="en-US" sz="2177" dirty="0" smtClean="0"/>
              <a:t>bins)</a:t>
            </a:r>
            <a:endParaRPr lang="en-US" sz="2177" dirty="0"/>
          </a:p>
          <a:p>
            <a:pPr lvl="1">
              <a:buFont typeface="Arial" pitchFamily="34" charset="0"/>
              <a:buChar char="•"/>
              <a:defRPr/>
            </a:pPr>
            <a:r>
              <a:rPr lang="en-US" sz="1814" dirty="0">
                <a:ea typeface="+mn-ea"/>
              </a:rPr>
              <a:t>Bins</a:t>
            </a:r>
            <a:r>
              <a:rPr lang="en-US" sz="1814" dirty="0" smtClean="0">
                <a:ea typeface="+mn-ea"/>
              </a:rPr>
              <a:t>:</a:t>
            </a:r>
            <a:endParaRPr lang="en-US" sz="1814" dirty="0">
              <a:ea typeface="+mn-ea"/>
            </a:endParaRPr>
          </a:p>
        </p:txBody>
      </p:sp>
      <p:sp>
        <p:nvSpPr>
          <p:cNvPr id="120836" name="Slide Number Placeholder 3"/>
          <p:cNvSpPr>
            <a:spLocks noGrp="1"/>
          </p:cNvSpPr>
          <p:nvPr>
            <p:ph type="sldNum" sz="quarter" idx="10"/>
          </p:nvPr>
        </p:nvSpPr>
        <p:spPr>
          <a:xfrm>
            <a:off x="457200" y="6246813"/>
            <a:ext cx="2125663" cy="469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9pPr>
          </a:lstStyle>
          <a:p>
            <a:pPr algn="l">
              <a:spcBef>
                <a:spcPct val="0"/>
              </a:spcBef>
              <a:buClrTx/>
              <a:buSzTx/>
              <a:buFontTx/>
              <a:buNone/>
            </a:pPr>
            <a:fld id="{A2884669-D59D-421F-978E-876983034C43}" type="slidenum">
              <a:rPr lang="en-US" altLang="en-US" sz="1100" smtClean="0">
                <a:ea typeface="Noto Sans CJK SC Regular" charset="0"/>
                <a:cs typeface="DejaVu Sans" pitchFamily="34" charset="0"/>
              </a:rPr>
              <a:pPr algn="l">
                <a:spcBef>
                  <a:spcPct val="0"/>
                </a:spcBef>
                <a:buClrTx/>
                <a:buSzTx/>
                <a:buFontTx/>
                <a:buNone/>
              </a:pPr>
              <a:t>63</a:t>
            </a:fld>
            <a:endParaRPr lang="en-US" altLang="en-US" sz="1100" smtClean="0">
              <a:ea typeface="Noto Sans CJK SC Regular" charset="0"/>
              <a:cs typeface="DejaVu Sans" pitchFamily="34" charset="0"/>
            </a:endParaRPr>
          </a:p>
        </p:txBody>
      </p:sp>
      <p:sp>
        <p:nvSpPr>
          <p:cNvPr id="14370" name="Rectangle 5"/>
          <p:cNvSpPr>
            <a:spLocks noChangeArrowheads="1"/>
          </p:cNvSpPr>
          <p:nvPr/>
        </p:nvSpPr>
        <p:spPr bwMode="auto">
          <a:xfrm>
            <a:off x="6705600" y="395288"/>
            <a:ext cx="1892300" cy="428625"/>
          </a:xfrm>
          <a:prstGeom prst="rect">
            <a:avLst/>
          </a:prstGeom>
          <a:noFill/>
          <a:ln>
            <a:noFill/>
          </a:ln>
          <a:extLst/>
        </p:spPr>
        <p:txBody>
          <a:bodyPr wrap="none">
            <a:spAutoFit/>
          </a:bodyPr>
          <a:lstStyle/>
          <a:p>
            <a:pPr>
              <a:defRPr/>
            </a:pPr>
            <a:r>
              <a:rPr lang="en-US" altLang="en-US" sz="2177" i="1" dirty="0"/>
              <a:t>W </a:t>
            </a:r>
            <a:r>
              <a:rPr lang="en-US" altLang="en-US" sz="2177" dirty="0"/>
              <a:t>= (</a:t>
            </a:r>
            <a:r>
              <a:rPr lang="en-US" altLang="en-US" sz="2177" i="1" dirty="0"/>
              <a:t>B </a:t>
            </a:r>
            <a:r>
              <a:rPr lang="en-US" altLang="en-US" sz="2177" dirty="0"/>
              <a:t>–</a:t>
            </a:r>
            <a:r>
              <a:rPr lang="en-US" altLang="en-US" sz="2177" i="1" dirty="0"/>
              <a:t>A</a:t>
            </a:r>
            <a:r>
              <a:rPr lang="en-US" altLang="en-US" sz="2177" dirty="0"/>
              <a:t>)/</a:t>
            </a:r>
            <a:r>
              <a:rPr lang="en-US" altLang="en-US" sz="2177" i="1" dirty="0"/>
              <a:t>N</a:t>
            </a:r>
            <a:endParaRPr lang="en-US" altLang="en-US" sz="2177" dirty="0"/>
          </a:p>
        </p:txBody>
      </p:sp>
      <p:graphicFrame>
        <p:nvGraphicFramePr>
          <p:cNvPr id="8" name="Table 7"/>
          <p:cNvGraphicFramePr>
            <a:graphicFrameLocks noGrp="1"/>
          </p:cNvGraphicFramePr>
          <p:nvPr/>
        </p:nvGraphicFramePr>
        <p:xfrm>
          <a:off x="5467350" y="1600200"/>
          <a:ext cx="1187450" cy="3716341"/>
        </p:xfrm>
        <a:graphic>
          <a:graphicData uri="http://schemas.openxmlformats.org/drawingml/2006/table">
            <a:tbl>
              <a:tblPr firstRow="1" bandRow="1">
                <a:tableStyleId>{5C22544A-7EE6-4342-B048-85BDC9FD1C3A}</a:tableStyleId>
              </a:tblPr>
              <a:tblGrid>
                <a:gridCol w="495541">
                  <a:extLst>
                    <a:ext uri="{9D8B030D-6E8A-4147-A177-3AD203B41FA5}">
                      <a16:colId xmlns:a16="http://schemas.microsoft.com/office/drawing/2014/main" val="20000"/>
                    </a:ext>
                  </a:extLst>
                </a:gridCol>
                <a:gridCol w="691909">
                  <a:extLst>
                    <a:ext uri="{9D8B030D-6E8A-4147-A177-3AD203B41FA5}">
                      <a16:colId xmlns:a16="http://schemas.microsoft.com/office/drawing/2014/main" val="20001"/>
                    </a:ext>
                  </a:extLst>
                </a:gridCol>
              </a:tblGrid>
              <a:tr h="530905">
                <a:tc>
                  <a:txBody>
                    <a:bodyPr/>
                    <a:lstStyle/>
                    <a:p>
                      <a:pPr marL="0" marR="0" algn="ctr">
                        <a:spcBef>
                          <a:spcPts val="0"/>
                        </a:spcBef>
                        <a:spcAft>
                          <a:spcPts val="0"/>
                        </a:spcAft>
                      </a:pPr>
                      <a:r>
                        <a:rPr lang="en-US" sz="1500" dirty="0">
                          <a:solidFill>
                            <a:schemeClr val="tx1"/>
                          </a:solidFill>
                          <a:effectLst/>
                        </a:rPr>
                        <a:t>Age</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0" marT="36835" marB="36835"/>
                </a:tc>
                <a:tc>
                  <a:txBody>
                    <a:bodyPr/>
                    <a:lstStyle/>
                    <a:p>
                      <a:pPr marL="0" marR="0" indent="0" algn="ctr">
                        <a:spcBef>
                          <a:spcPts val="0"/>
                        </a:spcBef>
                        <a:spcAft>
                          <a:spcPts val="0"/>
                        </a:spcAft>
                      </a:pPr>
                      <a:r>
                        <a:rPr lang="en-US" sz="1500" dirty="0" smtClean="0">
                          <a:solidFill>
                            <a:schemeClr val="tx1"/>
                          </a:solidFill>
                          <a:effectLst/>
                        </a:rPr>
                        <a:t>Bin</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36848" marT="36835" marB="36835"/>
                </a:tc>
                <a:extLst>
                  <a:ext uri="{0D108BD9-81ED-4DB2-BD59-A6C34878D82A}">
                    <a16:rowId xmlns:a16="http://schemas.microsoft.com/office/drawing/2014/main" val="10000"/>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1"/>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lvl="0" indent="0" algn="ctr" defTabSz="914400" rtl="0" eaLnBrk="1" fontAlgn="auto" latinLnBrk="0" hangingPunct="1">
                        <a:lnSpc>
                          <a:spcPct val="100000"/>
                        </a:lnSpc>
                        <a:spcBef>
                          <a:spcPts val="0"/>
                        </a:spcBef>
                        <a:spcAft>
                          <a:spcPts val="0"/>
                        </a:spcAft>
                        <a:buClrTx/>
                        <a:buSzTx/>
                        <a:buFontTx/>
                        <a:buNone/>
                        <a:tabLst/>
                        <a:defRPr/>
                      </a:pPr>
                      <a:endParaRPr lang="en-US" sz="15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2"/>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3"/>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4"/>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5"/>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6"/>
                  </a:ext>
                </a:extLst>
              </a:tr>
              <a:tr h="265453">
                <a:tc>
                  <a:txBody>
                    <a:bodyPr/>
                    <a:lstStyle/>
                    <a:p>
                      <a:pPr marL="38735"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17</a:t>
                      </a: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7"/>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8"/>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9"/>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0"/>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1"/>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2"/>
                  </a:ext>
                </a:extLst>
              </a:tr>
            </a:tbl>
          </a:graphicData>
        </a:graphic>
      </p:graphicFrame>
      <p:graphicFrame>
        <p:nvGraphicFramePr>
          <p:cNvPr id="9" name="Table 8"/>
          <p:cNvGraphicFramePr>
            <a:graphicFrameLocks noGrp="1"/>
          </p:cNvGraphicFramePr>
          <p:nvPr/>
        </p:nvGraphicFramePr>
        <p:xfrm>
          <a:off x="6705600" y="1600200"/>
          <a:ext cx="1187450" cy="3716341"/>
        </p:xfrm>
        <a:graphic>
          <a:graphicData uri="http://schemas.openxmlformats.org/drawingml/2006/table">
            <a:tbl>
              <a:tblPr firstRow="1" bandRow="1">
                <a:tableStyleId>{5C22544A-7EE6-4342-B048-85BDC9FD1C3A}</a:tableStyleId>
              </a:tblPr>
              <a:tblGrid>
                <a:gridCol w="495541">
                  <a:extLst>
                    <a:ext uri="{9D8B030D-6E8A-4147-A177-3AD203B41FA5}">
                      <a16:colId xmlns:a16="http://schemas.microsoft.com/office/drawing/2014/main" val="20000"/>
                    </a:ext>
                  </a:extLst>
                </a:gridCol>
                <a:gridCol w="691909">
                  <a:extLst>
                    <a:ext uri="{9D8B030D-6E8A-4147-A177-3AD203B41FA5}">
                      <a16:colId xmlns:a16="http://schemas.microsoft.com/office/drawing/2014/main" val="20001"/>
                    </a:ext>
                  </a:extLst>
                </a:gridCol>
              </a:tblGrid>
              <a:tr h="530905">
                <a:tc>
                  <a:txBody>
                    <a:bodyPr/>
                    <a:lstStyle/>
                    <a:p>
                      <a:pPr marL="0" marR="0" algn="ctr">
                        <a:spcBef>
                          <a:spcPts val="0"/>
                        </a:spcBef>
                        <a:spcAft>
                          <a:spcPts val="0"/>
                        </a:spcAft>
                      </a:pPr>
                      <a:r>
                        <a:rPr lang="en-US" sz="1500" dirty="0">
                          <a:solidFill>
                            <a:schemeClr val="tx1"/>
                          </a:solidFill>
                          <a:effectLst/>
                        </a:rPr>
                        <a:t>Age</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0" marT="36835" marB="36835"/>
                </a:tc>
                <a:tc>
                  <a:txBody>
                    <a:bodyPr/>
                    <a:lstStyle/>
                    <a:p>
                      <a:pPr marL="0" marR="0" indent="0" algn="ctr">
                        <a:spcBef>
                          <a:spcPts val="0"/>
                        </a:spcBef>
                        <a:spcAft>
                          <a:spcPts val="0"/>
                        </a:spcAft>
                      </a:pPr>
                      <a:r>
                        <a:rPr lang="en-US" sz="1500" dirty="0" smtClean="0">
                          <a:solidFill>
                            <a:schemeClr val="tx1"/>
                          </a:solidFill>
                          <a:effectLst/>
                        </a:rPr>
                        <a:t>Bin</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36848" marT="36835" marB="36835"/>
                </a:tc>
                <a:extLst>
                  <a:ext uri="{0D108BD9-81ED-4DB2-BD59-A6C34878D82A}">
                    <a16:rowId xmlns:a16="http://schemas.microsoft.com/office/drawing/2014/main" val="10000"/>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1"/>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2"/>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3"/>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4"/>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5"/>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6"/>
                  </a:ext>
                </a:extLst>
              </a:tr>
              <a:tr h="265453">
                <a:tc>
                  <a:txBody>
                    <a:bodyPr/>
                    <a:lstStyle/>
                    <a:p>
                      <a:pPr marL="38735"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17</a:t>
                      </a: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7"/>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8"/>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9"/>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0"/>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1"/>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2"/>
                  </a:ext>
                </a:extLst>
              </a:tr>
            </a:tbl>
          </a:graphicData>
        </a:graphic>
      </p:graphicFrame>
      <p:graphicFrame>
        <p:nvGraphicFramePr>
          <p:cNvPr id="10" name="Table 9"/>
          <p:cNvGraphicFramePr>
            <a:graphicFrameLocks noGrp="1"/>
          </p:cNvGraphicFramePr>
          <p:nvPr/>
        </p:nvGraphicFramePr>
        <p:xfrm>
          <a:off x="7956550" y="1600200"/>
          <a:ext cx="1187450" cy="3716341"/>
        </p:xfrm>
        <a:graphic>
          <a:graphicData uri="http://schemas.openxmlformats.org/drawingml/2006/table">
            <a:tbl>
              <a:tblPr firstRow="1" bandRow="1">
                <a:tableStyleId>{5C22544A-7EE6-4342-B048-85BDC9FD1C3A}</a:tableStyleId>
              </a:tblPr>
              <a:tblGrid>
                <a:gridCol w="495541">
                  <a:extLst>
                    <a:ext uri="{9D8B030D-6E8A-4147-A177-3AD203B41FA5}">
                      <a16:colId xmlns:a16="http://schemas.microsoft.com/office/drawing/2014/main" val="20000"/>
                    </a:ext>
                  </a:extLst>
                </a:gridCol>
                <a:gridCol w="691909">
                  <a:extLst>
                    <a:ext uri="{9D8B030D-6E8A-4147-A177-3AD203B41FA5}">
                      <a16:colId xmlns:a16="http://schemas.microsoft.com/office/drawing/2014/main" val="20001"/>
                    </a:ext>
                  </a:extLst>
                </a:gridCol>
              </a:tblGrid>
              <a:tr h="530905">
                <a:tc>
                  <a:txBody>
                    <a:bodyPr/>
                    <a:lstStyle/>
                    <a:p>
                      <a:pPr marL="0" marR="0" algn="ctr">
                        <a:spcBef>
                          <a:spcPts val="0"/>
                        </a:spcBef>
                        <a:spcAft>
                          <a:spcPts val="0"/>
                        </a:spcAft>
                      </a:pPr>
                      <a:r>
                        <a:rPr lang="en-US" sz="1500" dirty="0">
                          <a:solidFill>
                            <a:schemeClr val="tx1"/>
                          </a:solidFill>
                          <a:effectLst/>
                        </a:rPr>
                        <a:t>Age</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0" marT="36835" marB="36835"/>
                </a:tc>
                <a:tc>
                  <a:txBody>
                    <a:bodyPr/>
                    <a:lstStyle/>
                    <a:p>
                      <a:pPr marL="0" marR="0" indent="0" algn="ctr">
                        <a:spcBef>
                          <a:spcPts val="0"/>
                        </a:spcBef>
                        <a:spcAft>
                          <a:spcPts val="0"/>
                        </a:spcAft>
                      </a:pPr>
                      <a:r>
                        <a:rPr lang="en-US" sz="1500" dirty="0" smtClean="0">
                          <a:solidFill>
                            <a:schemeClr val="tx1"/>
                          </a:solidFill>
                          <a:effectLst/>
                        </a:rPr>
                        <a:t>Bin</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36848" marT="36835" marB="36835"/>
                </a:tc>
                <a:extLst>
                  <a:ext uri="{0D108BD9-81ED-4DB2-BD59-A6C34878D82A}">
                    <a16:rowId xmlns:a16="http://schemas.microsoft.com/office/drawing/2014/main" val="10000"/>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1"/>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2"/>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3"/>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4"/>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5"/>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6"/>
                  </a:ext>
                </a:extLst>
              </a:tr>
              <a:tr h="265453">
                <a:tc>
                  <a:txBody>
                    <a:bodyPr/>
                    <a:lstStyle/>
                    <a:p>
                      <a:pPr marL="38735"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17</a:t>
                      </a: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7"/>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8"/>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9"/>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0"/>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1"/>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2"/>
                  </a:ext>
                </a:extLst>
              </a:tr>
            </a:tbl>
          </a:graphicData>
        </a:graphic>
      </p:graphicFrame>
      <p:sp>
        <p:nvSpPr>
          <p:cNvPr id="120970" name="TextBox 10"/>
          <p:cNvSpPr txBox="1">
            <a:spLocks noChangeArrowheads="1"/>
          </p:cNvSpPr>
          <p:nvPr/>
        </p:nvSpPr>
        <p:spPr bwMode="auto">
          <a:xfrm>
            <a:off x="5410200" y="954088"/>
            <a:ext cx="1263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t>Equi-width</a:t>
            </a:r>
          </a:p>
          <a:p>
            <a:pPr algn="ctr">
              <a:spcBef>
                <a:spcPct val="0"/>
              </a:spcBef>
              <a:buClrTx/>
              <a:buSzTx/>
              <a:buFontTx/>
              <a:buNone/>
            </a:pPr>
            <a:r>
              <a:rPr lang="en-US" altLang="en-US" sz="1800"/>
              <a:t>(2 bins)</a:t>
            </a:r>
          </a:p>
        </p:txBody>
      </p:sp>
      <p:sp>
        <p:nvSpPr>
          <p:cNvPr id="120971" name="TextBox 11"/>
          <p:cNvSpPr txBox="1">
            <a:spLocks noChangeArrowheads="1"/>
          </p:cNvSpPr>
          <p:nvPr/>
        </p:nvSpPr>
        <p:spPr bwMode="auto">
          <a:xfrm>
            <a:off x="6661150" y="954088"/>
            <a:ext cx="1263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t>Equi-width</a:t>
            </a:r>
          </a:p>
          <a:p>
            <a:pPr algn="ctr">
              <a:spcBef>
                <a:spcPct val="0"/>
              </a:spcBef>
              <a:buClrTx/>
              <a:buSzTx/>
              <a:buFontTx/>
              <a:buNone/>
            </a:pPr>
            <a:r>
              <a:rPr lang="en-US" altLang="en-US" sz="1800"/>
              <a:t>(3 bins)</a:t>
            </a:r>
          </a:p>
        </p:txBody>
      </p:sp>
      <p:sp>
        <p:nvSpPr>
          <p:cNvPr id="120972" name="TextBox 12"/>
          <p:cNvSpPr txBox="1">
            <a:spLocks noChangeArrowheads="1"/>
          </p:cNvSpPr>
          <p:nvPr/>
        </p:nvSpPr>
        <p:spPr bwMode="auto">
          <a:xfrm>
            <a:off x="7867650" y="954088"/>
            <a:ext cx="12906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t>Equi-depth</a:t>
            </a:r>
          </a:p>
          <a:p>
            <a:pPr algn="ctr">
              <a:spcBef>
                <a:spcPct val="0"/>
              </a:spcBef>
              <a:buClrTx/>
              <a:buSzTx/>
              <a:buFontTx/>
              <a:buNone/>
            </a:pPr>
            <a:r>
              <a:rPr lang="en-US" altLang="en-US" sz="1800"/>
              <a:t>(3 bins)</a:t>
            </a:r>
          </a:p>
        </p:txBody>
      </p:sp>
      <p:cxnSp>
        <p:nvCxnSpPr>
          <p:cNvPr id="120973" name="Straight Connector 13"/>
          <p:cNvCxnSpPr>
            <a:cxnSpLocks noChangeShapeType="1"/>
          </p:cNvCxnSpPr>
          <p:nvPr/>
        </p:nvCxnSpPr>
        <p:spPr bwMode="auto">
          <a:xfrm>
            <a:off x="6681788" y="914400"/>
            <a:ext cx="23812" cy="44942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0974" name="Straight Connector 14"/>
          <p:cNvCxnSpPr>
            <a:cxnSpLocks noChangeShapeType="1"/>
          </p:cNvCxnSpPr>
          <p:nvPr/>
        </p:nvCxnSpPr>
        <p:spPr bwMode="auto">
          <a:xfrm>
            <a:off x="7915275" y="914400"/>
            <a:ext cx="23813" cy="44942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smtClean="0"/>
              <a:t>Exercise 6</a:t>
            </a:r>
          </a:p>
        </p:txBody>
      </p:sp>
      <p:sp>
        <p:nvSpPr>
          <p:cNvPr id="3" name="Content Placeholder 2"/>
          <p:cNvSpPr>
            <a:spLocks noGrp="1"/>
          </p:cNvSpPr>
          <p:nvPr>
            <p:ph idx="1"/>
          </p:nvPr>
        </p:nvSpPr>
        <p:spPr>
          <a:xfrm>
            <a:off x="304800" y="1295400"/>
            <a:ext cx="4800600" cy="5181600"/>
          </a:xfrm>
        </p:spPr>
        <p:txBody>
          <a:bodyPr/>
          <a:lstStyle/>
          <a:p>
            <a:pPr>
              <a:defRPr/>
            </a:pPr>
            <a:r>
              <a:rPr lang="en-US" sz="1800" dirty="0"/>
              <a:t>Draw the bins for Age using</a:t>
            </a:r>
          </a:p>
          <a:p>
            <a:pPr>
              <a:buFont typeface="Arial" pitchFamily="34" charset="0"/>
              <a:buChar char="•"/>
              <a:defRPr/>
            </a:pPr>
            <a:r>
              <a:rPr lang="en-US" sz="1800" dirty="0" err="1"/>
              <a:t>Equi</a:t>
            </a:r>
            <a:r>
              <a:rPr lang="en-US" sz="1800" dirty="0"/>
              <a:t>-width (2 bins) [A=17, </a:t>
            </a:r>
            <a:r>
              <a:rPr lang="en-US" sz="1800" dirty="0" smtClean="0"/>
              <a:t>B=29, </a:t>
            </a:r>
            <a:r>
              <a:rPr lang="en-US" sz="1800" dirty="0"/>
              <a:t>N=2]</a:t>
            </a:r>
          </a:p>
          <a:p>
            <a:pPr lvl="1">
              <a:buFont typeface="Arial" pitchFamily="34" charset="0"/>
              <a:buChar char="•"/>
              <a:defRPr/>
            </a:pPr>
            <a:r>
              <a:rPr lang="en-US" sz="1600" dirty="0">
                <a:ea typeface="+mn-ea"/>
              </a:rPr>
              <a:t>W = (</a:t>
            </a:r>
            <a:r>
              <a:rPr lang="en-US" sz="1600" dirty="0" smtClean="0">
                <a:ea typeface="+mn-ea"/>
              </a:rPr>
              <a:t>29-17</a:t>
            </a:r>
            <a:r>
              <a:rPr lang="en-US" sz="1600" dirty="0">
                <a:ea typeface="+mn-ea"/>
              </a:rPr>
              <a:t>)/2 = </a:t>
            </a:r>
            <a:r>
              <a:rPr lang="en-US" sz="1600" dirty="0" smtClean="0">
                <a:ea typeface="+mn-ea"/>
              </a:rPr>
              <a:t>6</a:t>
            </a:r>
            <a:endParaRPr lang="en-US" sz="1600" dirty="0">
              <a:ea typeface="+mn-ea"/>
            </a:endParaRPr>
          </a:p>
          <a:p>
            <a:pPr lvl="1">
              <a:buFont typeface="Arial" pitchFamily="34" charset="0"/>
              <a:buChar char="•"/>
              <a:defRPr/>
            </a:pPr>
            <a:r>
              <a:rPr lang="en-US" sz="1600" dirty="0">
                <a:ea typeface="+mn-ea"/>
              </a:rPr>
              <a:t>Bins: </a:t>
            </a:r>
            <a:r>
              <a:rPr lang="en-US" sz="1600" dirty="0" smtClean="0">
                <a:ea typeface="+mn-ea"/>
              </a:rPr>
              <a:t>17 to 23, &gt;23 to 29</a:t>
            </a:r>
            <a:endParaRPr lang="en-US" sz="1600" dirty="0">
              <a:ea typeface="+mn-ea"/>
            </a:endParaRPr>
          </a:p>
          <a:p>
            <a:pPr>
              <a:buFont typeface="Arial" pitchFamily="34" charset="0"/>
              <a:buChar char="•"/>
              <a:defRPr/>
            </a:pPr>
            <a:r>
              <a:rPr lang="en-US" sz="1800" dirty="0" err="1"/>
              <a:t>Equi</a:t>
            </a:r>
            <a:r>
              <a:rPr lang="en-US" sz="1800" dirty="0"/>
              <a:t>-width (3 bins)</a:t>
            </a:r>
          </a:p>
          <a:p>
            <a:pPr lvl="1">
              <a:buFont typeface="Arial" pitchFamily="34" charset="0"/>
              <a:buChar char="•"/>
              <a:defRPr/>
            </a:pPr>
            <a:r>
              <a:rPr lang="en-US" sz="1600" dirty="0"/>
              <a:t>W = (</a:t>
            </a:r>
            <a:r>
              <a:rPr lang="en-US" sz="1600" dirty="0" smtClean="0"/>
              <a:t>29-17</a:t>
            </a:r>
            <a:r>
              <a:rPr lang="en-US" sz="1600" dirty="0"/>
              <a:t>)/3 = </a:t>
            </a:r>
            <a:r>
              <a:rPr lang="en-US" sz="1600" dirty="0" smtClean="0"/>
              <a:t>4</a:t>
            </a:r>
            <a:endParaRPr lang="en-US" sz="1600" dirty="0"/>
          </a:p>
          <a:p>
            <a:pPr lvl="1">
              <a:buFont typeface="Arial" pitchFamily="34" charset="0"/>
              <a:buChar char="•"/>
              <a:defRPr/>
            </a:pPr>
            <a:r>
              <a:rPr lang="en-US" sz="1600" dirty="0"/>
              <a:t>Bins: </a:t>
            </a:r>
            <a:r>
              <a:rPr lang="en-US" sz="1600" dirty="0" smtClean="0"/>
              <a:t>17 to 21</a:t>
            </a:r>
            <a:r>
              <a:rPr lang="en-US" sz="1600" dirty="0" smtClean="0">
                <a:solidFill>
                  <a:schemeClr val="bg1"/>
                </a:solidFill>
              </a:rPr>
              <a:t>3</a:t>
            </a:r>
            <a:r>
              <a:rPr lang="en-US" sz="1600" dirty="0">
                <a:solidFill>
                  <a:schemeClr val="bg1"/>
                </a:solidFill>
              </a:rPr>
              <a:t>)</a:t>
            </a:r>
            <a:r>
              <a:rPr lang="en-US" sz="1600" dirty="0"/>
              <a:t>, </a:t>
            </a:r>
            <a:r>
              <a:rPr lang="en-US" sz="1600" dirty="0" smtClean="0"/>
              <a:t>&gt;21 to 25 , &gt;25 to 29 </a:t>
            </a:r>
            <a:r>
              <a:rPr lang="en-US" sz="1600" dirty="0">
                <a:solidFill>
                  <a:schemeClr val="bg1"/>
                </a:solidFill>
              </a:rPr>
              <a:t>(1)</a:t>
            </a:r>
          </a:p>
          <a:p>
            <a:pPr>
              <a:buFont typeface="Arial" pitchFamily="34" charset="0"/>
              <a:buChar char="•"/>
              <a:defRPr/>
            </a:pPr>
            <a:r>
              <a:rPr lang="en-US" sz="1800" dirty="0" err="1"/>
              <a:t>Equi</a:t>
            </a:r>
            <a:r>
              <a:rPr lang="en-US" sz="1800" dirty="0"/>
              <a:t>-depth (3 </a:t>
            </a:r>
            <a:r>
              <a:rPr lang="en-US" sz="1800" dirty="0" smtClean="0"/>
              <a:t>bins)</a:t>
            </a:r>
            <a:endParaRPr lang="en-US" sz="1800" dirty="0"/>
          </a:p>
          <a:p>
            <a:pPr lvl="1">
              <a:buFont typeface="Arial" pitchFamily="34" charset="0"/>
              <a:buChar char="•"/>
              <a:defRPr/>
            </a:pPr>
            <a:r>
              <a:rPr lang="en-US" sz="1600" dirty="0" smtClean="0">
                <a:ea typeface="+mn-ea"/>
              </a:rPr>
              <a:t>Sort the numbers:</a:t>
            </a:r>
          </a:p>
          <a:p>
            <a:pPr marL="914400" lvl="2" indent="0">
              <a:buFont typeface="Wingdings" panose="05000000000000000000" pitchFamily="2" charset="2"/>
              <a:buNone/>
              <a:defRPr/>
            </a:pPr>
            <a:r>
              <a:rPr lang="en-US" sz="1200" dirty="0">
                <a:ea typeface="+mn-ea"/>
              </a:rPr>
              <a:t>17, 18, 18, 19, 19, 20, 20, 21, 22, 23, 23, </a:t>
            </a:r>
            <a:r>
              <a:rPr lang="en-US" sz="1200" dirty="0" smtClean="0">
                <a:ea typeface="+mn-ea"/>
              </a:rPr>
              <a:t>29</a:t>
            </a:r>
          </a:p>
          <a:p>
            <a:pPr lvl="1">
              <a:buFont typeface="Arial" pitchFamily="34" charset="0"/>
              <a:buChar char="•"/>
              <a:defRPr/>
            </a:pPr>
            <a:r>
              <a:rPr lang="en-US" sz="1600" dirty="0" smtClean="0">
                <a:ea typeface="+mn-ea"/>
              </a:rPr>
              <a:t>Divide into three groups</a:t>
            </a:r>
          </a:p>
          <a:p>
            <a:pPr marL="914400" lvl="2" indent="0">
              <a:buFont typeface="Wingdings" panose="05000000000000000000" pitchFamily="2" charset="2"/>
              <a:buNone/>
              <a:defRPr/>
            </a:pPr>
            <a:r>
              <a:rPr lang="en-US" sz="1200" dirty="0">
                <a:solidFill>
                  <a:srgbClr val="FF0000"/>
                </a:solidFill>
              </a:rPr>
              <a:t>17, 18, </a:t>
            </a:r>
            <a:r>
              <a:rPr lang="en-US" sz="1200" dirty="0" smtClean="0">
                <a:solidFill>
                  <a:srgbClr val="FF0000"/>
                </a:solidFill>
              </a:rPr>
              <a:t>18, 18 </a:t>
            </a:r>
            <a:r>
              <a:rPr lang="en-US" sz="1200" dirty="0" smtClean="0"/>
              <a:t>| </a:t>
            </a:r>
            <a:r>
              <a:rPr lang="en-US" sz="1200" dirty="0" smtClean="0">
                <a:solidFill>
                  <a:schemeClr val="accent1">
                    <a:lumMod val="75000"/>
                  </a:schemeClr>
                </a:solidFill>
              </a:rPr>
              <a:t>19</a:t>
            </a:r>
            <a:r>
              <a:rPr lang="en-US" sz="1200" dirty="0">
                <a:solidFill>
                  <a:schemeClr val="accent1">
                    <a:lumMod val="75000"/>
                  </a:schemeClr>
                </a:solidFill>
              </a:rPr>
              <a:t>, 20, </a:t>
            </a:r>
            <a:r>
              <a:rPr lang="en-US" sz="1200" dirty="0" smtClean="0">
                <a:solidFill>
                  <a:schemeClr val="accent1">
                    <a:lumMod val="75000"/>
                  </a:schemeClr>
                </a:solidFill>
              </a:rPr>
              <a:t>20, 21 </a:t>
            </a:r>
            <a:r>
              <a:rPr lang="en-US" sz="1200" dirty="0" smtClean="0"/>
              <a:t>| </a:t>
            </a:r>
            <a:r>
              <a:rPr lang="en-US" sz="1200" dirty="0">
                <a:solidFill>
                  <a:srgbClr val="00B0F0"/>
                </a:solidFill>
              </a:rPr>
              <a:t>22, 23, 23, </a:t>
            </a:r>
            <a:r>
              <a:rPr lang="en-US" sz="1200" dirty="0" smtClean="0">
                <a:solidFill>
                  <a:srgbClr val="00B0F0"/>
                </a:solidFill>
              </a:rPr>
              <a:t>29</a:t>
            </a:r>
            <a:endParaRPr lang="en-US" sz="1200" dirty="0" smtClean="0">
              <a:solidFill>
                <a:srgbClr val="00B0F0"/>
              </a:solidFill>
              <a:ea typeface="+mn-ea"/>
            </a:endParaRPr>
          </a:p>
          <a:p>
            <a:pPr lvl="1">
              <a:buFont typeface="Arial" pitchFamily="34" charset="0"/>
              <a:buChar char="•"/>
              <a:defRPr/>
            </a:pPr>
            <a:r>
              <a:rPr lang="en-US" sz="1600" dirty="0" smtClean="0">
                <a:ea typeface="+mn-ea"/>
              </a:rPr>
              <a:t>Bins</a:t>
            </a:r>
            <a:r>
              <a:rPr lang="en-US" sz="1600" dirty="0">
                <a:ea typeface="+mn-ea"/>
              </a:rPr>
              <a:t>: </a:t>
            </a:r>
            <a:r>
              <a:rPr lang="en-US" sz="1600" dirty="0" smtClean="0">
                <a:ea typeface="+mn-ea"/>
              </a:rPr>
              <a:t>17-18, 19-21, 22-29</a:t>
            </a:r>
            <a:endParaRPr lang="en-US" sz="1600" dirty="0">
              <a:ea typeface="+mn-ea"/>
            </a:endParaRPr>
          </a:p>
        </p:txBody>
      </p:sp>
      <p:sp>
        <p:nvSpPr>
          <p:cNvPr id="121860" name="Slide Number Placeholder 3"/>
          <p:cNvSpPr>
            <a:spLocks noGrp="1"/>
          </p:cNvSpPr>
          <p:nvPr>
            <p:ph type="sldNum" sz="quarter" idx="10"/>
          </p:nvPr>
        </p:nvSpPr>
        <p:spPr>
          <a:xfrm>
            <a:off x="457200" y="6246813"/>
            <a:ext cx="2125663" cy="469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000">
                <a:solidFill>
                  <a:schemeClr val="tx1"/>
                </a:solidFill>
                <a:latin typeface="Tahoma" panose="020B0604030504040204" pitchFamily="34" charset="0"/>
              </a:defRPr>
            </a:lvl9pPr>
          </a:lstStyle>
          <a:p>
            <a:pPr algn="l">
              <a:spcBef>
                <a:spcPct val="0"/>
              </a:spcBef>
              <a:buClrTx/>
              <a:buSzTx/>
              <a:buFontTx/>
              <a:buNone/>
            </a:pPr>
            <a:fld id="{E616476D-91C4-4324-9831-411B1D49CB44}" type="slidenum">
              <a:rPr lang="en-US" altLang="en-US" sz="1100" smtClean="0">
                <a:ea typeface="Noto Sans CJK SC Regular" charset="0"/>
                <a:cs typeface="DejaVu Sans" pitchFamily="34" charset="0"/>
              </a:rPr>
              <a:pPr algn="l">
                <a:spcBef>
                  <a:spcPct val="0"/>
                </a:spcBef>
                <a:buClrTx/>
                <a:buSzTx/>
                <a:buFontTx/>
                <a:buNone/>
              </a:pPr>
              <a:t>64</a:t>
            </a:fld>
            <a:endParaRPr lang="en-US" altLang="en-US" sz="1100" smtClean="0">
              <a:ea typeface="Noto Sans CJK SC Regular" charset="0"/>
              <a:cs typeface="DejaVu Sans" pitchFamily="34" charset="0"/>
            </a:endParaRPr>
          </a:p>
        </p:txBody>
      </p:sp>
      <p:sp>
        <p:nvSpPr>
          <p:cNvPr id="14372" name="TextBox 8"/>
          <p:cNvSpPr txBox="1">
            <a:spLocks noChangeArrowheads="1"/>
          </p:cNvSpPr>
          <p:nvPr/>
        </p:nvSpPr>
        <p:spPr bwMode="auto">
          <a:xfrm>
            <a:off x="287338" y="0"/>
            <a:ext cx="1352550" cy="427038"/>
          </a:xfrm>
          <a:prstGeom prst="rect">
            <a:avLst/>
          </a:prstGeom>
          <a:noFill/>
          <a:ln>
            <a:noFill/>
          </a:ln>
          <a:extLst/>
        </p:spPr>
        <p:txBody>
          <a:bodyPr wrap="none">
            <a:spAutoFit/>
          </a:bodyPr>
          <a:lstStyle/>
          <a:p>
            <a:pPr>
              <a:defRPr/>
            </a:pPr>
            <a:r>
              <a:rPr lang="en-US" altLang="en-US" sz="2177" dirty="0"/>
              <a:t>17+6=23</a:t>
            </a:r>
          </a:p>
        </p:txBody>
      </p:sp>
      <p:cxnSp>
        <p:nvCxnSpPr>
          <p:cNvPr id="121862" name="Straight Arrow Connector 10"/>
          <p:cNvCxnSpPr>
            <a:cxnSpLocks noChangeShapeType="1"/>
          </p:cNvCxnSpPr>
          <p:nvPr/>
        </p:nvCxnSpPr>
        <p:spPr bwMode="auto">
          <a:xfrm>
            <a:off x="1371600" y="427038"/>
            <a:ext cx="914400" cy="18589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74" name="TextBox 11"/>
          <p:cNvSpPr txBox="1">
            <a:spLocks noChangeArrowheads="1"/>
          </p:cNvSpPr>
          <p:nvPr/>
        </p:nvSpPr>
        <p:spPr bwMode="auto">
          <a:xfrm>
            <a:off x="1806575" y="0"/>
            <a:ext cx="1352550" cy="427038"/>
          </a:xfrm>
          <a:prstGeom prst="rect">
            <a:avLst/>
          </a:prstGeom>
          <a:noFill/>
          <a:ln>
            <a:noFill/>
          </a:ln>
          <a:extLst/>
        </p:spPr>
        <p:txBody>
          <a:bodyPr wrap="none">
            <a:spAutoFit/>
          </a:bodyPr>
          <a:lstStyle/>
          <a:p>
            <a:pPr>
              <a:defRPr/>
            </a:pPr>
            <a:r>
              <a:rPr lang="en-US" altLang="en-US" sz="2177" dirty="0"/>
              <a:t>23+6=29</a:t>
            </a:r>
          </a:p>
        </p:txBody>
      </p:sp>
      <p:cxnSp>
        <p:nvCxnSpPr>
          <p:cNvPr id="121864" name="Straight Arrow Connector 14"/>
          <p:cNvCxnSpPr>
            <a:cxnSpLocks noChangeShapeType="1"/>
          </p:cNvCxnSpPr>
          <p:nvPr/>
        </p:nvCxnSpPr>
        <p:spPr bwMode="auto">
          <a:xfrm>
            <a:off x="2895600" y="427038"/>
            <a:ext cx="320675" cy="18589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2" name="Table 11"/>
          <p:cNvGraphicFramePr>
            <a:graphicFrameLocks noGrp="1"/>
          </p:cNvGraphicFramePr>
          <p:nvPr/>
        </p:nvGraphicFramePr>
        <p:xfrm>
          <a:off x="5334000" y="1600200"/>
          <a:ext cx="1295400" cy="3716341"/>
        </p:xfrm>
        <a:graphic>
          <a:graphicData uri="http://schemas.openxmlformats.org/drawingml/2006/table">
            <a:tbl>
              <a:tblPr firstRow="1" bandRow="1">
                <a:tableStyleId>{5C22544A-7EE6-4342-B048-85BDC9FD1C3A}</a:tableStyleId>
              </a:tblPr>
              <a:tblGrid>
                <a:gridCol w="319414">
                  <a:extLst>
                    <a:ext uri="{9D8B030D-6E8A-4147-A177-3AD203B41FA5}">
                      <a16:colId xmlns:a16="http://schemas.microsoft.com/office/drawing/2014/main" val="20000"/>
                    </a:ext>
                  </a:extLst>
                </a:gridCol>
                <a:gridCol w="975986">
                  <a:extLst>
                    <a:ext uri="{9D8B030D-6E8A-4147-A177-3AD203B41FA5}">
                      <a16:colId xmlns:a16="http://schemas.microsoft.com/office/drawing/2014/main" val="20001"/>
                    </a:ext>
                  </a:extLst>
                </a:gridCol>
              </a:tblGrid>
              <a:tr h="530905">
                <a:tc>
                  <a:txBody>
                    <a:bodyPr/>
                    <a:lstStyle/>
                    <a:p>
                      <a:pPr marL="0" marR="0" algn="ctr">
                        <a:spcBef>
                          <a:spcPts val="0"/>
                        </a:spcBef>
                        <a:spcAft>
                          <a:spcPts val="0"/>
                        </a:spcAft>
                      </a:pPr>
                      <a:r>
                        <a:rPr lang="en-US" sz="1500" dirty="0">
                          <a:solidFill>
                            <a:schemeClr val="tx1"/>
                          </a:solidFill>
                          <a:effectLst/>
                        </a:rPr>
                        <a:t>Age</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0" marT="36835" marB="36835"/>
                </a:tc>
                <a:tc>
                  <a:txBody>
                    <a:bodyPr/>
                    <a:lstStyle/>
                    <a:p>
                      <a:pPr marL="0" marR="0" indent="0" algn="ctr">
                        <a:spcBef>
                          <a:spcPts val="0"/>
                        </a:spcBef>
                        <a:spcAft>
                          <a:spcPts val="0"/>
                        </a:spcAft>
                      </a:pPr>
                      <a:r>
                        <a:rPr lang="en-US" sz="1500" dirty="0" smtClean="0">
                          <a:solidFill>
                            <a:schemeClr val="tx1"/>
                          </a:solidFill>
                          <a:effectLst/>
                        </a:rPr>
                        <a:t>Bin</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36848" marT="36835" marB="36835"/>
                </a:tc>
                <a:extLst>
                  <a:ext uri="{0D108BD9-81ED-4DB2-BD59-A6C34878D82A}">
                    <a16:rowId xmlns:a16="http://schemas.microsoft.com/office/drawing/2014/main" val="10000"/>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1"/>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lvl="0" indent="0" algn="ctr" defTabSz="914400" rtl="0" eaLnBrk="1" fontAlgn="auto" latinLnBrk="0" hangingPunct="1">
                        <a:lnSpc>
                          <a:spcPct val="100000"/>
                        </a:lnSpc>
                        <a:spcBef>
                          <a:spcPts val="0"/>
                        </a:spcBef>
                        <a:spcAft>
                          <a:spcPts val="0"/>
                        </a:spcAft>
                        <a:buClrTx/>
                        <a:buSzTx/>
                        <a:buFontTx/>
                        <a:buNone/>
                        <a:tabLst/>
                        <a:defRPr/>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p>
                  </a:txBody>
                  <a:tcPr marL="36848" marR="36848" marT="0" marB="36835"/>
                </a:tc>
                <a:extLst>
                  <a:ext uri="{0D108BD9-81ED-4DB2-BD59-A6C34878D82A}">
                    <a16:rowId xmlns:a16="http://schemas.microsoft.com/office/drawing/2014/main" val="10002"/>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3"/>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4"/>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5"/>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6"/>
                  </a:ext>
                </a:extLst>
              </a:tr>
              <a:tr h="265453">
                <a:tc>
                  <a:txBody>
                    <a:bodyPr/>
                    <a:lstStyle/>
                    <a:p>
                      <a:pPr marL="38735"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17</a:t>
                      </a: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7"/>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&gt;23 to 29</a:t>
                      </a:r>
                    </a:p>
                  </a:txBody>
                  <a:tcPr marL="36848" marR="36848" marT="0" marB="36835"/>
                </a:tc>
                <a:extLst>
                  <a:ext uri="{0D108BD9-81ED-4DB2-BD59-A6C34878D82A}">
                    <a16:rowId xmlns:a16="http://schemas.microsoft.com/office/drawing/2014/main" val="10008"/>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9"/>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0"/>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1"/>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17-23</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2"/>
                  </a:ext>
                </a:extLst>
              </a:tr>
            </a:tbl>
          </a:graphicData>
        </a:graphic>
      </p:graphicFrame>
      <p:sp>
        <p:nvSpPr>
          <p:cNvPr id="13" name="Rectangle 5"/>
          <p:cNvSpPr>
            <a:spLocks noChangeArrowheads="1"/>
          </p:cNvSpPr>
          <p:nvPr/>
        </p:nvSpPr>
        <p:spPr bwMode="auto">
          <a:xfrm>
            <a:off x="6705600" y="395288"/>
            <a:ext cx="1892300" cy="428625"/>
          </a:xfrm>
          <a:prstGeom prst="rect">
            <a:avLst/>
          </a:prstGeom>
          <a:noFill/>
          <a:ln>
            <a:noFill/>
          </a:ln>
          <a:extLst/>
        </p:spPr>
        <p:txBody>
          <a:bodyPr wrap="none">
            <a:spAutoFit/>
          </a:bodyPr>
          <a:lstStyle/>
          <a:p>
            <a:pPr>
              <a:defRPr/>
            </a:pPr>
            <a:r>
              <a:rPr lang="en-US" altLang="en-US" sz="2177" i="1" dirty="0"/>
              <a:t>W </a:t>
            </a:r>
            <a:r>
              <a:rPr lang="en-US" altLang="en-US" sz="2177" dirty="0"/>
              <a:t>= (</a:t>
            </a:r>
            <a:r>
              <a:rPr lang="en-US" altLang="en-US" sz="2177" i="1" dirty="0"/>
              <a:t>B </a:t>
            </a:r>
            <a:r>
              <a:rPr lang="en-US" altLang="en-US" sz="2177" dirty="0"/>
              <a:t>–</a:t>
            </a:r>
            <a:r>
              <a:rPr lang="en-US" altLang="en-US" sz="2177" i="1" dirty="0"/>
              <a:t>A</a:t>
            </a:r>
            <a:r>
              <a:rPr lang="en-US" altLang="en-US" sz="2177" dirty="0"/>
              <a:t>)/</a:t>
            </a:r>
            <a:r>
              <a:rPr lang="en-US" altLang="en-US" sz="2177" i="1" dirty="0"/>
              <a:t>N</a:t>
            </a:r>
            <a:endParaRPr lang="en-US" altLang="en-US" sz="2177" dirty="0"/>
          </a:p>
        </p:txBody>
      </p:sp>
      <p:graphicFrame>
        <p:nvGraphicFramePr>
          <p:cNvPr id="17" name="Table 16"/>
          <p:cNvGraphicFramePr>
            <a:graphicFrameLocks noGrp="1"/>
          </p:cNvGraphicFramePr>
          <p:nvPr/>
        </p:nvGraphicFramePr>
        <p:xfrm>
          <a:off x="6653213" y="1600200"/>
          <a:ext cx="1254125" cy="3716341"/>
        </p:xfrm>
        <a:graphic>
          <a:graphicData uri="http://schemas.openxmlformats.org/drawingml/2006/table">
            <a:tbl>
              <a:tblPr firstRow="1" bandRow="1">
                <a:tableStyleId>{5C22544A-7EE6-4342-B048-85BDC9FD1C3A}</a:tableStyleId>
              </a:tblPr>
              <a:tblGrid>
                <a:gridCol w="306514">
                  <a:extLst>
                    <a:ext uri="{9D8B030D-6E8A-4147-A177-3AD203B41FA5}">
                      <a16:colId xmlns:a16="http://schemas.microsoft.com/office/drawing/2014/main" val="20000"/>
                    </a:ext>
                  </a:extLst>
                </a:gridCol>
                <a:gridCol w="947611">
                  <a:extLst>
                    <a:ext uri="{9D8B030D-6E8A-4147-A177-3AD203B41FA5}">
                      <a16:colId xmlns:a16="http://schemas.microsoft.com/office/drawing/2014/main" val="20001"/>
                    </a:ext>
                  </a:extLst>
                </a:gridCol>
              </a:tblGrid>
              <a:tr h="530905">
                <a:tc>
                  <a:txBody>
                    <a:bodyPr/>
                    <a:lstStyle/>
                    <a:p>
                      <a:pPr marL="0" marR="0" algn="ctr">
                        <a:spcBef>
                          <a:spcPts val="0"/>
                        </a:spcBef>
                        <a:spcAft>
                          <a:spcPts val="0"/>
                        </a:spcAft>
                      </a:pPr>
                      <a:r>
                        <a:rPr lang="en-US" sz="1500" dirty="0">
                          <a:solidFill>
                            <a:schemeClr val="tx1"/>
                          </a:solidFill>
                          <a:effectLst/>
                        </a:rPr>
                        <a:t>Age</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0" marT="36835" marB="36835"/>
                </a:tc>
                <a:tc>
                  <a:txBody>
                    <a:bodyPr/>
                    <a:lstStyle/>
                    <a:p>
                      <a:pPr marL="0" marR="0" indent="0" algn="ctr">
                        <a:spcBef>
                          <a:spcPts val="0"/>
                        </a:spcBef>
                        <a:spcAft>
                          <a:spcPts val="0"/>
                        </a:spcAft>
                      </a:pPr>
                      <a:r>
                        <a:rPr lang="en-US" sz="1500" dirty="0" smtClean="0">
                          <a:solidFill>
                            <a:schemeClr val="tx1"/>
                          </a:solidFill>
                          <a:effectLst/>
                        </a:rPr>
                        <a:t>Bin</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36848" marT="36835" marB="36835"/>
                </a:tc>
                <a:extLst>
                  <a:ext uri="{0D108BD9-81ED-4DB2-BD59-A6C34878D82A}">
                    <a16:rowId xmlns:a16="http://schemas.microsoft.com/office/drawing/2014/main" val="10000"/>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&gt;21 to 25</a:t>
                      </a:r>
                      <a:endParaRPr lang="en-US" sz="15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1"/>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 to 21</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2"/>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lvl="0" indent="0" algn="ctr" defTabSz="914400" rtl="0" eaLnBrk="1" fontAlgn="auto" latinLnBrk="0" hangingPunct="1">
                        <a:lnSpc>
                          <a:spcPct val="100000"/>
                        </a:lnSpc>
                        <a:spcBef>
                          <a:spcPts val="0"/>
                        </a:spcBef>
                        <a:spcAft>
                          <a:spcPts val="0"/>
                        </a:spcAft>
                        <a:buClrTx/>
                        <a:buSzTx/>
                        <a:buFontTx/>
                        <a:buNone/>
                        <a:tabLst/>
                        <a:defRPr/>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 to 21</a:t>
                      </a:r>
                    </a:p>
                  </a:txBody>
                  <a:tcPr marL="36848" marR="36848" marT="0" marB="36835"/>
                </a:tc>
                <a:extLst>
                  <a:ext uri="{0D108BD9-81ED-4DB2-BD59-A6C34878D82A}">
                    <a16:rowId xmlns:a16="http://schemas.microsoft.com/office/drawing/2014/main" val="10003"/>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lvl="0" indent="0" algn="ctr"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&gt;21 to 25</a:t>
                      </a:r>
                    </a:p>
                  </a:txBody>
                  <a:tcPr marL="36848" marR="36848" marT="0" marB="36835"/>
                </a:tc>
                <a:extLst>
                  <a:ext uri="{0D108BD9-81ED-4DB2-BD59-A6C34878D82A}">
                    <a16:rowId xmlns:a16="http://schemas.microsoft.com/office/drawing/2014/main" val="10004"/>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 to 21</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5"/>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 to 21</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6"/>
                  </a:ext>
                </a:extLst>
              </a:tr>
              <a:tr h="265453">
                <a:tc>
                  <a:txBody>
                    <a:bodyPr/>
                    <a:lstStyle/>
                    <a:p>
                      <a:pPr marL="38735"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17</a:t>
                      </a: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 to 21</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7"/>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&gt;25 to 29</a:t>
                      </a:r>
                      <a:endParaRPr lang="en-US" sz="15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8"/>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 to 21</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9"/>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 to 21</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0"/>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&gt;21 to 25</a:t>
                      </a:r>
                      <a:endParaRPr lang="en-US" sz="15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1"/>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lvl="0" indent="0" algn="ctr" defTabSz="914400" rtl="0" eaLnBrk="1" fontAlgn="auto" latinLnBrk="0" hangingPunct="1">
                        <a:lnSpc>
                          <a:spcPct val="100000"/>
                        </a:lnSpc>
                        <a:spcBef>
                          <a:spcPts val="0"/>
                        </a:spcBef>
                        <a:spcAft>
                          <a:spcPts val="0"/>
                        </a:spcAft>
                        <a:buClrTx/>
                        <a:buSzTx/>
                        <a:buFontTx/>
                        <a:buNone/>
                        <a:tabLst/>
                        <a:defRPr/>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 to 21</a:t>
                      </a:r>
                    </a:p>
                  </a:txBody>
                  <a:tcPr marL="36848" marR="36848" marT="0" marB="36835"/>
                </a:tc>
                <a:extLst>
                  <a:ext uri="{0D108BD9-81ED-4DB2-BD59-A6C34878D82A}">
                    <a16:rowId xmlns:a16="http://schemas.microsoft.com/office/drawing/2014/main" val="10012"/>
                  </a:ext>
                </a:extLst>
              </a:tr>
            </a:tbl>
          </a:graphicData>
        </a:graphic>
      </p:graphicFrame>
      <p:graphicFrame>
        <p:nvGraphicFramePr>
          <p:cNvPr id="18" name="Table 17"/>
          <p:cNvGraphicFramePr>
            <a:graphicFrameLocks noGrp="1"/>
          </p:cNvGraphicFramePr>
          <p:nvPr/>
        </p:nvGraphicFramePr>
        <p:xfrm>
          <a:off x="7956550" y="1600200"/>
          <a:ext cx="1187450" cy="3716341"/>
        </p:xfrm>
        <a:graphic>
          <a:graphicData uri="http://schemas.openxmlformats.org/drawingml/2006/table">
            <a:tbl>
              <a:tblPr firstRow="1" bandRow="1">
                <a:tableStyleId>{5C22544A-7EE6-4342-B048-85BDC9FD1C3A}</a:tableStyleId>
              </a:tblPr>
              <a:tblGrid>
                <a:gridCol w="495541">
                  <a:extLst>
                    <a:ext uri="{9D8B030D-6E8A-4147-A177-3AD203B41FA5}">
                      <a16:colId xmlns:a16="http://schemas.microsoft.com/office/drawing/2014/main" val="20000"/>
                    </a:ext>
                  </a:extLst>
                </a:gridCol>
                <a:gridCol w="691909">
                  <a:extLst>
                    <a:ext uri="{9D8B030D-6E8A-4147-A177-3AD203B41FA5}">
                      <a16:colId xmlns:a16="http://schemas.microsoft.com/office/drawing/2014/main" val="20001"/>
                    </a:ext>
                  </a:extLst>
                </a:gridCol>
              </a:tblGrid>
              <a:tr h="530905">
                <a:tc>
                  <a:txBody>
                    <a:bodyPr/>
                    <a:lstStyle/>
                    <a:p>
                      <a:pPr marL="0" marR="0" algn="ctr">
                        <a:spcBef>
                          <a:spcPts val="0"/>
                        </a:spcBef>
                        <a:spcAft>
                          <a:spcPts val="0"/>
                        </a:spcAft>
                      </a:pPr>
                      <a:r>
                        <a:rPr lang="en-US" sz="1500" dirty="0">
                          <a:solidFill>
                            <a:schemeClr val="tx1"/>
                          </a:solidFill>
                          <a:effectLst/>
                        </a:rPr>
                        <a:t>Age</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0" marT="36835" marB="36835"/>
                </a:tc>
                <a:tc>
                  <a:txBody>
                    <a:bodyPr/>
                    <a:lstStyle/>
                    <a:p>
                      <a:pPr marL="0" marR="0" indent="0" algn="ctr">
                        <a:spcBef>
                          <a:spcPts val="0"/>
                        </a:spcBef>
                        <a:spcAft>
                          <a:spcPts val="0"/>
                        </a:spcAft>
                      </a:pPr>
                      <a:r>
                        <a:rPr lang="en-US" sz="1500" dirty="0" smtClean="0">
                          <a:solidFill>
                            <a:schemeClr val="tx1"/>
                          </a:solidFill>
                          <a:effectLst/>
                        </a:rPr>
                        <a:t>Bin</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6848" marR="36848" marT="36835" marB="36835"/>
                </a:tc>
                <a:extLst>
                  <a:ext uri="{0D108BD9-81ED-4DB2-BD59-A6C34878D82A}">
                    <a16:rowId xmlns:a16="http://schemas.microsoft.com/office/drawing/2014/main" val="10000"/>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22-29</a:t>
                      </a:r>
                      <a:endParaRPr lang="en-US" sz="15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1"/>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19-21</a:t>
                      </a:r>
                      <a:endParaRPr lang="en-US" sz="15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2"/>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19-21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3"/>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22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22-29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4"/>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19-21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5"/>
                  </a:ext>
                </a:extLst>
              </a:tr>
              <a:tr h="265453">
                <a:tc>
                  <a:txBody>
                    <a:bodyPr/>
                    <a:lstStyle/>
                    <a:p>
                      <a:pPr marL="38735" marR="0" algn="ctr">
                        <a:spcBef>
                          <a:spcPts val="0"/>
                        </a:spcBef>
                        <a:spcAft>
                          <a:spcPts val="0"/>
                        </a:spcAft>
                      </a:pPr>
                      <a:r>
                        <a:rPr lang="en-US" sz="1500" dirty="0">
                          <a:effectLst/>
                          <a:latin typeface="Times New Roman" panose="02020603050405020304" pitchFamily="18"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17-18</a:t>
                      </a:r>
                      <a:endPar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6"/>
                  </a:ext>
                </a:extLst>
              </a:tr>
              <a:tr h="265453">
                <a:tc>
                  <a:txBody>
                    <a:bodyPr/>
                    <a:lstStyle/>
                    <a:p>
                      <a:pPr marL="38735" marR="0" algn="ctr">
                        <a:spcBef>
                          <a:spcPts val="0"/>
                        </a:spcBef>
                        <a:spcAft>
                          <a:spcPts val="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17</a:t>
                      </a: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7"/>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22-29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8"/>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09"/>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17-18</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0"/>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22-29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1"/>
                  </a:ext>
                </a:extLst>
              </a:tr>
              <a:tr h="265453">
                <a:tc>
                  <a:txBody>
                    <a:bodyPr/>
                    <a:lstStyle/>
                    <a:p>
                      <a:pPr marL="38735" marR="0" algn="ctr">
                        <a:spcBef>
                          <a:spcPts val="0"/>
                        </a:spcBef>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0" marT="0" marB="36835"/>
                </a:tc>
                <a:tc>
                  <a:txBody>
                    <a:bodyPr/>
                    <a:lstStyle/>
                    <a:p>
                      <a:pPr marL="43180" marR="0" algn="ctr">
                        <a:spcBef>
                          <a:spcPts val="0"/>
                        </a:spcBef>
                        <a:spcAft>
                          <a:spcPts val="0"/>
                        </a:spcAft>
                      </a:pPr>
                      <a:r>
                        <a:rPr lang="en-US" sz="1500" dirty="0" smtClean="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19-21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848" marR="36848" marT="0" marB="36835"/>
                </a:tc>
                <a:extLst>
                  <a:ext uri="{0D108BD9-81ED-4DB2-BD59-A6C34878D82A}">
                    <a16:rowId xmlns:a16="http://schemas.microsoft.com/office/drawing/2014/main" val="10012"/>
                  </a:ext>
                </a:extLst>
              </a:tr>
            </a:tbl>
          </a:graphicData>
        </a:graphic>
      </p:graphicFrame>
      <p:sp>
        <p:nvSpPr>
          <p:cNvPr id="121998" name="TextBox 1"/>
          <p:cNvSpPr txBox="1">
            <a:spLocks noChangeArrowheads="1"/>
          </p:cNvSpPr>
          <p:nvPr/>
        </p:nvSpPr>
        <p:spPr bwMode="auto">
          <a:xfrm>
            <a:off x="5257800" y="954088"/>
            <a:ext cx="1263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t>Equi-width</a:t>
            </a:r>
          </a:p>
          <a:p>
            <a:pPr algn="ctr">
              <a:spcBef>
                <a:spcPct val="0"/>
              </a:spcBef>
              <a:buClrTx/>
              <a:buSzTx/>
              <a:buFontTx/>
              <a:buNone/>
            </a:pPr>
            <a:r>
              <a:rPr lang="en-US" altLang="en-US" sz="1800"/>
              <a:t>(2 bins)</a:t>
            </a:r>
          </a:p>
        </p:txBody>
      </p:sp>
      <p:sp>
        <p:nvSpPr>
          <p:cNvPr id="121999" name="TextBox 19"/>
          <p:cNvSpPr txBox="1">
            <a:spLocks noChangeArrowheads="1"/>
          </p:cNvSpPr>
          <p:nvPr/>
        </p:nvSpPr>
        <p:spPr bwMode="auto">
          <a:xfrm>
            <a:off x="6629400" y="954088"/>
            <a:ext cx="1263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t>Equi-width</a:t>
            </a:r>
          </a:p>
          <a:p>
            <a:pPr algn="ctr">
              <a:spcBef>
                <a:spcPct val="0"/>
              </a:spcBef>
              <a:buClrTx/>
              <a:buSzTx/>
              <a:buFontTx/>
              <a:buNone/>
            </a:pPr>
            <a:r>
              <a:rPr lang="en-US" altLang="en-US" sz="1800"/>
              <a:t>(3 bins)</a:t>
            </a:r>
          </a:p>
        </p:txBody>
      </p:sp>
      <p:sp>
        <p:nvSpPr>
          <p:cNvPr id="122000" name="TextBox 20"/>
          <p:cNvSpPr txBox="1">
            <a:spLocks noChangeArrowheads="1"/>
          </p:cNvSpPr>
          <p:nvPr/>
        </p:nvSpPr>
        <p:spPr bwMode="auto">
          <a:xfrm>
            <a:off x="7867650" y="954088"/>
            <a:ext cx="12906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t>Equi-depth</a:t>
            </a:r>
          </a:p>
          <a:p>
            <a:pPr algn="ctr">
              <a:spcBef>
                <a:spcPct val="0"/>
              </a:spcBef>
              <a:buClrTx/>
              <a:buSzTx/>
              <a:buFontTx/>
              <a:buNone/>
            </a:pPr>
            <a:r>
              <a:rPr lang="en-US" altLang="en-US" sz="1800"/>
              <a:t>(3 bins)</a:t>
            </a:r>
          </a:p>
        </p:txBody>
      </p:sp>
      <p:cxnSp>
        <p:nvCxnSpPr>
          <p:cNvPr id="122001" name="Straight Connector 5"/>
          <p:cNvCxnSpPr>
            <a:cxnSpLocks noChangeShapeType="1"/>
          </p:cNvCxnSpPr>
          <p:nvPr/>
        </p:nvCxnSpPr>
        <p:spPr bwMode="auto">
          <a:xfrm>
            <a:off x="6629400" y="914400"/>
            <a:ext cx="23813" cy="44942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2002" name="Straight Connector 24"/>
          <p:cNvCxnSpPr>
            <a:cxnSpLocks noChangeShapeType="1"/>
          </p:cNvCxnSpPr>
          <p:nvPr/>
        </p:nvCxnSpPr>
        <p:spPr bwMode="auto">
          <a:xfrm>
            <a:off x="7900988" y="914400"/>
            <a:ext cx="23812" cy="44942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t>Assignment 2</a:t>
            </a:r>
          </a:p>
        </p:txBody>
      </p:sp>
      <p:sp>
        <p:nvSpPr>
          <p:cNvPr id="3" name="Content Placeholder 2"/>
          <p:cNvSpPr>
            <a:spLocks noGrp="1"/>
          </p:cNvSpPr>
          <p:nvPr>
            <p:ph idx="1"/>
          </p:nvPr>
        </p:nvSpPr>
        <p:spPr/>
        <p:txBody>
          <a:bodyPr/>
          <a:lstStyle/>
          <a:p>
            <a:pPr>
              <a:defRPr/>
            </a:pPr>
            <a:r>
              <a:rPr lang="en-US" sz="2177" dirty="0"/>
              <a:t>Given the following data</a:t>
            </a:r>
          </a:p>
          <a:p>
            <a:pPr marL="0" indent="0">
              <a:defRPr/>
            </a:pPr>
            <a:endParaRPr lang="en-US" sz="2177" dirty="0"/>
          </a:p>
          <a:p>
            <a:pPr marL="0" indent="0">
              <a:defRPr/>
            </a:pPr>
            <a:endParaRPr lang="en-US" sz="2177" dirty="0"/>
          </a:p>
          <a:p>
            <a:pPr marL="0" indent="0">
              <a:defRPr/>
            </a:pPr>
            <a:endParaRPr lang="en-US" sz="2177" dirty="0"/>
          </a:p>
          <a:p>
            <a:pPr marL="0" indent="0">
              <a:defRPr/>
            </a:pPr>
            <a:endParaRPr lang="en-US" sz="2177" dirty="0"/>
          </a:p>
          <a:p>
            <a:pPr marL="0" indent="0">
              <a:defRPr/>
            </a:pPr>
            <a:endParaRPr lang="en-US" sz="2177" dirty="0"/>
          </a:p>
          <a:p>
            <a:pPr>
              <a:defRPr/>
            </a:pPr>
            <a:r>
              <a:rPr lang="en-US" sz="2177" dirty="0"/>
              <a:t>Draw the bins for Age using</a:t>
            </a:r>
          </a:p>
          <a:p>
            <a:pPr>
              <a:buFont typeface="Arial" pitchFamily="34" charset="0"/>
              <a:buChar char="•"/>
              <a:defRPr/>
            </a:pPr>
            <a:r>
              <a:rPr lang="en-US" sz="2177" dirty="0" err="1"/>
              <a:t>Equi</a:t>
            </a:r>
            <a:r>
              <a:rPr lang="en-US" sz="2177" dirty="0"/>
              <a:t>-width (2 bins)</a:t>
            </a:r>
          </a:p>
          <a:p>
            <a:pPr>
              <a:buFont typeface="Arial" pitchFamily="34" charset="0"/>
              <a:buChar char="•"/>
              <a:defRPr/>
            </a:pPr>
            <a:r>
              <a:rPr lang="en-US" sz="2177" dirty="0" err="1"/>
              <a:t>Equi</a:t>
            </a:r>
            <a:r>
              <a:rPr lang="en-US" sz="2177" dirty="0"/>
              <a:t>-width (3 bins)</a:t>
            </a:r>
          </a:p>
          <a:p>
            <a:pPr>
              <a:buFont typeface="Arial" pitchFamily="34" charset="0"/>
              <a:buChar char="•"/>
              <a:defRPr/>
            </a:pPr>
            <a:r>
              <a:rPr lang="en-US" sz="2177" dirty="0" err="1"/>
              <a:t>Equi</a:t>
            </a:r>
            <a:r>
              <a:rPr lang="en-US" sz="2177" dirty="0"/>
              <a:t>-depth (3 items)</a:t>
            </a:r>
          </a:p>
        </p:txBody>
      </p:sp>
      <p:sp>
        <p:nvSpPr>
          <p:cNvPr id="13316" name="Slide Number Placeholder 3"/>
          <p:cNvSpPr>
            <a:spLocks noGrp="1"/>
          </p:cNvSpPr>
          <p:nvPr>
            <p:ph type="sldNum" sz="quarter" idx="4294967295"/>
          </p:nvPr>
        </p:nvSpPr>
        <p:spPr>
          <a:xfrm>
            <a:off x="456481" y="6247081"/>
            <a:ext cx="2126880" cy="4694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1pPr>
            <a:lvl2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2pPr>
            <a:lvl3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3pPr>
            <a:lvl4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4pPr>
            <a:lvl5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5pPr>
            <a:lvl6pPr marL="2280994" indent="-207363" defTabSz="414726" eaLnBrk="0" fontAlgn="base" hangingPunct="0">
              <a:spcBef>
                <a:spcPct val="0"/>
              </a:spcBef>
              <a:spcAft>
                <a:spcPct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6pPr>
            <a:lvl7pPr marL="2695720" indent="-207363" defTabSz="414726" eaLnBrk="0" fontAlgn="base" hangingPunct="0">
              <a:spcBef>
                <a:spcPct val="0"/>
              </a:spcBef>
              <a:spcAft>
                <a:spcPct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7pPr>
            <a:lvl8pPr marL="3110446" indent="-207363" defTabSz="414726" eaLnBrk="0" fontAlgn="base" hangingPunct="0">
              <a:spcBef>
                <a:spcPct val="0"/>
              </a:spcBef>
              <a:spcAft>
                <a:spcPct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8pPr>
            <a:lvl9pPr marL="3525172" indent="-207363" defTabSz="414726" eaLnBrk="0" fontAlgn="base" hangingPunct="0">
              <a:spcBef>
                <a:spcPct val="0"/>
              </a:spcBef>
              <a:spcAft>
                <a:spcPct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solidFill>
                  <a:schemeClr val="bg1"/>
                </a:solidFill>
                <a:latin typeface="Arial" panose="020B0604020202020204" pitchFamily="34" charset="0"/>
                <a:cs typeface="Noto Sans CJK SC Regular" charset="0"/>
              </a:defRPr>
            </a:lvl9pPr>
          </a:lstStyle>
          <a:p>
            <a:pPr algn="l"/>
            <a:fld id="{BF145FFC-A520-4762-AF29-E08E0752E95A}" type="slidenum">
              <a:rPr lang="en-US" altLang="en-US" sz="1179">
                <a:solidFill>
                  <a:schemeClr val="tx1"/>
                </a:solidFill>
                <a:latin typeface="Tahoma" panose="020B0604030504040204" pitchFamily="34" charset="0"/>
                <a:cs typeface="DejaVu Sans" pitchFamily="34" charset="0"/>
              </a:rPr>
              <a:pPr algn="l"/>
              <a:t>65</a:t>
            </a:fld>
            <a:endParaRPr lang="en-US" altLang="en-US" sz="1179">
              <a:solidFill>
                <a:schemeClr val="tx1"/>
              </a:solidFill>
              <a:latin typeface="Tahoma" panose="020B0604030504040204" pitchFamily="34" charset="0"/>
              <a:cs typeface="DejaVu Sans"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54416457"/>
              </p:ext>
            </p:extLst>
          </p:nvPr>
        </p:nvGraphicFramePr>
        <p:xfrm>
          <a:off x="4495800" y="1497312"/>
          <a:ext cx="2285280" cy="2388888"/>
        </p:xfrm>
        <a:graphic>
          <a:graphicData uri="http://schemas.openxmlformats.org/drawingml/2006/table">
            <a:tbl>
              <a:tblPr firstRow="1" bandRow="1">
                <a:tableStyleId>{5C22544A-7EE6-4342-B048-85BDC9FD1C3A}</a:tableStyleId>
              </a:tblPr>
              <a:tblGrid>
                <a:gridCol w="702544">
                  <a:extLst>
                    <a:ext uri="{9D8B030D-6E8A-4147-A177-3AD203B41FA5}">
                      <a16:colId xmlns:a16="http://schemas.microsoft.com/office/drawing/2014/main" val="20000"/>
                    </a:ext>
                  </a:extLst>
                </a:gridCol>
                <a:gridCol w="1582736">
                  <a:extLst>
                    <a:ext uri="{9D8B030D-6E8A-4147-A177-3AD203B41FA5}">
                      <a16:colId xmlns:a16="http://schemas.microsoft.com/office/drawing/2014/main" val="20001"/>
                    </a:ext>
                  </a:extLst>
                </a:gridCol>
              </a:tblGrid>
              <a:tr h="516159">
                <a:tc>
                  <a:txBody>
                    <a:bodyPr/>
                    <a:lstStyle/>
                    <a:p>
                      <a:pPr marL="0" marR="0" algn="ctr">
                        <a:spcBef>
                          <a:spcPts val="0"/>
                        </a:spcBef>
                        <a:spcAft>
                          <a:spcPts val="0"/>
                        </a:spcAft>
                      </a:pPr>
                      <a:r>
                        <a:rPr lang="en-US" sz="1500" dirty="0">
                          <a:effectLst/>
                        </a:rPr>
                        <a:t>Age</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0" marT="36832" marB="36832"/>
                </a:tc>
                <a:tc>
                  <a:txBody>
                    <a:bodyPr/>
                    <a:lstStyle/>
                    <a:p>
                      <a:pPr marL="0" marR="0" indent="0" algn="ctr">
                        <a:spcBef>
                          <a:spcPts val="0"/>
                        </a:spcBef>
                        <a:spcAft>
                          <a:spcPts val="0"/>
                        </a:spcAft>
                      </a:pPr>
                      <a:r>
                        <a:rPr lang="en-US" sz="1500" dirty="0">
                          <a:effectLst/>
                        </a:rPr>
                        <a:t>Car</a:t>
                      </a:r>
                    </a:p>
                    <a:p>
                      <a:pPr marL="0" marR="0" indent="0" algn="ctr">
                        <a:spcBef>
                          <a:spcPts val="0"/>
                        </a:spcBef>
                        <a:spcAft>
                          <a:spcPts val="0"/>
                        </a:spcAft>
                      </a:pPr>
                      <a:r>
                        <a:rPr lang="en-US" sz="1500" dirty="0">
                          <a:effectLst/>
                        </a:rPr>
                        <a:t>Accidents</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36818" marT="36832" marB="36832"/>
                </a:tc>
                <a:extLst>
                  <a:ext uri="{0D108BD9-81ED-4DB2-BD59-A6C34878D82A}">
                    <a16:rowId xmlns:a16="http://schemas.microsoft.com/office/drawing/2014/main" val="10000"/>
                  </a:ext>
                </a:extLst>
              </a:tr>
              <a:tr h="258080">
                <a:tc>
                  <a:txBody>
                    <a:bodyPr/>
                    <a:lstStyle/>
                    <a:p>
                      <a:pPr marL="38735" marR="0" algn="ctr">
                        <a:spcBef>
                          <a:spcPts val="0"/>
                        </a:spcBef>
                        <a:spcAft>
                          <a:spcPts val="0"/>
                        </a:spcAft>
                      </a:pPr>
                      <a:r>
                        <a:rPr lang="en-US" sz="1500" dirty="0">
                          <a:effectLst/>
                        </a:rPr>
                        <a:t>23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0" marT="0" marB="36832"/>
                </a:tc>
                <a:tc>
                  <a:txBody>
                    <a:bodyPr/>
                    <a:lstStyle/>
                    <a:p>
                      <a:pPr marL="43180" marR="0" algn="ctr">
                        <a:spcBef>
                          <a:spcPts val="0"/>
                        </a:spcBef>
                        <a:spcAft>
                          <a:spcPts val="0"/>
                        </a:spcAft>
                      </a:pPr>
                      <a:r>
                        <a:rPr lang="en-US" sz="1500" dirty="0">
                          <a:effectLst/>
                        </a:rPr>
                        <a:t>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36818" marT="0" marB="36832"/>
                </a:tc>
                <a:extLst>
                  <a:ext uri="{0D108BD9-81ED-4DB2-BD59-A6C34878D82A}">
                    <a16:rowId xmlns:a16="http://schemas.microsoft.com/office/drawing/2014/main" val="10001"/>
                  </a:ext>
                </a:extLst>
              </a:tr>
              <a:tr h="258080">
                <a:tc>
                  <a:txBody>
                    <a:bodyPr/>
                    <a:lstStyle/>
                    <a:p>
                      <a:pPr marL="38735" marR="0" algn="ctr">
                        <a:spcBef>
                          <a:spcPts val="0"/>
                        </a:spcBef>
                        <a:spcAft>
                          <a:spcPts val="0"/>
                        </a:spcAft>
                      </a:pPr>
                      <a:r>
                        <a:rPr lang="en-US" sz="1500" dirty="0">
                          <a:effectLst/>
                        </a:rPr>
                        <a:t>21</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0" marT="0" marB="36832"/>
                </a:tc>
                <a:tc>
                  <a:txBody>
                    <a:bodyPr/>
                    <a:lstStyle/>
                    <a:p>
                      <a:pPr marL="43180" marR="0" algn="ctr">
                        <a:spcBef>
                          <a:spcPts val="0"/>
                        </a:spcBef>
                        <a:spcAft>
                          <a:spcPts val="0"/>
                        </a:spcAft>
                      </a:pPr>
                      <a:r>
                        <a:rPr lang="en-US" sz="1500" dirty="0">
                          <a:effectLst/>
                        </a:rPr>
                        <a:t>4</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36818" marT="0" marB="36832"/>
                </a:tc>
                <a:extLst>
                  <a:ext uri="{0D108BD9-81ED-4DB2-BD59-A6C34878D82A}">
                    <a16:rowId xmlns:a16="http://schemas.microsoft.com/office/drawing/2014/main" val="10002"/>
                  </a:ext>
                </a:extLst>
              </a:tr>
              <a:tr h="258080">
                <a:tc>
                  <a:txBody>
                    <a:bodyPr/>
                    <a:lstStyle/>
                    <a:p>
                      <a:pPr marL="38735" marR="0" algn="ctr">
                        <a:spcBef>
                          <a:spcPts val="0"/>
                        </a:spcBef>
                        <a:spcAft>
                          <a:spcPts val="0"/>
                        </a:spcAft>
                      </a:pPr>
                      <a:r>
                        <a:rPr lang="en-US" sz="1500" dirty="0">
                          <a:effectLst/>
                        </a:rPr>
                        <a:t>20</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0" marT="0" marB="36832"/>
                </a:tc>
                <a:tc>
                  <a:txBody>
                    <a:bodyPr/>
                    <a:lstStyle/>
                    <a:p>
                      <a:pPr marL="43180" marR="0" algn="ctr">
                        <a:spcBef>
                          <a:spcPts val="0"/>
                        </a:spcBef>
                        <a:spcAft>
                          <a:spcPts val="0"/>
                        </a:spcAft>
                      </a:pPr>
                      <a:r>
                        <a:rPr lang="en-US" sz="1500" dirty="0">
                          <a:effectLst/>
                        </a:rPr>
                        <a:t>3</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36818" marT="0" marB="36832"/>
                </a:tc>
                <a:extLst>
                  <a:ext uri="{0D108BD9-81ED-4DB2-BD59-A6C34878D82A}">
                    <a16:rowId xmlns:a16="http://schemas.microsoft.com/office/drawing/2014/main" val="10003"/>
                  </a:ext>
                </a:extLst>
              </a:tr>
              <a:tr h="258080">
                <a:tc>
                  <a:txBody>
                    <a:bodyPr/>
                    <a:lstStyle/>
                    <a:p>
                      <a:pPr marL="38735" marR="0" algn="ctr">
                        <a:spcBef>
                          <a:spcPts val="0"/>
                        </a:spcBef>
                        <a:spcAft>
                          <a:spcPts val="0"/>
                        </a:spcAft>
                      </a:pPr>
                      <a:r>
                        <a:rPr lang="en-US" sz="1500" dirty="0">
                          <a:effectLst/>
                        </a:rPr>
                        <a:t>22</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0" marT="0" marB="36832"/>
                </a:tc>
                <a:tc>
                  <a:txBody>
                    <a:bodyPr/>
                    <a:lstStyle/>
                    <a:p>
                      <a:pPr marL="43180" marR="0" algn="ctr">
                        <a:spcBef>
                          <a:spcPts val="0"/>
                        </a:spcBef>
                        <a:spcAft>
                          <a:spcPts val="0"/>
                        </a:spcAft>
                      </a:pPr>
                      <a:r>
                        <a:rPr lang="en-US" sz="1500" dirty="0">
                          <a:effectLst/>
                        </a:rPr>
                        <a:t>2</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36818" marT="0" marB="36832"/>
                </a:tc>
                <a:extLst>
                  <a:ext uri="{0D108BD9-81ED-4DB2-BD59-A6C34878D82A}">
                    <a16:rowId xmlns:a16="http://schemas.microsoft.com/office/drawing/2014/main" val="10004"/>
                  </a:ext>
                </a:extLst>
              </a:tr>
              <a:tr h="258080">
                <a:tc>
                  <a:txBody>
                    <a:bodyPr/>
                    <a:lstStyle/>
                    <a:p>
                      <a:pPr marL="38735" marR="0" algn="ctr">
                        <a:spcBef>
                          <a:spcPts val="0"/>
                        </a:spcBef>
                        <a:spcAft>
                          <a:spcPts val="0"/>
                        </a:spcAft>
                      </a:pPr>
                      <a:r>
                        <a:rPr lang="en-US" sz="1500" dirty="0">
                          <a:effectLst/>
                        </a:rPr>
                        <a:t>19</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0" marT="0" marB="36832"/>
                </a:tc>
                <a:tc>
                  <a:txBody>
                    <a:bodyPr/>
                    <a:lstStyle/>
                    <a:p>
                      <a:pPr marL="43180" marR="0" algn="ctr">
                        <a:spcBef>
                          <a:spcPts val="0"/>
                        </a:spcBef>
                        <a:spcAft>
                          <a:spcPts val="0"/>
                        </a:spcAft>
                      </a:pPr>
                      <a:r>
                        <a:rPr lang="en-US" sz="1500" dirty="0">
                          <a:effectLst/>
                        </a:rPr>
                        <a:t>5</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36818" marT="0" marB="36832"/>
                </a:tc>
                <a:extLst>
                  <a:ext uri="{0D108BD9-81ED-4DB2-BD59-A6C34878D82A}">
                    <a16:rowId xmlns:a16="http://schemas.microsoft.com/office/drawing/2014/main" val="10005"/>
                  </a:ext>
                </a:extLst>
              </a:tr>
              <a:tr h="258080">
                <a:tc>
                  <a:txBody>
                    <a:bodyPr/>
                    <a:lstStyle/>
                    <a:p>
                      <a:pPr marL="38735" marR="0" algn="ctr">
                        <a:spcBef>
                          <a:spcPts val="0"/>
                        </a:spcBef>
                        <a:spcAft>
                          <a:spcPts val="0"/>
                        </a:spcAft>
                      </a:pPr>
                      <a:r>
                        <a:rPr lang="en-US" sz="1500" dirty="0">
                          <a:effectLst/>
                        </a:rPr>
                        <a:t>18</a:t>
                      </a:r>
                      <a:endParaRPr lang="en-US" sz="1500" dirty="0">
                        <a:effectLst/>
                        <a:latin typeface="Calibri" panose="020F0502020204030204" pitchFamily="34" charset="0"/>
                        <a:ea typeface="Calibri" panose="020F0502020204030204" pitchFamily="34" charset="0"/>
                        <a:cs typeface="Arial" panose="020B0604020202020204" pitchFamily="34" charset="0"/>
                      </a:endParaRPr>
                    </a:p>
                  </a:txBody>
                  <a:tcPr marL="36818" marR="0" marT="0" marB="36832"/>
                </a:tc>
                <a:tc>
                  <a:txBody>
                    <a:bodyPr/>
                    <a:lstStyle/>
                    <a:p>
                      <a:pPr marL="43180" marR="0" algn="ctr">
                        <a:spcBef>
                          <a:spcPts val="0"/>
                        </a:spcBef>
                        <a:spcAft>
                          <a:spcPts val="0"/>
                        </a:spcAft>
                      </a:pPr>
                      <a:r>
                        <a:rPr lang="en-US" sz="1500" dirty="0">
                          <a:effectLst/>
                          <a:latin typeface="Calibri" panose="020F0502020204030204" pitchFamily="34" charset="0"/>
                          <a:ea typeface="Calibri" panose="020F0502020204030204" pitchFamily="34" charset="0"/>
                          <a:cs typeface="Arial" panose="020B0604020202020204" pitchFamily="34" charset="0"/>
                        </a:rPr>
                        <a:t>6</a:t>
                      </a:r>
                    </a:p>
                  </a:txBody>
                  <a:tcPr marL="36818" marR="36818" marT="0" marB="36832"/>
                </a:tc>
                <a:extLst>
                  <a:ext uri="{0D108BD9-81ED-4DB2-BD59-A6C34878D82A}">
                    <a16:rowId xmlns:a16="http://schemas.microsoft.com/office/drawing/2014/main" val="10006"/>
                  </a:ext>
                </a:extLst>
              </a:tr>
              <a:tr h="258080">
                <a:tc>
                  <a:txBody>
                    <a:bodyPr/>
                    <a:lstStyle/>
                    <a:p>
                      <a:pPr marL="38735" marR="0" algn="ctr">
                        <a:spcBef>
                          <a:spcPts val="0"/>
                        </a:spcBef>
                        <a:spcAft>
                          <a:spcPts val="0"/>
                        </a:spcAft>
                      </a:pPr>
                      <a:r>
                        <a:rPr lang="en-US" sz="1500" dirty="0">
                          <a:effectLst/>
                          <a:latin typeface="Calibri" panose="020F0502020204030204" pitchFamily="34" charset="0"/>
                          <a:ea typeface="Calibri" panose="020F0502020204030204" pitchFamily="34" charset="0"/>
                          <a:cs typeface="Arial" panose="020B0604020202020204" pitchFamily="34" charset="0"/>
                        </a:rPr>
                        <a:t>17</a:t>
                      </a:r>
                    </a:p>
                  </a:txBody>
                  <a:tcPr marL="36818" marR="0" marT="0" marB="36832"/>
                </a:tc>
                <a:tc>
                  <a:txBody>
                    <a:bodyPr/>
                    <a:lstStyle/>
                    <a:p>
                      <a:pPr marL="43180" marR="0" algn="ctr">
                        <a:spcBef>
                          <a:spcPts val="0"/>
                        </a:spcBef>
                        <a:spcAft>
                          <a:spcPts val="0"/>
                        </a:spcAft>
                      </a:pPr>
                      <a:r>
                        <a:rPr lang="en-US" sz="1500" dirty="0">
                          <a:effectLst/>
                          <a:latin typeface="Calibri" panose="020F0502020204030204" pitchFamily="34" charset="0"/>
                          <a:ea typeface="Calibri" panose="020F0502020204030204" pitchFamily="34" charset="0"/>
                          <a:cs typeface="Arial" panose="020B0604020202020204" pitchFamily="34" charset="0"/>
                        </a:rPr>
                        <a:t>7</a:t>
                      </a:r>
                    </a:p>
                  </a:txBody>
                  <a:tcPr marL="36818" marR="36818" marT="0" marB="36832"/>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1965130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D4CFBEB-DDF8-483F-9243-816918F985E9}" type="slidenum">
              <a:rPr lang="en-US" altLang="en-US" sz="1200" smtClean="0"/>
              <a:pPr>
                <a:spcBef>
                  <a:spcPct val="0"/>
                </a:spcBef>
                <a:buClrTx/>
                <a:buSzTx/>
                <a:buFontTx/>
                <a:buNone/>
              </a:pPr>
              <a:t>66</a:t>
            </a:fld>
            <a:endParaRPr lang="en-US" altLang="en-US" sz="1200" smtClean="0"/>
          </a:p>
        </p:txBody>
      </p:sp>
      <p:sp>
        <p:nvSpPr>
          <p:cNvPr id="122883" name="Rectangle 2"/>
          <p:cNvSpPr>
            <a:spLocks noGrp="1" noChangeArrowheads="1"/>
          </p:cNvSpPr>
          <p:nvPr>
            <p:ph type="title"/>
          </p:nvPr>
        </p:nvSpPr>
        <p:spPr/>
        <p:txBody>
          <a:bodyPr/>
          <a:lstStyle/>
          <a:p>
            <a:pPr eaLnBrk="1" hangingPunct="1"/>
            <a:r>
              <a:rPr lang="en-US" altLang="en-US" smtClean="0">
                <a:solidFill>
                  <a:srgbClr val="170981"/>
                </a:solidFill>
              </a:rPr>
              <a:t>Concept Hierarchy Generation</a:t>
            </a:r>
          </a:p>
        </p:txBody>
      </p:sp>
      <p:sp>
        <p:nvSpPr>
          <p:cNvPr id="122884" name="Rectangle 3"/>
          <p:cNvSpPr>
            <a:spLocks noGrp="1" noChangeArrowheads="1"/>
          </p:cNvSpPr>
          <p:nvPr>
            <p:ph type="body" idx="1"/>
          </p:nvPr>
        </p:nvSpPr>
        <p:spPr>
          <a:xfrm>
            <a:off x="304800" y="1371600"/>
            <a:ext cx="8534400" cy="5105400"/>
          </a:xfrm>
        </p:spPr>
        <p:txBody>
          <a:bodyPr/>
          <a:lstStyle/>
          <a:p>
            <a:pPr eaLnBrk="1" hangingPunct="1">
              <a:lnSpc>
                <a:spcPct val="120000"/>
              </a:lnSpc>
            </a:pPr>
            <a:r>
              <a:rPr lang="en-US" altLang="en-US" sz="2000" b="1" dirty="0" smtClean="0"/>
              <a:t>Concept hierarchy</a:t>
            </a:r>
            <a:r>
              <a:rPr lang="en-US" altLang="en-US" sz="2000" dirty="0" smtClean="0"/>
              <a:t> organizes concepts (i.e., attribute values) hierarchically and is usually associated with each dimension in a data warehouse</a:t>
            </a:r>
          </a:p>
          <a:p>
            <a:pPr eaLnBrk="1" hangingPunct="1">
              <a:lnSpc>
                <a:spcPct val="120000"/>
              </a:lnSpc>
            </a:pPr>
            <a:r>
              <a:rPr lang="en-US" altLang="en-US" sz="2000" dirty="0" smtClean="0"/>
              <a:t>Concept hierarchies facilitate </a:t>
            </a:r>
            <a:r>
              <a:rPr lang="en-US" altLang="en-US" sz="2000" u="sng" dirty="0" smtClean="0"/>
              <a:t>drilling and rolling</a:t>
            </a:r>
            <a:r>
              <a:rPr lang="en-US" altLang="en-US" sz="2000" dirty="0" smtClean="0"/>
              <a:t> in data warehouses to view data in multiple granularity</a:t>
            </a:r>
          </a:p>
          <a:p>
            <a:pPr eaLnBrk="1" hangingPunct="1">
              <a:lnSpc>
                <a:spcPct val="120000"/>
              </a:lnSpc>
            </a:pPr>
            <a:r>
              <a:rPr lang="en-US" altLang="en-US" sz="2000" dirty="0" smtClean="0"/>
              <a:t>Concept hierarchy formation: Recursively reduce the data by collecting and replacing low level concepts (such as numeric values for </a:t>
            </a:r>
            <a:r>
              <a:rPr lang="en-US" altLang="en-US" sz="2000" i="1" dirty="0" smtClean="0"/>
              <a:t>age</a:t>
            </a:r>
            <a:r>
              <a:rPr lang="en-US" altLang="en-US" sz="2000" dirty="0" smtClean="0"/>
              <a:t>) by higher level concepts (such as </a:t>
            </a:r>
            <a:r>
              <a:rPr lang="en-US" altLang="en-US" sz="2000" i="1" dirty="0" smtClean="0"/>
              <a:t>youth, adult</a:t>
            </a:r>
            <a:r>
              <a:rPr lang="en-US" altLang="en-US" sz="2000" dirty="0" smtClean="0"/>
              <a:t>, or </a:t>
            </a:r>
            <a:r>
              <a:rPr lang="en-US" altLang="en-US" sz="2000" i="1" dirty="0" smtClean="0"/>
              <a:t>senior</a:t>
            </a:r>
            <a:r>
              <a:rPr lang="en-US" altLang="en-US" sz="2000" dirty="0" smtClean="0"/>
              <a:t>)</a:t>
            </a:r>
          </a:p>
          <a:p>
            <a:pPr eaLnBrk="1" hangingPunct="1">
              <a:lnSpc>
                <a:spcPct val="120000"/>
              </a:lnSpc>
            </a:pPr>
            <a:r>
              <a:rPr lang="en-US" altLang="en-US" sz="2000" dirty="0" smtClean="0"/>
              <a:t>Concept hierarchies can be explicitly specified by domain experts and/or data warehouse designers</a:t>
            </a:r>
          </a:p>
          <a:p>
            <a:pPr eaLnBrk="1" hangingPunct="1">
              <a:lnSpc>
                <a:spcPct val="120000"/>
              </a:lnSpc>
            </a:pPr>
            <a:r>
              <a:rPr lang="en-US" altLang="en-US" sz="2000" dirty="0" smtClean="0"/>
              <a:t>Concept hierarchy can be automatically formed for both numeric and nominal data.  For numeric data, use discretization methods shown.</a:t>
            </a:r>
          </a:p>
          <a:p>
            <a:pPr eaLnBrk="1" hangingPunct="1">
              <a:lnSpc>
                <a:spcPct val="120000"/>
              </a:lnSpc>
            </a:pPr>
            <a:endParaRPr lang="en-US" altLang="en-US" sz="2000"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08923D9-BA78-4A57-A132-C82E55274EEA}" type="slidenum">
              <a:rPr lang="en-US" altLang="en-US" sz="1200" smtClean="0"/>
              <a:pPr>
                <a:spcBef>
                  <a:spcPct val="0"/>
                </a:spcBef>
                <a:buClrTx/>
                <a:buSzTx/>
                <a:buFontTx/>
                <a:buNone/>
              </a:pPr>
              <a:t>67</a:t>
            </a:fld>
            <a:endParaRPr lang="en-US" altLang="en-US" sz="1200" smtClean="0"/>
          </a:p>
        </p:txBody>
      </p:sp>
      <p:sp>
        <p:nvSpPr>
          <p:cNvPr id="124931" name="Rectangle 2"/>
          <p:cNvSpPr>
            <a:spLocks noGrp="1" noChangeArrowheads="1"/>
          </p:cNvSpPr>
          <p:nvPr>
            <p:ph type="title"/>
          </p:nvPr>
        </p:nvSpPr>
        <p:spPr>
          <a:xfrm>
            <a:off x="-152400" y="228600"/>
            <a:ext cx="9448800" cy="914400"/>
          </a:xfrm>
        </p:spPr>
        <p:txBody>
          <a:bodyPr/>
          <a:lstStyle/>
          <a:p>
            <a:pPr eaLnBrk="1" hangingPunct="1"/>
            <a:r>
              <a:rPr lang="en-US" altLang="en-US" sz="3200" smtClean="0"/>
              <a:t>Concept Hierarchy Generation </a:t>
            </a:r>
            <a:br>
              <a:rPr lang="en-US" altLang="en-US" sz="3200" smtClean="0"/>
            </a:br>
            <a:r>
              <a:rPr lang="en-US" altLang="en-US" sz="3200" smtClean="0"/>
              <a:t>for Nominal Data</a:t>
            </a:r>
          </a:p>
        </p:txBody>
      </p:sp>
      <p:sp>
        <p:nvSpPr>
          <p:cNvPr id="124932" name="Rectangle 3"/>
          <p:cNvSpPr>
            <a:spLocks noGrp="1" noChangeArrowheads="1"/>
          </p:cNvSpPr>
          <p:nvPr>
            <p:ph type="body" idx="1"/>
          </p:nvPr>
        </p:nvSpPr>
        <p:spPr>
          <a:xfrm>
            <a:off x="304800" y="1371600"/>
            <a:ext cx="8458200" cy="5105400"/>
          </a:xfrm>
        </p:spPr>
        <p:txBody>
          <a:bodyPr/>
          <a:lstStyle/>
          <a:p>
            <a:pPr eaLnBrk="1" hangingPunct="1">
              <a:lnSpc>
                <a:spcPct val="110000"/>
              </a:lnSpc>
            </a:pPr>
            <a:r>
              <a:rPr lang="en-US" altLang="en-US" sz="2400" dirty="0" smtClean="0"/>
              <a:t>Specification of a partial/total ordering of attributes explicitly at the schema level by users or experts</a:t>
            </a:r>
          </a:p>
          <a:p>
            <a:pPr lvl="1" eaLnBrk="1" hangingPunct="1">
              <a:lnSpc>
                <a:spcPct val="110000"/>
              </a:lnSpc>
            </a:pPr>
            <a:r>
              <a:rPr lang="en-US" altLang="en-US" sz="2400" i="1" dirty="0" smtClean="0"/>
              <a:t>street</a:t>
            </a:r>
            <a:r>
              <a:rPr lang="en-US" altLang="en-US" sz="2400" dirty="0" smtClean="0"/>
              <a:t> &lt; </a:t>
            </a:r>
            <a:r>
              <a:rPr lang="en-US" altLang="en-US" sz="2400" i="1" dirty="0" smtClean="0"/>
              <a:t>city</a:t>
            </a:r>
            <a:r>
              <a:rPr lang="en-US" altLang="en-US" sz="2400" dirty="0" smtClean="0"/>
              <a:t> &lt; </a:t>
            </a:r>
            <a:r>
              <a:rPr lang="en-US" altLang="en-US" sz="2400" i="1" dirty="0" smtClean="0"/>
              <a:t>state</a:t>
            </a:r>
            <a:r>
              <a:rPr lang="en-US" altLang="en-US" sz="2400" dirty="0" smtClean="0"/>
              <a:t> &lt; </a:t>
            </a:r>
            <a:r>
              <a:rPr lang="en-US" altLang="en-US" sz="2400" i="1" dirty="0" smtClean="0"/>
              <a:t>country</a:t>
            </a:r>
          </a:p>
          <a:p>
            <a:pPr eaLnBrk="1" hangingPunct="1">
              <a:lnSpc>
                <a:spcPct val="110000"/>
              </a:lnSpc>
            </a:pPr>
            <a:r>
              <a:rPr lang="en-US" altLang="en-US" sz="2400" dirty="0" smtClean="0"/>
              <a:t>Specification of only a partial set of attributes</a:t>
            </a:r>
          </a:p>
          <a:p>
            <a:pPr lvl="1" eaLnBrk="1" hangingPunct="1">
              <a:lnSpc>
                <a:spcPct val="110000"/>
              </a:lnSpc>
            </a:pPr>
            <a:r>
              <a:rPr lang="en-US" altLang="en-US" sz="2400" dirty="0" smtClean="0"/>
              <a:t>E.g., only </a:t>
            </a:r>
            <a:r>
              <a:rPr lang="en-US" altLang="en-US" sz="2400" i="1" dirty="0" smtClean="0"/>
              <a:t>street</a:t>
            </a:r>
            <a:r>
              <a:rPr lang="en-US" altLang="en-US" sz="2400" dirty="0" smtClean="0"/>
              <a:t> &lt; </a:t>
            </a:r>
            <a:r>
              <a:rPr lang="en-US" altLang="en-US" sz="2400" i="1" dirty="0" smtClean="0"/>
              <a:t>city</a:t>
            </a:r>
            <a:r>
              <a:rPr lang="en-US" altLang="en-US" sz="2400" dirty="0" smtClean="0"/>
              <a:t>, not others</a:t>
            </a:r>
          </a:p>
          <a:p>
            <a:pPr eaLnBrk="1" hangingPunct="1">
              <a:lnSpc>
                <a:spcPct val="110000"/>
              </a:lnSpc>
            </a:pPr>
            <a:r>
              <a:rPr lang="en-US" altLang="en-US" sz="2400" dirty="0" smtClean="0"/>
              <a:t>Automatic generation of hierarchies (or attribute levels) by the analysis of the number of distinct values</a:t>
            </a:r>
          </a:p>
          <a:p>
            <a:pPr lvl="1" eaLnBrk="1" hangingPunct="1">
              <a:lnSpc>
                <a:spcPct val="110000"/>
              </a:lnSpc>
            </a:pPr>
            <a:r>
              <a:rPr lang="en-US" altLang="en-US" sz="2400" dirty="0" smtClean="0"/>
              <a:t>E.g., for a set of attributes: {</a:t>
            </a:r>
            <a:r>
              <a:rPr lang="en-US" altLang="en-US" sz="2400" i="1" dirty="0" smtClean="0"/>
              <a:t>street, city, state, country</a:t>
            </a:r>
            <a:r>
              <a:rPr lang="en-US" altLang="en-US" sz="2400" dirty="0" smtClean="0"/>
              <a: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4DA2B78-A38E-4FC0-958D-98B1F08EAC7A}" type="slidenum">
              <a:rPr lang="en-US" altLang="en-US" sz="1200" smtClean="0"/>
              <a:pPr>
                <a:spcBef>
                  <a:spcPct val="0"/>
                </a:spcBef>
                <a:buClrTx/>
                <a:buSzTx/>
                <a:buFontTx/>
                <a:buNone/>
              </a:pPr>
              <a:t>68</a:t>
            </a:fld>
            <a:endParaRPr lang="en-US" altLang="en-US" sz="1200" smtClean="0"/>
          </a:p>
        </p:txBody>
      </p:sp>
      <p:sp>
        <p:nvSpPr>
          <p:cNvPr id="126979" name="Rectangle 2"/>
          <p:cNvSpPr>
            <a:spLocks noGrp="1" noChangeArrowheads="1"/>
          </p:cNvSpPr>
          <p:nvPr>
            <p:ph type="title"/>
          </p:nvPr>
        </p:nvSpPr>
        <p:spPr>
          <a:xfrm>
            <a:off x="0" y="304800"/>
            <a:ext cx="9144000" cy="685800"/>
          </a:xfrm>
        </p:spPr>
        <p:txBody>
          <a:bodyPr/>
          <a:lstStyle/>
          <a:p>
            <a:pPr eaLnBrk="1" hangingPunct="1"/>
            <a:r>
              <a:rPr lang="en-US" altLang="en-US" sz="3200" smtClean="0"/>
              <a:t>Automatic Concept Hierarchy Generation</a:t>
            </a:r>
          </a:p>
        </p:txBody>
      </p:sp>
      <p:sp>
        <p:nvSpPr>
          <p:cNvPr id="126980" name="Rectangle 3"/>
          <p:cNvSpPr>
            <a:spLocks noGrp="1" noChangeArrowheads="1"/>
          </p:cNvSpPr>
          <p:nvPr>
            <p:ph type="body" idx="1"/>
          </p:nvPr>
        </p:nvSpPr>
        <p:spPr>
          <a:xfrm>
            <a:off x="381000" y="1295400"/>
            <a:ext cx="8077200" cy="2286000"/>
          </a:xfrm>
        </p:spPr>
        <p:txBody>
          <a:bodyPr/>
          <a:lstStyle/>
          <a:p>
            <a:pPr eaLnBrk="1" hangingPunct="1">
              <a:lnSpc>
                <a:spcPct val="90000"/>
              </a:lnSpc>
            </a:pPr>
            <a:r>
              <a:rPr lang="en-US" altLang="en-US" sz="2400" smtClean="0">
                <a:latin typeface="Calibri" panose="020F0502020204030204" pitchFamily="34" charset="0"/>
                <a:cs typeface="Calibri" panose="020F0502020204030204" pitchFamily="34" charset="0"/>
              </a:rPr>
              <a:t>Some hierarchies can be automatically generated based on the analysis of the number of distinct values per attribute in the data set </a:t>
            </a:r>
          </a:p>
          <a:p>
            <a:pPr lvl="1" eaLnBrk="1" hangingPunct="1">
              <a:lnSpc>
                <a:spcPct val="90000"/>
              </a:lnSpc>
            </a:pPr>
            <a:r>
              <a:rPr lang="en-US" altLang="en-US" sz="2400" smtClean="0">
                <a:latin typeface="Calibri" panose="020F0502020204030204" pitchFamily="34" charset="0"/>
                <a:cs typeface="Calibri" panose="020F0502020204030204" pitchFamily="34" charset="0"/>
              </a:rPr>
              <a:t>The attribute with the most distinct values is placed at the lowest level of the hierarchy</a:t>
            </a:r>
          </a:p>
          <a:p>
            <a:pPr lvl="1" eaLnBrk="1" hangingPunct="1">
              <a:lnSpc>
                <a:spcPct val="90000"/>
              </a:lnSpc>
            </a:pPr>
            <a:r>
              <a:rPr lang="en-US" altLang="en-US" sz="2400" smtClean="0">
                <a:latin typeface="Calibri" panose="020F0502020204030204" pitchFamily="34" charset="0"/>
                <a:cs typeface="Calibri" panose="020F0502020204030204" pitchFamily="34" charset="0"/>
              </a:rPr>
              <a:t>Exceptions, e.g., weekday, month, quarter, year</a:t>
            </a:r>
          </a:p>
        </p:txBody>
      </p:sp>
      <p:grpSp>
        <p:nvGrpSpPr>
          <p:cNvPr id="126981" name="Group 4"/>
          <p:cNvGrpSpPr>
            <a:grpSpLocks/>
          </p:cNvGrpSpPr>
          <p:nvPr/>
        </p:nvGrpSpPr>
        <p:grpSpPr bwMode="auto">
          <a:xfrm>
            <a:off x="914400" y="3733800"/>
            <a:ext cx="7156450" cy="2724150"/>
            <a:chOff x="672" y="2438"/>
            <a:chExt cx="4508" cy="1716"/>
          </a:xfrm>
        </p:grpSpPr>
        <p:sp>
          <p:nvSpPr>
            <p:cNvPr id="126982" name="Oval 5"/>
            <p:cNvSpPr>
              <a:spLocks noChangeArrowheads="1"/>
            </p:cNvSpPr>
            <p:nvPr/>
          </p:nvSpPr>
          <p:spPr bwMode="auto">
            <a:xfrm>
              <a:off x="672" y="2496"/>
              <a:ext cx="2256" cy="216"/>
            </a:xfrm>
            <a:prstGeom prst="ellipse">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country</a:t>
              </a:r>
            </a:p>
          </p:txBody>
        </p:sp>
        <p:sp>
          <p:nvSpPr>
            <p:cNvPr id="126983" name="Oval 6"/>
            <p:cNvSpPr>
              <a:spLocks noChangeArrowheads="1"/>
            </p:cNvSpPr>
            <p:nvPr/>
          </p:nvSpPr>
          <p:spPr bwMode="auto">
            <a:xfrm>
              <a:off x="708" y="2952"/>
              <a:ext cx="2256" cy="216"/>
            </a:xfrm>
            <a:prstGeom prst="ellipse">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province_or_ state</a:t>
              </a:r>
            </a:p>
          </p:txBody>
        </p:sp>
        <p:sp>
          <p:nvSpPr>
            <p:cNvPr id="126984" name="Oval 7"/>
            <p:cNvSpPr>
              <a:spLocks noChangeArrowheads="1"/>
            </p:cNvSpPr>
            <p:nvPr/>
          </p:nvSpPr>
          <p:spPr bwMode="auto">
            <a:xfrm>
              <a:off x="756" y="3456"/>
              <a:ext cx="2256" cy="216"/>
            </a:xfrm>
            <a:prstGeom prst="ellipse">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city</a:t>
              </a:r>
            </a:p>
          </p:txBody>
        </p:sp>
        <p:sp>
          <p:nvSpPr>
            <p:cNvPr id="126985" name="Oval 8"/>
            <p:cNvSpPr>
              <a:spLocks noChangeArrowheads="1"/>
            </p:cNvSpPr>
            <p:nvPr/>
          </p:nvSpPr>
          <p:spPr bwMode="auto">
            <a:xfrm>
              <a:off x="744" y="3936"/>
              <a:ext cx="2256" cy="216"/>
            </a:xfrm>
            <a:prstGeom prst="ellipse">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street</a:t>
              </a:r>
            </a:p>
          </p:txBody>
        </p:sp>
        <p:sp>
          <p:nvSpPr>
            <p:cNvPr id="126986" name="Line 9"/>
            <p:cNvSpPr>
              <a:spLocks noChangeShapeType="1"/>
            </p:cNvSpPr>
            <p:nvPr/>
          </p:nvSpPr>
          <p:spPr bwMode="auto">
            <a:xfrm flipH="1">
              <a:off x="1836" y="2736"/>
              <a:ext cx="0" cy="24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7" name="Line 10"/>
            <p:cNvSpPr>
              <a:spLocks noChangeShapeType="1"/>
            </p:cNvSpPr>
            <p:nvPr/>
          </p:nvSpPr>
          <p:spPr bwMode="auto">
            <a:xfrm>
              <a:off x="1836" y="3096"/>
              <a:ext cx="0" cy="33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8" name="Line 11"/>
            <p:cNvSpPr>
              <a:spLocks noChangeShapeType="1"/>
            </p:cNvSpPr>
            <p:nvPr/>
          </p:nvSpPr>
          <p:spPr bwMode="auto">
            <a:xfrm>
              <a:off x="1836" y="3612"/>
              <a:ext cx="0" cy="3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9" name="Text Box 12"/>
            <p:cNvSpPr txBox="1">
              <a:spLocks noChangeArrowheads="1"/>
            </p:cNvSpPr>
            <p:nvPr/>
          </p:nvSpPr>
          <p:spPr bwMode="auto">
            <a:xfrm>
              <a:off x="3542" y="2438"/>
              <a:ext cx="1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15 distinct values</a:t>
              </a:r>
            </a:p>
          </p:txBody>
        </p:sp>
        <p:sp>
          <p:nvSpPr>
            <p:cNvPr id="126990" name="Text Box 13"/>
            <p:cNvSpPr txBox="1">
              <a:spLocks noChangeArrowheads="1"/>
            </p:cNvSpPr>
            <p:nvPr/>
          </p:nvSpPr>
          <p:spPr bwMode="auto">
            <a:xfrm>
              <a:off x="3552" y="2942"/>
              <a:ext cx="15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365 distinct values</a:t>
              </a:r>
            </a:p>
          </p:txBody>
        </p:sp>
        <p:sp>
          <p:nvSpPr>
            <p:cNvPr id="126991" name="Text Box 14"/>
            <p:cNvSpPr txBox="1">
              <a:spLocks noChangeArrowheads="1"/>
            </p:cNvSpPr>
            <p:nvPr/>
          </p:nvSpPr>
          <p:spPr bwMode="auto">
            <a:xfrm>
              <a:off x="3470" y="3410"/>
              <a:ext cx="1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3567 distinct values</a:t>
              </a:r>
            </a:p>
          </p:txBody>
        </p:sp>
        <p:sp>
          <p:nvSpPr>
            <p:cNvPr id="126992" name="Text Box 15"/>
            <p:cNvSpPr txBox="1">
              <a:spLocks noChangeArrowheads="1"/>
            </p:cNvSpPr>
            <p:nvPr/>
          </p:nvSpPr>
          <p:spPr bwMode="auto">
            <a:xfrm>
              <a:off x="3290" y="3866"/>
              <a:ext cx="1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674,339 distinct values</a:t>
              </a:r>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061"/>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l" eaLnBrk="0" hangingPunct="0">
              <a:spcBef>
                <a:spcPct val="0"/>
              </a:spcBef>
              <a:buClrTx/>
              <a:buSzTx/>
              <a:buFontTx/>
              <a:buNone/>
            </a:pPr>
            <a:fld id="{A6579B87-C470-47AB-87C1-457ED53746D2}" type="slidenum">
              <a:rPr lang="en-US" altLang="en-US" sz="1200" smtClean="0"/>
              <a:pPr algn="l" eaLnBrk="0" hangingPunct="0">
                <a:spcBef>
                  <a:spcPct val="0"/>
                </a:spcBef>
                <a:buClrTx/>
                <a:buSzTx/>
                <a:buFontTx/>
                <a:buNone/>
              </a:pPr>
              <a:t>69</a:t>
            </a:fld>
            <a:endParaRPr lang="en-US" altLang="en-US" sz="1200" smtClean="0"/>
          </a:p>
        </p:txBody>
      </p:sp>
      <p:sp>
        <p:nvSpPr>
          <p:cNvPr id="129027" name="Rectangle 2"/>
          <p:cNvSpPr>
            <a:spLocks noGrp="1" noChangeArrowheads="1"/>
          </p:cNvSpPr>
          <p:nvPr>
            <p:ph type="title" idx="4294967295"/>
          </p:nvPr>
        </p:nvSpPr>
        <p:spPr>
          <a:noFill/>
        </p:spPr>
        <p:txBody>
          <a:bodyPr lIns="92075" tIns="46038" rIns="92075" bIns="46038" anchor="ctr"/>
          <a:lstStyle/>
          <a:p>
            <a:pPr eaLnBrk="1" hangingPunct="1"/>
            <a:r>
              <a:rPr lang="en-US" altLang="en-US" sz="3200" smtClean="0"/>
              <a:t>Chapter 3: Data Preprocessing</a:t>
            </a:r>
          </a:p>
        </p:txBody>
      </p:sp>
      <p:sp>
        <p:nvSpPr>
          <p:cNvPr id="129028" name="Rectangle 3"/>
          <p:cNvSpPr>
            <a:spLocks noGrp="1" noChangeArrowheads="1"/>
          </p:cNvSpPr>
          <p:nvPr>
            <p:ph type="body" sz="half" idx="4294967295"/>
          </p:nvPr>
        </p:nvSpPr>
        <p:spPr>
          <a:xfrm>
            <a:off x="381000" y="1371600"/>
            <a:ext cx="8229600" cy="5105400"/>
          </a:xfrm>
          <a:noFill/>
        </p:spPr>
        <p:txBody>
          <a:bodyPr lIns="92075" tIns="46038" rIns="92075" bIns="46038"/>
          <a:lstStyle/>
          <a:p>
            <a:pPr eaLnBrk="1" hangingPunct="1">
              <a:lnSpc>
                <a:spcPct val="150000"/>
              </a:lnSpc>
            </a:pPr>
            <a:r>
              <a:rPr lang="en-US" altLang="en-US" sz="2400" smtClean="0"/>
              <a:t>Data Preprocessing: An Overview</a:t>
            </a:r>
          </a:p>
          <a:p>
            <a:pPr lvl="1" eaLnBrk="1" hangingPunct="1">
              <a:lnSpc>
                <a:spcPct val="150000"/>
              </a:lnSpc>
            </a:pPr>
            <a:r>
              <a:rPr lang="en-US" altLang="en-US" sz="2400" smtClean="0"/>
              <a:t>Data Quality</a:t>
            </a:r>
          </a:p>
          <a:p>
            <a:pPr lvl="1" eaLnBrk="1" hangingPunct="1">
              <a:lnSpc>
                <a:spcPct val="150000"/>
              </a:lnSpc>
            </a:pPr>
            <a:r>
              <a:rPr lang="en-US" altLang="en-US" sz="2400" smtClean="0"/>
              <a:t>Major Tasks in Data Preprocessing</a:t>
            </a:r>
          </a:p>
          <a:p>
            <a:pPr eaLnBrk="1" hangingPunct="1">
              <a:lnSpc>
                <a:spcPct val="150000"/>
              </a:lnSpc>
            </a:pPr>
            <a:r>
              <a:rPr lang="en-US" altLang="en-US" sz="2400" smtClean="0"/>
              <a:t>Data Cleaning</a:t>
            </a:r>
          </a:p>
          <a:p>
            <a:pPr eaLnBrk="1" hangingPunct="1">
              <a:lnSpc>
                <a:spcPct val="150000"/>
              </a:lnSpc>
            </a:pPr>
            <a:r>
              <a:rPr lang="en-US" altLang="en-US" sz="2400" smtClean="0"/>
              <a:t>Data Integration</a:t>
            </a:r>
          </a:p>
          <a:p>
            <a:pPr eaLnBrk="1" hangingPunct="1">
              <a:lnSpc>
                <a:spcPct val="150000"/>
              </a:lnSpc>
            </a:pPr>
            <a:r>
              <a:rPr lang="en-US" altLang="en-US" sz="2400" smtClean="0"/>
              <a:t>Data Reduction</a:t>
            </a:r>
          </a:p>
          <a:p>
            <a:pPr eaLnBrk="1" hangingPunct="1">
              <a:lnSpc>
                <a:spcPct val="150000"/>
              </a:lnSpc>
            </a:pPr>
            <a:r>
              <a:rPr lang="en-US" altLang="en-US" sz="2400" smtClean="0"/>
              <a:t>Data Transformation and Data Discretization</a:t>
            </a:r>
          </a:p>
          <a:p>
            <a:pPr eaLnBrk="1" hangingPunct="1">
              <a:lnSpc>
                <a:spcPct val="150000"/>
              </a:lnSpc>
            </a:pPr>
            <a:r>
              <a:rPr lang="en-US" altLang="en-US" sz="2400" smtClean="0"/>
              <a:t>Summary</a:t>
            </a:r>
          </a:p>
        </p:txBody>
      </p:sp>
      <p:sp>
        <p:nvSpPr>
          <p:cNvPr id="129029" name="AutoShape 4"/>
          <p:cNvSpPr>
            <a:spLocks noChangeArrowheads="1"/>
          </p:cNvSpPr>
          <p:nvPr/>
        </p:nvSpPr>
        <p:spPr bwMode="auto">
          <a:xfrm rot="9430553">
            <a:off x="2362200" y="5715000"/>
            <a:ext cx="522288" cy="485775"/>
          </a:xfrm>
          <a:prstGeom prst="notchedRightArrow">
            <a:avLst>
              <a:gd name="adj1" fmla="val 50000"/>
              <a:gd name="adj2" fmla="val 26879"/>
            </a:avLst>
          </a:prstGeom>
          <a:solidFill>
            <a:srgbClr val="339966"/>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4E83BDF-E0B5-4885-9178-2A6111443579}" type="slidenum">
              <a:rPr lang="en-US" altLang="en-US" sz="1200" smtClean="0"/>
              <a:pPr>
                <a:spcBef>
                  <a:spcPct val="0"/>
                </a:spcBef>
                <a:buClrTx/>
                <a:buSzTx/>
                <a:buFontTx/>
                <a:buNone/>
              </a:pPr>
              <a:t>7</a:t>
            </a:fld>
            <a:endParaRPr lang="en-US" altLang="en-US" sz="1200" smtClean="0"/>
          </a:p>
        </p:txBody>
      </p:sp>
      <p:sp>
        <p:nvSpPr>
          <p:cNvPr id="19459" name="Rectangle 2"/>
          <p:cNvSpPr>
            <a:spLocks noGrp="1" noChangeArrowheads="1"/>
          </p:cNvSpPr>
          <p:nvPr>
            <p:ph type="title"/>
          </p:nvPr>
        </p:nvSpPr>
        <p:spPr/>
        <p:txBody>
          <a:bodyPr/>
          <a:lstStyle/>
          <a:p>
            <a:pPr eaLnBrk="1" hangingPunct="1"/>
            <a:r>
              <a:rPr lang="en-US" altLang="en-US" smtClean="0">
                <a:solidFill>
                  <a:srgbClr val="170981"/>
                </a:solidFill>
              </a:rPr>
              <a:t>Data Cleaning</a:t>
            </a:r>
          </a:p>
        </p:txBody>
      </p:sp>
      <p:sp>
        <p:nvSpPr>
          <p:cNvPr id="19460" name="Rectangle 3"/>
          <p:cNvSpPr>
            <a:spLocks noGrp="1" noChangeArrowheads="1"/>
          </p:cNvSpPr>
          <p:nvPr>
            <p:ph type="body" idx="1"/>
          </p:nvPr>
        </p:nvSpPr>
        <p:spPr/>
        <p:txBody>
          <a:bodyPr/>
          <a:lstStyle/>
          <a:p>
            <a:pPr eaLnBrk="1" hangingPunct="1">
              <a:lnSpc>
                <a:spcPct val="110000"/>
              </a:lnSpc>
            </a:pPr>
            <a:r>
              <a:rPr lang="en-US" altLang="en-US" sz="2000" dirty="0" smtClean="0"/>
              <a:t>Data in the Real World Is Dirty: Lots of potentially incorrect data, e.g., instrument faulty, human or computer error, transmission error</a:t>
            </a:r>
          </a:p>
          <a:p>
            <a:pPr lvl="1" eaLnBrk="1" hangingPunct="1">
              <a:lnSpc>
                <a:spcPct val="120000"/>
              </a:lnSpc>
            </a:pPr>
            <a:r>
              <a:rPr lang="en-US" altLang="en-US" sz="2000" u="sng" dirty="0" smtClean="0"/>
              <a:t>incomplete</a:t>
            </a:r>
            <a:r>
              <a:rPr lang="en-US" altLang="en-US" sz="2000" dirty="0" smtClean="0"/>
              <a:t>: lacking attribute values, lacking certain attributes of interest, or containing only aggregate data</a:t>
            </a:r>
          </a:p>
          <a:p>
            <a:pPr lvl="2" eaLnBrk="1" hangingPunct="1">
              <a:lnSpc>
                <a:spcPct val="110000"/>
              </a:lnSpc>
            </a:pPr>
            <a:r>
              <a:rPr lang="en-US" altLang="en-US" sz="2000" dirty="0" smtClean="0"/>
              <a:t>e.g., </a:t>
            </a:r>
            <a:r>
              <a:rPr lang="en-US" altLang="en-US" sz="2000" i="1" dirty="0" smtClean="0"/>
              <a:t>Occupation</a:t>
            </a:r>
            <a:r>
              <a:rPr lang="en-US" altLang="en-US" sz="2000" dirty="0" smtClean="0"/>
              <a:t>=“ ” (missing data)</a:t>
            </a:r>
          </a:p>
          <a:p>
            <a:pPr lvl="1" eaLnBrk="1" hangingPunct="1">
              <a:lnSpc>
                <a:spcPct val="110000"/>
              </a:lnSpc>
            </a:pPr>
            <a:r>
              <a:rPr lang="en-US" altLang="en-US" sz="2000" u="sng" dirty="0" smtClean="0"/>
              <a:t>noisy</a:t>
            </a:r>
            <a:r>
              <a:rPr lang="en-US" altLang="en-US" sz="2000" dirty="0" smtClean="0"/>
              <a:t>: containing noise, errors, or outliers</a:t>
            </a:r>
          </a:p>
          <a:p>
            <a:pPr lvl="2" eaLnBrk="1" hangingPunct="1">
              <a:lnSpc>
                <a:spcPct val="110000"/>
              </a:lnSpc>
            </a:pPr>
            <a:r>
              <a:rPr lang="en-US" altLang="en-US" sz="2000" dirty="0" smtClean="0"/>
              <a:t>e.g., </a:t>
            </a:r>
            <a:r>
              <a:rPr lang="en-US" altLang="en-US" sz="2000" i="1" dirty="0" smtClean="0"/>
              <a:t>Salary</a:t>
            </a:r>
            <a:r>
              <a:rPr lang="en-US" altLang="en-US" sz="2000" dirty="0" smtClean="0"/>
              <a:t>=“</a:t>
            </a:r>
            <a:r>
              <a:rPr lang="en-US" altLang="en-US" sz="2000" dirty="0" smtClean="0">
                <a:cs typeface="Tahoma" panose="020B0604030504040204" pitchFamily="34" charset="0"/>
              </a:rPr>
              <a:t>−</a:t>
            </a:r>
            <a:r>
              <a:rPr lang="en-US" altLang="en-US" sz="2000" dirty="0" smtClean="0"/>
              <a:t>10” (an error)</a:t>
            </a:r>
          </a:p>
          <a:p>
            <a:pPr lvl="1" eaLnBrk="1" hangingPunct="1">
              <a:lnSpc>
                <a:spcPct val="110000"/>
              </a:lnSpc>
            </a:pPr>
            <a:r>
              <a:rPr lang="en-US" altLang="en-US" sz="2000" u="sng" dirty="0" smtClean="0"/>
              <a:t>inconsistent</a:t>
            </a:r>
            <a:r>
              <a:rPr lang="en-US" altLang="en-US" sz="2000" dirty="0" smtClean="0"/>
              <a:t>: containing discrepancies in codes or names, e.g.,</a:t>
            </a:r>
          </a:p>
          <a:p>
            <a:pPr lvl="2" eaLnBrk="1" hangingPunct="1">
              <a:lnSpc>
                <a:spcPct val="110000"/>
              </a:lnSpc>
            </a:pPr>
            <a:r>
              <a:rPr lang="en-US" altLang="en-US" sz="2000" i="1" dirty="0" smtClean="0"/>
              <a:t>Age</a:t>
            </a:r>
            <a:r>
              <a:rPr lang="en-US" altLang="en-US" sz="2000" dirty="0" smtClean="0"/>
              <a:t>=“42”, </a:t>
            </a:r>
            <a:r>
              <a:rPr lang="en-US" altLang="en-US" sz="2000" i="1" dirty="0" smtClean="0"/>
              <a:t>Birthday</a:t>
            </a:r>
            <a:r>
              <a:rPr lang="en-US" altLang="en-US" sz="2000" dirty="0" smtClean="0"/>
              <a:t>=“03/07/2010”</a:t>
            </a:r>
          </a:p>
          <a:p>
            <a:pPr lvl="2" eaLnBrk="1" hangingPunct="1">
              <a:lnSpc>
                <a:spcPct val="110000"/>
              </a:lnSpc>
            </a:pPr>
            <a:r>
              <a:rPr lang="en-US" altLang="en-US" sz="2000" dirty="0" smtClean="0"/>
              <a:t>Was rating “1, 2, 3”, now rating “A, B, C”</a:t>
            </a:r>
          </a:p>
          <a:p>
            <a:pPr lvl="2" eaLnBrk="1" hangingPunct="1">
              <a:lnSpc>
                <a:spcPct val="110000"/>
              </a:lnSpc>
            </a:pPr>
            <a:r>
              <a:rPr lang="en-US" altLang="en-US" sz="2000" dirty="0" smtClean="0"/>
              <a:t>discrepancy between duplicate records</a:t>
            </a:r>
          </a:p>
          <a:p>
            <a:pPr lvl="1" eaLnBrk="1" hangingPunct="1">
              <a:lnSpc>
                <a:spcPct val="120000"/>
              </a:lnSpc>
            </a:pPr>
            <a:r>
              <a:rPr lang="en-US" altLang="en-US" sz="2000" u="sng" dirty="0" smtClean="0"/>
              <a:t>Intentional</a:t>
            </a:r>
            <a:r>
              <a:rPr lang="en-US" altLang="en-US" sz="2000" b="1" u="sng" dirty="0" smtClean="0"/>
              <a:t> </a:t>
            </a:r>
            <a:r>
              <a:rPr lang="en-US" altLang="en-US" sz="2000" dirty="0" smtClean="0"/>
              <a:t>(e.g., </a:t>
            </a:r>
            <a:r>
              <a:rPr lang="en-US" altLang="en-US" sz="2000" i="1" dirty="0" smtClean="0"/>
              <a:t>disguised missing</a:t>
            </a:r>
            <a:r>
              <a:rPr lang="en-US" altLang="en-US" sz="2000" dirty="0" smtClean="0"/>
              <a:t> data)</a:t>
            </a:r>
          </a:p>
          <a:p>
            <a:pPr lvl="2" eaLnBrk="1" hangingPunct="1">
              <a:lnSpc>
                <a:spcPct val="120000"/>
              </a:lnSpc>
            </a:pPr>
            <a:r>
              <a:rPr lang="en-US" altLang="en-US" sz="2000" dirty="0" smtClean="0"/>
              <a:t>Jan. 1 as everyone’s birthday?</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2565104-D8F4-4CC8-B571-DB7BB8185C84}" type="slidenum">
              <a:rPr lang="en-US" altLang="en-US" sz="1200" smtClean="0"/>
              <a:pPr>
                <a:spcBef>
                  <a:spcPct val="0"/>
                </a:spcBef>
                <a:buClrTx/>
                <a:buSzTx/>
                <a:buFontTx/>
                <a:buNone/>
              </a:pPr>
              <a:t>70</a:t>
            </a:fld>
            <a:endParaRPr lang="en-US" altLang="en-US" sz="1200" smtClean="0"/>
          </a:p>
        </p:txBody>
      </p:sp>
      <p:sp>
        <p:nvSpPr>
          <p:cNvPr id="131075" name="Rectangle 2"/>
          <p:cNvSpPr>
            <a:spLocks noGrp="1" noChangeArrowheads="1"/>
          </p:cNvSpPr>
          <p:nvPr>
            <p:ph type="title"/>
          </p:nvPr>
        </p:nvSpPr>
        <p:spPr>
          <a:xfrm>
            <a:off x="0" y="457200"/>
            <a:ext cx="9144000" cy="609600"/>
          </a:xfrm>
        </p:spPr>
        <p:txBody>
          <a:bodyPr/>
          <a:lstStyle/>
          <a:p>
            <a:pPr eaLnBrk="1" hangingPunct="1"/>
            <a:r>
              <a:rPr lang="en-US" altLang="en-US" sz="4000" smtClean="0"/>
              <a:t>Summary</a:t>
            </a:r>
          </a:p>
        </p:txBody>
      </p:sp>
      <p:sp>
        <p:nvSpPr>
          <p:cNvPr id="131076" name="Rectangle 3"/>
          <p:cNvSpPr>
            <a:spLocks noGrp="1" noChangeArrowheads="1"/>
          </p:cNvSpPr>
          <p:nvPr>
            <p:ph type="body" idx="1"/>
          </p:nvPr>
        </p:nvSpPr>
        <p:spPr>
          <a:xfrm>
            <a:off x="304800" y="1295400"/>
            <a:ext cx="8610600" cy="5103813"/>
          </a:xfrm>
        </p:spPr>
        <p:txBody>
          <a:bodyPr/>
          <a:lstStyle/>
          <a:p>
            <a:pPr eaLnBrk="1" hangingPunct="1"/>
            <a:r>
              <a:rPr lang="en-US" altLang="en-US" sz="2000" b="1" dirty="0" smtClean="0"/>
              <a:t>Data quality</a:t>
            </a:r>
            <a:r>
              <a:rPr lang="en-US" altLang="en-US" sz="2000" dirty="0" smtClean="0"/>
              <a:t>: accuracy, completeness, consistency, timeliness, believability, interpretability</a:t>
            </a:r>
          </a:p>
          <a:p>
            <a:pPr eaLnBrk="1" hangingPunct="1"/>
            <a:r>
              <a:rPr lang="en-US" altLang="en-US" sz="2000" b="1" dirty="0" smtClean="0"/>
              <a:t>Data cleaning</a:t>
            </a:r>
            <a:r>
              <a:rPr lang="en-US" altLang="en-US" sz="2000" dirty="0" smtClean="0"/>
              <a:t>: e.g. missing/noisy values, outliers</a:t>
            </a:r>
          </a:p>
          <a:p>
            <a:pPr eaLnBrk="1" hangingPunct="1"/>
            <a:r>
              <a:rPr lang="en-US" altLang="en-US" sz="2000" b="1" dirty="0" smtClean="0"/>
              <a:t>Data integration</a:t>
            </a:r>
            <a:r>
              <a:rPr lang="en-US" altLang="en-US" sz="2000" dirty="0" smtClean="0"/>
              <a:t> from multiple sources: </a:t>
            </a:r>
          </a:p>
          <a:p>
            <a:pPr lvl="1" eaLnBrk="1" hangingPunct="1"/>
            <a:r>
              <a:rPr lang="en-US" altLang="en-US" sz="2000" dirty="0" smtClean="0"/>
              <a:t>Entity identification problem</a:t>
            </a:r>
          </a:p>
          <a:p>
            <a:pPr lvl="1" eaLnBrk="1" hangingPunct="1"/>
            <a:r>
              <a:rPr lang="en-US" altLang="en-US" sz="2000" dirty="0" smtClean="0"/>
              <a:t>Remove redundancies</a:t>
            </a:r>
          </a:p>
          <a:p>
            <a:pPr lvl="1" eaLnBrk="1" hangingPunct="1"/>
            <a:r>
              <a:rPr lang="en-US" altLang="en-US" sz="2000" dirty="0" smtClean="0"/>
              <a:t>Detect inconsistencies</a:t>
            </a:r>
          </a:p>
          <a:p>
            <a:pPr eaLnBrk="1" hangingPunct="1"/>
            <a:r>
              <a:rPr lang="en-US" altLang="en-US" sz="2000" b="1" dirty="0" smtClean="0"/>
              <a:t>Data reduction</a:t>
            </a:r>
          </a:p>
          <a:p>
            <a:pPr lvl="1" eaLnBrk="1" hangingPunct="1"/>
            <a:r>
              <a:rPr lang="en-US" altLang="en-US" sz="2000" dirty="0" smtClean="0"/>
              <a:t>Dimensionality reduction</a:t>
            </a:r>
          </a:p>
          <a:p>
            <a:pPr lvl="1" eaLnBrk="1" hangingPunct="1"/>
            <a:r>
              <a:rPr lang="en-US" altLang="en-US" sz="2000" dirty="0" smtClean="0"/>
              <a:t>Data compression</a:t>
            </a:r>
          </a:p>
          <a:p>
            <a:pPr eaLnBrk="1" hangingPunct="1"/>
            <a:r>
              <a:rPr lang="en-US" altLang="en-US" sz="2000" b="1" dirty="0" smtClean="0"/>
              <a:t>Data transformation and data discretization</a:t>
            </a:r>
            <a:endParaRPr lang="en-US" altLang="en-US" sz="2000" dirty="0" smtClean="0"/>
          </a:p>
          <a:p>
            <a:pPr lvl="1" eaLnBrk="1" hangingPunct="1"/>
            <a:r>
              <a:rPr lang="en-US" altLang="en-US" sz="2000" dirty="0" smtClean="0"/>
              <a:t>Normalization</a:t>
            </a:r>
          </a:p>
          <a:p>
            <a:pPr lvl="1" eaLnBrk="1" hangingPunct="1"/>
            <a:r>
              <a:rPr lang="en-US" altLang="en-US" sz="2000" dirty="0" smtClean="0"/>
              <a:t>Concept hierarchy generation</a:t>
            </a:r>
          </a:p>
          <a:p>
            <a:pPr lvl="1" eaLnBrk="1" hangingPunct="1">
              <a:lnSpc>
                <a:spcPct val="120000"/>
              </a:lnSpc>
            </a:pPr>
            <a:endParaRPr lang="en-US" altLang="en-US" sz="1600" dirty="0" smtClean="0"/>
          </a:p>
          <a:p>
            <a:pPr eaLnBrk="1" hangingPunct="1">
              <a:lnSpc>
                <a:spcPct val="120000"/>
              </a:lnSpc>
            </a:pPr>
            <a:endParaRPr lang="en-US" altLang="en-US" sz="1600" dirty="0" smtClean="0"/>
          </a:p>
          <a:p>
            <a:pPr eaLnBrk="1" hangingPunct="1">
              <a:lnSpc>
                <a:spcPct val="120000"/>
              </a:lnSpc>
              <a:buFont typeface="Wingdings" panose="05000000000000000000" pitchFamily="2" charset="2"/>
              <a:buNone/>
            </a:pPr>
            <a:endParaRPr lang="en-US" altLang="en-US" sz="1600" dirty="0"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B9B2E4-E14A-47FF-A3EF-BB8933BCFFA8}" type="slidenum">
              <a:rPr lang="en-US" altLang="en-US" sz="1200" smtClean="0"/>
              <a:pPr>
                <a:spcBef>
                  <a:spcPct val="0"/>
                </a:spcBef>
                <a:buClrTx/>
                <a:buSzTx/>
                <a:buFontTx/>
                <a:buNone/>
              </a:pPr>
              <a:t>71</a:t>
            </a:fld>
            <a:endParaRPr lang="en-US" altLang="en-US" sz="1200" smtClean="0"/>
          </a:p>
        </p:txBody>
      </p:sp>
      <p:sp>
        <p:nvSpPr>
          <p:cNvPr id="134147" name="Rectangle 2"/>
          <p:cNvSpPr>
            <a:spLocks noGrp="1" noChangeArrowheads="1"/>
          </p:cNvSpPr>
          <p:nvPr>
            <p:ph type="title"/>
          </p:nvPr>
        </p:nvSpPr>
        <p:spPr/>
        <p:txBody>
          <a:bodyPr/>
          <a:lstStyle/>
          <a:p>
            <a:pPr eaLnBrk="1" hangingPunct="1"/>
            <a:r>
              <a:rPr lang="en-US" altLang="en-US" smtClean="0"/>
              <a:t>References</a:t>
            </a:r>
          </a:p>
        </p:txBody>
      </p:sp>
      <p:sp>
        <p:nvSpPr>
          <p:cNvPr id="134148" name="Rectangle 3"/>
          <p:cNvSpPr>
            <a:spLocks noGrp="1" noChangeArrowheads="1"/>
          </p:cNvSpPr>
          <p:nvPr>
            <p:ph type="body" idx="1"/>
          </p:nvPr>
        </p:nvSpPr>
        <p:spPr>
          <a:xfrm>
            <a:off x="152400" y="1371600"/>
            <a:ext cx="8763000" cy="5334000"/>
          </a:xfrm>
        </p:spPr>
        <p:txBody>
          <a:bodyPr/>
          <a:lstStyle/>
          <a:p>
            <a:pPr marL="457200" indent="-457200" eaLnBrk="1" hangingPunct="1"/>
            <a:r>
              <a:rPr lang="en-US" altLang="en-US" sz="1800" smtClean="0"/>
              <a:t>D. P. Ballou and G. K. Tayi. Enhancing data quality in data warehouse environments. Comm. of ACM, 42:73-78, 1999</a:t>
            </a:r>
          </a:p>
          <a:p>
            <a:pPr marL="457200" indent="-457200" eaLnBrk="1" hangingPunct="1"/>
            <a:r>
              <a:rPr lang="en-US" altLang="en-US" sz="1800" smtClean="0">
                <a:solidFill>
                  <a:schemeClr val="hlink"/>
                </a:solidFill>
              </a:rPr>
              <a:t>T. Dasu and T. Johnson.  Exploratory Data Mining and Data Cleaning. John Wiley, 2003</a:t>
            </a:r>
          </a:p>
          <a:p>
            <a:pPr marL="457200" indent="-457200" eaLnBrk="1" hangingPunct="1"/>
            <a:r>
              <a:rPr lang="en-US" altLang="en-US" sz="1800" smtClean="0">
                <a:solidFill>
                  <a:schemeClr val="hlink"/>
                </a:solidFill>
                <a:cs typeface="Times New Roman" panose="02020603050405020304" pitchFamily="18" charset="0"/>
              </a:rPr>
              <a:t>T. Dasu, T. Johnson, S. Muthukrishnan, V. Shkapenyuk. </a:t>
            </a:r>
            <a:r>
              <a:rPr lang="en-US" altLang="en-US" sz="1800" u="sng" smtClean="0">
                <a:solidFill>
                  <a:srgbClr val="0000FF"/>
                </a:solidFill>
                <a:cs typeface="Times New Roman" panose="02020603050405020304" pitchFamily="18" charset="0"/>
                <a:hlinkClick r:id="rId3"/>
              </a:rPr>
              <a:t>Mining Database Structure; Or, How to Build a Data Quality Browser</a:t>
            </a:r>
            <a:r>
              <a:rPr lang="en-US" altLang="en-US" sz="1800" smtClean="0">
                <a:solidFill>
                  <a:schemeClr val="hlink"/>
                </a:solidFill>
                <a:cs typeface="Times New Roman" panose="02020603050405020304" pitchFamily="18" charset="0"/>
              </a:rPr>
              <a:t>. SIGMOD’02</a:t>
            </a:r>
          </a:p>
          <a:p>
            <a:pPr marL="457200" indent="-457200" eaLnBrk="1" hangingPunct="1"/>
            <a:r>
              <a:rPr lang="en-US" altLang="en-US" sz="1800" smtClean="0">
                <a:solidFill>
                  <a:schemeClr val="hlink"/>
                </a:solidFill>
              </a:rPr>
              <a:t>H. V. Jagadish et al., Special Issue on Data Reduction Techniques.  Bulletin of the Technical Committee on Data Engineering, 20(4), Dec. 1997</a:t>
            </a:r>
          </a:p>
          <a:p>
            <a:pPr marL="457200" indent="-457200" eaLnBrk="1" hangingPunct="1"/>
            <a:r>
              <a:rPr lang="en-US" altLang="en-US" sz="1800" smtClean="0"/>
              <a:t>D. Pyle. Data Preparation for Data Mining. Morgan Kaufmann, 1999</a:t>
            </a:r>
          </a:p>
          <a:p>
            <a:pPr marL="457200" indent="-457200" eaLnBrk="1" hangingPunct="1"/>
            <a:r>
              <a:rPr lang="en-US" altLang="en-US" sz="1800" smtClean="0"/>
              <a:t>E. Rahm and H. H. Do. Data Cleaning: Problems and Current Approaches. </a:t>
            </a:r>
            <a:r>
              <a:rPr lang="en-US" altLang="en-US" sz="1800" i="1" smtClean="0"/>
              <a:t>IEEE Bulletin of the Technical Committee on Data Engineering. Vol.23, No.4</a:t>
            </a:r>
          </a:p>
          <a:p>
            <a:pPr marL="457200" indent="-457200" eaLnBrk="1" hangingPunct="1"/>
            <a:r>
              <a:rPr lang="en-US" altLang="en-US" sz="1800" smtClean="0">
                <a:solidFill>
                  <a:schemeClr val="hlink"/>
                </a:solidFill>
              </a:rPr>
              <a:t>V. Raman and J. Hellerstein. Potters Wheel: An Interactive Framework for Data Cleaning and Transformation, VLDB’2001</a:t>
            </a:r>
            <a:endParaRPr lang="en-US" altLang="en-US" sz="1800" i="1" smtClean="0">
              <a:solidFill>
                <a:schemeClr val="hlink"/>
              </a:solidFill>
            </a:endParaRPr>
          </a:p>
          <a:p>
            <a:pPr marL="457200" indent="-457200" eaLnBrk="1" hangingPunct="1"/>
            <a:r>
              <a:rPr lang="en-US" altLang="en-US" sz="1800" smtClean="0"/>
              <a:t>T. Redman. Data Quality: Management and Technology. Bantam Books, 1992</a:t>
            </a:r>
          </a:p>
          <a:p>
            <a:pPr marL="457200" indent="-457200" eaLnBrk="1" hangingPunct="1"/>
            <a:r>
              <a:rPr lang="en-US" altLang="en-US" sz="1800" smtClean="0"/>
              <a:t>R. Wang, V. Storey, and C. Firth. A framework for analysis of data quality research. IEEE Trans. Knowledge and Data Engineering, 7:623-640, 1995</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C8445DE-C2B4-4C50-BB9D-2D311DB35B79}" type="slidenum">
              <a:rPr lang="en-US" altLang="en-US" sz="1200" smtClean="0"/>
              <a:pPr>
                <a:spcBef>
                  <a:spcPct val="0"/>
                </a:spcBef>
                <a:buClrTx/>
                <a:buSzTx/>
                <a:buFontTx/>
                <a:buNone/>
              </a:pPr>
              <a:t>8</a:t>
            </a:fld>
            <a:endParaRPr lang="en-US" altLang="en-US" sz="1200" smtClean="0"/>
          </a:p>
        </p:txBody>
      </p:sp>
      <p:sp>
        <p:nvSpPr>
          <p:cNvPr id="21507" name="Rectangle 2"/>
          <p:cNvSpPr>
            <a:spLocks noGrp="1" noChangeArrowheads="1"/>
          </p:cNvSpPr>
          <p:nvPr>
            <p:ph type="title"/>
          </p:nvPr>
        </p:nvSpPr>
        <p:spPr>
          <a:xfrm>
            <a:off x="869950" y="304800"/>
            <a:ext cx="7169150" cy="609600"/>
          </a:xfrm>
        </p:spPr>
        <p:txBody>
          <a:bodyPr/>
          <a:lstStyle/>
          <a:p>
            <a:pPr eaLnBrk="1" hangingPunct="1"/>
            <a:r>
              <a:rPr lang="en-US" altLang="en-US" smtClean="0">
                <a:solidFill>
                  <a:srgbClr val="170981"/>
                </a:solidFill>
              </a:rPr>
              <a:t>Incomplete (Missing) Data</a:t>
            </a:r>
          </a:p>
        </p:txBody>
      </p:sp>
      <p:sp>
        <p:nvSpPr>
          <p:cNvPr id="21508" name="Rectangle 3"/>
          <p:cNvSpPr>
            <a:spLocks noGrp="1" noChangeArrowheads="1"/>
          </p:cNvSpPr>
          <p:nvPr>
            <p:ph type="body" idx="1"/>
          </p:nvPr>
        </p:nvSpPr>
        <p:spPr>
          <a:xfrm>
            <a:off x="381000" y="1371600"/>
            <a:ext cx="8305800" cy="5105400"/>
          </a:xfrm>
        </p:spPr>
        <p:txBody>
          <a:bodyPr/>
          <a:lstStyle/>
          <a:p>
            <a:pPr eaLnBrk="1" hangingPunct="1">
              <a:lnSpc>
                <a:spcPct val="110000"/>
              </a:lnSpc>
            </a:pPr>
            <a:r>
              <a:rPr lang="en-US" altLang="en-US" sz="2400" smtClean="0"/>
              <a:t>Data is not always available</a:t>
            </a:r>
          </a:p>
          <a:p>
            <a:pPr lvl="1" eaLnBrk="1" hangingPunct="1">
              <a:lnSpc>
                <a:spcPct val="110000"/>
              </a:lnSpc>
            </a:pPr>
            <a:r>
              <a:rPr lang="en-US" altLang="en-US" sz="2400" smtClean="0"/>
              <a:t>E.g., many tuples have no recorded value for several attributes, such as customer income in sales data</a:t>
            </a:r>
          </a:p>
          <a:p>
            <a:pPr eaLnBrk="1" hangingPunct="1">
              <a:lnSpc>
                <a:spcPct val="110000"/>
              </a:lnSpc>
            </a:pPr>
            <a:r>
              <a:rPr lang="en-US" altLang="en-US" sz="2400" smtClean="0"/>
              <a:t>Missing data may be due to </a:t>
            </a:r>
          </a:p>
          <a:p>
            <a:pPr lvl="1" eaLnBrk="1" hangingPunct="1">
              <a:lnSpc>
                <a:spcPct val="110000"/>
              </a:lnSpc>
            </a:pPr>
            <a:r>
              <a:rPr lang="en-US" altLang="en-US" sz="2400" smtClean="0"/>
              <a:t>equipment malfunction</a:t>
            </a:r>
          </a:p>
          <a:p>
            <a:pPr lvl="1" eaLnBrk="1" hangingPunct="1">
              <a:lnSpc>
                <a:spcPct val="110000"/>
              </a:lnSpc>
            </a:pPr>
            <a:r>
              <a:rPr lang="en-US" altLang="en-US" sz="2400" smtClean="0"/>
              <a:t>inconsistent with other recorded data and thus deleted</a:t>
            </a:r>
          </a:p>
          <a:p>
            <a:pPr lvl="1" eaLnBrk="1" hangingPunct="1">
              <a:lnSpc>
                <a:spcPct val="110000"/>
              </a:lnSpc>
            </a:pPr>
            <a:r>
              <a:rPr lang="en-US" altLang="en-US" sz="2400" smtClean="0"/>
              <a:t>data not entered due to misunderstanding</a:t>
            </a:r>
          </a:p>
          <a:p>
            <a:pPr lvl="1" eaLnBrk="1" hangingPunct="1">
              <a:lnSpc>
                <a:spcPct val="110000"/>
              </a:lnSpc>
            </a:pPr>
            <a:r>
              <a:rPr lang="en-US" altLang="en-US" sz="2400" smtClean="0"/>
              <a:t>certain data may not be considered important at the time of entry</a:t>
            </a:r>
          </a:p>
          <a:p>
            <a:pPr lvl="1" eaLnBrk="1" hangingPunct="1">
              <a:lnSpc>
                <a:spcPct val="110000"/>
              </a:lnSpc>
            </a:pPr>
            <a:r>
              <a:rPr lang="en-US" altLang="en-US" sz="2400" smtClean="0"/>
              <a:t>not register history or changes of the data</a:t>
            </a:r>
          </a:p>
          <a:p>
            <a:pPr eaLnBrk="1" hangingPunct="1">
              <a:lnSpc>
                <a:spcPct val="110000"/>
              </a:lnSpc>
            </a:pPr>
            <a:r>
              <a:rPr lang="en-US" altLang="en-US" sz="2400" smtClean="0"/>
              <a:t>Missing data may need to be inferred</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86FAFB0-1719-4BDB-B679-35BD501F8180}" type="slidenum">
              <a:rPr lang="en-US" altLang="en-US" sz="1200" smtClean="0"/>
              <a:pPr>
                <a:spcBef>
                  <a:spcPct val="0"/>
                </a:spcBef>
                <a:buClrTx/>
                <a:buSzTx/>
                <a:buFontTx/>
                <a:buNone/>
              </a:pPr>
              <a:t>9</a:t>
            </a:fld>
            <a:endParaRPr lang="en-US" altLang="en-US" sz="1200" smtClean="0"/>
          </a:p>
        </p:txBody>
      </p:sp>
      <p:sp>
        <p:nvSpPr>
          <p:cNvPr id="23555" name="Rectangle 2"/>
          <p:cNvSpPr>
            <a:spLocks noGrp="1" noChangeArrowheads="1"/>
          </p:cNvSpPr>
          <p:nvPr>
            <p:ph type="title"/>
          </p:nvPr>
        </p:nvSpPr>
        <p:spPr>
          <a:xfrm>
            <a:off x="762000" y="228600"/>
            <a:ext cx="7543800" cy="762000"/>
          </a:xfrm>
        </p:spPr>
        <p:txBody>
          <a:bodyPr/>
          <a:lstStyle/>
          <a:p>
            <a:pPr eaLnBrk="1" hangingPunct="1"/>
            <a:r>
              <a:rPr lang="en-US" altLang="en-US" smtClean="0"/>
              <a:t>How to Handle Missing Data?</a:t>
            </a:r>
          </a:p>
        </p:txBody>
      </p:sp>
      <p:sp>
        <p:nvSpPr>
          <p:cNvPr id="23556" name="Rectangle 3"/>
          <p:cNvSpPr>
            <a:spLocks noGrp="1" noChangeArrowheads="1"/>
          </p:cNvSpPr>
          <p:nvPr>
            <p:ph type="body" idx="1"/>
          </p:nvPr>
        </p:nvSpPr>
        <p:spPr>
          <a:xfrm>
            <a:off x="304800" y="1295400"/>
            <a:ext cx="8534400" cy="5257800"/>
          </a:xfrm>
        </p:spPr>
        <p:txBody>
          <a:bodyPr/>
          <a:lstStyle/>
          <a:p>
            <a:pPr eaLnBrk="1" hangingPunct="1">
              <a:lnSpc>
                <a:spcPct val="120000"/>
              </a:lnSpc>
            </a:pPr>
            <a:r>
              <a:rPr lang="en-US" altLang="en-US" sz="2400" dirty="0" smtClean="0"/>
              <a:t>Ignore the tuple: usually done when class label is missing (when doing classification)—not effective when the % of missing values per attribute varies considerably</a:t>
            </a:r>
          </a:p>
          <a:p>
            <a:pPr eaLnBrk="1" hangingPunct="1">
              <a:lnSpc>
                <a:spcPct val="120000"/>
              </a:lnSpc>
            </a:pPr>
            <a:r>
              <a:rPr lang="en-US" altLang="en-US" sz="2400" dirty="0" smtClean="0"/>
              <a:t>Fill in the missing value manually: tedious + infeasible?</a:t>
            </a:r>
          </a:p>
          <a:p>
            <a:pPr eaLnBrk="1" hangingPunct="1">
              <a:lnSpc>
                <a:spcPct val="120000"/>
              </a:lnSpc>
            </a:pPr>
            <a:r>
              <a:rPr lang="en-US" altLang="en-US" sz="2400" dirty="0" smtClean="0"/>
              <a:t>Fill in it automatically with</a:t>
            </a:r>
          </a:p>
          <a:p>
            <a:pPr lvl="1" eaLnBrk="1" hangingPunct="1">
              <a:lnSpc>
                <a:spcPct val="120000"/>
              </a:lnSpc>
            </a:pPr>
            <a:r>
              <a:rPr lang="en-US" altLang="en-US" sz="2400" dirty="0" smtClean="0"/>
              <a:t>a global constant : e.g., “</a:t>
            </a:r>
            <a:r>
              <a:rPr lang="en-US" altLang="en-US" sz="2400" dirty="0" smtClean="0"/>
              <a:t>unknown”</a:t>
            </a:r>
            <a:endParaRPr lang="en-US" altLang="en-US" sz="2400" dirty="0" smtClean="0"/>
          </a:p>
          <a:p>
            <a:pPr lvl="1" eaLnBrk="1" hangingPunct="1">
              <a:lnSpc>
                <a:spcPct val="120000"/>
              </a:lnSpc>
            </a:pPr>
            <a:r>
              <a:rPr lang="en-US" altLang="en-US" sz="2400" dirty="0" smtClean="0"/>
              <a:t>the attribute mean</a:t>
            </a:r>
          </a:p>
          <a:p>
            <a:pPr lvl="1" eaLnBrk="1" hangingPunct="1">
              <a:lnSpc>
                <a:spcPct val="120000"/>
              </a:lnSpc>
            </a:pPr>
            <a:r>
              <a:rPr lang="en-US" altLang="en-US" sz="2400" dirty="0" smtClean="0"/>
              <a:t>the attribute mean for all samples belonging to the same class: smarter</a:t>
            </a:r>
          </a:p>
          <a:p>
            <a:pPr lvl="1" eaLnBrk="1" hangingPunct="1">
              <a:lnSpc>
                <a:spcPct val="120000"/>
              </a:lnSpc>
            </a:pPr>
            <a:r>
              <a:rPr lang="en-US" altLang="en-US" sz="2400" dirty="0" smtClean="0">
                <a:solidFill>
                  <a:schemeClr val="hlink"/>
                </a:solidFill>
              </a:rPr>
              <a:t>the most probable value: inference-based such as Bayesian formula or decision tree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73364</TotalTime>
  <Words>5291</Words>
  <Application>Microsoft Office PowerPoint</Application>
  <PresentationFormat>On-screen Show (4:3)</PresentationFormat>
  <Paragraphs>1800</Paragraphs>
  <Slides>71</Slides>
  <Notes>52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71</vt:i4>
      </vt:variant>
    </vt:vector>
  </HeadingPairs>
  <TitlesOfParts>
    <vt:vector size="84" baseType="lpstr">
      <vt:lpstr>Arial</vt:lpstr>
      <vt:lpstr>Berlin Sans FB Demi</vt:lpstr>
      <vt:lpstr>Calibri</vt:lpstr>
      <vt:lpstr>DejaVu Sans</vt:lpstr>
      <vt:lpstr>Noto Sans CJK SC Regular</vt:lpstr>
      <vt:lpstr>Symbol</vt:lpstr>
      <vt:lpstr>Tahoma</vt:lpstr>
      <vt:lpstr>Times New Roman</vt:lpstr>
      <vt:lpstr>Wingdings</vt:lpstr>
      <vt:lpstr>Blends</vt:lpstr>
      <vt:lpstr>Office Theme</vt:lpstr>
      <vt:lpstr>Equation</vt:lpstr>
      <vt:lpstr>Bitmap Image</vt:lpstr>
      <vt:lpstr>Data Mining   </vt:lpstr>
      <vt:lpstr>Chapter 3: Data Preprocessing</vt:lpstr>
      <vt:lpstr>Learning Outcomes</vt:lpstr>
      <vt:lpstr>Data Quality: Why Preprocess the Data?</vt:lpstr>
      <vt:lpstr>Major Tasks in Data Preprocessing</vt:lpstr>
      <vt:lpstr>Chapter 3: Data Preprocessing</vt:lpstr>
      <vt:lpstr>Data Cleaning</vt:lpstr>
      <vt:lpstr>Incomplete (Missing) Data</vt:lpstr>
      <vt:lpstr>How to Handle Missing Data?</vt:lpstr>
      <vt:lpstr>Exercise 1</vt:lpstr>
      <vt:lpstr>Exercise 1</vt:lpstr>
      <vt:lpstr>Exercise 1 - Sol</vt:lpstr>
      <vt:lpstr>Exercise 1</vt:lpstr>
      <vt:lpstr>Exercise 1 - Sol</vt:lpstr>
      <vt:lpstr>Noisy Data</vt:lpstr>
      <vt:lpstr>How to Handle Noisy Data?</vt:lpstr>
      <vt:lpstr>Binning Example</vt:lpstr>
      <vt:lpstr>Data Cleaning as a Process</vt:lpstr>
      <vt:lpstr>Data Cleaning as a Process</vt:lpstr>
      <vt:lpstr>Chapter 3: Data Preprocessing</vt:lpstr>
      <vt:lpstr>Data Integration</vt:lpstr>
      <vt:lpstr>Handling Redundancy in Data Integration</vt:lpstr>
      <vt:lpstr>Correlation Analysis (Nominal Data)</vt:lpstr>
      <vt:lpstr>Chi-Square Calculation: An Example</vt:lpstr>
      <vt:lpstr>Chi-Square Table</vt:lpstr>
      <vt:lpstr>Exercise 2</vt:lpstr>
      <vt:lpstr>Exercise 2</vt:lpstr>
      <vt:lpstr>Exercise 2 - Sol</vt:lpstr>
      <vt:lpstr>Chi-Square Table</vt:lpstr>
      <vt:lpstr>Exercise 3</vt:lpstr>
      <vt:lpstr>Exercise 3</vt:lpstr>
      <vt:lpstr>Exercise 3</vt:lpstr>
      <vt:lpstr>Chi-Square Table</vt:lpstr>
      <vt:lpstr>Exercise 3 - Sol</vt:lpstr>
      <vt:lpstr>Correlation Analysis (Numeric Data)</vt:lpstr>
      <vt:lpstr>Visually Evaluating Correlation</vt:lpstr>
      <vt:lpstr>Exercise 4</vt:lpstr>
      <vt:lpstr>Exercise 4</vt:lpstr>
      <vt:lpstr>Exercise 4 - Sol</vt:lpstr>
      <vt:lpstr>Chapter 3: Data Preprocessing</vt:lpstr>
      <vt:lpstr>Data Reduction Strategies</vt:lpstr>
      <vt:lpstr>Data Reduction 1: Dimensionality Reduction</vt:lpstr>
      <vt:lpstr>Attribute Subset Selection</vt:lpstr>
      <vt:lpstr>Heuristic Search in Attribute Selection</vt:lpstr>
      <vt:lpstr>Sampling</vt:lpstr>
      <vt:lpstr>Types of Sampling</vt:lpstr>
      <vt:lpstr>PowerPoint Presentation</vt:lpstr>
      <vt:lpstr>Sampling: Cluster or Stratified Sampling</vt:lpstr>
      <vt:lpstr>Chapter 3: Data Preprocessing</vt:lpstr>
      <vt:lpstr>Data Transformation</vt:lpstr>
      <vt:lpstr>Normalization</vt:lpstr>
      <vt:lpstr>Exercise 5</vt:lpstr>
      <vt:lpstr>Exercise 5 – Min-Max</vt:lpstr>
      <vt:lpstr>Exercise 5 – Min-Max (Sol)</vt:lpstr>
      <vt:lpstr>Exercise 5 – Z-Score</vt:lpstr>
      <vt:lpstr>Exercise 5 – Z-Score</vt:lpstr>
      <vt:lpstr>Exercise 5 – Decimal Scaling</vt:lpstr>
      <vt:lpstr>Exercise 5 – Decimal Scaling</vt:lpstr>
      <vt:lpstr>Discretization </vt:lpstr>
      <vt:lpstr>Simple Discretization: Binning</vt:lpstr>
      <vt:lpstr>Binning Methods for Data Smoothing</vt:lpstr>
      <vt:lpstr>Exercise 6</vt:lpstr>
      <vt:lpstr>Exercise 6</vt:lpstr>
      <vt:lpstr>Exercise 6</vt:lpstr>
      <vt:lpstr>Assignment 2</vt:lpstr>
      <vt:lpstr>Concept Hierarchy Generation</vt:lpstr>
      <vt:lpstr>Concept Hierarchy Generation  for Nominal Data</vt:lpstr>
      <vt:lpstr>Automatic Concept Hierarchy Generation</vt:lpstr>
      <vt:lpstr>Chapter 3: Data Preprocessing</vt:lpstr>
      <vt:lpstr>Summary</vt:lpstr>
      <vt:lpstr>References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Moiz Ghauri</cp:lastModifiedBy>
  <cp:revision>888</cp:revision>
  <cp:lastPrinted>1999-09-10T20:38:56Z</cp:lastPrinted>
  <dcterms:created xsi:type="dcterms:W3CDTF">1998-06-19T04:38:52Z</dcterms:created>
  <dcterms:modified xsi:type="dcterms:W3CDTF">2024-03-25T05:01:17Z</dcterms:modified>
</cp:coreProperties>
</file>