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9"/>
  </p:notesMasterIdLst>
  <p:handoutMasterIdLst>
    <p:handoutMasterId r:id="rId30"/>
  </p:handoutMasterIdLst>
  <p:sldIdLst>
    <p:sldId id="3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70" r:id="rId14"/>
    <p:sldId id="368" r:id="rId15"/>
    <p:sldId id="369" r:id="rId16"/>
    <p:sldId id="342" r:id="rId17"/>
    <p:sldId id="343" r:id="rId18"/>
    <p:sldId id="344" r:id="rId19"/>
    <p:sldId id="352" r:id="rId20"/>
    <p:sldId id="345" r:id="rId21"/>
    <p:sldId id="354" r:id="rId22"/>
    <p:sldId id="371" r:id="rId23"/>
    <p:sldId id="348" r:id="rId24"/>
    <p:sldId id="350" r:id="rId25"/>
    <p:sldId id="351" r:id="rId26"/>
    <p:sldId id="347" r:id="rId27"/>
    <p:sldId id="349" r:id="rId28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5136" autoAdjust="0"/>
  </p:normalViewPr>
  <p:slideViewPr>
    <p:cSldViewPr>
      <p:cViewPr varScale="1">
        <p:scale>
          <a:sx n="65" d="100"/>
          <a:sy n="65" d="100"/>
        </p:scale>
        <p:origin x="13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75B9F8F-0DA5-40EA-8AD7-CBD2249FE140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E9BDB7FB-F2FD-4100-A062-35A9FCAFD2E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81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E2174732-1578-43B5-BFAA-39385274D391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967E07D3-6A68-403A-8F94-90E9F7638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8B7277-D9A2-4C89-A1C1-72FF03B2B65C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7277-D9A2-4C89-A1C1-72FF03B2B65C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7277-D9A2-4C89-A1C1-72FF03B2B65C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8B7277-D9A2-4C89-A1C1-72FF03B2B65C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C8B7277-D9A2-4C89-A1C1-72FF03B2B65C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7277-D9A2-4C89-A1C1-72FF03B2B65C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7277-D9A2-4C89-A1C1-72FF03B2B65C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8B7277-D9A2-4C89-A1C1-72FF03B2B65C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7277-D9A2-4C89-A1C1-72FF03B2B65C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8B7277-D9A2-4C89-A1C1-72FF03B2B65C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8B7277-D9A2-4C89-A1C1-72FF03B2B65C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C8B7277-D9A2-4C89-A1C1-72FF03B2B65C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5" y="1529323"/>
            <a:ext cx="7667625" cy="8858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1A11D1-1739-4692-8558-EC61A578E971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September 30, 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9C25317-6089-4B54-ADFF-8DDE719B5BF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833687"/>
            <a:ext cx="7486650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3939426"/>
            <a:ext cx="74580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DB9FD6-B615-E35C-3A47-4C93AE9A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30623D-5FD8-07AA-9ABD-1404145870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a-ET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6247E9B-96AF-EB9E-9A19-D8D0A7FD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5908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81668B-6629-9E0D-6E0D-9076F486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0BE961-7789-9EB4-B8A9-E77E327427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a-ET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A9DBA8F-F8DC-57C8-C07C-646F6915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60007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A462B-52C1-89ED-6FEB-9815335B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AE3083-356D-659D-0E6E-BE84F8E63F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a-ET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4276EB3-F2A0-8BDE-4181-E27613209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55" y="1854798"/>
            <a:ext cx="7596298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46A19-514D-1B7D-9238-ACB7417A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LOOCV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651221-04CC-605D-06BA-BCD9C9C5E4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a-ET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290C40-B1F5-B404-2A6A-2F36DC25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56" y="2057400"/>
            <a:ext cx="56483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B9F96-A0EE-EED1-9FE0-4BE2D381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54A6EB-2576-B36D-5A5F-1F341CCFBC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a-ET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2BB5FBA-BC0C-7D07-1B82-77005B98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7" y="1735930"/>
            <a:ext cx="7658208" cy="39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90B4C6-195E-E4CD-1260-7AF79BED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a-ET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6D0F3F1F-BA8A-29AF-DF31-CCAAED0988A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08949" y="2514600"/>
            <a:ext cx="5619750" cy="1171575"/>
          </a:xfr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98C2B8E-4E44-D5A1-F44F-9B7E3B63A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"/>
            <a:ext cx="5305425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97C769C-08DE-6BE1-16F0-3A93FA1E6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1371600"/>
            <a:ext cx="5762625" cy="1143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CECD542-6FC1-1F33-7C26-6DBF5C898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810000"/>
            <a:ext cx="6434842" cy="13429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BF3B35F-83F7-9361-D613-4D04EC415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953000"/>
            <a:ext cx="5781675" cy="1257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404D7C4-B830-C63A-A2A8-B08DC02CBC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500" y="6285306"/>
            <a:ext cx="57150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3244334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K Nearest Neighbor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633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8153400" cy="4708917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366215"/>
            <a:ext cx="9144000" cy="609600"/>
          </a:xfrm>
          <a:prstGeom prst="rect">
            <a:avLst/>
          </a:prstGeom>
          <a:noFill/>
        </p:spPr>
        <p:txBody>
          <a:bodyPr vert="horz" lIns="92075" tIns="46038" rIns="92075" bIns="46038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 Nearest Neighbor Classification (lazy Learner)</a:t>
            </a:r>
          </a:p>
        </p:txBody>
      </p:sp>
    </p:spTree>
    <p:extLst>
      <p:ext uri="{BB962C8B-B14F-4D97-AF65-F5344CB8AC3E}">
        <p14:creationId xmlns:p14="http://schemas.microsoft.com/office/powerpoint/2010/main" val="5057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7543800" cy="4609006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366215"/>
            <a:ext cx="9144000" cy="609600"/>
          </a:xfrm>
          <a:prstGeom prst="rect">
            <a:avLst/>
          </a:prstGeom>
          <a:noFill/>
        </p:spPr>
        <p:txBody>
          <a:bodyPr vert="horz" lIns="92075" tIns="46038" rIns="92075" bIns="46038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KNN Classification Approach</a:t>
            </a:r>
          </a:p>
        </p:txBody>
      </p:sp>
    </p:spTree>
    <p:extLst>
      <p:ext uri="{BB962C8B-B14F-4D97-AF65-F5344CB8AC3E}">
        <p14:creationId xmlns:p14="http://schemas.microsoft.com/office/powerpoint/2010/main" val="36255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09750"/>
            <a:ext cx="6134100" cy="329565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366215"/>
            <a:ext cx="9144000" cy="609600"/>
          </a:xfrm>
          <a:prstGeom prst="rect">
            <a:avLst/>
          </a:prstGeom>
          <a:noFill/>
        </p:spPr>
        <p:txBody>
          <a:bodyPr vert="horz" lIns="92075" tIns="46038" rIns="92075" bIns="46038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KNN Classification Approach</a:t>
            </a:r>
          </a:p>
        </p:txBody>
      </p:sp>
    </p:spTree>
    <p:extLst>
      <p:ext uri="{BB962C8B-B14F-4D97-AF65-F5344CB8AC3E}">
        <p14:creationId xmlns:p14="http://schemas.microsoft.com/office/powerpoint/2010/main" val="7507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75827"/>
            <a:ext cx="7496175" cy="5238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1A11D1-1739-4692-8558-EC61A578E971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September 30, 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9C25317-6089-4B54-ADFF-8DDE719B5BF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9" y="2476500"/>
            <a:ext cx="7610475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6" y="3691498"/>
            <a:ext cx="36195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7504471" cy="405765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366215"/>
            <a:ext cx="9144000" cy="609600"/>
          </a:xfrm>
          <a:prstGeom prst="rect">
            <a:avLst/>
          </a:prstGeom>
          <a:noFill/>
        </p:spPr>
        <p:txBody>
          <a:bodyPr vert="horz" lIns="92075" tIns="46038" rIns="92075" bIns="46038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KNN Classification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219200"/>
            <a:ext cx="3718286" cy="44196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575" y="108858"/>
            <a:ext cx="9115425" cy="866957"/>
          </a:xfrm>
          <a:prstGeom prst="rect">
            <a:avLst/>
          </a:prstGeom>
          <a:noFill/>
        </p:spPr>
        <p:txBody>
          <a:bodyPr vert="horz" lIns="92075" tIns="46038" rIns="92075" bIns="46038" anchor="ctr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KNN Classification Algorithm – 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44155"/>
              </p:ext>
            </p:extLst>
          </p:nvPr>
        </p:nvGraphicFramePr>
        <p:xfrm>
          <a:off x="2971799" y="1371600"/>
          <a:ext cx="6172201" cy="30044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56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04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Manhattan </a:t>
                      </a:r>
                      <a:r>
                        <a:rPr lang="en-US" dirty="0" err="1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/>
                        <a:t>|1-4|+||6-2|</a:t>
                      </a:r>
                      <a:r>
                        <a:rPr lang="en-US" baseline="0" dirty="0"/>
                        <a:t> 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|2-4|+||4-2|</a:t>
                      </a:r>
                      <a:r>
                        <a:rPr lang="en-US" baseline="0" dirty="0"/>
                        <a:t> 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|3-4|+||7-2|</a:t>
                      </a:r>
                      <a:r>
                        <a:rPr lang="en-US" baseline="0" dirty="0"/>
                        <a:t> 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|6-4|+||8-2|</a:t>
                      </a:r>
                      <a:r>
                        <a:rPr lang="en-US" baseline="0" dirty="0"/>
                        <a:t> =8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|7-4|+||1-2|</a:t>
                      </a:r>
                      <a:r>
                        <a:rPr lang="en-US" baseline="0" dirty="0"/>
                        <a:t> 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|8-4|+||4-2|</a:t>
                      </a:r>
                      <a:r>
                        <a:rPr lang="en-US" baseline="0" dirty="0"/>
                        <a:t> 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4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524000"/>
            <a:ext cx="3185717" cy="335280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609600"/>
            <a:ext cx="9144000" cy="609600"/>
          </a:xfrm>
          <a:prstGeom prst="rect">
            <a:avLst/>
          </a:prstGeom>
          <a:noFill/>
        </p:spPr>
        <p:txBody>
          <a:bodyPr vert="horz" lIns="92075" tIns="46038" rIns="92075" bIns="46038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KNN  Regression- Example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124200" y="1524000"/>
          <a:ext cx="2155644" cy="2819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56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6853">
                <a:tc>
                  <a:txBody>
                    <a:bodyPr/>
                    <a:lstStyle/>
                    <a:p>
                      <a:r>
                        <a:rPr lang="en-US" dirty="0"/>
                        <a:t>Manhattan </a:t>
                      </a:r>
                      <a:r>
                        <a:rPr lang="en-US" dirty="0" err="1"/>
                        <a:t>Dist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425">
                <a:tc>
                  <a:txBody>
                    <a:bodyPr/>
                    <a:lstStyle/>
                    <a:p>
                      <a:r>
                        <a:rPr lang="en-US" dirty="0"/>
                        <a:t>|1-4|+||6-2|</a:t>
                      </a:r>
                      <a:r>
                        <a:rPr lang="en-US" baseline="0" dirty="0"/>
                        <a:t> =7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|2-4|+||4-2|</a:t>
                      </a:r>
                      <a:r>
                        <a:rPr lang="en-US" baseline="0" dirty="0"/>
                        <a:t> =4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0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|3-4|+||7-2|</a:t>
                      </a:r>
                      <a:r>
                        <a:rPr lang="en-US" baseline="0" dirty="0"/>
                        <a:t> =6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|6-4|+||8-2|</a:t>
                      </a:r>
                      <a:r>
                        <a:rPr lang="en-US" baseline="0" dirty="0"/>
                        <a:t> =8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0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|7-4|+||1-2|</a:t>
                      </a:r>
                      <a:r>
                        <a:rPr lang="en-US" baseline="0" dirty="0"/>
                        <a:t> =4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0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|8-4|+||4-2|</a:t>
                      </a:r>
                      <a:r>
                        <a:rPr lang="en-US" baseline="0" dirty="0"/>
                        <a:t> =6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203639" y="1523998"/>
          <a:ext cx="3559361" cy="28194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81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772">
                <a:tc>
                  <a:txBody>
                    <a:bodyPr/>
                    <a:lstStyle/>
                    <a:p>
                      <a:r>
                        <a:rPr lang="en-US" dirty="0"/>
                        <a:t>K=1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r>
                        <a:rPr lang="en-US" dirty="0"/>
                        <a:t>(8+50)/2=29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(8+16=50=68)/4=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7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7162800" cy="4801012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609600"/>
            <a:ext cx="9144000" cy="609600"/>
          </a:xfrm>
          <a:prstGeom prst="rect">
            <a:avLst/>
          </a:prstGeom>
          <a:noFill/>
        </p:spPr>
        <p:txBody>
          <a:bodyPr vert="horz" lIns="92075" tIns="46038" rIns="92075" bIns="46038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KNN -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N fold cross validation – Pick K to minimize the cross validation error</a:t>
            </a:r>
          </a:p>
          <a:p>
            <a:endParaRPr lang="en-US" dirty="0"/>
          </a:p>
          <a:p>
            <a:r>
              <a:rPr lang="en-US" dirty="0"/>
              <a:t>For each of N training example</a:t>
            </a:r>
          </a:p>
          <a:p>
            <a:pPr lvl="1"/>
            <a:r>
              <a:rPr lang="en-US" dirty="0"/>
              <a:t>Find its K nearest </a:t>
            </a:r>
            <a:r>
              <a:rPr lang="en-US" dirty="0" err="1"/>
              <a:t>neighbours</a:t>
            </a:r>
            <a:endParaRPr lang="en-US" dirty="0"/>
          </a:p>
          <a:p>
            <a:pPr lvl="1"/>
            <a:r>
              <a:rPr lang="en-US" dirty="0"/>
              <a:t>Make a classification based on these K </a:t>
            </a:r>
            <a:r>
              <a:rPr lang="en-US" dirty="0" err="1"/>
              <a:t>neighbours</a:t>
            </a:r>
            <a:endParaRPr lang="en-US" dirty="0"/>
          </a:p>
          <a:p>
            <a:pPr lvl="1"/>
            <a:r>
              <a:rPr lang="en-US" dirty="0"/>
              <a:t>Calculate classification error</a:t>
            </a:r>
          </a:p>
          <a:p>
            <a:pPr lvl="1"/>
            <a:r>
              <a:rPr lang="en-US" dirty="0"/>
              <a:t>Output average error over all examples</a:t>
            </a:r>
          </a:p>
          <a:p>
            <a:pPr lvl="1"/>
            <a:r>
              <a:rPr lang="en-US" dirty="0"/>
              <a:t>Use the K that gives lowest average error over the N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62034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6764268" cy="38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62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KNN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7467600" cy="19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96" y="4652682"/>
            <a:ext cx="7558866" cy="18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22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233783" cy="35052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609600"/>
            <a:ext cx="9144000" cy="609600"/>
          </a:xfrm>
          <a:prstGeom prst="rect">
            <a:avLst/>
          </a:prstGeom>
          <a:noFill/>
        </p:spPr>
        <p:txBody>
          <a:bodyPr vert="horz" lIns="92075" tIns="46038" rIns="92075" bIns="46038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KNN - Example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867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 of the above calculated values are wrong.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1A11D1-1739-4692-8558-EC61A578E971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September 30, 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9C25317-6089-4B54-ADFF-8DDE719B5BF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181225"/>
            <a:ext cx="58293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1A11D1-1739-4692-8558-EC61A578E971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September 30, 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9C25317-6089-4B54-ADFF-8DDE719B5BF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8" y="1447800"/>
            <a:ext cx="7439025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000375"/>
            <a:ext cx="3829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1A11D1-1739-4692-8558-EC61A578E971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September 30, 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9C25317-6089-4B54-ADFF-8DDE719B5BF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36059"/>
            <a:ext cx="8936401" cy="36620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126" y="4503084"/>
            <a:ext cx="38766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928" y="549648"/>
            <a:ext cx="779303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Supervised Learning Algorithm works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124074"/>
            <a:ext cx="3666565" cy="3048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1A11D1-1739-4692-8558-EC61A578E971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September 30, 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9C25317-6089-4B54-ADFF-8DDE719B5BF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81274"/>
            <a:ext cx="662940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3109913"/>
            <a:ext cx="7124700" cy="733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3974726"/>
            <a:ext cx="6724650" cy="647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4829176"/>
            <a:ext cx="7600950" cy="1162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39" y="1609725"/>
            <a:ext cx="43910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0999"/>
            <a:ext cx="7793038" cy="874889"/>
          </a:xfrm>
        </p:spPr>
        <p:txBody>
          <a:bodyPr>
            <a:normAutofit fontScale="90000"/>
          </a:bodyPr>
          <a:lstStyle/>
          <a:p>
            <a:r>
              <a:rPr lang="en-US" dirty="0"/>
              <a:t>How Supervised Learning Algorithm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1A11D1-1739-4692-8558-EC61A578E971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September 30, 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9C25317-6089-4B54-ADFF-8DDE719B5BF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889"/>
            <a:ext cx="9144000" cy="43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81" y="762000"/>
            <a:ext cx="779303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Evaluate classification and regression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predictions can be evaluated using accuracy, whereas regression predictions cannot.</a:t>
            </a:r>
          </a:p>
          <a:p>
            <a:endParaRPr lang="en-US" dirty="0"/>
          </a:p>
          <a:p>
            <a:r>
              <a:rPr lang="en-US" dirty="0"/>
              <a:t>Regression predictions can be evaluated using root mean squared error, whereas classification predictions cannot.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1A11D1-1739-4692-8558-EC61A578E971}" type="datetime4">
              <a:rPr lang="en-US" smtClean="0">
                <a:solidFill>
                  <a:srgbClr val="000000"/>
                </a:solidFill>
              </a:rPr>
              <a:pPr>
                <a:defRPr/>
              </a:pPr>
              <a:t>September 30, 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9C25317-6089-4B54-ADFF-8DDE719B5BF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68411-7019-BADD-4C6F-D55014FA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Calibri-Light"/>
              </a:rPr>
              <a:t>Splitting of Training and test Data</a:t>
            </a:r>
            <a:r>
              <a:rPr lang="en-US" sz="40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aa-E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F48A843-E79B-A942-207A-39D2E03C01C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7467600" cy="2670645"/>
          </a:xfrm>
        </p:spPr>
      </p:pic>
    </p:spTree>
    <p:extLst>
      <p:ext uri="{BB962C8B-B14F-4D97-AF65-F5344CB8AC3E}">
        <p14:creationId xmlns:p14="http://schemas.microsoft.com/office/powerpoint/2010/main" val="3566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6378</TotalTime>
  <Words>298</Words>
  <Application>Microsoft Office PowerPoint</Application>
  <PresentationFormat>On-screen Show (4:3)</PresentationFormat>
  <Paragraphs>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Calibri-Light</vt:lpstr>
      <vt:lpstr>Century Schoolbook</vt:lpstr>
      <vt:lpstr>Wingdings</vt:lpstr>
      <vt:lpstr>Wingdings 2</vt:lpstr>
      <vt:lpstr>Oriel</vt:lpstr>
      <vt:lpstr>Supervised Learning</vt:lpstr>
      <vt:lpstr>Supervised Learning</vt:lpstr>
      <vt:lpstr>Types of Supervised Learning</vt:lpstr>
      <vt:lpstr>Regression</vt:lpstr>
      <vt:lpstr>Classification</vt:lpstr>
      <vt:lpstr>How Supervised Learning Algorithm works</vt:lpstr>
      <vt:lpstr>How Supervised Learning Algorithm works</vt:lpstr>
      <vt:lpstr>Evaluate classification and regression predictions</vt:lpstr>
      <vt:lpstr>Splitting of Training and test Data  </vt:lpstr>
      <vt:lpstr>Dataset</vt:lpstr>
      <vt:lpstr>PowerPoint Presentation</vt:lpstr>
      <vt:lpstr>Leave One Out Cross Validation</vt:lpstr>
      <vt:lpstr>LOOCV</vt:lpstr>
      <vt:lpstr>K-Fold Cross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Picking K</vt:lpstr>
      <vt:lpstr>Picking K</vt:lpstr>
      <vt:lpstr>Pros and Cons of KNN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account</cp:lastModifiedBy>
  <cp:revision>429</cp:revision>
  <cp:lastPrinted>2015-11-09T09:10:33Z</cp:lastPrinted>
  <dcterms:created xsi:type="dcterms:W3CDTF">2013-01-24T17:41:46Z</dcterms:created>
  <dcterms:modified xsi:type="dcterms:W3CDTF">2024-09-30T04:07:24Z</dcterms:modified>
</cp:coreProperties>
</file>