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0" r:id="rId4"/>
    <p:sldId id="261" r:id="rId5"/>
    <p:sldId id="263" r:id="rId6"/>
    <p:sldId id="264" r:id="rId7"/>
    <p:sldId id="276" r:id="rId8"/>
    <p:sldId id="291" r:id="rId9"/>
    <p:sldId id="293" r:id="rId10"/>
    <p:sldId id="294" r:id="rId11"/>
    <p:sldId id="262" r:id="rId12"/>
    <p:sldId id="277" r:id="rId13"/>
    <p:sldId id="287" r:id="rId14"/>
    <p:sldId id="288" r:id="rId15"/>
    <p:sldId id="266" r:id="rId16"/>
    <p:sldId id="278" r:id="rId17"/>
    <p:sldId id="279" r:id="rId18"/>
    <p:sldId id="267" r:id="rId19"/>
    <p:sldId id="281" r:id="rId20"/>
    <p:sldId id="282" r:id="rId21"/>
    <p:sldId id="289" r:id="rId22"/>
    <p:sldId id="283" r:id="rId23"/>
    <p:sldId id="265" r:id="rId24"/>
    <p:sldId id="286" r:id="rId25"/>
    <p:sldId id="268" r:id="rId26"/>
    <p:sldId id="269" r:id="rId27"/>
    <p:sldId id="271" r:id="rId28"/>
    <p:sldId id="272" r:id="rId29"/>
    <p:sldId id="270" r:id="rId30"/>
    <p:sldId id="274" r:id="rId31"/>
    <p:sldId id="290" r:id="rId32"/>
    <p:sldId id="292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0A8A-6825-4075-8F16-429300C55016}" type="datetimeFigureOut">
              <a:rPr lang="en-GB" smtClean="0"/>
              <a:pPr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E2E1-0CA3-45DC-A29E-9C3A2639D6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2041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0E2E1-0CA3-45DC-A29E-9C3A2639D647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373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B3CB-2253-476E-9CFD-C9F7C21E48A5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834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F8B9-B4DA-4493-8430-6524599425AA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653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7971-6147-4844-B8A1-D9D1FB9F691B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743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A074-DAE4-4215-9A47-160F816B9B81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64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07EA-CD34-4364-8713-A4AD0AD5A1FD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166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085-0B4C-4971-B95F-6A8BA1F9E2A3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73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174F-8C41-49E7-99BB-748B81BA4189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9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3218-3BC5-4FE7-AB6E-E8BFB5A56B62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655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DB3-D6B5-44D8-A26E-2F9F784CE2B2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619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7515-094D-4137-8E88-BCA1E0F77CED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65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D4C0-A66F-48C6-B7FF-6F8873F1A93E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6452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2568-1AD8-4B5B-9EB4-40F0A780AF8F}" type="datetime1">
              <a:rPr lang="en-GB" smtClean="0"/>
              <a:pPr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6E11-F70C-441E-9BC3-82A0EFF631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4446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nptel.ac.in/courses/106103068/20" TargetMode="External"/><Relationship Id="rId2" Type="http://schemas.openxmlformats.org/officeDocument/2006/relationships/hyperlink" Target="https://www.studytonight.com/computer-architecture/design-of-control-uni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hatis.techtarget.com/definition/clock-speed" TargetMode="External"/><Relationship Id="rId4" Type="http://schemas.openxmlformats.org/officeDocument/2006/relationships/hyperlink" Target="https://en.wikipedia.org/wiki/Control_uni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ainthatstuff.com/howtransistorswor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Computer Organization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032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490519" y="132048"/>
            <a:ext cx="3865829" cy="66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689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Difference between Organization &amp; Architecture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en-GB" b="1" dirty="0" smtClean="0"/>
              <a:t>Computer Architecture</a:t>
            </a:r>
            <a:r>
              <a:rPr lang="en-GB" dirty="0" smtClean="0"/>
              <a:t> refers to those attributes of a system visible to a machine language programmer. (e.g. If the program may run on system)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Architectural attributes</a:t>
            </a:r>
            <a:r>
              <a:rPr lang="en-GB" dirty="0" smtClean="0"/>
              <a:t> include the instruction set, the number of bits used to represent various data types (e.g., numbers, characters), I/O mechanisms,  and techniques for addressing memory.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It is difficult to design an Operating System well without the knowledge of the underlying architecture.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145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pPr algn="just"/>
            <a:r>
              <a:rPr lang="en-GB" b="1" dirty="0" smtClean="0"/>
              <a:t>Architecture</a:t>
            </a:r>
            <a:r>
              <a:rPr lang="en-GB" dirty="0" smtClean="0"/>
              <a:t> is the </a:t>
            </a:r>
            <a:r>
              <a:rPr lang="en-GB" u="sng" dirty="0" smtClean="0"/>
              <a:t>underlying hardware</a:t>
            </a:r>
            <a:r>
              <a:rPr lang="en-GB" dirty="0" smtClean="0"/>
              <a:t>.</a:t>
            </a:r>
            <a:endParaRPr lang="en-GB" b="1" dirty="0" smtClean="0"/>
          </a:p>
          <a:p>
            <a:pPr algn="just"/>
            <a:r>
              <a:rPr lang="en-GB" b="1" dirty="0" smtClean="0"/>
              <a:t>Instruction set</a:t>
            </a:r>
            <a:r>
              <a:rPr lang="en-GB" dirty="0" smtClean="0"/>
              <a:t> is the complete set of all the instructions in machine code that can be recognized and executed by a ‘Central Processing Unit’ (CPU).</a:t>
            </a:r>
          </a:p>
          <a:p>
            <a:pPr algn="just"/>
            <a:r>
              <a:rPr lang="en-GB" b="1" dirty="0" smtClean="0"/>
              <a:t>Data types</a:t>
            </a:r>
            <a:r>
              <a:rPr lang="en-GB" dirty="0" smtClean="0"/>
              <a:t> e.g. integer, float, double, character.</a:t>
            </a:r>
          </a:p>
          <a:p>
            <a:pPr algn="just"/>
            <a:r>
              <a:rPr lang="en-GB" dirty="0" smtClean="0"/>
              <a:t>Moreover a 32-bit system uses a 32-bit microprocessor e.g. CPU registers and address buses or data buses are of that width.</a:t>
            </a:r>
          </a:p>
          <a:p>
            <a:pPr algn="just"/>
            <a:r>
              <a:rPr lang="en-GB" dirty="0" smtClean="0"/>
              <a:t>Whereas a 64-bit system manipulates 64 bits at a time.</a:t>
            </a:r>
          </a:p>
          <a:p>
            <a:pPr algn="just"/>
            <a:r>
              <a:rPr lang="en-GB" b="1" dirty="0" smtClean="0"/>
              <a:t>Techniques for addressing memory</a:t>
            </a:r>
            <a:r>
              <a:rPr lang="en-GB" dirty="0" smtClean="0"/>
              <a:t> like direct addressing, indirect addressing, paging etc.</a:t>
            </a:r>
            <a:endParaRPr lang="en-GB" b="1" dirty="0" smtClean="0"/>
          </a:p>
          <a:p>
            <a:pPr algn="just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12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and 64-bit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 </a:t>
            </a:r>
            <a:r>
              <a:rPr lang="en-US" b="1" dirty="0"/>
              <a:t>architecture</a:t>
            </a:r>
            <a:r>
              <a:rPr lang="en-US" dirty="0"/>
              <a:t>, </a:t>
            </a:r>
            <a:r>
              <a:rPr lang="en-US" b="1" dirty="0" smtClean="0"/>
              <a:t>32</a:t>
            </a:r>
            <a:r>
              <a:rPr lang="en-US" dirty="0" smtClean="0"/>
              <a:t>-</a:t>
            </a:r>
            <a:r>
              <a:rPr lang="en-US" b="1" dirty="0" smtClean="0"/>
              <a:t>bit system</a:t>
            </a:r>
            <a:r>
              <a:rPr lang="en-US" dirty="0" smtClean="0"/>
              <a:t> has</a:t>
            </a:r>
            <a:r>
              <a:rPr lang="en-US" dirty="0"/>
              <a:t> integers, memory addresses, or other data units are those that are </a:t>
            </a:r>
            <a:r>
              <a:rPr lang="en-US" b="1" dirty="0"/>
              <a:t>32 bits</a:t>
            </a:r>
            <a:r>
              <a:rPr lang="en-US" dirty="0"/>
              <a:t> (4 </a:t>
            </a:r>
            <a:r>
              <a:rPr lang="en-US" dirty="0" smtClean="0"/>
              <a:t>bytes</a:t>
            </a:r>
            <a:r>
              <a:rPr lang="en-US" dirty="0"/>
              <a:t>) wide. Also, </a:t>
            </a:r>
            <a:r>
              <a:rPr lang="en-US" b="1" dirty="0"/>
              <a:t>32</a:t>
            </a:r>
            <a:r>
              <a:rPr lang="en-US" dirty="0"/>
              <a:t>-</a:t>
            </a:r>
            <a:r>
              <a:rPr lang="en-US" b="1" dirty="0"/>
              <a:t>bit</a:t>
            </a:r>
            <a:r>
              <a:rPr lang="en-US" dirty="0"/>
              <a:t> CPU and ALU </a:t>
            </a:r>
            <a:r>
              <a:rPr lang="en-US" b="1" dirty="0" smtClean="0"/>
              <a:t>architectures </a:t>
            </a:r>
            <a:r>
              <a:rPr lang="en-US" dirty="0" smtClean="0"/>
              <a:t>are </a:t>
            </a:r>
            <a:r>
              <a:rPr lang="en-US" dirty="0"/>
              <a:t>those that are based on registers, address buses, or data buses of that size</a:t>
            </a:r>
            <a:r>
              <a:rPr lang="en-US" dirty="0" smtClean="0"/>
              <a:t>. </a:t>
            </a:r>
            <a:r>
              <a:rPr lang="en-US" b="1" dirty="0"/>
              <a:t>32</a:t>
            </a:r>
            <a:r>
              <a:rPr lang="en-US" dirty="0"/>
              <a:t>-</a:t>
            </a:r>
            <a:r>
              <a:rPr lang="en-US" b="1" dirty="0"/>
              <a:t>bit</a:t>
            </a:r>
            <a:r>
              <a:rPr lang="en-US" dirty="0"/>
              <a:t> computers support a maximum of 4 GB (2</a:t>
            </a:r>
            <a:r>
              <a:rPr lang="en-US" b="1" baseline="30000" dirty="0"/>
              <a:t>32</a:t>
            </a:r>
            <a:r>
              <a:rPr lang="en-US" dirty="0"/>
              <a:t> bytes) of </a:t>
            </a:r>
            <a:r>
              <a:rPr lang="en-US" dirty="0" smtClean="0"/>
              <a:t>memory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/>
              <a:t>A </a:t>
            </a:r>
            <a:r>
              <a:rPr lang="en-US" b="1" dirty="0"/>
              <a:t>64</a:t>
            </a:r>
            <a:r>
              <a:rPr lang="en-US" dirty="0"/>
              <a:t>-</a:t>
            </a:r>
            <a:r>
              <a:rPr lang="en-US" b="1" dirty="0"/>
              <a:t>bit processor</a:t>
            </a:r>
            <a:r>
              <a:rPr lang="en-US" dirty="0"/>
              <a:t> is a microprocessor with a word size of </a:t>
            </a:r>
            <a:r>
              <a:rPr lang="en-US" b="1" dirty="0"/>
              <a:t>64 bits</a:t>
            </a:r>
            <a:r>
              <a:rPr lang="en-US" dirty="0"/>
              <a:t>, a requirement for memory and data intensive applications such as computer-aided design (CAD) applications, database management systems, technical and scientific applications, and high-performance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6579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and 64-bit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terms </a:t>
            </a:r>
            <a:r>
              <a:rPr lang="en-US" b="1" dirty="0"/>
              <a:t>32-bit</a:t>
            </a:r>
            <a:r>
              <a:rPr lang="en-US" dirty="0"/>
              <a:t> and </a:t>
            </a:r>
            <a:r>
              <a:rPr lang="en-US" b="1" dirty="0"/>
              <a:t>64-bit</a:t>
            </a:r>
            <a:r>
              <a:rPr lang="en-US" dirty="0"/>
              <a:t> refer to the way a computer's processor (also called a </a:t>
            </a:r>
            <a:r>
              <a:rPr lang="en-US" b="1" dirty="0"/>
              <a:t>CPU</a:t>
            </a:r>
            <a:r>
              <a:rPr lang="en-US" dirty="0"/>
              <a:t>), handles information. The 64-bit version of Windows handles large amounts of random access memory (RAM) more effectively than a 32-bit system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Does 32-bit software run on 64-bit Operating System?</a:t>
            </a:r>
          </a:p>
          <a:p>
            <a:pPr algn="just"/>
            <a:r>
              <a:rPr lang="en-US" dirty="0"/>
              <a:t>Yes, a </a:t>
            </a:r>
            <a:r>
              <a:rPr lang="en-US" b="1" dirty="0"/>
              <a:t>32 bit software can</a:t>
            </a:r>
            <a:r>
              <a:rPr lang="en-US" dirty="0"/>
              <a:t> be </a:t>
            </a:r>
            <a:r>
              <a:rPr lang="en-US" b="1" dirty="0"/>
              <a:t>run</a:t>
            </a:r>
            <a:r>
              <a:rPr lang="en-US" dirty="0"/>
              <a:t> on a </a:t>
            </a:r>
            <a:r>
              <a:rPr lang="en-US" b="1" dirty="0"/>
              <a:t>64 bit Operating System</a:t>
            </a:r>
            <a:r>
              <a:rPr lang="en-US" dirty="0"/>
              <a:t>. When a </a:t>
            </a:r>
            <a:r>
              <a:rPr lang="en-US" b="1" dirty="0"/>
              <a:t>32 bit software</a:t>
            </a:r>
            <a:r>
              <a:rPr lang="en-US" dirty="0"/>
              <a:t> is launched, in Windows for example, an emulator is launched. The emulator 'tricks' the </a:t>
            </a:r>
            <a:r>
              <a:rPr lang="en-US" b="1" dirty="0"/>
              <a:t>32 bit software</a:t>
            </a:r>
            <a:r>
              <a:rPr lang="en-US" dirty="0"/>
              <a:t> and makes it think that it's </a:t>
            </a:r>
            <a:r>
              <a:rPr lang="en-US" b="1" dirty="0"/>
              <a:t>running</a:t>
            </a:r>
            <a:r>
              <a:rPr lang="en-US" dirty="0"/>
              <a:t> on a </a:t>
            </a:r>
            <a:r>
              <a:rPr lang="en-US" b="1" dirty="0"/>
              <a:t>32 bit system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7158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Difference between Organization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Computer Organization</a:t>
            </a:r>
            <a:r>
              <a:rPr lang="en-GB" dirty="0" smtClean="0"/>
              <a:t> refers to the operational units and their interconnections that </a:t>
            </a:r>
            <a:r>
              <a:rPr lang="en-GB" u="sng" dirty="0" smtClean="0"/>
              <a:t>realize the architectural</a:t>
            </a:r>
            <a:r>
              <a:rPr lang="en-GB" dirty="0" smtClean="0"/>
              <a:t> specifications.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Organizational attributes</a:t>
            </a:r>
            <a:r>
              <a:rPr lang="en-GB" dirty="0" smtClean="0"/>
              <a:t> include hardware details transparent to the programmer such as control signals, interfaces between the computer and peripherals, and the memory technology used (</a:t>
            </a:r>
            <a:r>
              <a:rPr lang="en-GB" dirty="0" err="1" smtClean="0"/>
              <a:t>HDSk</a:t>
            </a:r>
            <a:r>
              <a:rPr lang="en-GB" dirty="0" smtClean="0"/>
              <a:t> or SSD).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Organization changes with changing technology whereas architecture is abstract/higher level.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99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Computer organization</a:t>
            </a:r>
            <a:r>
              <a:rPr lang="en-GB" dirty="0" smtClean="0"/>
              <a:t> refers to the </a:t>
            </a:r>
            <a:r>
              <a:rPr lang="en-GB" u="sng" dirty="0" smtClean="0"/>
              <a:t>interconnections between the operational units</a:t>
            </a:r>
            <a:r>
              <a:rPr lang="en-GB" dirty="0" smtClean="0"/>
              <a:t> that form the architecture.</a:t>
            </a:r>
          </a:p>
          <a:p>
            <a:pPr algn="just"/>
            <a:r>
              <a:rPr lang="en-GB" b="1" dirty="0" smtClean="0"/>
              <a:t>Control signals</a:t>
            </a:r>
            <a:r>
              <a:rPr lang="en-GB" dirty="0" smtClean="0"/>
              <a:t> tell the computer’s memory, ALU unit and I/O devices how to respond to a program’s instructions. Such signals are generated by a ‘Control Unit’ (CU).</a:t>
            </a:r>
          </a:p>
          <a:p>
            <a:pPr algn="just"/>
            <a:r>
              <a:rPr lang="en-GB" b="1" dirty="0" smtClean="0"/>
              <a:t>Interface</a:t>
            </a:r>
            <a:r>
              <a:rPr lang="en-GB" dirty="0" smtClean="0"/>
              <a:t> means how external devices connect and communicate with the computer system. This interface is provided by a ‘port’ on a compute system.</a:t>
            </a:r>
          </a:p>
          <a:p>
            <a:pPr algn="just"/>
            <a:r>
              <a:rPr lang="en-GB" b="1" dirty="0" smtClean="0"/>
              <a:t>Memory technology</a:t>
            </a:r>
            <a:r>
              <a:rPr lang="en-GB" dirty="0" smtClean="0"/>
              <a:t> such as cache memory, RAM, magnetic disk etc. This is called a ‘memory hierarchy’. Data is organized in this hierarchy.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25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</a:t>
            </a:r>
            <a:r>
              <a:rPr lang="en-GB" b="1" dirty="0" smtClean="0"/>
              <a:t>technology</a:t>
            </a:r>
            <a:r>
              <a:rPr lang="en-GB" dirty="0" smtClean="0"/>
              <a:t> is constantly changing, based on business demands and advancements in industry.</a:t>
            </a:r>
          </a:p>
          <a:p>
            <a:pPr algn="just"/>
            <a:r>
              <a:rPr lang="en-GB" b="1" dirty="0" smtClean="0"/>
              <a:t>Organizational attributes</a:t>
            </a:r>
            <a:r>
              <a:rPr lang="en-GB" dirty="0" smtClean="0"/>
              <a:t> adapts to these changes by restricting components e.g. splitting the cache into two, one for instruction and one for data.</a:t>
            </a:r>
            <a:r>
              <a:rPr lang="en-GB" b="1" dirty="0" smtClean="0"/>
              <a:t> </a:t>
            </a:r>
            <a:r>
              <a:rPr lang="en-GB" dirty="0" smtClean="0"/>
              <a:t>Or adding or removing components e.g. adding another level of cache to improve performance.</a:t>
            </a:r>
          </a:p>
          <a:p>
            <a:pPr algn="just"/>
            <a:r>
              <a:rPr lang="en-GB" b="1" dirty="0" smtClean="0"/>
              <a:t>Architectural component</a:t>
            </a:r>
            <a:r>
              <a:rPr lang="en-GB" dirty="0" smtClean="0"/>
              <a:t> models represent high level designs. Pentium-4 CPU was introduced in 2000. Intel introduced ‘core’ technology in 2006. So the change in architecture is gradual and it remains the same for quite some time.</a:t>
            </a:r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51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Difference between Organization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For </a:t>
            </a:r>
            <a:r>
              <a:rPr lang="en-GB" u="sng" dirty="0" smtClean="0"/>
              <a:t>Example-1</a:t>
            </a:r>
            <a:r>
              <a:rPr lang="en-GB" dirty="0" smtClean="0"/>
              <a:t>:</a:t>
            </a:r>
          </a:p>
          <a:p>
            <a:pPr algn="just"/>
            <a:r>
              <a:rPr lang="en-GB" dirty="0" smtClean="0"/>
              <a:t>It is an ‘architectural’ design issue whether a computer will have a </a:t>
            </a:r>
            <a:r>
              <a:rPr lang="en-GB" b="1" dirty="0" smtClean="0"/>
              <a:t>multiply</a:t>
            </a:r>
            <a:r>
              <a:rPr lang="en-GB" dirty="0" smtClean="0"/>
              <a:t> instruction.</a:t>
            </a:r>
          </a:p>
          <a:p>
            <a:pPr algn="just"/>
            <a:r>
              <a:rPr lang="en-GB" dirty="0" smtClean="0"/>
              <a:t>However it is an ‘organizational’ issue whether that instruction will be executed by a </a:t>
            </a:r>
            <a:r>
              <a:rPr lang="en-GB" u="sng" dirty="0" smtClean="0"/>
              <a:t>special multiply unit or by add unit</a:t>
            </a:r>
            <a:r>
              <a:rPr lang="en-GB" dirty="0" smtClean="0"/>
              <a:t> with repeated additions.</a:t>
            </a:r>
          </a:p>
          <a:p>
            <a:pPr algn="just"/>
            <a:r>
              <a:rPr lang="en-GB" dirty="0" smtClean="0"/>
              <a:t>The ‘organizational Decision’ may be based on the anticipated frequency of use of the ‘multiply’ instruction, the relative speed of the two approaches, and the cost and physical size of a special multiply unit.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240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Example-2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It is an ‘architectural’ design issue whether a computer will have a </a:t>
            </a:r>
            <a:r>
              <a:rPr lang="en-GB" b="1" dirty="0" smtClean="0"/>
              <a:t>add</a:t>
            </a:r>
            <a:r>
              <a:rPr lang="en-GB" dirty="0" smtClean="0"/>
              <a:t> </a:t>
            </a:r>
            <a:r>
              <a:rPr lang="en-GB" dirty="0"/>
              <a:t>instruction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u="sng" dirty="0" smtClean="0"/>
              <a:t>How to implement an adder</a:t>
            </a:r>
            <a:r>
              <a:rPr lang="en-GB" dirty="0" smtClean="0"/>
              <a:t> is part of computer </a:t>
            </a:r>
            <a:r>
              <a:rPr lang="en-GB" dirty="0"/>
              <a:t>‘</a:t>
            </a:r>
            <a:r>
              <a:rPr lang="en-GB" dirty="0" smtClean="0"/>
              <a:t>organization’. Meaning it could be a ‘serial adder’, or ‘carry look ahead adder’ or ‘ripple adder’.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However the choices of an adder will affect the time taken by an ADD instruction to complete its operation, and this ultimately affects systems ‘Performance’.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810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9694" cy="4351338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en-GB" b="1" dirty="0" smtClean="0"/>
              <a:t>‘Computer Organization and Architecture’ by William Stallings (9</a:t>
            </a:r>
            <a:r>
              <a:rPr lang="en-GB" b="1" baseline="30000" dirty="0" smtClean="0"/>
              <a:t>th</a:t>
            </a:r>
            <a:r>
              <a:rPr lang="en-GB" b="1" dirty="0" smtClean="0"/>
              <a:t> Edition or up)</a:t>
            </a:r>
          </a:p>
          <a:p>
            <a:endParaRPr lang="en-GB" dirty="0"/>
          </a:p>
          <a:p>
            <a:r>
              <a:rPr lang="en-GB" dirty="0" smtClean="0"/>
              <a:t>Reference Books:</a:t>
            </a:r>
          </a:p>
          <a:p>
            <a:r>
              <a:rPr lang="en-GB" dirty="0" smtClean="0"/>
              <a:t>‘The Intel Microprocessors’ by Barry B. </a:t>
            </a:r>
            <a:r>
              <a:rPr lang="en-GB" dirty="0" err="1" smtClean="0"/>
              <a:t>Brey</a:t>
            </a:r>
            <a:r>
              <a:rPr lang="en-GB" dirty="0" smtClean="0"/>
              <a:t> (8</a:t>
            </a:r>
            <a:r>
              <a:rPr lang="en-GB" baseline="30000" dirty="0" smtClean="0"/>
              <a:t>th</a:t>
            </a:r>
            <a:r>
              <a:rPr lang="en-GB" dirty="0" smtClean="0"/>
              <a:t> edition)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57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Example-3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341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For example, both Intel and AMD processors have the same X86 architecture.</a:t>
            </a:r>
          </a:p>
          <a:p>
            <a:pPr algn="just"/>
            <a:r>
              <a:rPr lang="en-GB" dirty="0"/>
              <a:t>The same programs run </a:t>
            </a:r>
            <a:r>
              <a:rPr lang="en-GB" i="1" dirty="0"/>
              <a:t>correctly</a:t>
            </a:r>
            <a:r>
              <a:rPr lang="en-GB" dirty="0"/>
              <a:t> on both, because the </a:t>
            </a:r>
            <a:r>
              <a:rPr lang="en-GB" u="sng" dirty="0"/>
              <a:t>architecture</a:t>
            </a:r>
            <a:r>
              <a:rPr lang="en-GB" dirty="0"/>
              <a:t> (instruction set and hardware components) </a:t>
            </a:r>
            <a:r>
              <a:rPr lang="en-GB" u="sng" dirty="0"/>
              <a:t>is the same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But how the two companies </a:t>
            </a:r>
            <a:r>
              <a:rPr lang="en-GB" u="sng" dirty="0" smtClean="0"/>
              <a:t>implement that architecture</a:t>
            </a:r>
            <a:r>
              <a:rPr lang="en-GB" dirty="0" smtClean="0"/>
              <a:t> (their computer organization) is usually </a:t>
            </a:r>
            <a:r>
              <a:rPr lang="en-GB" u="sng" dirty="0" smtClean="0"/>
              <a:t>very different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But the programs on both machines may run at different speeds, because the </a:t>
            </a:r>
            <a:r>
              <a:rPr lang="en-GB" u="sng" dirty="0" smtClean="0"/>
              <a:t>organization are different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Different organization means their ‘realization of architecture is different’ from one another.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1679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Dell, HP, Lenovo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Many computer manufacturers offer a family of computer models, all with the same architecture but with differences in organization. </a:t>
            </a:r>
          </a:p>
          <a:p>
            <a:pPr algn="just"/>
            <a:r>
              <a:rPr lang="en-US" dirty="0" smtClean="0"/>
              <a:t>Consequently, the different models in the family have different price and performance characteristics. </a:t>
            </a:r>
          </a:p>
          <a:p>
            <a:pPr algn="just"/>
            <a:r>
              <a:rPr lang="en-US" dirty="0" smtClean="0"/>
              <a:t>Furthermore, a particular architecture may span many years and encompass a number of different computer models, its organization changing with changing technology. </a:t>
            </a:r>
          </a:p>
          <a:p>
            <a:pPr algn="just"/>
            <a:r>
              <a:rPr lang="en-US" dirty="0"/>
              <a:t>The customer with modest requirements could buy </a:t>
            </a:r>
            <a:r>
              <a:rPr lang="en-US" dirty="0" smtClean="0"/>
              <a:t>a cheaper</a:t>
            </a:r>
            <a:r>
              <a:rPr lang="en-US" dirty="0"/>
              <a:t>, slower model and, if demand increased, later upgrade to a more </a:t>
            </a:r>
            <a:r>
              <a:rPr lang="en-US" dirty="0" smtClean="0"/>
              <a:t>expensive, faster </a:t>
            </a:r>
            <a:r>
              <a:rPr lang="en-US" dirty="0"/>
              <a:t>model without having to abandon software that had already been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347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‘Computer Architecture’ can be considered as an agreement between Hardware and Software people.</a:t>
            </a:r>
          </a:p>
          <a:p>
            <a:endParaRPr lang="en-GB" dirty="0" smtClean="0"/>
          </a:p>
          <a:p>
            <a:pPr algn="just"/>
            <a:r>
              <a:rPr lang="en-GB" dirty="0" smtClean="0"/>
              <a:t>That is, what all feature is being provided by the hardware manufacturer that the software programmer can run on this machine.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In short, whatever instructions you use to talk to Hardware can be considered as a part of computer Architecture. (e.g. instruction set).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217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: A Hierarchical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2"/>
            <a:ext cx="10515600" cy="5520518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A ‘computer’ is a complex ‘hierarchical system’, whose major components are </a:t>
            </a:r>
            <a:r>
              <a:rPr lang="en-GB" u="sng" dirty="0" smtClean="0"/>
              <a:t>processor, memory and I/O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A hierarchical system has different levels, and at each level, the system consists of a set of components and their relationships.</a:t>
            </a:r>
          </a:p>
          <a:p>
            <a:pPr algn="just"/>
            <a:r>
              <a:rPr lang="en-GB" dirty="0" smtClean="0"/>
              <a:t>In ‘top-down’ approach, we begin with a top view and decompose the system into its sub-parts.</a:t>
            </a:r>
          </a:p>
          <a:p>
            <a:pPr algn="just"/>
            <a:r>
              <a:rPr lang="en-GB" dirty="0" smtClean="0"/>
              <a:t>The behaviour at each level depends only on a simplified working of the system at the next lower level. And at each level the designer deals with structure and function.</a:t>
            </a:r>
          </a:p>
          <a:p>
            <a:pPr algn="just"/>
            <a:r>
              <a:rPr lang="en-GB" u="sng" dirty="0" smtClean="0"/>
              <a:t>Structure</a:t>
            </a:r>
            <a:r>
              <a:rPr lang="en-GB" dirty="0" smtClean="0"/>
              <a:t> is the way in which the components are inter-related.</a:t>
            </a:r>
          </a:p>
          <a:p>
            <a:pPr algn="just"/>
            <a:r>
              <a:rPr lang="en-GB" u="sng" dirty="0" smtClean="0"/>
              <a:t>Function</a:t>
            </a:r>
            <a:r>
              <a:rPr lang="en-GB" dirty="0" smtClean="0"/>
              <a:t> is the operation of each individual component as part of the structure.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461612" y="843240"/>
            <a:ext cx="32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Computer -&gt; CPU -&gt; Control Unit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04078" y="6208446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Figure Next Slide -&gt;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Hierarchical System: Block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65" y="1579419"/>
            <a:ext cx="8707270" cy="49733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32314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basic ‘Functions’ of a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Function</a:t>
            </a:r>
            <a:r>
              <a:rPr lang="en-GB" dirty="0"/>
              <a:t> is the operation of each individual component as part of the structure.</a:t>
            </a:r>
            <a:endParaRPr lang="en-GB" u="sng" dirty="0"/>
          </a:p>
          <a:p>
            <a:r>
              <a:rPr lang="en-GB" dirty="0" smtClean="0"/>
              <a:t>Four basic functions that a computer system can perform are:</a:t>
            </a:r>
          </a:p>
          <a:p>
            <a:pPr marL="0" indent="0">
              <a:buNone/>
            </a:pPr>
            <a:r>
              <a:rPr lang="en-GB" dirty="0" smtClean="0"/>
              <a:t>1) Data processing	    2) Data storage	3) Data movement	    4) Control</a:t>
            </a:r>
          </a:p>
          <a:p>
            <a:pPr marL="514350" indent="-514350" algn="just">
              <a:buAutoNum type="arabicParenR"/>
            </a:pPr>
            <a:r>
              <a:rPr lang="en-GB" dirty="0" smtClean="0"/>
              <a:t>The computer must be able to </a:t>
            </a:r>
            <a:r>
              <a:rPr lang="en-GB" b="1" u="sng" dirty="0" smtClean="0"/>
              <a:t>process data</a:t>
            </a:r>
            <a:r>
              <a:rPr lang="en-GB" dirty="0" smtClean="0"/>
              <a:t>. The data may take a wide variety of forms and the range of processing requirements is broad. Process of </a:t>
            </a:r>
            <a:r>
              <a:rPr lang="en-GB" dirty="0"/>
              <a:t>items of data to produce meaningful information.</a:t>
            </a:r>
            <a:endParaRPr lang="en-GB" dirty="0" smtClean="0"/>
          </a:p>
          <a:p>
            <a:pPr marL="514350" indent="-514350" algn="just">
              <a:buAutoNum type="arabicParenR"/>
            </a:pPr>
            <a:r>
              <a:rPr lang="en-GB" dirty="0" smtClean="0"/>
              <a:t>It is also essential that a computer must </a:t>
            </a:r>
            <a:r>
              <a:rPr lang="en-GB" b="1" u="sng" dirty="0" smtClean="0"/>
              <a:t>store data</a:t>
            </a:r>
            <a:r>
              <a:rPr lang="en-GB" dirty="0" smtClean="0"/>
              <a:t>. Files of data are stored on the computer for subsequent retrieval and </a:t>
            </a:r>
            <a:r>
              <a:rPr lang="en-GB" dirty="0" err="1" smtClean="0"/>
              <a:t>update.</a:t>
            </a:r>
            <a:r>
              <a:rPr lang="en-GB" sz="1400" dirty="0" err="1" smtClean="0"/>
              <a:t>Fly</a:t>
            </a:r>
            <a:r>
              <a:rPr lang="en-GB" sz="1400" dirty="0" smtClean="0"/>
              <a:t> processing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09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basic ‘Functions’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arenR" startAt="3"/>
            </a:pPr>
            <a:r>
              <a:rPr lang="en-GB" dirty="0" smtClean="0"/>
              <a:t>The computer must be able to </a:t>
            </a:r>
            <a:r>
              <a:rPr lang="en-GB" b="1" u="sng" dirty="0" smtClean="0"/>
              <a:t>move data</a:t>
            </a:r>
            <a:r>
              <a:rPr lang="en-GB" dirty="0" smtClean="0"/>
              <a:t> between itself and the outside world and connects to devices that serve as either sources or destinations of data.</a:t>
            </a:r>
          </a:p>
          <a:p>
            <a:pPr algn="just"/>
            <a:r>
              <a:rPr lang="en-GB" dirty="0" smtClean="0"/>
              <a:t>When data are received from or delivered to a device that is directly connected to the computer, the process is known as </a:t>
            </a:r>
            <a:r>
              <a:rPr lang="en-GB" u="sng" dirty="0" err="1" smtClean="0"/>
              <a:t>Input/Output</a:t>
            </a:r>
            <a:r>
              <a:rPr lang="en-GB" u="sng" dirty="0" smtClean="0"/>
              <a:t> (I/O)</a:t>
            </a:r>
            <a:r>
              <a:rPr lang="en-GB" dirty="0" smtClean="0"/>
              <a:t>, and the device is referred to as </a:t>
            </a:r>
            <a:r>
              <a:rPr lang="en-GB" u="sng" dirty="0" smtClean="0"/>
              <a:t>Peripheral</a:t>
            </a:r>
            <a:r>
              <a:rPr lang="en-GB" b="1" dirty="0" smtClean="0"/>
              <a:t>. </a:t>
            </a:r>
            <a:r>
              <a:rPr lang="en-GB" sz="1400" u="sng" dirty="0" smtClean="0"/>
              <a:t>Data communication</a:t>
            </a:r>
            <a:r>
              <a:rPr lang="en-GB" sz="1400" dirty="0" smtClean="0"/>
              <a:t> for remote devices.</a:t>
            </a:r>
            <a:endParaRPr lang="en-GB" dirty="0" smtClean="0"/>
          </a:p>
          <a:p>
            <a:pPr marL="514350" indent="-514350" algn="just">
              <a:buFont typeface="+mj-lt"/>
              <a:buAutoNum type="arabicParenR" startAt="4"/>
            </a:pPr>
            <a:r>
              <a:rPr lang="en-GB" dirty="0" smtClean="0"/>
              <a:t>Finally, there must be </a:t>
            </a:r>
            <a:r>
              <a:rPr lang="en-GB" b="1" u="sng" dirty="0" smtClean="0"/>
              <a:t>control</a:t>
            </a:r>
            <a:r>
              <a:rPr lang="en-GB" dirty="0" smtClean="0"/>
              <a:t> of these three functions. This control is exercised by the individual(s) who provide the computer with instructions. A ‘control unit’ manages the computer’s resources in response to those instructions.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390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 Structure of the Computer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0584"/>
          </a:xfrm>
        </p:spPr>
        <p:txBody>
          <a:bodyPr/>
          <a:lstStyle/>
          <a:p>
            <a:r>
              <a:rPr lang="en-GB" dirty="0" smtClean="0"/>
              <a:t>A computer has four main components: Their Functions are:</a:t>
            </a:r>
          </a:p>
          <a:p>
            <a:pPr marL="0" indent="0">
              <a:buNone/>
            </a:pPr>
            <a:r>
              <a:rPr lang="en-GB" dirty="0" smtClean="0"/>
              <a:t>1) CPU	2) Main memory	3) I/O		4) System interconnections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 smtClean="0"/>
              <a:t>Central Processing Unit (CPU)</a:t>
            </a:r>
            <a:r>
              <a:rPr lang="en-GB" dirty="0" smtClean="0"/>
              <a:t> controls the operation of the computer and performs its data processing functions as ‘processor’.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 smtClean="0"/>
              <a:t>Main memory</a:t>
            </a:r>
            <a:r>
              <a:rPr lang="en-GB" dirty="0" smtClean="0"/>
              <a:t> stores program’s instructions and data at runtime.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 smtClean="0"/>
              <a:t>I/O</a:t>
            </a:r>
            <a:r>
              <a:rPr lang="en-GB" dirty="0" smtClean="0"/>
              <a:t> moves data between the computer and its external environment.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GB" b="1" u="sng" dirty="0" smtClean="0"/>
              <a:t>System interconnections</a:t>
            </a:r>
            <a:r>
              <a:rPr lang="en-GB" dirty="0" smtClean="0"/>
              <a:t> provides for communication among CPU, main memory and I/O by means of a ‘system bus’.</a:t>
            </a:r>
            <a:endParaRPr lang="en-GB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81" y="-795"/>
            <a:ext cx="2341920" cy="24437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20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Structural Components of a Processor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>
            <a:normAutofit/>
          </a:bodyPr>
          <a:lstStyle/>
          <a:p>
            <a:r>
              <a:rPr lang="en-GB" dirty="0" smtClean="0"/>
              <a:t>The main structural components of a processor or a CPU are:</a:t>
            </a:r>
          </a:p>
          <a:p>
            <a:pPr marL="0" indent="0">
              <a:buNone/>
            </a:pPr>
            <a:r>
              <a:rPr lang="en-GB" dirty="0" smtClean="0"/>
              <a:t>1) Control unit	2) ALU	3) Registers	    4) CPU interconnections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Control unit</a:t>
            </a:r>
            <a:r>
              <a:rPr lang="en-GB" dirty="0" smtClean="0"/>
              <a:t> controls the operation of the CPU and hence the computer. It controls ‘data processing’, ‘data movement’ and ‘data storage’.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Arithmetic and Logic Unit (ALU)</a:t>
            </a:r>
            <a:r>
              <a:rPr lang="en-GB" dirty="0" smtClean="0"/>
              <a:t> performs the computer’s data processing functions.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/>
              <a:t>Registers</a:t>
            </a:r>
            <a:r>
              <a:rPr lang="en-GB" b="1" dirty="0"/>
              <a:t> </a:t>
            </a:r>
            <a:r>
              <a:rPr lang="en-GB" dirty="0"/>
              <a:t>provide </a:t>
            </a:r>
            <a:r>
              <a:rPr lang="en-GB" dirty="0" smtClean="0"/>
              <a:t>storage </a:t>
            </a:r>
            <a:r>
              <a:rPr lang="en-GB" dirty="0"/>
              <a:t>internal to the CPU.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u="sng" dirty="0" smtClean="0"/>
              <a:t>CPU interconnections</a:t>
            </a:r>
            <a:r>
              <a:rPr lang="en-GB" dirty="0" smtClean="0"/>
              <a:t> provide for communication among the control unit, ALU and registers</a:t>
            </a:r>
            <a:r>
              <a:rPr lang="en-GB" dirty="0"/>
              <a:t> </a:t>
            </a:r>
            <a:r>
              <a:rPr lang="en-GB" dirty="0" smtClean="0"/>
              <a:t>by means of an ‘internal bus’.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111" y="13493"/>
            <a:ext cx="2230889" cy="2252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421" y="1388825"/>
            <a:ext cx="99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CPU</a:t>
            </a:r>
            <a:r>
              <a:rPr lang="en-GB" dirty="0" smtClean="0"/>
              <a:t> is </a:t>
            </a:r>
            <a:r>
              <a:rPr lang="en-GB" dirty="0"/>
              <a:t>the component that executes a program by performing arithmetic and logical operations on </a:t>
            </a:r>
            <a:r>
              <a:rPr lang="en-GB" dirty="0" smtClean="0"/>
              <a:t>data.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60962" y="3650201"/>
            <a:ext cx="850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 tells the computer's memory, </a:t>
            </a:r>
            <a:r>
              <a:rPr lang="en-GB" dirty="0" smtClean="0"/>
              <a:t>ALU</a:t>
            </a:r>
            <a:r>
              <a:rPr lang="en-GB" dirty="0"/>
              <a:t> and </a:t>
            </a:r>
            <a:r>
              <a:rPr lang="en-GB" dirty="0" smtClean="0"/>
              <a:t>I/O, how </a:t>
            </a:r>
            <a:r>
              <a:rPr lang="en-GB" dirty="0"/>
              <a:t>to respond to a program's instructions.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 flipH="1">
            <a:off x="7959633" y="5034874"/>
            <a:ext cx="33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‘processed’ and ‘waiting’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0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Within the CPU, a </a:t>
            </a:r>
            <a:r>
              <a:rPr lang="en-GB" b="1" u="sng" dirty="0" smtClean="0"/>
              <a:t>control unit</a:t>
            </a:r>
            <a:r>
              <a:rPr lang="en-GB" dirty="0" smtClean="0"/>
              <a:t> manages the computers resources and manages the performance of its functional parts in response to those instructions.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computer can function as a data storage device with data transferred from the external environment to computer storage (as Read) and vice versa (write).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879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Outline (</a:t>
            </a:r>
            <a:r>
              <a:rPr lang="en-GB" dirty="0" err="1" smtClean="0"/>
              <a:t>CA&amp;Org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5" y="1539021"/>
            <a:ext cx="10852726" cy="50323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b="1" u="sng" dirty="0" smtClean="0"/>
              <a:t>Chapter-1</a:t>
            </a:r>
            <a:r>
              <a:rPr lang="en-GB" b="1" dirty="0" smtClean="0"/>
              <a:t>:</a:t>
            </a:r>
            <a:r>
              <a:rPr lang="en-GB" dirty="0" smtClean="0"/>
              <a:t> Basic Concepts and Computer Evolution.</a:t>
            </a:r>
          </a:p>
          <a:p>
            <a:r>
              <a:rPr lang="en-GB" b="1" u="sng" dirty="0" smtClean="0"/>
              <a:t>Chapter-2</a:t>
            </a:r>
            <a:r>
              <a:rPr lang="en-GB" b="1" dirty="0" smtClean="0"/>
              <a:t>:</a:t>
            </a:r>
            <a:r>
              <a:rPr lang="en-GB" dirty="0" smtClean="0"/>
              <a:t> Computer Evolution and Performance.</a:t>
            </a:r>
          </a:p>
          <a:p>
            <a:r>
              <a:rPr lang="en-GB" b="1" u="sng" dirty="0" smtClean="0"/>
              <a:t>Chapter-3</a:t>
            </a:r>
            <a:r>
              <a:rPr lang="en-GB" b="1" dirty="0" smtClean="0"/>
              <a:t>: </a:t>
            </a:r>
            <a:r>
              <a:rPr lang="en-GB" dirty="0" smtClean="0"/>
              <a:t>A top-level View of Computer Function and Interconnection.</a:t>
            </a:r>
          </a:p>
          <a:p>
            <a:r>
              <a:rPr lang="en-GB" dirty="0" smtClean="0"/>
              <a:t>Pipelining + Parallelism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u="sng" dirty="0" smtClean="0"/>
              <a:t>After </a:t>
            </a:r>
            <a:r>
              <a:rPr lang="en-GB" b="1" u="sng" dirty="0" err="1" smtClean="0"/>
              <a:t>Mids</a:t>
            </a:r>
            <a:r>
              <a:rPr lang="en-GB" b="1" dirty="0" smtClean="0"/>
              <a:t>:</a:t>
            </a:r>
            <a:endParaRPr lang="en-GB" b="1" u="sng" dirty="0" smtClean="0"/>
          </a:p>
          <a:p>
            <a:r>
              <a:rPr lang="en-GB" b="1" u="sng" dirty="0" smtClean="0"/>
              <a:t>Chapter-4</a:t>
            </a:r>
            <a:r>
              <a:rPr lang="en-GB" b="1" dirty="0" smtClean="0"/>
              <a:t>: </a:t>
            </a:r>
            <a:r>
              <a:rPr lang="en-GB" dirty="0" smtClean="0"/>
              <a:t>Cache Memory.</a:t>
            </a:r>
          </a:p>
          <a:p>
            <a:r>
              <a:rPr lang="en-GB" b="1" u="sng" dirty="0" smtClean="0"/>
              <a:t>Chapter-5</a:t>
            </a:r>
            <a:r>
              <a:rPr lang="en-GB" b="1" dirty="0" smtClean="0"/>
              <a:t>: </a:t>
            </a:r>
            <a:r>
              <a:rPr lang="en-GB" dirty="0" smtClean="0"/>
              <a:t>Internal Memory.</a:t>
            </a:r>
          </a:p>
          <a:p>
            <a:r>
              <a:rPr lang="en-GB" b="1" u="sng" dirty="0" smtClean="0"/>
              <a:t>Chapter-6</a:t>
            </a:r>
            <a:r>
              <a:rPr lang="en-GB" b="1" dirty="0" smtClean="0"/>
              <a:t>:</a:t>
            </a:r>
            <a:r>
              <a:rPr lang="en-GB" dirty="0" smtClean="0"/>
              <a:t> External Memory.</a:t>
            </a:r>
          </a:p>
          <a:p>
            <a:r>
              <a:rPr lang="en-GB" b="1" u="sng" dirty="0" smtClean="0"/>
              <a:t>Chapter-7</a:t>
            </a:r>
            <a:r>
              <a:rPr lang="en-GB" b="1" dirty="0" smtClean="0"/>
              <a:t>:</a:t>
            </a:r>
            <a:r>
              <a:rPr lang="en-GB" dirty="0" smtClean="0"/>
              <a:t> Input-Output.</a:t>
            </a:r>
            <a:endParaRPr lang="en-GB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593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805" y="0"/>
            <a:ext cx="10515600" cy="1325563"/>
          </a:xfrm>
        </p:spPr>
        <p:txBody>
          <a:bodyPr/>
          <a:lstStyle/>
          <a:p>
            <a:r>
              <a:rPr lang="en-GB" dirty="0" smtClean="0"/>
              <a:t>The Computer: Top-Level Structure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770" y="926749"/>
            <a:ext cx="4940988" cy="5931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45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Computer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pPr algn="just"/>
            <a:r>
              <a:rPr lang="en-US" b="1" dirty="0" smtClean="0"/>
              <a:t>Multicore processor</a:t>
            </a:r>
            <a:r>
              <a:rPr lang="en-US" dirty="0" smtClean="0"/>
              <a:t> is a semiconductor chip having multiple processor called </a:t>
            </a:r>
            <a:r>
              <a:rPr lang="en-US" b="1" dirty="0" smtClean="0"/>
              <a:t>cores</a:t>
            </a:r>
            <a:r>
              <a:rPr lang="en-US" dirty="0" smtClean="0"/>
              <a:t> embedded on it.</a:t>
            </a:r>
          </a:p>
          <a:p>
            <a:pPr algn="just"/>
            <a:r>
              <a:rPr lang="en-US" dirty="0" smtClean="0"/>
              <a:t>Each ‘Core’ is an individual processor having its own ALU and execution unit.</a:t>
            </a:r>
          </a:p>
          <a:p>
            <a:pPr algn="just"/>
            <a:r>
              <a:rPr lang="en-US" dirty="0" smtClean="0"/>
              <a:t>Each core executes its own set of instructions at the same time.</a:t>
            </a:r>
          </a:p>
          <a:p>
            <a:pPr algn="just"/>
            <a:r>
              <a:rPr lang="en-US" dirty="0" smtClean="0"/>
              <a:t>Having multiple cores in a system enhances its ‘performance’.</a:t>
            </a:r>
          </a:p>
          <a:p>
            <a:pPr algn="just"/>
            <a:r>
              <a:rPr lang="en-US" dirty="0" smtClean="0"/>
              <a:t>A multicore system supports ‘multitasking’ and ‘multi threading’.</a:t>
            </a:r>
          </a:p>
          <a:p>
            <a:pPr algn="just"/>
            <a:r>
              <a:rPr lang="en-US" b="1" dirty="0" smtClean="0"/>
              <a:t>Thread</a:t>
            </a:r>
            <a:r>
              <a:rPr lang="en-US" dirty="0" smtClean="0"/>
              <a:t> is an individual piece of code assigned to a single core.</a:t>
            </a:r>
          </a:p>
          <a:p>
            <a:pPr algn="just"/>
            <a:r>
              <a:rPr lang="en-US" b="1" dirty="0" smtClean="0"/>
              <a:t>Hyper-threading</a:t>
            </a:r>
            <a:r>
              <a:rPr lang="en-US" dirty="0" smtClean="0"/>
              <a:t>: A single core appears to the OS as two virtual cores.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013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787" y="73719"/>
            <a:ext cx="8431881" cy="66303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062651" y="748937"/>
            <a:ext cx="435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motherboard</a:t>
            </a:r>
            <a:r>
              <a:rPr lang="en-US" dirty="0" smtClean="0"/>
              <a:t> is a rigid, flat board, that holds and interconnects chips and other electronic components.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834" y="4288971"/>
            <a:ext cx="4354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chip</a:t>
            </a:r>
            <a:r>
              <a:rPr lang="en-US" dirty="0" smtClean="0"/>
              <a:t> or </a:t>
            </a:r>
            <a:r>
              <a:rPr lang="en-US" b="1" dirty="0" smtClean="0"/>
              <a:t>IC</a:t>
            </a:r>
            <a:r>
              <a:rPr lang="en-US" dirty="0" smtClean="0"/>
              <a:t> (integrated circuits) is a single piece of semiconducting material, typically silicon (Si), upon which electronic circuits and logic gates are fabricated.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0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and Working of Control Unit (CU) Morris Page 231, Page 137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book figure.</a:t>
            </a:r>
          </a:p>
          <a:p>
            <a:r>
              <a:rPr lang="en-GB" dirty="0"/>
              <a:t>design of control unit in computer </a:t>
            </a:r>
            <a:r>
              <a:rPr lang="en-GB" dirty="0" smtClean="0"/>
              <a:t>architecture (google)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www.studytonight.com/computer-architecture/design-of-control-unit.php</a:t>
            </a:r>
            <a:endParaRPr lang="en-GB" dirty="0" smtClean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nptel.ac.in/courses/106103068/20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en.wikipedia.org/wiki/Control_unit</a:t>
            </a:r>
            <a:endParaRPr lang="en-GB" dirty="0" smtClean="0"/>
          </a:p>
          <a:p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whatis.techtarget.com/definition/clock-speed</a:t>
            </a:r>
            <a:endParaRPr lang="en-GB" dirty="0" smtClean="0"/>
          </a:p>
          <a:p>
            <a:r>
              <a:rPr lang="en-GB" dirty="0"/>
              <a:t>control signals in computer </a:t>
            </a:r>
            <a:r>
              <a:rPr lang="en-GB" dirty="0" smtClean="0"/>
              <a:t>architecture (google)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52838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of arithmetic logic </a:t>
            </a:r>
            <a:r>
              <a:rPr lang="en-GB" dirty="0" smtClean="0"/>
              <a:t>unit Morris Page 117 and page 164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http://www.explainthatstuff.com/howtransistorswork.html</a:t>
            </a:r>
            <a:endParaRPr lang="en-GB" dirty="0"/>
          </a:p>
          <a:p>
            <a:r>
              <a:rPr lang="en-GB" dirty="0"/>
              <a:t>How do transistors work in calculators and computers? ALU Logic</a:t>
            </a:r>
          </a:p>
          <a:p>
            <a:r>
              <a:rPr lang="en-GB" dirty="0"/>
              <a:t>And or </a:t>
            </a:r>
            <a:r>
              <a:rPr lang="en-GB" dirty="0" smtClean="0"/>
              <a:t>operations </a:t>
            </a:r>
            <a:r>
              <a:rPr lang="en-GB" dirty="0"/>
              <a:t>in weather and logic gates</a:t>
            </a:r>
          </a:p>
          <a:p>
            <a:r>
              <a:rPr lang="en-GB" dirty="0" smtClean="0"/>
              <a:t>The </a:t>
            </a:r>
            <a:r>
              <a:rPr lang="en-GB" dirty="0"/>
              <a:t>transistor is the primary building block of all microchips, </a:t>
            </a:r>
          </a:p>
          <a:p>
            <a:pPr marL="0" indent="0">
              <a:buNone/>
            </a:pPr>
            <a:r>
              <a:rPr lang="en-GB" dirty="0"/>
              <a:t>including your CPU, and is what creates the binary 0's and 1's (bits) </a:t>
            </a:r>
          </a:p>
          <a:p>
            <a:pPr marL="0" indent="0">
              <a:buNone/>
            </a:pPr>
            <a:r>
              <a:rPr lang="en-GB" dirty="0"/>
              <a:t>your computer uses to communicate and deal with Boolean logic. </a:t>
            </a:r>
          </a:p>
          <a:p>
            <a:pPr marL="0" indent="0">
              <a:buNone/>
            </a:pPr>
            <a:r>
              <a:rPr lang="en-GB" dirty="0"/>
              <a:t>When placed in different configurations, transistors form logic gates, </a:t>
            </a:r>
          </a:p>
          <a:p>
            <a:pPr marL="0" indent="0">
              <a:buNone/>
            </a:pPr>
            <a:r>
              <a:rPr lang="en-GB" dirty="0"/>
              <a:t>which can be combined into arrays called half adders that can also be </a:t>
            </a:r>
          </a:p>
          <a:p>
            <a:pPr marL="0" indent="0">
              <a:buNone/>
            </a:pPr>
            <a:r>
              <a:rPr lang="en-GB" dirty="0"/>
              <a:t>combined into full adders. [ALU]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631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Marks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8424"/>
            <a:ext cx="10762398" cy="5336275"/>
          </a:xfrm>
        </p:spPr>
        <p:txBody>
          <a:bodyPr>
            <a:normAutofit fontScale="92500"/>
          </a:bodyPr>
          <a:lstStyle/>
          <a:p>
            <a:r>
              <a:rPr lang="en-US" altLang="en-US" b="1" dirty="0" smtClean="0"/>
              <a:t>Assignments &amp; Lab Reports</a:t>
            </a:r>
            <a:r>
              <a:rPr lang="en-US" altLang="en-US" dirty="0" smtClean="0"/>
              <a:t>: The assignments will be submitted as desired by the instructor. The labs will be conducted as required for the course. </a:t>
            </a:r>
          </a:p>
          <a:p>
            <a:endParaRPr lang="en-US" altLang="en-US" sz="1300" dirty="0" smtClean="0"/>
          </a:p>
          <a:p>
            <a:r>
              <a:rPr lang="en-US" altLang="en-US" b="1" dirty="0" smtClean="0"/>
              <a:t>Pre- Requisite</a:t>
            </a:r>
            <a:r>
              <a:rPr lang="en-US" altLang="en-US" dirty="0" smtClean="0"/>
              <a:t>: None</a:t>
            </a:r>
          </a:p>
          <a:p>
            <a:endParaRPr lang="en-US" altLang="en-US" sz="1300" b="1" dirty="0" smtClean="0"/>
          </a:p>
          <a:p>
            <a:r>
              <a:rPr lang="en-US" altLang="en-US" b="1" dirty="0" smtClean="0"/>
              <a:t>Grading Policy:</a:t>
            </a:r>
            <a:endParaRPr lang="en-US" altLang="en-US" dirty="0" smtClean="0"/>
          </a:p>
          <a:p>
            <a:r>
              <a:rPr lang="en-GB" altLang="en-US" dirty="0" smtClean="0"/>
              <a:t>Internal assessment:	</a:t>
            </a:r>
            <a:r>
              <a:rPr lang="en-GB" altLang="en-US" dirty="0" smtClean="0"/>
              <a:t>25</a:t>
            </a:r>
            <a:r>
              <a:rPr lang="en-GB" altLang="en-US" dirty="0" smtClean="0"/>
              <a:t>%</a:t>
            </a:r>
          </a:p>
          <a:p>
            <a:r>
              <a:rPr lang="en-GB" altLang="en-US" dirty="0" smtClean="0"/>
              <a:t>Mid Term  Exam       :	25</a:t>
            </a:r>
            <a:r>
              <a:rPr lang="en-GB" altLang="en-US" dirty="0" smtClean="0"/>
              <a:t>%</a:t>
            </a:r>
          </a:p>
          <a:p>
            <a:r>
              <a:rPr lang="en-GB" altLang="en-US" dirty="0" smtClean="0"/>
              <a:t>End Semester Exam :	50%</a:t>
            </a:r>
            <a:r>
              <a:rPr lang="en-US" altLang="en-US" dirty="0" smtClean="0"/>
              <a:t> </a:t>
            </a:r>
            <a:endParaRPr lang="en-GB" altLang="en-US" dirty="0" smtClean="0"/>
          </a:p>
          <a:p>
            <a:r>
              <a:rPr lang="en-GB" altLang="en-US" dirty="0" smtClean="0"/>
              <a:t>Labs Work 		 :	25% (absolute marks)</a:t>
            </a:r>
          </a:p>
          <a:p>
            <a:pPr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b="1" dirty="0" smtClean="0"/>
              <a:t>Note</a:t>
            </a:r>
            <a:r>
              <a:rPr lang="en-US" altLang="en-US" dirty="0" smtClean="0"/>
              <a:t>: Labs will be conducted on Lab Days as per time table.</a:t>
            </a:r>
            <a:endParaRPr lang="en-US" alt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78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Study This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5322627"/>
          </a:xfrm>
        </p:spPr>
        <p:txBody>
          <a:bodyPr/>
          <a:lstStyle/>
          <a:p>
            <a:pPr algn="just"/>
            <a:r>
              <a:rPr lang="en-GB" dirty="0" smtClean="0"/>
              <a:t>The point is learning, and learning requires effort, no shortcut here.</a:t>
            </a:r>
          </a:p>
          <a:p>
            <a:pPr algn="just"/>
            <a:r>
              <a:rPr lang="en-GB" dirty="0" smtClean="0"/>
              <a:t>Never ever limit yourself to a single source of information, use multiple sources.</a:t>
            </a:r>
          </a:p>
          <a:p>
            <a:pPr algn="just"/>
            <a:r>
              <a:rPr lang="en-GB" dirty="0" smtClean="0"/>
              <a:t>Approach each of your sources with specific questions in mind, with the goal of finding answers to those questions.</a:t>
            </a:r>
          </a:p>
          <a:p>
            <a:pPr algn="just"/>
            <a:r>
              <a:rPr lang="en-GB" dirty="0" smtClean="0"/>
              <a:t>Apply that information, don’t let it remain idle in your brain, this is how you construct your own understanding.</a:t>
            </a:r>
          </a:p>
          <a:p>
            <a:pPr algn="just"/>
            <a:r>
              <a:rPr lang="en-GB" dirty="0" smtClean="0"/>
              <a:t>The final step is to establish a ‘Feedback loop’, enabling the learner to self-correct errors in understanding.</a:t>
            </a:r>
          </a:p>
          <a:p>
            <a:pPr algn="just"/>
            <a:r>
              <a:rPr lang="en-GB" dirty="0" smtClean="0"/>
              <a:t>Practice, practice and practice until you get it done, coz nothing is impossible in this world.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476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to Learning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1977"/>
            <a:ext cx="706578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7159456" y="1920721"/>
            <a:ext cx="4049725" cy="4133850"/>
            <a:chOff x="7227695" y="2043113"/>
            <a:chExt cx="4049725" cy="4133850"/>
          </a:xfrm>
        </p:grpSpPr>
        <p:grpSp>
          <p:nvGrpSpPr>
            <p:cNvPr id="11" name="Group 10"/>
            <p:cNvGrpSpPr/>
            <p:nvPr/>
          </p:nvGrpSpPr>
          <p:grpSpPr>
            <a:xfrm>
              <a:off x="7903983" y="2043113"/>
              <a:ext cx="3373437" cy="4133850"/>
              <a:chOff x="5522913" y="2476500"/>
              <a:chExt cx="3373437" cy="4133850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5522913" y="4300538"/>
                <a:ext cx="1198562" cy="519112"/>
              </a:xfrm>
              <a:prstGeom prst="rightArrow">
                <a:avLst>
                  <a:gd name="adj1" fmla="val 50000"/>
                  <a:gd name="adj2" fmla="val 57722"/>
                </a:avLst>
              </a:prstGeom>
              <a:solidFill>
                <a:srgbClr val="F3A60D"/>
              </a:solidFill>
              <a:ln w="12700">
                <a:solidFill>
                  <a:srgbClr val="F3A60D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output</a:t>
                </a: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6057900" y="2476500"/>
                <a:ext cx="260985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E6E11A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 dirty="0">
                    <a:cs typeface="Arial" panose="020B0604020202020204" pitchFamily="34" charset="0"/>
                  </a:rPr>
                  <a:t>Write in your own words</a:t>
                </a: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6534150" y="3371850"/>
                <a:ext cx="230505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 dirty="0">
                    <a:cs typeface="Arial" panose="020B0604020202020204" pitchFamily="34" charset="0"/>
                  </a:rPr>
                  <a:t>Describe what U learn</a:t>
                </a: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6724650" y="4267200"/>
                <a:ext cx="21717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F5B0A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Teach your friends</a:t>
                </a: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6572250" y="5086350"/>
                <a:ext cx="19812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Build something</a:t>
                </a: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5981700" y="5943600"/>
                <a:ext cx="2857500" cy="666750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cs typeface="Arial" panose="020B0604020202020204" pitchFamily="34" charset="0"/>
                  </a:rPr>
                  <a:t>Application</a:t>
                </a:r>
              </a:p>
              <a:p>
                <a:pPr algn="ctr"/>
                <a:r>
                  <a:rPr lang="en-US" altLang="en-US">
                    <a:cs typeface="Arial" panose="020B0604020202020204" pitchFamily="34" charset="0"/>
                  </a:rPr>
                  <a:t>Practice, practice, practice</a:t>
                </a:r>
              </a:p>
            </p:txBody>
          </p:sp>
        </p:grp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 rot="18740707">
              <a:off x="7452936" y="294832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 rot="19911927">
              <a:off x="7661901" y="342772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rot="1618883">
              <a:off x="7676573" y="4403287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 rot="2630915">
              <a:off x="7227695" y="4928305"/>
              <a:ext cx="1198562" cy="519112"/>
            </a:xfrm>
            <a:prstGeom prst="rightArrow">
              <a:avLst>
                <a:gd name="adj1" fmla="val 50000"/>
                <a:gd name="adj2" fmla="val 57722"/>
              </a:avLst>
            </a:prstGeom>
            <a:solidFill>
              <a:srgbClr val="F3A60D"/>
            </a:solidFill>
            <a:ln w="12700">
              <a:solidFill>
                <a:srgbClr val="F3A60D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cs typeface="Arial" panose="020B0604020202020204" pitchFamily="34" charset="0"/>
                </a:rPr>
                <a:t>output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481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 of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Always get in the class in time. 5 minutes till start time.</a:t>
            </a:r>
          </a:p>
          <a:p>
            <a:r>
              <a:rPr lang="en-GB" dirty="0" smtClean="0"/>
              <a:t>Concentrate on what is being taught in class.</a:t>
            </a:r>
          </a:p>
          <a:p>
            <a:r>
              <a:rPr lang="en-GB" dirty="0" smtClean="0"/>
              <a:t>Don’t involve in talking or using mobiles.</a:t>
            </a:r>
          </a:p>
          <a:p>
            <a:r>
              <a:rPr lang="en-GB" dirty="0" smtClean="0"/>
              <a:t>Ask </a:t>
            </a:r>
            <a:r>
              <a:rPr lang="en-GB" dirty="0" smtClean="0"/>
              <a:t>questions by first raising your hand and then delivering words.</a:t>
            </a:r>
          </a:p>
          <a:p>
            <a:r>
              <a:rPr lang="en-GB" dirty="0" smtClean="0"/>
              <a:t>Do not pass comments in the class.</a:t>
            </a:r>
          </a:p>
          <a:p>
            <a:r>
              <a:rPr lang="en-GB" dirty="0" smtClean="0"/>
              <a:t>Always make notes for your own benefit.</a:t>
            </a:r>
          </a:p>
          <a:p>
            <a:r>
              <a:rPr lang="en-GB" dirty="0" smtClean="0"/>
              <a:t>Teachers decision will be final in every aspect. No late </a:t>
            </a:r>
            <a:r>
              <a:rPr lang="en-GB" dirty="0" err="1" smtClean="0"/>
              <a:t>Assig</a:t>
            </a:r>
            <a:r>
              <a:rPr lang="en-GB" dirty="0" smtClean="0"/>
              <a:t>/Quiz </a:t>
            </a:r>
            <a:r>
              <a:rPr lang="en-GB" dirty="0" smtClean="0"/>
              <a:t>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033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Organization &amp; Architecture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93952344"/>
              </p:ext>
            </p:extLst>
          </p:nvPr>
        </p:nvGraphicFramePr>
        <p:xfrm>
          <a:off x="838200" y="1690688"/>
          <a:ext cx="10515600" cy="454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303">
                  <a:extLst>
                    <a:ext uri="{9D8B030D-6E8A-4147-A177-3AD203B41FA5}">
                      <a16:colId xmlns="" xmlns:a16="http://schemas.microsoft.com/office/drawing/2014/main" val="203121077"/>
                    </a:ext>
                  </a:extLst>
                </a:gridCol>
                <a:gridCol w="5153297">
                  <a:extLst>
                    <a:ext uri="{9D8B030D-6E8A-4147-A177-3AD203B41FA5}">
                      <a16:colId xmlns="" xmlns:a16="http://schemas.microsoft.com/office/drawing/2014/main" val="429727487"/>
                    </a:ext>
                  </a:extLst>
                </a:gridCol>
              </a:tblGrid>
              <a:tr h="62998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Computer Organization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Computer Architecture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55405"/>
                  </a:ext>
                </a:extLst>
              </a:tr>
              <a:tr h="6299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Organization</a:t>
                      </a:r>
                      <a:r>
                        <a:rPr lang="en-US" baseline="0" dirty="0" smtClean="0"/>
                        <a:t> is the implementation of the Architecture.</a:t>
                      </a:r>
                    </a:p>
                    <a:p>
                      <a:r>
                        <a:rPr lang="en-US" baseline="0" dirty="0" smtClean="0"/>
                        <a:t>It deals with low level design issues. </a:t>
                      </a:r>
                      <a:r>
                        <a:rPr lang="en-US" sz="1600" baseline="0" dirty="0" smtClean="0"/>
                        <a:t>(Micro-Architecture)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Architecture</a:t>
                      </a:r>
                      <a:r>
                        <a:rPr lang="en-US" b="0" dirty="0" smtClean="0"/>
                        <a:t> is the underlying hardware.</a:t>
                      </a:r>
                    </a:p>
                    <a:p>
                      <a:r>
                        <a:rPr lang="en-US" dirty="0" smtClean="0"/>
                        <a:t>It deals with high level design</a:t>
                      </a:r>
                      <a:r>
                        <a:rPr lang="en-US" baseline="0" dirty="0" smtClean="0"/>
                        <a:t> issues.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6107619"/>
                  </a:ext>
                </a:extLst>
              </a:tr>
              <a:tr h="1553391">
                <a:tc>
                  <a:txBody>
                    <a:bodyPr/>
                    <a:lstStyle/>
                    <a:p>
                      <a:r>
                        <a:rPr lang="en-US" dirty="0" smtClean="0"/>
                        <a:t>Transparent from programmer</a:t>
                      </a:r>
                      <a:r>
                        <a:rPr lang="en-US" baseline="0" dirty="0" smtClean="0"/>
                        <a:t> (ex. A programmer does not worry much how addition is implemented in hardware)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 view (i.e. Programmer has to be aware of which instruction set used)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 can be seen as</a:t>
                      </a:r>
                      <a:r>
                        <a:rPr lang="en-US" baseline="0" dirty="0" smtClean="0"/>
                        <a:t> an agreement between a Hardware designer and a computer programmer. (Interface)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4792516"/>
                  </a:ext>
                </a:extLst>
              </a:tr>
              <a:tr h="10873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 components (Circuit design, Adders, Signals, Peripherals)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 (Instruction set, Addressing modes, Data types, Registers)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7345777"/>
                  </a:ext>
                </a:extLst>
              </a:tr>
              <a:tr h="629987">
                <a:tc>
                  <a:txBody>
                    <a:bodyPr/>
                    <a:lstStyle/>
                    <a:p>
                      <a:r>
                        <a:rPr lang="en-US" dirty="0" smtClean="0"/>
                        <a:t>How to do?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to do? (Instruction set)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712218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6E11-F70C-441E-9BC3-82A0EFF6312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410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Organization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Computer</a:t>
                      </a:r>
                      <a:r>
                        <a:rPr lang="en-US" b="0" baseline="0" dirty="0" smtClean="0"/>
                        <a:t> Architecture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Computer Organization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Architecture is the underlying hardware.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Organization is realization of Architecture.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 smtClean="0"/>
                        <a:t>Architecture</a:t>
                      </a:r>
                      <a:r>
                        <a:rPr lang="en-US" baseline="0" dirty="0" smtClean="0"/>
                        <a:t> describes what a computer does.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 describes</a:t>
                      </a:r>
                      <a:r>
                        <a:rPr lang="en-US" baseline="0" dirty="0" smtClean="0"/>
                        <a:t> how it does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 smtClean="0"/>
                        <a:t>For designing a computer, architecture is fixed 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r>
                        <a:rPr lang="en-US" baseline="0" dirty="0" smtClean="0"/>
                        <a:t> is decided after its architecture.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dirty="0" smtClean="0"/>
                        <a:t>It deals with high level</a:t>
                      </a:r>
                      <a:r>
                        <a:rPr lang="en-US" baseline="0" dirty="0" smtClean="0"/>
                        <a:t> design issues.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deals with low-level design issues.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dirty="0" smtClean="0"/>
                        <a:t>It includes instruction set, supported</a:t>
                      </a:r>
                      <a:r>
                        <a:rPr lang="en-US" baseline="0" dirty="0" smtClean="0"/>
                        <a:t> data types, I/O mechanism used, addressing modes, registers.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includes</a:t>
                      </a:r>
                      <a:r>
                        <a:rPr lang="en-US" baseline="0" dirty="0" smtClean="0"/>
                        <a:t> hardware details such as control signals, interfaces of peripherals, memory technology used.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6"/>
                      </a:pPr>
                      <a:r>
                        <a:rPr lang="en-US" dirty="0" smtClean="0"/>
                        <a:t>As a programmer you</a:t>
                      </a:r>
                      <a:r>
                        <a:rPr lang="en-US" baseline="0" dirty="0" smtClean="0"/>
                        <a:t> should know about it first.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programmer should not be aware of it.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7"/>
                      </a:pPr>
                      <a:r>
                        <a:rPr lang="en-US" dirty="0" smtClean="0"/>
                        <a:t>No operating system can be designed without</a:t>
                      </a:r>
                      <a:r>
                        <a:rPr lang="en-US" baseline="0" dirty="0" smtClean="0"/>
                        <a:t> 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 indicates its performance.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9"/>
                      </a:pPr>
                      <a:r>
                        <a:rPr lang="en-US" dirty="0" smtClean="0"/>
                        <a:t>Architecture is abstract or higher level.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changes with changing technology.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10"/>
                      </a:pPr>
                      <a:r>
                        <a:rPr lang="en-US" dirty="0" smtClean="0"/>
                        <a:t>Example:</a:t>
                      </a:r>
                      <a:r>
                        <a:rPr lang="en-US" baseline="0" dirty="0" smtClean="0"/>
                        <a:t> Intel and AMD created x86 processor.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r>
                        <a:rPr lang="en-US" baseline="0" dirty="0" smtClean="0"/>
                        <a:t> may be different for both.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279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2248</Words>
  <Application>Microsoft Office PowerPoint</Application>
  <PresentationFormat>Custom</PresentationFormat>
  <Paragraphs>261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Computer Organization</vt:lpstr>
      <vt:lpstr>Course Book</vt:lpstr>
      <vt:lpstr>Course Outline (CA&amp;Org)</vt:lpstr>
      <vt:lpstr>Marks Distribution</vt:lpstr>
      <vt:lpstr>How to Study This Course</vt:lpstr>
      <vt:lpstr>Approach to Learning</vt:lpstr>
      <vt:lpstr>Rules of Class</vt:lpstr>
      <vt:lpstr>Difference b/w Organization &amp; Architecture </vt:lpstr>
      <vt:lpstr>Architecture and Organization</vt:lpstr>
      <vt:lpstr>Slide 10</vt:lpstr>
      <vt:lpstr>Difference between Organization &amp; Architecture</vt:lpstr>
      <vt:lpstr>Notes</vt:lpstr>
      <vt:lpstr>32-bit and 64-bit Architecture</vt:lpstr>
      <vt:lpstr>32-bit and 64-bit (Continued)</vt:lpstr>
      <vt:lpstr>Difference between Organization &amp; Architecture</vt:lpstr>
      <vt:lpstr>Notes</vt:lpstr>
      <vt:lpstr>Notes</vt:lpstr>
      <vt:lpstr>Difference between Organization &amp; Architecture</vt:lpstr>
      <vt:lpstr>Example-2</vt:lpstr>
      <vt:lpstr>Example-3</vt:lpstr>
      <vt:lpstr>Dell, HP, Lenovo etc.</vt:lpstr>
      <vt:lpstr>Final Note</vt:lpstr>
      <vt:lpstr>Computer : A Hierarchical System</vt:lpstr>
      <vt:lpstr>Hierarchical System: Block Diagram</vt:lpstr>
      <vt:lpstr>Four basic ‘Functions’ of a Computer</vt:lpstr>
      <vt:lpstr>Four basic ‘Functions’</vt:lpstr>
      <vt:lpstr>Internal Structure of the Computer</vt:lpstr>
      <vt:lpstr>Structural Components of a Processor </vt:lpstr>
      <vt:lpstr>Control Unit</vt:lpstr>
      <vt:lpstr>The Computer: Top-Level Structure</vt:lpstr>
      <vt:lpstr>Multicore Computer Structure</vt:lpstr>
      <vt:lpstr>Slide 32</vt:lpstr>
      <vt:lpstr>Components and Working of Control Unit (CU) Morris Page 231, Page 137</vt:lpstr>
      <vt:lpstr>design of arithmetic logic unit Morris Page 117 and page 164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Assemble Language</dc:title>
  <dc:creator>Asim Zaman</dc:creator>
  <cp:lastModifiedBy>MEHWISH</cp:lastModifiedBy>
  <cp:revision>186</cp:revision>
  <dcterms:created xsi:type="dcterms:W3CDTF">2017-09-11T12:55:28Z</dcterms:created>
  <dcterms:modified xsi:type="dcterms:W3CDTF">2024-02-15T05:39:08Z</dcterms:modified>
</cp:coreProperties>
</file>