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sldIdLst>
    <p:sldId id="256" r:id="rId2"/>
    <p:sldId id="275" r:id="rId3"/>
    <p:sldId id="276" r:id="rId4"/>
    <p:sldId id="259" r:id="rId5"/>
    <p:sldId id="280" r:id="rId6"/>
    <p:sldId id="281" r:id="rId7"/>
    <p:sldId id="317" r:id="rId8"/>
    <p:sldId id="282" r:id="rId9"/>
    <p:sldId id="283" r:id="rId10"/>
    <p:sldId id="284" r:id="rId11"/>
    <p:sldId id="285" r:id="rId12"/>
    <p:sldId id="286" r:id="rId13"/>
    <p:sldId id="318" r:id="rId14"/>
    <p:sldId id="287" r:id="rId15"/>
    <p:sldId id="289" r:id="rId16"/>
    <p:sldId id="290" r:id="rId17"/>
    <p:sldId id="297" r:id="rId18"/>
    <p:sldId id="298" r:id="rId19"/>
    <p:sldId id="295" r:id="rId20"/>
    <p:sldId id="294" r:id="rId21"/>
    <p:sldId id="313" r:id="rId22"/>
    <p:sldId id="262" r:id="rId23"/>
    <p:sldId id="263" r:id="rId24"/>
    <p:sldId id="270" r:id="rId25"/>
    <p:sldId id="300" r:id="rId26"/>
    <p:sldId id="299" r:id="rId27"/>
    <p:sldId id="269" r:id="rId28"/>
    <p:sldId id="271" r:id="rId29"/>
    <p:sldId id="311" r:id="rId30"/>
    <p:sldId id="314" r:id="rId31"/>
    <p:sldId id="315" r:id="rId32"/>
    <p:sldId id="316" r:id="rId33"/>
    <p:sldId id="272" r:id="rId34"/>
    <p:sldId id="274" r:id="rId35"/>
    <p:sldId id="277" r:id="rId36"/>
    <p:sldId id="273" r:id="rId37"/>
    <p:sldId id="312" r:id="rId38"/>
    <p:sldId id="301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576" y="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228" d="100"/>
          <a:sy n="228" d="100"/>
        </p:scale>
        <p:origin x="1132" y="99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1BDF7-EDCE-485D-A355-A20A141926E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F9BEF-008B-4AB7-B254-E184CE818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64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F9BEF-008B-4AB7-B254-E184CE8182A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4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F9BEF-008B-4AB7-B254-E184CE8182A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57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yzfurniture.com/smart-table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mallseotools.com/keyword-density-checker/" TargetMode="External"/><Relationship Id="rId2" Type="http://schemas.openxmlformats.org/officeDocument/2006/relationships/hyperlink" Target="https://www.seoreviewtools.com/keyword-density-checker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yz.com/supplemen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 page </a:t>
            </a:r>
            <a:r>
              <a:rPr lang="en-US" dirty="0" err="1" smtClean="0"/>
              <a:t>seo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Sahar</a:t>
            </a:r>
            <a:r>
              <a:rPr lang="en-US" dirty="0" smtClean="0"/>
              <a:t> </a:t>
            </a:r>
            <a:r>
              <a:rPr lang="en-US" dirty="0" err="1" smtClean="0"/>
              <a:t>andaleeb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" y="6555601"/>
            <a:ext cx="8839200" cy="276999"/>
            <a:chOff x="685800" y="6400800"/>
            <a:chExt cx="7772400" cy="276999"/>
          </a:xfrm>
        </p:grpSpPr>
        <p:sp>
          <p:nvSpPr>
            <p:cNvPr id="5" name="TextBox 4"/>
            <p:cNvSpPr txBox="1"/>
            <p:nvPr/>
          </p:nvSpPr>
          <p:spPr>
            <a:xfrm>
              <a:off x="685800" y="6400800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C00000"/>
                  </a:solidFill>
                </a:rPr>
                <a:t>Week # 03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7000" y="6400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C00000"/>
                  </a:solidFill>
                </a:rPr>
                <a:t>By: Sahar Andaleeb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7000" y="6400800"/>
              <a:ext cx="381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On Page SEO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34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Structure …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SLD: Second Level Domain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Unique name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TLD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Top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Level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Domain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Extension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SLD + TLD = Domain Name</a:t>
            </a:r>
            <a:endParaRPr lang="en-US" b="0" dirty="0"/>
          </a:p>
          <a:p>
            <a:r>
              <a:rPr lang="en-US" dirty="0" smtClean="0">
                <a:solidFill>
                  <a:srgbClr val="C00000"/>
                </a:solidFill>
              </a:rPr>
              <a:t>http </a:t>
            </a:r>
            <a:r>
              <a:rPr lang="en-US" dirty="0" err="1" smtClean="0">
                <a:solidFill>
                  <a:srgbClr val="C00000"/>
                </a:solidFill>
              </a:rPr>
              <a:t>vs</a:t>
            </a:r>
            <a:r>
              <a:rPr lang="en-US" dirty="0" smtClean="0">
                <a:solidFill>
                  <a:srgbClr val="C00000"/>
                </a:solidFill>
              </a:rPr>
              <a:t> https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Secure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SSL (Secure Socket Layer) 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7200" y="2362200"/>
            <a:ext cx="4343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/>
              <a:t>TLDs </a:t>
            </a:r>
            <a:r>
              <a:rPr lang="en-US" sz="1600" dirty="0"/>
              <a:t>play a crucial role in both the functionality and perception of a website.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b="1" dirty="0"/>
              <a:t>Domain Classification</a:t>
            </a:r>
            <a:r>
              <a:rPr lang="en-US" sz="1600" dirty="0"/>
              <a:t>: Indicates the type or category of a website</a:t>
            </a:r>
            <a:endParaRPr lang="en-US" sz="1600" dirty="0" smtClean="0"/>
          </a:p>
          <a:p>
            <a:pPr lvl="1"/>
            <a:r>
              <a:rPr lang="en-US" sz="1600" dirty="0" smtClean="0"/>
              <a:t>	( </a:t>
            </a:r>
            <a:r>
              <a:rPr lang="en-US" sz="1600" dirty="0"/>
              <a:t>.</a:t>
            </a:r>
            <a:r>
              <a:rPr lang="en-US" sz="1600" dirty="0" smtClean="0"/>
              <a:t>com, .org, .</a:t>
            </a:r>
            <a:r>
              <a:rPr lang="en-US" sz="1600" dirty="0" err="1" smtClean="0"/>
              <a:t>edu</a:t>
            </a:r>
            <a:r>
              <a:rPr lang="en-US" sz="1600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b="1" dirty="0" smtClean="0"/>
              <a:t>Geographical </a:t>
            </a:r>
            <a:r>
              <a:rPr lang="en-US" sz="1600" b="1" dirty="0"/>
              <a:t>Indication</a:t>
            </a:r>
            <a:r>
              <a:rPr lang="en-US" sz="1600" dirty="0"/>
              <a:t>: Identifies the country or region of the website </a:t>
            </a:r>
            <a:endParaRPr lang="en-US" sz="1600" dirty="0" smtClean="0"/>
          </a:p>
          <a:p>
            <a:pPr lvl="1"/>
            <a:r>
              <a:rPr lang="en-US" sz="1600" dirty="0" smtClean="0"/>
              <a:t>	(.</a:t>
            </a:r>
            <a:r>
              <a:rPr lang="en-US" sz="1600" dirty="0" err="1" smtClean="0"/>
              <a:t>uk</a:t>
            </a:r>
            <a:r>
              <a:rPr lang="en-US" sz="1600" dirty="0" smtClean="0"/>
              <a:t>, .</a:t>
            </a:r>
            <a:r>
              <a:rPr lang="en-US" sz="1600" dirty="0" err="1" smtClean="0"/>
              <a:t>ca</a:t>
            </a:r>
            <a:r>
              <a:rPr lang="en-US" sz="1600" dirty="0" smtClean="0"/>
              <a:t>, .</a:t>
            </a:r>
            <a:r>
              <a:rPr lang="en-US" sz="1600" dirty="0" err="1" smtClean="0"/>
              <a:t>pk</a:t>
            </a:r>
            <a:r>
              <a:rPr lang="en-US" sz="1600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b="1" dirty="0" smtClean="0"/>
              <a:t>SEO </a:t>
            </a:r>
            <a:r>
              <a:rPr lang="en-US" sz="1600" b="1" dirty="0"/>
              <a:t>Implications</a:t>
            </a:r>
            <a:r>
              <a:rPr lang="en-US" sz="1600" dirty="0"/>
              <a:t>: Can influence search engine rankings based on relevance and trustworthiness associated with certain TLDs</a:t>
            </a:r>
            <a:r>
              <a:rPr lang="en-US" sz="1600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b="1" dirty="0" smtClean="0"/>
              <a:t>User </a:t>
            </a:r>
            <a:r>
              <a:rPr lang="en-US" sz="1600" b="1" dirty="0"/>
              <a:t>Trust</a:t>
            </a:r>
            <a:r>
              <a:rPr lang="en-US" sz="1600" dirty="0"/>
              <a:t>: Certain TLDs (like .</a:t>
            </a:r>
            <a:r>
              <a:rPr lang="en-US" sz="1600" dirty="0" err="1"/>
              <a:t>gov</a:t>
            </a:r>
            <a:r>
              <a:rPr lang="en-US" sz="1600" dirty="0"/>
              <a:t> or .</a:t>
            </a:r>
            <a:r>
              <a:rPr lang="en-US" sz="1600" dirty="0" err="1"/>
              <a:t>edu</a:t>
            </a:r>
            <a:r>
              <a:rPr lang="en-US" sz="1600" dirty="0"/>
              <a:t>) are often perceived as more trustworthy.</a:t>
            </a:r>
          </a:p>
        </p:txBody>
      </p:sp>
    </p:spTree>
    <p:extLst>
      <p:ext uri="{BB962C8B-B14F-4D97-AF65-F5344CB8AC3E}">
        <p14:creationId xmlns:p14="http://schemas.microsoft.com/office/powerpoint/2010/main" val="69186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Url</a:t>
            </a:r>
            <a:r>
              <a:rPr lang="en-US" dirty="0"/>
              <a:t> structure… Subdomain </a:t>
            </a:r>
            <a:r>
              <a:rPr lang="en-US" dirty="0" smtClean="0"/>
              <a:t>?!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Subdomain: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“</a:t>
            </a:r>
            <a:r>
              <a:rPr lang="en-US" b="0" dirty="0" smtClean="0"/>
              <a:t>A </a:t>
            </a:r>
            <a:r>
              <a:rPr lang="en-US" b="0" dirty="0"/>
              <a:t>subdomain in a URL is a hierarchical component that precedes the main domain name and is separated by a dot</a:t>
            </a:r>
            <a:r>
              <a:rPr lang="en-US" b="0" dirty="0" smtClean="0"/>
              <a:t>.”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It allows </a:t>
            </a:r>
            <a:r>
              <a:rPr lang="en-US" b="0" dirty="0" smtClean="0"/>
              <a:t>the </a:t>
            </a:r>
            <a:r>
              <a:rPr lang="en-US" b="0" dirty="0"/>
              <a:t>organization and structuring of content within a domain. </a:t>
            </a:r>
            <a:endParaRPr lang="en-US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Subdomains </a:t>
            </a:r>
            <a:r>
              <a:rPr lang="en-US" b="0" dirty="0"/>
              <a:t>can be used to create separate sections or branches of a website, each with its own unique content or functionality.</a:t>
            </a:r>
            <a:r>
              <a:rPr lang="en-US" b="0" dirty="0" smtClean="0"/>
              <a:t> </a:t>
            </a:r>
          </a:p>
          <a:p>
            <a:r>
              <a:rPr lang="en-US" b="0" dirty="0" smtClean="0">
                <a:solidFill>
                  <a:srgbClr val="C00000"/>
                </a:solidFill>
              </a:rPr>
              <a:t>uk.</a:t>
            </a:r>
            <a:r>
              <a:rPr lang="en-US" b="0" dirty="0" smtClean="0"/>
              <a:t>example.com</a:t>
            </a:r>
          </a:p>
          <a:p>
            <a:r>
              <a:rPr lang="en-US" b="0" dirty="0" smtClean="0">
                <a:solidFill>
                  <a:srgbClr val="C00000"/>
                </a:solidFill>
              </a:rPr>
              <a:t>support.</a:t>
            </a:r>
            <a:r>
              <a:rPr lang="en-US" b="0" dirty="0" smtClean="0"/>
              <a:t>example.com</a:t>
            </a:r>
          </a:p>
          <a:p>
            <a:r>
              <a:rPr lang="en-US" b="0" dirty="0">
                <a:solidFill>
                  <a:srgbClr val="C00000"/>
                </a:solidFill>
              </a:rPr>
              <a:t>store.</a:t>
            </a:r>
            <a:r>
              <a:rPr lang="en-US" b="0" dirty="0"/>
              <a:t>example.com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099" y="4343400"/>
            <a:ext cx="4419600" cy="186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1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Url</a:t>
            </a:r>
            <a:r>
              <a:rPr lang="en-US" dirty="0"/>
              <a:t> structure…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www. Subdomain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"</a:t>
            </a:r>
            <a:r>
              <a:rPr lang="en-US" dirty="0"/>
              <a:t>www</a:t>
            </a:r>
            <a:r>
              <a:rPr lang="en-US" b="0" dirty="0"/>
              <a:t>" subdomain stands for "</a:t>
            </a:r>
            <a:r>
              <a:rPr lang="en-US" dirty="0"/>
              <a:t>World Wide Web</a:t>
            </a:r>
            <a:r>
              <a:rPr lang="en-US" b="0" dirty="0"/>
              <a:t>." </a:t>
            </a:r>
            <a:endParaRPr lang="en-US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traditionally </a:t>
            </a:r>
            <a:r>
              <a:rPr lang="en-US" b="0" dirty="0"/>
              <a:t>used as the default prefix for website addresses on the internet.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more </a:t>
            </a:r>
            <a:r>
              <a:rPr lang="en-US" b="0" dirty="0"/>
              <a:t>of a convention rather than a </a:t>
            </a:r>
            <a:r>
              <a:rPr lang="en-US" b="0" dirty="0" smtClean="0"/>
              <a:t>requirement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"</a:t>
            </a:r>
            <a:r>
              <a:rPr lang="en-US" dirty="0">
                <a:solidFill>
                  <a:srgbClr val="00B050"/>
                </a:solidFill>
              </a:rPr>
              <a:t>blog</a:t>
            </a:r>
            <a:r>
              <a:rPr lang="en-US" dirty="0"/>
              <a:t>.xyz.com</a:t>
            </a:r>
            <a:r>
              <a:rPr lang="en-US" b="0" dirty="0"/>
              <a:t>" and "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www</a:t>
            </a:r>
            <a:r>
              <a:rPr lang="en-US" dirty="0"/>
              <a:t>.xyz.com</a:t>
            </a:r>
            <a:r>
              <a:rPr lang="en-US" b="0" dirty="0"/>
              <a:t>" are </a:t>
            </a:r>
            <a:r>
              <a:rPr lang="en-US" b="0" u="sng" dirty="0"/>
              <a:t>technically different </a:t>
            </a:r>
            <a:r>
              <a:rPr lang="en-US" b="0" u="sng" dirty="0" smtClean="0"/>
              <a:t>subdomains.</a:t>
            </a:r>
            <a:endParaRPr lang="en-US" b="0" u="sng" dirty="0"/>
          </a:p>
          <a:p>
            <a:r>
              <a:rPr lang="en-US" dirty="0"/>
              <a:t>Example:</a:t>
            </a:r>
          </a:p>
          <a:p>
            <a:pPr marL="342900" indent="-342900">
              <a:buFont typeface="Wingdings"/>
              <a:buChar char="à"/>
            </a:pPr>
            <a:r>
              <a:rPr lang="en-US" b="0" dirty="0"/>
              <a:t>google.com</a:t>
            </a:r>
          </a:p>
          <a:p>
            <a:pPr marL="342900" indent="-342900">
              <a:buFont typeface="Wingdings"/>
              <a:buChar char="à"/>
            </a:pPr>
            <a:r>
              <a:rPr lang="en-US" b="0" dirty="0"/>
              <a:t>Blog.google.com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91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en-US" b="0" dirty="0" smtClean="0"/>
              <a:t>Relevant folders for site hierarchy &amp; content relevancy</a:t>
            </a:r>
          </a:p>
          <a:p>
            <a:pPr marL="457200" indent="-457200">
              <a:buFont typeface="+mj-lt"/>
              <a:buAutoNum type="alphaLcParenR"/>
            </a:pPr>
            <a:r>
              <a:rPr lang="en-US" b="0" dirty="0" smtClean="0"/>
              <a:t>Keep folders shallow</a:t>
            </a:r>
          </a:p>
          <a:p>
            <a:pPr marL="457200" indent="-457200">
              <a:buFont typeface="+mj-lt"/>
              <a:buAutoNum type="alphaLcParenR"/>
            </a:pPr>
            <a:r>
              <a:rPr lang="en-US" b="0" dirty="0" smtClean="0"/>
              <a:t>Avoid repeat keywords in sub folders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459150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b="0" dirty="0"/>
              <a:t>URLs help search engines </a:t>
            </a:r>
            <a:r>
              <a:rPr lang="en-US" sz="1800" b="0" dirty="0" smtClean="0"/>
              <a:t>to understand </a:t>
            </a:r>
            <a:r>
              <a:rPr lang="en-US" sz="1800" b="0" dirty="0"/>
              <a:t>what the page is about. </a:t>
            </a:r>
            <a:endParaRPr lang="en-US" sz="1800" b="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Your URL should contain a keyword that you want your page to rank for.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0" dirty="0" smtClean="0"/>
              <a:t>Each page should have different URL, targeting relevant keywords for that page.</a:t>
            </a:r>
          </a:p>
          <a:p>
            <a:pPr marL="800100" lvl="1" indent="-342900"/>
            <a:r>
              <a:rPr lang="en-US" sz="1800" dirty="0" smtClean="0"/>
              <a:t>Similar keywords shouldn’t be used for different pages.</a:t>
            </a:r>
          </a:p>
          <a:p>
            <a:pPr lvl="1" indent="0">
              <a:buNone/>
            </a:pPr>
            <a:endParaRPr lang="en-US" sz="1800" b="0" dirty="0"/>
          </a:p>
          <a:p>
            <a:r>
              <a:rPr lang="en-US" sz="1800" dirty="0" smtClean="0"/>
              <a:t>Factors for URL Optimization: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Use </a:t>
            </a:r>
            <a:r>
              <a:rPr lang="en-US" sz="1800" dirty="0"/>
              <a:t>SEO-friendly </a:t>
            </a:r>
            <a:r>
              <a:rPr lang="en-US" sz="1800" dirty="0" smtClean="0"/>
              <a:t>URLs: </a:t>
            </a:r>
            <a:r>
              <a:rPr lang="en-US" sz="1800" b="0" dirty="0" smtClean="0"/>
              <a:t>SEO-friendly </a:t>
            </a:r>
            <a:r>
              <a:rPr lang="en-US" sz="1800" b="0" dirty="0"/>
              <a:t>URLs </a:t>
            </a:r>
            <a:r>
              <a:rPr lang="en-US" sz="1800" b="0" dirty="0" smtClean="0"/>
              <a:t>are </a:t>
            </a:r>
            <a:r>
              <a:rPr lang="en-US" sz="1800" dirty="0">
                <a:solidFill>
                  <a:srgbClr val="C00000"/>
                </a:solidFill>
              </a:rPr>
              <a:t>short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descriptive</a:t>
            </a:r>
            <a:r>
              <a:rPr lang="en-US" sz="1800" b="0" dirty="0"/>
              <a:t>, and </a:t>
            </a:r>
            <a:r>
              <a:rPr lang="en-US" sz="1800" b="0" dirty="0" smtClean="0"/>
              <a:t>includes </a:t>
            </a:r>
            <a:r>
              <a:rPr lang="en-US" sz="1800" dirty="0">
                <a:solidFill>
                  <a:srgbClr val="00B050"/>
                </a:solidFill>
              </a:rPr>
              <a:t>relevant keywords</a:t>
            </a:r>
            <a:r>
              <a:rPr lang="en-US" sz="1800" b="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Use Hyphens In-Between </a:t>
            </a:r>
            <a:r>
              <a:rPr lang="en-US" sz="1800" dirty="0" smtClean="0"/>
              <a:t>Words: </a:t>
            </a:r>
            <a:r>
              <a:rPr lang="en-US" sz="1800" b="0" dirty="0" smtClean="0"/>
              <a:t>Use </a:t>
            </a:r>
            <a:r>
              <a:rPr lang="en-US" sz="1800" b="0" dirty="0"/>
              <a:t>hyphens as “word separators” in your URL</a:t>
            </a:r>
            <a:r>
              <a:rPr lang="en-US" sz="1800" b="0" dirty="0" smtClean="0"/>
              <a:t>.</a:t>
            </a:r>
          </a:p>
          <a:p>
            <a:pPr marL="800100" lvl="1" indent="-342900"/>
            <a:r>
              <a:rPr lang="en-US" sz="1800" u="sng" dirty="0" smtClean="0"/>
              <a:t>Underscores and spaces are discouraged by the Google.</a:t>
            </a:r>
            <a:endParaRPr lang="en-US" sz="1800" b="0" u="sng" dirty="0"/>
          </a:p>
          <a:p>
            <a:pPr lvl="1"/>
            <a:r>
              <a:rPr lang="en-US" sz="1800" b="0" dirty="0" smtClean="0">
                <a:solidFill>
                  <a:srgbClr val="C00000"/>
                </a:solidFill>
              </a:rPr>
              <a:t>https</a:t>
            </a:r>
            <a:r>
              <a:rPr lang="en-US" sz="1800" b="0" dirty="0">
                <a:solidFill>
                  <a:srgbClr val="C00000"/>
                </a:solidFill>
              </a:rPr>
              <a:t>://backlinko.com</a:t>
            </a:r>
            <a:r>
              <a:rPr lang="en-US" sz="1800" dirty="0">
                <a:solidFill>
                  <a:srgbClr val="C00000"/>
                </a:solidFill>
              </a:rPr>
              <a:t>/</a:t>
            </a:r>
            <a:r>
              <a:rPr lang="en-US" sz="1800" b="1" dirty="0">
                <a:solidFill>
                  <a:srgbClr val="C00000"/>
                </a:solidFill>
              </a:rPr>
              <a:t>seo-site-audit</a:t>
            </a:r>
          </a:p>
          <a:p>
            <a:pPr marL="342900" indent="-342900">
              <a:buFont typeface="+mj-lt"/>
              <a:buAutoNum type="arabicPeriod"/>
            </a:pPr>
            <a:endParaRPr lang="en-US" sz="1800" b="0" dirty="0" smtClean="0"/>
          </a:p>
          <a:p>
            <a:pPr marL="342900" indent="-342900">
              <a:buFont typeface="+mj-lt"/>
              <a:buAutoNum type="arabicPeriod"/>
            </a:pPr>
            <a:endParaRPr lang="en-US" sz="1800" b="0" dirty="0" smtClean="0"/>
          </a:p>
          <a:p>
            <a:endParaRPr lang="en-US" sz="1800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8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Optimization …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sz="1800" dirty="0"/>
              <a:t>Stick With </a:t>
            </a:r>
            <a:r>
              <a:rPr lang="en-US" sz="1800" dirty="0" smtClean="0"/>
              <a:t>Lowercase:</a:t>
            </a:r>
            <a:r>
              <a:rPr lang="en-US" sz="1800" dirty="0"/>
              <a:t> </a:t>
            </a:r>
            <a:r>
              <a:rPr lang="en-US" sz="1800" b="0" dirty="0" smtClean="0"/>
              <a:t>Do </a:t>
            </a:r>
            <a:r>
              <a:rPr lang="en-US" sz="1800" b="0" dirty="0"/>
              <a:t>Not Use all </a:t>
            </a:r>
            <a:r>
              <a:rPr lang="en-US" sz="1800" b="0" dirty="0" smtClean="0"/>
              <a:t>Capitals as it confuse </a:t>
            </a:r>
            <a:r>
              <a:rPr lang="en-US" sz="1800" b="0" dirty="0"/>
              <a:t>search </a:t>
            </a:r>
            <a:r>
              <a:rPr lang="en-US" sz="1800" b="0" dirty="0" smtClean="0"/>
              <a:t>engines. here </a:t>
            </a:r>
            <a:r>
              <a:rPr lang="en-US" sz="1800" b="0" dirty="0"/>
              <a:t>are two reasons for this</a:t>
            </a:r>
            <a:r>
              <a:rPr lang="en-US" sz="1800" b="0" dirty="0" smtClean="0"/>
              <a:t>: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0" dirty="0" smtClean="0"/>
              <a:t>Not all but some search engines are </a:t>
            </a:r>
            <a:r>
              <a:rPr lang="en-US" sz="1800" b="0" dirty="0"/>
              <a:t>case-sensitive, so </a:t>
            </a:r>
            <a:r>
              <a:rPr lang="en-US" sz="1800" b="0" dirty="0" smtClean="0"/>
              <a:t>it is better to use </a:t>
            </a:r>
            <a:r>
              <a:rPr lang="en-US" sz="1800" b="0" dirty="0"/>
              <a:t>lowercase </a:t>
            </a:r>
            <a:r>
              <a:rPr lang="en-US" sz="1800" b="0" dirty="0" smtClean="0"/>
              <a:t>letters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sz="1800" dirty="0" smtClean="0"/>
              <a:t>Avoid </a:t>
            </a:r>
            <a:r>
              <a:rPr lang="en-US" sz="1800" dirty="0"/>
              <a:t>special characters: </a:t>
            </a:r>
            <a:r>
              <a:rPr lang="en-US" sz="1800" b="0" dirty="0"/>
              <a:t>Stick to alphanumeric characters and hyphens to ensure compatibility across different </a:t>
            </a:r>
            <a:r>
              <a:rPr lang="en-US" sz="1800" b="0" dirty="0" smtClean="0"/>
              <a:t>platforms.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sz="1800" dirty="0" smtClean="0"/>
              <a:t>Be </a:t>
            </a:r>
            <a:r>
              <a:rPr lang="en-US" sz="1800" dirty="0"/>
              <a:t>consistent: </a:t>
            </a:r>
            <a:r>
              <a:rPr lang="en-US" sz="1800" b="0" dirty="0"/>
              <a:t>Maintain a consistent URL structure throughout your website for better organization and usability</a:t>
            </a:r>
            <a:r>
              <a:rPr lang="en-US" sz="1800" b="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sz="1800" dirty="0"/>
              <a:t>Keep it concise: </a:t>
            </a:r>
            <a:r>
              <a:rPr lang="en-US" sz="1800" b="0" dirty="0"/>
              <a:t>Use short, descriptive URLs that convey the content of the page</a:t>
            </a:r>
            <a:r>
              <a:rPr lang="en-US" sz="1800" b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49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Optimization …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67836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sz="1800" dirty="0"/>
              <a:t>Avoid dynamic </a:t>
            </a:r>
            <a:r>
              <a:rPr lang="en-US" sz="1800" dirty="0" smtClean="0"/>
              <a:t>parameters</a:t>
            </a:r>
            <a:r>
              <a:rPr lang="en-US" sz="1800" b="0" dirty="0"/>
              <a:t> </a:t>
            </a:r>
            <a:r>
              <a:rPr lang="en-US" sz="1800" b="0" dirty="0" smtClean="0"/>
              <a:t> </a:t>
            </a:r>
            <a:r>
              <a:rPr lang="en-US" sz="1800" b="0" dirty="0"/>
              <a:t>in URLs, as they can make indexing and ranking more </a:t>
            </a:r>
            <a:r>
              <a:rPr lang="en-US" sz="1800" b="0" dirty="0" smtClean="0"/>
              <a:t>difficult. Use </a:t>
            </a:r>
            <a:r>
              <a:rPr lang="en-US" sz="1800" b="0" dirty="0"/>
              <a:t>human readable word instead.</a:t>
            </a:r>
          </a:p>
          <a:p>
            <a:pPr marL="800100" lvl="1" indent="-342900">
              <a:lnSpc>
                <a:spcPct val="110000"/>
              </a:lnSpc>
            </a:pPr>
            <a:r>
              <a:rPr lang="en-US" sz="1800" dirty="0"/>
              <a:t>Dynamic parameters in URLs refer to the query strings or parameters that are appended to the </a:t>
            </a:r>
            <a:r>
              <a:rPr lang="en-US" sz="1800" dirty="0" smtClean="0"/>
              <a:t>URL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https://example.com/products?category=electronics&amp;page=2</a:t>
            </a:r>
          </a:p>
          <a:p>
            <a:endParaRPr lang="en-US" sz="1800" dirty="0" smtClean="0">
              <a:solidFill>
                <a:srgbClr val="FF0000"/>
              </a:solidFill>
            </a:endParaRPr>
          </a:p>
          <a:p>
            <a:pPr marL="228600" lvl="1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Ugly URLs </a:t>
            </a:r>
            <a:r>
              <a:rPr lang="en-US" sz="1800" b="0" dirty="0" smtClean="0">
                <a:sym typeface="Wingdings" pitchFamily="2" charset="2"/>
              </a:rPr>
              <a:t> </a:t>
            </a:r>
            <a:r>
              <a:rPr lang="en-US" sz="1800" b="0" dirty="0" smtClean="0"/>
              <a:t>Default page id by Google</a:t>
            </a:r>
          </a:p>
          <a:p>
            <a:pPr marL="228600" lvl="1" indent="0">
              <a:buNone/>
            </a:pPr>
            <a:r>
              <a:rPr lang="en-US" sz="1800" dirty="0" smtClean="0"/>
              <a:t>www.xyzfurniture.com/</a:t>
            </a:r>
            <a:r>
              <a:rPr lang="en-US" sz="1800" dirty="0" smtClean="0">
                <a:solidFill>
                  <a:srgbClr val="FF0000"/>
                </a:solidFill>
              </a:rPr>
              <a:t>page?id=1224</a:t>
            </a:r>
            <a:endParaRPr lang="en-US" sz="1800" dirty="0">
              <a:solidFill>
                <a:srgbClr val="FF0000"/>
              </a:solidFill>
            </a:endParaRPr>
          </a:p>
          <a:p>
            <a:pPr marL="228600" lvl="1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vs</a:t>
            </a:r>
            <a:endParaRPr lang="en-US" sz="1800" dirty="0"/>
          </a:p>
          <a:p>
            <a:pPr marL="228600" lvl="1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Human </a:t>
            </a:r>
            <a:r>
              <a:rPr lang="en-US" sz="1800" b="1" dirty="0" smtClean="0">
                <a:solidFill>
                  <a:srgbClr val="00B050"/>
                </a:solidFill>
              </a:rPr>
              <a:t>Readable </a:t>
            </a:r>
            <a:r>
              <a:rPr lang="en-US" sz="1800" b="1" dirty="0">
                <a:solidFill>
                  <a:srgbClr val="00B050"/>
                </a:solidFill>
                <a:sym typeface="Wingdings" pitchFamily="2" charset="2"/>
              </a:rPr>
              <a:t>URLs</a:t>
            </a:r>
            <a:endParaRPr lang="en-US" sz="1800" b="1" dirty="0"/>
          </a:p>
          <a:p>
            <a:pPr marL="228600" lvl="1" indent="0">
              <a:buNone/>
            </a:pPr>
            <a:r>
              <a:rPr lang="en-US" sz="1800" dirty="0" smtClean="0">
                <a:hlinkClick r:id="rId2"/>
              </a:rPr>
              <a:t>www.xyzfurniture.com/</a:t>
            </a:r>
            <a:r>
              <a:rPr lang="en-US" sz="1800" dirty="0" smtClean="0">
                <a:solidFill>
                  <a:srgbClr val="00B050"/>
                </a:solidFill>
                <a:hlinkClick r:id="rId2"/>
              </a:rPr>
              <a:t>smart-tables</a:t>
            </a:r>
            <a:endParaRPr lang="en-US" sz="1800" dirty="0" smtClean="0">
              <a:solidFill>
                <a:srgbClr val="00B050"/>
              </a:solidFill>
            </a:endParaRPr>
          </a:p>
          <a:p>
            <a:pPr marL="114300" indent="-342900">
              <a:lnSpc>
                <a:spcPct val="150000"/>
              </a:lnSpc>
              <a:buFont typeface="+mj-lt"/>
              <a:buAutoNum type="arabicPeriod" startAt="8"/>
            </a:pPr>
            <a:r>
              <a:rPr lang="en-US" sz="1800" b="1" dirty="0"/>
              <a:t>Avoid dates in URLs:</a:t>
            </a:r>
            <a:r>
              <a:rPr lang="en-US" sz="1800" b="0" dirty="0"/>
              <a:t> Dates make your URLs longer. It also takes away the flexibility to update or repurpose content without changing the URL. </a:t>
            </a:r>
          </a:p>
          <a:p>
            <a:pPr marL="228600" lvl="1" indent="0">
              <a:buNone/>
            </a:pPr>
            <a:endParaRPr lang="en-US" sz="1800" dirty="0" smtClean="0">
              <a:solidFill>
                <a:srgbClr val="00B050"/>
              </a:solidFill>
            </a:endParaRPr>
          </a:p>
          <a:p>
            <a:pPr marL="228600" lvl="1" indent="0">
              <a:buNone/>
            </a:pPr>
            <a:endParaRPr lang="en-US" sz="1800" dirty="0">
              <a:solidFill>
                <a:srgbClr val="00B050"/>
              </a:solidFill>
            </a:endParaRPr>
          </a:p>
          <a:p>
            <a:pPr marL="342900" indent="-342900">
              <a:buFont typeface="+mj-lt"/>
              <a:buAutoNum type="arabicPeriod" startAt="8"/>
            </a:pPr>
            <a:endParaRPr lang="en-US" sz="1800" b="0" dirty="0" smtClean="0"/>
          </a:p>
        </p:txBody>
      </p:sp>
    </p:spTree>
    <p:extLst>
      <p:ext uri="{BB962C8B-B14F-4D97-AF65-F5344CB8AC3E}">
        <p14:creationId xmlns:p14="http://schemas.microsoft.com/office/powerpoint/2010/main" val="206377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meta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077200" cy="4373563"/>
          </a:xfrm>
        </p:spPr>
        <p:txBody>
          <a:bodyPr>
            <a:normAutofit/>
          </a:bodyPr>
          <a:lstStyle/>
          <a:p>
            <a:r>
              <a:rPr lang="en-US" b="0" dirty="0" smtClean="0"/>
              <a:t>“Meta </a:t>
            </a:r>
            <a:r>
              <a:rPr lang="en-US" b="0" dirty="0"/>
              <a:t>tags are </a:t>
            </a:r>
            <a:r>
              <a:rPr lang="en-US" dirty="0"/>
              <a:t>HTML elements </a:t>
            </a:r>
            <a:r>
              <a:rPr lang="en-US" b="0" dirty="0"/>
              <a:t>that </a:t>
            </a:r>
            <a:r>
              <a:rPr lang="en-US" dirty="0"/>
              <a:t>provide information</a:t>
            </a:r>
            <a:r>
              <a:rPr lang="en-US" b="0" dirty="0"/>
              <a:t> about a webpage to search engines and website visitors</a:t>
            </a:r>
            <a:r>
              <a:rPr lang="en-US" b="0" dirty="0" smtClean="0"/>
              <a:t>.”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They </a:t>
            </a:r>
            <a:r>
              <a:rPr lang="en-US" b="0" dirty="0"/>
              <a:t>are </a:t>
            </a:r>
            <a:r>
              <a:rPr lang="en-US" dirty="0"/>
              <a:t>not visible on the webpage </a:t>
            </a:r>
            <a:r>
              <a:rPr lang="en-US" b="0" dirty="0"/>
              <a:t>itself but are embedded within the HTML code. </a:t>
            </a:r>
            <a:endParaRPr lang="en-US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Meta </a:t>
            </a:r>
            <a:r>
              <a:rPr lang="en-US" b="0" dirty="0"/>
              <a:t>tags serve various purposes, from describing the content of a page to controlling how search engines index and display it in search results</a:t>
            </a:r>
            <a:r>
              <a:rPr lang="en-US" b="0" dirty="0" smtClean="0"/>
              <a:t>.</a:t>
            </a:r>
          </a:p>
          <a:p>
            <a:r>
              <a:rPr lang="en-US" dirty="0" smtClean="0"/>
              <a:t>Title Tag: </a:t>
            </a:r>
            <a:r>
              <a:rPr lang="en-US" b="0" dirty="0"/>
              <a:t>Defines the title of a webpage</a:t>
            </a:r>
            <a:r>
              <a:rPr lang="en-US" b="0" dirty="0" smtClean="0"/>
              <a:t>.</a:t>
            </a:r>
          </a:p>
          <a:p>
            <a:r>
              <a:rPr lang="en-US" dirty="0">
                <a:solidFill>
                  <a:srgbClr val="C00000"/>
                </a:solidFill>
              </a:rPr>
              <a:t>&lt;</a:t>
            </a:r>
            <a:r>
              <a:rPr lang="en-US" dirty="0" smtClean="0">
                <a:solidFill>
                  <a:srgbClr val="C00000"/>
                </a:solidFill>
              </a:rPr>
              <a:t>title&gt;</a:t>
            </a:r>
            <a:r>
              <a:rPr lang="en-US" dirty="0" err="1" smtClean="0">
                <a:solidFill>
                  <a:srgbClr val="C00000"/>
                </a:solidFill>
              </a:rPr>
              <a:t>XyzFurnitures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| </a:t>
            </a:r>
            <a:r>
              <a:rPr lang="en-US" dirty="0" smtClean="0">
                <a:solidFill>
                  <a:srgbClr val="C00000"/>
                </a:solidFill>
              </a:rPr>
              <a:t>Smart-Minimal-Furniture&lt;/</a:t>
            </a:r>
            <a:r>
              <a:rPr lang="en-US" dirty="0">
                <a:solidFill>
                  <a:srgbClr val="C00000"/>
                </a:solidFill>
              </a:rPr>
              <a:t>title</a:t>
            </a:r>
            <a:r>
              <a:rPr lang="en-US" dirty="0" smtClean="0">
                <a:solidFill>
                  <a:srgbClr val="C00000"/>
                </a:solidFill>
              </a:rPr>
              <a:t>&gt;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Meta Description </a:t>
            </a:r>
            <a:r>
              <a:rPr lang="en-US" dirty="0" smtClean="0"/>
              <a:t>Tag:</a:t>
            </a:r>
            <a:r>
              <a:rPr lang="en-US" b="0" dirty="0"/>
              <a:t> </a:t>
            </a:r>
            <a:r>
              <a:rPr lang="en-US" b="0" dirty="0" smtClean="0"/>
              <a:t>Provides brief </a:t>
            </a:r>
            <a:r>
              <a:rPr lang="en-US" b="0" dirty="0"/>
              <a:t>summary </a:t>
            </a:r>
            <a:r>
              <a:rPr lang="en-US" b="0" dirty="0" smtClean="0"/>
              <a:t>of webpage </a:t>
            </a:r>
            <a:r>
              <a:rPr lang="en-US" b="0" dirty="0"/>
              <a:t>content.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Influences users' decision to click through to the site.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67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tags …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&lt;meta </a:t>
            </a:r>
            <a:r>
              <a:rPr lang="en-US" dirty="0">
                <a:solidFill>
                  <a:srgbClr val="C00000"/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"description" </a:t>
            </a:r>
            <a:r>
              <a:rPr lang="en-US" dirty="0">
                <a:solidFill>
                  <a:srgbClr val="C00000"/>
                </a:solidFill>
              </a:rPr>
              <a:t>content</a:t>
            </a:r>
            <a:r>
              <a:rPr lang="en-US" dirty="0" smtClean="0">
                <a:solidFill>
                  <a:srgbClr val="C00000"/>
                </a:solidFill>
              </a:rPr>
              <a:t>=</a:t>
            </a:r>
            <a:r>
              <a:rPr lang="en-US" dirty="0" smtClean="0"/>
              <a:t>"</a:t>
            </a:r>
            <a:r>
              <a:rPr lang="en-US" b="0" dirty="0"/>
              <a:t> </a:t>
            </a:r>
            <a:r>
              <a:rPr lang="en-US" dirty="0"/>
              <a:t>Elevate your space with our collection of affordable minimalist furniture. Explore sleek designs for a modern, </a:t>
            </a:r>
            <a:r>
              <a:rPr lang="en-US" dirty="0" smtClean="0"/>
              <a:t>French-inspired </a:t>
            </a:r>
            <a:r>
              <a:rPr lang="en-US" dirty="0"/>
              <a:t>aesthetic</a:t>
            </a:r>
            <a:r>
              <a:rPr lang="en-US" dirty="0" smtClean="0"/>
              <a:t>."&gt;</a:t>
            </a:r>
          </a:p>
          <a:p>
            <a:r>
              <a:rPr lang="en-US" dirty="0"/>
              <a:t>Meta Keywords </a:t>
            </a:r>
            <a:r>
              <a:rPr lang="en-US" dirty="0" smtClean="0"/>
              <a:t>Tag:</a:t>
            </a:r>
            <a:endParaRPr lang="en-US" b="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Deprecated </a:t>
            </a:r>
            <a:r>
              <a:rPr lang="en-US" b="0" dirty="0"/>
              <a:t>due to </a:t>
            </a:r>
            <a:r>
              <a:rPr lang="en-US" b="0" dirty="0" smtClean="0"/>
              <a:t>spamming</a:t>
            </a:r>
            <a:endParaRPr lang="en-US" b="0" dirty="0"/>
          </a:p>
          <a:p>
            <a:r>
              <a:rPr lang="en-US" dirty="0" smtClean="0"/>
              <a:t>&lt;</a:t>
            </a:r>
            <a:r>
              <a:rPr lang="en-US" dirty="0"/>
              <a:t>meta </a:t>
            </a:r>
            <a:r>
              <a:rPr lang="en-US" dirty="0">
                <a:solidFill>
                  <a:srgbClr val="C00000"/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"keywords" </a:t>
            </a:r>
            <a:r>
              <a:rPr lang="en-US" dirty="0">
                <a:solidFill>
                  <a:srgbClr val="C00000"/>
                </a:solidFill>
              </a:rPr>
              <a:t>content</a:t>
            </a:r>
            <a:r>
              <a:rPr lang="en-US" dirty="0" smtClean="0">
                <a:solidFill>
                  <a:srgbClr val="C00000"/>
                </a:solidFill>
              </a:rPr>
              <a:t>=“</a:t>
            </a:r>
            <a:r>
              <a:rPr lang="en-US" dirty="0" smtClean="0"/>
              <a:t>furniture, </a:t>
            </a:r>
            <a:r>
              <a:rPr lang="en-US" dirty="0"/>
              <a:t>best </a:t>
            </a:r>
            <a:r>
              <a:rPr lang="en-US" dirty="0" smtClean="0"/>
              <a:t>minimal furniture, affordable furniture, minimal furniture"&gt;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3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tag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0" dirty="0"/>
              <a:t>Title tags optimization is crucial for improving the </a:t>
            </a:r>
            <a:r>
              <a:rPr lang="en-US" sz="1800" b="0" u="sng" dirty="0"/>
              <a:t>visibility</a:t>
            </a:r>
            <a:r>
              <a:rPr lang="en-US" sz="1800" b="0" dirty="0"/>
              <a:t> and </a:t>
            </a:r>
            <a:r>
              <a:rPr lang="en-US" sz="1800" b="0" u="sng" dirty="0"/>
              <a:t>click-through rate</a:t>
            </a:r>
            <a:r>
              <a:rPr lang="en-US" sz="1800" b="0" dirty="0"/>
              <a:t> of your web pages in SERPs</a:t>
            </a:r>
            <a:r>
              <a:rPr lang="en-US" sz="1800" b="0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0" dirty="0" smtClean="0"/>
              <a:t>Use the principle of </a:t>
            </a:r>
            <a:r>
              <a:rPr lang="en-US" sz="1800" dirty="0" smtClean="0"/>
              <a:t>keyword prominence</a:t>
            </a:r>
          </a:p>
          <a:p>
            <a:pPr marL="914400" lvl="1" indent="-457200">
              <a:lnSpc>
                <a:spcPct val="170000"/>
              </a:lnSpc>
            </a:pPr>
            <a:r>
              <a:rPr lang="en-US" sz="1900" b="1" dirty="0">
                <a:solidFill>
                  <a:schemeClr val="tx2"/>
                </a:solidFill>
              </a:rPr>
              <a:t>Keyword prominence means how noticeable and important a specific word or phrase is within a piece of content</a:t>
            </a:r>
            <a:r>
              <a:rPr lang="en-US" sz="1900" b="1" dirty="0" smtClean="0">
                <a:solidFill>
                  <a:schemeClr val="tx2"/>
                </a:solidFill>
              </a:rPr>
              <a:t>.</a:t>
            </a:r>
          </a:p>
          <a:p>
            <a:pPr marL="914400" lvl="1" indent="-457200">
              <a:lnSpc>
                <a:spcPct val="170000"/>
              </a:lnSpc>
            </a:pPr>
            <a:r>
              <a:rPr lang="en-US" sz="1900" b="1" dirty="0" smtClean="0">
                <a:solidFill>
                  <a:srgbClr val="00B050"/>
                </a:solidFill>
              </a:rPr>
              <a:t>“Smart Minimal Furniture | Top 10 designs for a sleek home”</a:t>
            </a:r>
            <a:endParaRPr lang="en-US" sz="1900" b="1" dirty="0" smtClean="0">
              <a:solidFill>
                <a:srgbClr val="FFC000"/>
              </a:solidFill>
            </a:endParaRPr>
          </a:p>
          <a:p>
            <a:pPr marL="914400" lvl="1" indent="-457200">
              <a:lnSpc>
                <a:spcPct val="170000"/>
              </a:lnSpc>
            </a:pPr>
            <a:r>
              <a:rPr lang="en-US" sz="1900" b="1" dirty="0" smtClean="0">
                <a:solidFill>
                  <a:srgbClr val="C00000"/>
                </a:solidFill>
              </a:rPr>
              <a:t>“Top </a:t>
            </a:r>
            <a:r>
              <a:rPr lang="en-US" sz="1900" b="1" smtClean="0">
                <a:solidFill>
                  <a:srgbClr val="C00000"/>
                </a:solidFill>
              </a:rPr>
              <a:t>10 </a:t>
            </a:r>
            <a:r>
              <a:rPr lang="en-US" sz="1900" b="1" smtClean="0">
                <a:solidFill>
                  <a:srgbClr val="C00000"/>
                </a:solidFill>
              </a:rPr>
              <a:t>designs </a:t>
            </a:r>
            <a:r>
              <a:rPr lang="en-US" sz="1900" b="1" dirty="0" smtClean="0">
                <a:solidFill>
                  <a:srgbClr val="C00000"/>
                </a:solidFill>
              </a:rPr>
              <a:t>for a sleek home with modern furniture”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/>
              <a:t>Relevance</a:t>
            </a:r>
            <a:r>
              <a:rPr lang="en-US" sz="1800" b="0" dirty="0" smtClean="0"/>
              <a:t>: Title should </a:t>
            </a:r>
            <a:r>
              <a:rPr lang="en-US" sz="1800" b="0" dirty="0"/>
              <a:t>accurately </a:t>
            </a:r>
            <a:r>
              <a:rPr lang="en-US" sz="1800" b="0" dirty="0" smtClean="0"/>
              <a:t>reflect </a:t>
            </a:r>
            <a:r>
              <a:rPr lang="en-US" sz="1800" b="0" dirty="0"/>
              <a:t>the content of the </a:t>
            </a:r>
            <a:r>
              <a:rPr lang="en-US" sz="1800" b="0" dirty="0" smtClean="0"/>
              <a:t>page which should also be aligned with </a:t>
            </a:r>
            <a:r>
              <a:rPr lang="en-US" sz="1800" b="0" dirty="0"/>
              <a:t>the search intent </a:t>
            </a:r>
            <a:r>
              <a:rPr lang="en-US" sz="1800" b="0" dirty="0" smtClean="0"/>
              <a:t>of users.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/>
              <a:t>Keyword </a:t>
            </a:r>
            <a:r>
              <a:rPr lang="en-US" sz="1800" dirty="0"/>
              <a:t>Placement</a:t>
            </a:r>
            <a:r>
              <a:rPr lang="en-US" sz="1800" b="0" dirty="0"/>
              <a:t>: Incorporate your target keywords naturally within the title tag. </a:t>
            </a:r>
            <a:endParaRPr lang="en-US" sz="1800" b="0" dirty="0" smtClean="0"/>
          </a:p>
          <a:p>
            <a:pPr marL="914400" lvl="1" indent="-457200">
              <a:lnSpc>
                <a:spcPct val="150000"/>
              </a:lnSpc>
            </a:pPr>
            <a:r>
              <a:rPr lang="en-US" sz="1800" b="0" dirty="0" smtClean="0"/>
              <a:t>Place </a:t>
            </a:r>
            <a:r>
              <a:rPr lang="en-US" sz="1800" b="0" dirty="0"/>
              <a:t>the primary keyword closer to the beginning of the title for better visibility and </a:t>
            </a:r>
            <a:r>
              <a:rPr lang="en-US" sz="1800" b="0" dirty="0" smtClean="0"/>
              <a:t>relevance.</a:t>
            </a:r>
          </a:p>
        </p:txBody>
      </p:sp>
    </p:spTree>
    <p:extLst>
      <p:ext uri="{BB962C8B-B14F-4D97-AF65-F5344CB8AC3E}">
        <p14:creationId xmlns:p14="http://schemas.microsoft.com/office/powerpoint/2010/main" val="80808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What is on-page SEO and how to optimize your cont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8476"/>
            <a:ext cx="5305053" cy="365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page </a:t>
            </a:r>
            <a:r>
              <a:rPr lang="en-US" dirty="0" err="1"/>
              <a:t>vs</a:t>
            </a:r>
            <a:r>
              <a:rPr lang="en-US" dirty="0"/>
              <a:t> off page </a:t>
            </a:r>
            <a:r>
              <a:rPr lang="en-US" dirty="0" err="1"/>
              <a:t>seo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page SEO </a:t>
            </a:r>
            <a:r>
              <a:rPr lang="en-US" b="0" dirty="0" smtClean="0"/>
              <a:t>is the practice of optimizing </a:t>
            </a:r>
            <a:r>
              <a:rPr lang="en-US" b="0" u="sng" dirty="0" smtClean="0"/>
              <a:t>directly on a website </a:t>
            </a:r>
            <a:r>
              <a:rPr lang="en-US" b="0" dirty="0" smtClean="0"/>
              <a:t>where as, </a:t>
            </a:r>
            <a:r>
              <a:rPr lang="en-US" dirty="0" smtClean="0"/>
              <a:t>off page SEO </a:t>
            </a:r>
            <a:r>
              <a:rPr lang="en-US" b="0" dirty="0" smtClean="0"/>
              <a:t>involves strategies </a:t>
            </a:r>
            <a:r>
              <a:rPr lang="en-US" b="0" u="sng" dirty="0"/>
              <a:t>performed outside the website</a:t>
            </a:r>
            <a:r>
              <a:rPr lang="en-US" b="0" dirty="0"/>
              <a:t> to boost authority and visibility</a:t>
            </a:r>
            <a:endParaRPr lang="en-US" b="0" dirty="0" smtClean="0"/>
          </a:p>
          <a:p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3986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Title tag </a:t>
            </a:r>
            <a:r>
              <a:rPr lang="en-US" dirty="0" smtClean="0"/>
              <a:t>optimization ..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en-US" sz="1800" dirty="0"/>
              <a:t>Length</a:t>
            </a:r>
            <a:r>
              <a:rPr lang="en-US" sz="1800" b="0" dirty="0"/>
              <a:t>: Keep your title tag within 50-60 characters to prevent truncation in SERPs.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en-US" sz="1800" dirty="0" smtClean="0"/>
              <a:t>Unique </a:t>
            </a:r>
            <a:r>
              <a:rPr lang="en-US" sz="1800" dirty="0"/>
              <a:t>Titles</a:t>
            </a:r>
            <a:r>
              <a:rPr lang="en-US" sz="1800" b="0" dirty="0"/>
              <a:t>: Each page on your website should have a unique title </a:t>
            </a:r>
            <a:r>
              <a:rPr lang="en-US" sz="1800" b="0" dirty="0" smtClean="0"/>
              <a:t>tag.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en-US" sz="1800" dirty="0" smtClean="0"/>
              <a:t>Avoid </a:t>
            </a:r>
            <a:r>
              <a:rPr lang="en-US" sz="1800" dirty="0"/>
              <a:t>Keyword Stuffing</a:t>
            </a:r>
            <a:r>
              <a:rPr lang="en-US" sz="1800" b="0" dirty="0"/>
              <a:t>: </a:t>
            </a:r>
            <a:r>
              <a:rPr lang="en-US" sz="1800" b="0" dirty="0" smtClean="0"/>
              <a:t>Avoid </a:t>
            </a:r>
            <a:r>
              <a:rPr lang="en-US" sz="1800" b="0" dirty="0"/>
              <a:t>overloading your title tag with keywords. </a:t>
            </a:r>
            <a:endParaRPr lang="en-US" sz="1800" b="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en-US" sz="1800" dirty="0" smtClean="0"/>
              <a:t>Hierarchy </a:t>
            </a:r>
            <a:r>
              <a:rPr lang="en-US" sz="1800" dirty="0"/>
              <a:t>and Structure</a:t>
            </a:r>
            <a:r>
              <a:rPr lang="en-US" sz="1800" b="0" dirty="0"/>
              <a:t>: Maintain a clear hierarchy and structure in your title </a:t>
            </a:r>
            <a:r>
              <a:rPr lang="en-US" sz="1800" b="0" dirty="0" smtClean="0"/>
              <a:t>tags. 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sz="1800" b="0" dirty="0" smtClean="0"/>
              <a:t>Use </a:t>
            </a:r>
            <a:r>
              <a:rPr lang="en-US" sz="1800" b="0" dirty="0"/>
              <a:t>separators like pipes (|) or dashes (-) to indicate different sections of the title</a:t>
            </a:r>
            <a:r>
              <a:rPr lang="en-US" sz="1800" b="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sz="1800" b="1" dirty="0" smtClean="0"/>
              <a:t>Branding: </a:t>
            </a:r>
            <a:r>
              <a:rPr lang="en-US" sz="1800" b="0" dirty="0" smtClean="0"/>
              <a:t>A brand name mentioned in title can increase brand awareness and CTR.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sz="1800" dirty="0" smtClean="0"/>
              <a:t>Place your brand name wisely, considering other factors like </a:t>
            </a:r>
            <a:r>
              <a:rPr lang="en-US" sz="1800" i="1" dirty="0" smtClean="0"/>
              <a:t>brand recognition, search intent, </a:t>
            </a:r>
            <a:r>
              <a:rPr lang="en-US" sz="1800" dirty="0" smtClean="0"/>
              <a:t>and </a:t>
            </a:r>
            <a:r>
              <a:rPr lang="en-US" sz="1800" i="1" dirty="0" smtClean="0"/>
              <a:t>keyword placement.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9702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tags … cont.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897" y="2173991"/>
            <a:ext cx="5956606" cy="3530781"/>
          </a:xfrm>
        </p:spPr>
      </p:pic>
    </p:spTree>
    <p:extLst>
      <p:ext uri="{BB962C8B-B14F-4D97-AF65-F5344CB8AC3E}">
        <p14:creationId xmlns:p14="http://schemas.microsoft.com/office/powerpoint/2010/main" val="221161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Meta Description?</a:t>
            </a:r>
            <a:endParaRPr lang="en-US" sz="32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" y="6555601"/>
            <a:ext cx="8839200" cy="276999"/>
            <a:chOff x="685800" y="6400800"/>
            <a:chExt cx="7772400" cy="276999"/>
          </a:xfrm>
        </p:grpSpPr>
        <p:sp>
          <p:nvSpPr>
            <p:cNvPr id="5" name="TextBox 4"/>
            <p:cNvSpPr txBox="1"/>
            <p:nvPr/>
          </p:nvSpPr>
          <p:spPr>
            <a:xfrm>
              <a:off x="685800" y="6400800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C00000"/>
                  </a:solidFill>
                </a:rPr>
                <a:t>Week # 03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7000" y="6400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C00000"/>
                  </a:solidFill>
                </a:rPr>
                <a:t>By: Sahar Andaleeb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7000" y="6400800"/>
              <a:ext cx="381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On Page SEO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924800" cy="4373563"/>
          </a:xfrm>
        </p:spPr>
        <p:txBody>
          <a:bodyPr/>
          <a:lstStyle/>
          <a:p>
            <a:r>
              <a:rPr lang="en-US" sz="1800" b="0" dirty="0" smtClean="0"/>
              <a:t>“A </a:t>
            </a:r>
            <a:r>
              <a:rPr lang="en-US" sz="1800" b="0" dirty="0"/>
              <a:t>meta description (also known as a “description tag”) is an </a:t>
            </a:r>
            <a:r>
              <a:rPr lang="en-US" sz="1800" b="0" dirty="0">
                <a:solidFill>
                  <a:srgbClr val="C00000"/>
                </a:solidFill>
              </a:rPr>
              <a:t>HTML attribute</a:t>
            </a:r>
            <a:r>
              <a:rPr lang="en-US" sz="1800" b="0" dirty="0"/>
              <a:t> designed to describe the content of a webpage</a:t>
            </a:r>
            <a:r>
              <a:rPr lang="en-US" sz="1800" b="0" dirty="0" smtClean="0"/>
              <a:t>.</a:t>
            </a:r>
          </a:p>
          <a:p>
            <a:pPr marL="742950" lvl="1" indent="-285750"/>
            <a:r>
              <a:rPr lang="en-US" sz="1800" b="0" dirty="0" smtClean="0"/>
              <a:t>Nested in head tag.</a:t>
            </a:r>
          </a:p>
          <a:p>
            <a:r>
              <a:rPr lang="en-US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 </a:t>
            </a:r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meta name=”description” content=”This is meta description text” /&gt;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800100" lvl="1" indent="-342900"/>
            <a:r>
              <a:rPr lang="en-US" b="0" dirty="0" smtClean="0"/>
              <a:t>Meta </a:t>
            </a:r>
            <a:r>
              <a:rPr lang="en-US" b="0" dirty="0"/>
              <a:t>description can lead to more clicks. </a:t>
            </a:r>
            <a:r>
              <a:rPr lang="en-US" b="0" dirty="0" smtClean="0">
                <a:sym typeface="Wingdings" pitchFamily="2" charset="2"/>
              </a:rPr>
              <a:t> </a:t>
            </a:r>
            <a:r>
              <a:rPr lang="en-US" b="0" dirty="0" smtClean="0"/>
              <a:t>direct </a:t>
            </a:r>
            <a:r>
              <a:rPr lang="en-US" b="0" dirty="0"/>
              <a:t>ranking factor</a:t>
            </a:r>
            <a:r>
              <a:rPr lang="en-US" b="0" dirty="0" smtClean="0"/>
              <a:t>.</a:t>
            </a:r>
            <a:endParaRPr lang="en-US" dirty="0"/>
          </a:p>
          <a:p>
            <a:pPr lvl="1" indent="0">
              <a:buNone/>
            </a:pPr>
            <a:endParaRPr lang="en-US" b="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340" y="4343400"/>
            <a:ext cx="6223320" cy="182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1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Meta tag optimization .. Cont.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" y="6555601"/>
            <a:ext cx="8839200" cy="276999"/>
            <a:chOff x="685800" y="6400800"/>
            <a:chExt cx="7772400" cy="276999"/>
          </a:xfrm>
        </p:grpSpPr>
        <p:sp>
          <p:nvSpPr>
            <p:cNvPr id="5" name="TextBox 4"/>
            <p:cNvSpPr txBox="1"/>
            <p:nvPr/>
          </p:nvSpPr>
          <p:spPr>
            <a:xfrm>
              <a:off x="685800" y="6400800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C00000"/>
                  </a:solidFill>
                </a:rPr>
                <a:t>Week # 03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7000" y="6400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C00000"/>
                  </a:solidFill>
                </a:rPr>
                <a:t>By: Sahar Andaleeb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7000" y="6400800"/>
              <a:ext cx="381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On Page SEO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 Benefit-Driven Copy: </a:t>
            </a:r>
            <a:r>
              <a:rPr lang="en-US" b="0" dirty="0"/>
              <a:t>Your meta description needs to clearly describe the BENEFIT someone will get from your page</a:t>
            </a:r>
            <a:r>
              <a:rPr lang="en-US" b="0" dirty="0" smtClean="0"/>
              <a:t>.</a:t>
            </a:r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endParaRPr lang="en-US" dirty="0" smtClean="0"/>
          </a:p>
          <a:p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Stay </a:t>
            </a:r>
            <a:r>
              <a:rPr lang="en-US" dirty="0"/>
              <a:t>Under 155 </a:t>
            </a:r>
            <a:r>
              <a:rPr lang="en-US" dirty="0" smtClean="0"/>
              <a:t>Characters: </a:t>
            </a:r>
            <a:r>
              <a:rPr lang="en-US" b="0" dirty="0" smtClean="0"/>
              <a:t>Google </a:t>
            </a:r>
            <a:r>
              <a:rPr lang="en-US" b="0" dirty="0"/>
              <a:t>limits how much of your meta description tag they show in the SERPs</a:t>
            </a:r>
            <a:r>
              <a:rPr lang="en-US" b="0" dirty="0" smtClean="0"/>
              <a:t>. </a:t>
            </a:r>
          </a:p>
          <a:p>
            <a:pPr marL="800100" lvl="1" indent="-342900"/>
            <a:r>
              <a:rPr lang="en-US" b="0" dirty="0" smtClean="0"/>
              <a:t>Total characters allowed 300</a:t>
            </a:r>
            <a:endParaRPr lang="en-US" b="0" dirty="0"/>
          </a:p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Include </a:t>
            </a:r>
            <a:r>
              <a:rPr lang="en-US" dirty="0"/>
              <a:t>Your Target </a:t>
            </a:r>
            <a:r>
              <a:rPr lang="en-US" dirty="0" smtClean="0"/>
              <a:t>Keyword</a:t>
            </a:r>
            <a:r>
              <a:rPr lang="en-US" dirty="0"/>
              <a:t>s</a:t>
            </a:r>
            <a:r>
              <a:rPr lang="en-US" b="0" dirty="0" smtClean="0"/>
              <a:t> in </a:t>
            </a:r>
            <a:r>
              <a:rPr lang="en-US" b="0" dirty="0"/>
              <a:t>your meta </a:t>
            </a:r>
            <a:r>
              <a:rPr lang="en-US" b="0" dirty="0" smtClean="0"/>
              <a:t>description.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Relevance: </a:t>
            </a:r>
            <a:r>
              <a:rPr lang="en-US" b="0" dirty="0"/>
              <a:t>Meta descriptions should be highly relevant to the content of your page. </a:t>
            </a:r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Write </a:t>
            </a:r>
            <a:r>
              <a:rPr lang="en-US" dirty="0"/>
              <a:t>Unique Meta Descriptions For Each </a:t>
            </a:r>
            <a:r>
              <a:rPr lang="en-US" dirty="0" smtClean="0"/>
              <a:t>Page</a:t>
            </a:r>
          </a:p>
          <a:p>
            <a:endParaRPr lang="en-US" b="0" dirty="0"/>
          </a:p>
          <a:p>
            <a:endParaRPr lang="en-US" b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95" y="2514600"/>
            <a:ext cx="8278607" cy="144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2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SEO content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Copywriting </a:t>
            </a:r>
            <a:r>
              <a:rPr lang="en-US" dirty="0" err="1" smtClean="0"/>
              <a:t>vs</a:t>
            </a:r>
            <a:r>
              <a:rPr lang="en-US" dirty="0" smtClean="0"/>
              <a:t> Content writing</a:t>
            </a:r>
          </a:p>
          <a:p>
            <a:pPr marL="800100" lvl="1" indent="-342900"/>
            <a:r>
              <a:rPr lang="en-US" dirty="0"/>
              <a:t>Copywriting primarily focuses on creating persuasive and compelling content with the intention of driving </a:t>
            </a:r>
            <a:r>
              <a:rPr lang="en-US" dirty="0" smtClean="0"/>
              <a:t>action, whereas, content </a:t>
            </a:r>
            <a:r>
              <a:rPr lang="en-US" dirty="0"/>
              <a:t>writing is more about providing valuable information, entertainment, or education to the audience.</a:t>
            </a:r>
            <a:endParaRPr lang="en-US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Keyword Density</a:t>
            </a:r>
          </a:p>
          <a:p>
            <a:pPr marL="800100" lvl="1" indent="-342900"/>
            <a:r>
              <a:rPr lang="en-US" dirty="0" smtClean="0"/>
              <a:t>“Keyword </a:t>
            </a:r>
            <a:r>
              <a:rPr lang="en-US" dirty="0"/>
              <a:t>density is a measure of how frequently a specific keyword or phrase appears in a piece of content, relative to the total word count</a:t>
            </a:r>
            <a:r>
              <a:rPr lang="en-US" dirty="0" smtClean="0"/>
              <a:t>.”</a:t>
            </a:r>
          </a:p>
          <a:p>
            <a:pPr marL="800100" lvl="1" indent="-342900"/>
            <a:r>
              <a:rPr lang="en-US" dirty="0" smtClean="0"/>
              <a:t>It's </a:t>
            </a:r>
            <a:r>
              <a:rPr lang="en-US" dirty="0"/>
              <a:t>often expressed as a </a:t>
            </a:r>
            <a:r>
              <a:rPr lang="en-US" dirty="0" smtClean="0"/>
              <a:t>percentage.</a:t>
            </a:r>
          </a:p>
          <a:p>
            <a:pPr marL="342900" indent="-342900">
              <a:lnSpc>
                <a:spcPct val="160000"/>
              </a:lnSpc>
            </a:pPr>
            <a:r>
              <a:rPr lang="en-US" b="1" dirty="0">
                <a:hlinkClick r:id="rId2"/>
              </a:rPr>
              <a:t>https://www.seoreviewtools.com/keyword-density-checker</a:t>
            </a:r>
            <a:r>
              <a:rPr lang="en-US" b="1" dirty="0" smtClean="0">
                <a:hlinkClick r:id="rId2"/>
              </a:rPr>
              <a:t>/</a:t>
            </a:r>
            <a:endParaRPr lang="en-US" b="1" dirty="0" smtClean="0"/>
          </a:p>
          <a:p>
            <a:pPr marL="342900" indent="-342900">
              <a:lnSpc>
                <a:spcPct val="160000"/>
              </a:lnSpc>
            </a:pPr>
            <a:r>
              <a:rPr lang="en-US" dirty="0">
                <a:hlinkClick r:id="rId3"/>
              </a:rPr>
              <a:t>https://smallseotools.com/keyword-density-checker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342900" indent="-342900"/>
            <a:endParaRPr lang="en-US" b="1" dirty="0" smtClean="0"/>
          </a:p>
          <a:p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b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56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SEO content optimization …cont.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Keyword proximity</a:t>
            </a:r>
            <a:r>
              <a:rPr lang="en-US" sz="1800" b="0" dirty="0" smtClean="0"/>
              <a:t> refers </a:t>
            </a:r>
            <a:r>
              <a:rPr lang="en-US" sz="1800" b="0" dirty="0"/>
              <a:t>to the closeness of keywords within the text. It measures the distance between two or more relevant keywords in content</a:t>
            </a:r>
            <a:r>
              <a:rPr lang="en-US" sz="1800" b="0" dirty="0" smtClean="0"/>
              <a:t>.</a:t>
            </a:r>
          </a:p>
          <a:p>
            <a:pPr marL="800100" lvl="1" indent="-342900"/>
            <a:r>
              <a:rPr lang="en-US" sz="1800" b="0" dirty="0"/>
              <a:t>Closer proximity can indicate to search engines that the keywords are </a:t>
            </a:r>
            <a:r>
              <a:rPr lang="en-US" sz="1800" b="1" i="1" dirty="0">
                <a:solidFill>
                  <a:srgbClr val="00B050"/>
                </a:solidFill>
              </a:rPr>
              <a:t>contextually</a:t>
            </a:r>
            <a:r>
              <a:rPr lang="en-US" sz="1800" b="0" dirty="0"/>
              <a:t> related, enhancing the content’s </a:t>
            </a:r>
            <a:r>
              <a:rPr lang="en-US" sz="1800" b="0" dirty="0" smtClean="0"/>
              <a:t>relevance.</a:t>
            </a:r>
          </a:p>
          <a:p>
            <a:pPr marL="800100" lvl="1" indent="-342900"/>
            <a:r>
              <a:rPr lang="en-US" sz="1800" b="0" dirty="0" smtClean="0"/>
              <a:t>Focus </a:t>
            </a:r>
            <a:r>
              <a:rPr lang="en-US" sz="1800" b="0" dirty="0"/>
              <a:t>on readability and user experience rather than just proximity; overusing keywords can lead to penalties.</a:t>
            </a:r>
            <a:endParaRPr lang="en-US" sz="1800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/>
              <a:t>Keyword </a:t>
            </a:r>
            <a:r>
              <a:rPr lang="en-US" sz="1800" dirty="0" smtClean="0"/>
              <a:t>cannibalization </a:t>
            </a:r>
            <a:r>
              <a:rPr lang="en-US" sz="1800" b="0" dirty="0" smtClean="0"/>
              <a:t>refers </a:t>
            </a:r>
            <a:r>
              <a:rPr lang="en-US" sz="1800" b="0" dirty="0"/>
              <a:t>to a situation in which multiple pages on a website target the same or very similar keywords</a:t>
            </a:r>
            <a:r>
              <a:rPr lang="en-US" sz="1800" b="0" dirty="0" smtClean="0"/>
              <a:t>.”</a:t>
            </a:r>
          </a:p>
          <a:p>
            <a:pPr marL="800100" lvl="1" indent="-342900"/>
            <a:r>
              <a:rPr lang="en-US" sz="1800" b="0" dirty="0" smtClean="0"/>
              <a:t>pages </a:t>
            </a:r>
            <a:r>
              <a:rPr lang="en-US" sz="1800" b="0" dirty="0"/>
              <a:t>end up competing with each other in search engine results, potentially harming the overall SEO performance of the website.</a:t>
            </a:r>
            <a:endParaRPr lang="en-US" sz="18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1800" b="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3925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SEO content optimization …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No </a:t>
            </a:r>
            <a:r>
              <a:rPr lang="en-US" dirty="0" smtClean="0"/>
              <a:t>thin content </a:t>
            </a:r>
            <a:endParaRPr lang="en-US" b="0" dirty="0" smtClean="0"/>
          </a:p>
          <a:p>
            <a:pPr marL="800100" lvl="1" indent="-342900"/>
            <a:r>
              <a:rPr lang="en-US" dirty="0" smtClean="0"/>
              <a:t>Unique page for every single iteration of your KWs</a:t>
            </a:r>
          </a:p>
          <a:p>
            <a:pPr marL="1485900" lvl="2" indent="-342900"/>
            <a:r>
              <a:rPr lang="en-US" b="0" dirty="0" smtClean="0"/>
              <a:t>Bridal gown /wedding gown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Avoid </a:t>
            </a:r>
            <a:r>
              <a:rPr lang="en-US" dirty="0" smtClean="0"/>
              <a:t>Cloaking: </a:t>
            </a:r>
            <a:r>
              <a:rPr lang="en-US" b="0" dirty="0" smtClean="0"/>
              <a:t>“showing different content to search engines than to users”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Avoid </a:t>
            </a:r>
            <a:r>
              <a:rPr lang="en-US" dirty="0" smtClean="0"/>
              <a:t>keyword stuffing </a:t>
            </a:r>
          </a:p>
          <a:p>
            <a:pPr marL="800100" lvl="1" indent="-342900"/>
            <a:r>
              <a:rPr lang="en-US" dirty="0" smtClean="0"/>
              <a:t>‘including a keyword ‘x’ no. of times on a page.”</a:t>
            </a:r>
            <a:endParaRPr lang="en-US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Concise and compelling introductions.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Articulate problems as well as solutions.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Paras should not be longer than 300 words with </a:t>
            </a:r>
            <a:r>
              <a:rPr lang="en-US" b="0" dirty="0" err="1" smtClean="0"/>
              <a:t>subHeadings</a:t>
            </a:r>
            <a:r>
              <a:rPr lang="en-US" b="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Use keywords couple of times in each heading.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Always write for your users.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6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Header Tags: H1, 	H2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Header Tags are pieces of </a:t>
            </a:r>
            <a:r>
              <a:rPr lang="en-US" dirty="0"/>
              <a:t>HTML Code </a:t>
            </a:r>
            <a:r>
              <a:rPr lang="en-US" b="0" dirty="0"/>
              <a:t>that allow us to make </a:t>
            </a:r>
            <a:r>
              <a:rPr lang="en-US" b="0" u="sng" dirty="0"/>
              <a:t>certain keywords stand out on a web </a:t>
            </a:r>
            <a:r>
              <a:rPr lang="en-US" b="0" u="sng" dirty="0" smtClean="0"/>
              <a:t>page.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They are </a:t>
            </a:r>
            <a:r>
              <a:rPr lang="en-US" dirty="0" smtClean="0"/>
              <a:t>Page Headings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It </a:t>
            </a:r>
            <a:r>
              <a:rPr lang="en-US" b="0" dirty="0"/>
              <a:t>tells the user what the page is about and also determine whether continue to read it or </a:t>
            </a:r>
            <a:r>
              <a:rPr lang="en-US" b="0" dirty="0" smtClean="0"/>
              <a:t>not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Use </a:t>
            </a:r>
            <a:r>
              <a:rPr lang="en-US" dirty="0" smtClean="0"/>
              <a:t>multiple Headers</a:t>
            </a:r>
            <a:r>
              <a:rPr lang="en-US" b="0" dirty="0" smtClean="0"/>
              <a:t>, it helps user grasp the content easily and </a:t>
            </a:r>
            <a:r>
              <a:rPr lang="en-US" dirty="0" smtClean="0">
                <a:solidFill>
                  <a:srgbClr val="00B0F0"/>
                </a:solidFill>
              </a:rPr>
              <a:t>improve user experience</a:t>
            </a:r>
            <a:r>
              <a:rPr lang="en-US" dirty="0" smtClean="0"/>
              <a:t>. </a:t>
            </a:r>
            <a:r>
              <a:rPr lang="en-US" b="0" dirty="0" smtClean="0"/>
              <a:t>If a visitor encounters a wall of text, they are most likely going to abandon the page.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57064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Image </a:t>
            </a:r>
            <a:r>
              <a:rPr lang="en-US" sz="1800" dirty="0"/>
              <a:t>Size and Compression</a:t>
            </a:r>
            <a:r>
              <a:rPr lang="en-US" sz="1800" b="0" dirty="0"/>
              <a:t>: Optimize image size and compress images without compromising quality to reduce page load times</a:t>
            </a:r>
            <a:r>
              <a:rPr lang="en-US" sz="1800" b="0" dirty="0" smtClean="0"/>
              <a:t>.</a:t>
            </a:r>
          </a:p>
          <a:p>
            <a:pPr marL="800100" lvl="1" indent="-342900"/>
            <a:r>
              <a:rPr lang="en-US" sz="1800" dirty="0" smtClean="0"/>
              <a:t>Image size &lt; 100kb</a:t>
            </a:r>
            <a:endParaRPr lang="en-US" sz="1800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0" dirty="0" smtClean="0"/>
              <a:t>Use </a:t>
            </a:r>
            <a:r>
              <a:rPr lang="en-US" sz="1800" dirty="0"/>
              <a:t>descriptive filenames</a:t>
            </a:r>
            <a:r>
              <a:rPr lang="en-US" sz="1800" b="0" dirty="0"/>
              <a:t> with relevant </a:t>
            </a:r>
            <a:r>
              <a:rPr lang="en-US" sz="1800" b="0" dirty="0" smtClean="0"/>
              <a:t>keyword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0" dirty="0" smtClean="0"/>
              <a:t>Use keywords in </a:t>
            </a:r>
            <a:r>
              <a:rPr lang="en-US" sz="1800" dirty="0" smtClean="0"/>
              <a:t>Alt attribute </a:t>
            </a:r>
            <a:r>
              <a:rPr lang="en-US" sz="1800" b="0" dirty="0" smtClean="0"/>
              <a:t>of image.</a:t>
            </a:r>
          </a:p>
          <a:p>
            <a:r>
              <a:rPr lang="en-US" sz="1800" dirty="0"/>
              <a:t>&lt;</a:t>
            </a:r>
            <a:r>
              <a:rPr lang="en-US" sz="1800" dirty="0" err="1"/>
              <a:t>img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C00000"/>
                </a:solidFill>
              </a:rPr>
              <a:t>src</a:t>
            </a:r>
            <a:r>
              <a:rPr lang="en-US" sz="1800" dirty="0"/>
              <a:t>="furniture.jpg" </a:t>
            </a:r>
            <a:r>
              <a:rPr lang="en-US" sz="1800" dirty="0">
                <a:solidFill>
                  <a:srgbClr val="C00000"/>
                </a:solidFill>
              </a:rPr>
              <a:t>alt</a:t>
            </a:r>
            <a:r>
              <a:rPr lang="en-US" sz="1800" dirty="0" smtClean="0"/>
              <a:t>=“Italian </a:t>
            </a:r>
            <a:r>
              <a:rPr lang="en-US" sz="1800" dirty="0"/>
              <a:t>minimal furniture in a modern living room"&gt;</a:t>
            </a:r>
            <a:endParaRPr lang="en-US" sz="1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0" dirty="0" smtClean="0"/>
              <a:t>Create unique images.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/>
              <a:t>Image Sitemap</a:t>
            </a:r>
            <a:r>
              <a:rPr lang="en-US" sz="1800" b="0" dirty="0"/>
              <a:t>: Include images in XML sitemaps to ensure they are crawled and indexed by search engines.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2803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optimization …cont.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Image alt </a:t>
            </a:r>
            <a:r>
              <a:rPr lang="en-US" sz="1800" dirty="0" smtClean="0"/>
              <a:t>tag: </a:t>
            </a:r>
            <a:r>
              <a:rPr lang="en-US" sz="1800" b="0" dirty="0"/>
              <a:t>Its role is to tell </a:t>
            </a:r>
            <a:r>
              <a:rPr lang="en-US" sz="1800" b="0" dirty="0" smtClean="0"/>
              <a:t>search </a:t>
            </a:r>
            <a:r>
              <a:rPr lang="en-US" sz="1800" b="0" dirty="0"/>
              <a:t>engines about the intent of the image used. </a:t>
            </a:r>
            <a:endParaRPr lang="en-US" sz="1800" b="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0" dirty="0" smtClean="0"/>
              <a:t>The </a:t>
            </a:r>
            <a:r>
              <a:rPr lang="en-US" sz="1800" b="0" dirty="0"/>
              <a:t>alt tag is also helpful </a:t>
            </a:r>
            <a:r>
              <a:rPr lang="en-US" sz="1800" b="0" dirty="0" smtClean="0"/>
              <a:t>f3or </a:t>
            </a:r>
            <a:r>
              <a:rPr lang="en-US" sz="1800" b="0" dirty="0"/>
              <a:t>visually impaired people as it speaks the alt tag of the image. </a:t>
            </a:r>
            <a:endParaRPr lang="en-US" sz="1800" b="0" dirty="0" smtClean="0"/>
          </a:p>
          <a:p>
            <a:pPr>
              <a:lnSpc>
                <a:spcPct val="150000"/>
              </a:lnSpc>
            </a:pPr>
            <a:r>
              <a:rPr lang="en-US" sz="1800" dirty="0" smtClean="0"/>
              <a:t>Image title: </a:t>
            </a:r>
            <a:r>
              <a:rPr lang="en-US" sz="1800" b="0" dirty="0"/>
              <a:t>It is the name of the image. Google also checks for the image title to better understand the purpose of the image. </a:t>
            </a:r>
            <a:endParaRPr lang="en-US" sz="1800" b="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0" dirty="0" smtClean="0"/>
              <a:t>Moreover</a:t>
            </a:r>
            <a:r>
              <a:rPr lang="en-US" sz="1800" b="0" dirty="0"/>
              <a:t>, whenever users hover over the image on a page, the title becomes visible. </a:t>
            </a:r>
            <a:endParaRPr lang="en-US" sz="1800" b="0" dirty="0" smtClean="0"/>
          </a:p>
          <a:p>
            <a:pPr>
              <a:lnSpc>
                <a:spcPct val="150000"/>
              </a:lnSpc>
            </a:pPr>
            <a:r>
              <a:rPr lang="en-US" sz="1800" dirty="0" smtClean="0"/>
              <a:t>Image caption: </a:t>
            </a:r>
            <a:r>
              <a:rPr lang="en-US" sz="1800" b="0" dirty="0"/>
              <a:t>If you want to show some text under the image on a blog post or page, the caption is used. </a:t>
            </a:r>
          </a:p>
        </p:txBody>
      </p:sp>
    </p:spTree>
    <p:extLst>
      <p:ext uri="{BB962C8B-B14F-4D97-AF65-F5344CB8AC3E}">
        <p14:creationId xmlns:p14="http://schemas.microsoft.com/office/powerpoint/2010/main" val="131199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On Page SEO:</a:t>
            </a:r>
          </a:p>
          <a:p>
            <a:r>
              <a:rPr lang="en-US" b="0" dirty="0" smtClean="0"/>
              <a:t>“On page SEO is the practice of optimizing elements on a website, for </a:t>
            </a:r>
            <a:r>
              <a:rPr lang="en-US" b="0" i="1" dirty="0" smtClean="0"/>
              <a:t>search engine </a:t>
            </a:r>
            <a:r>
              <a:rPr lang="en-US" b="0" dirty="0" smtClean="0"/>
              <a:t>and </a:t>
            </a:r>
            <a:r>
              <a:rPr lang="en-US" b="0" i="1" dirty="0" smtClean="0"/>
              <a:t>users</a:t>
            </a:r>
            <a:r>
              <a:rPr lang="en-US" b="0" dirty="0" smtClean="0"/>
              <a:t>, in order to rank higher in SERPs and derive more traffic.”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Also known as </a:t>
            </a:r>
            <a:r>
              <a:rPr lang="en-US" dirty="0" smtClean="0"/>
              <a:t>On Site SEO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To enhance individual page visibility and relevance</a:t>
            </a:r>
          </a:p>
          <a:p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64179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Image optimization …cont.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Use </a:t>
            </a:r>
            <a:r>
              <a:rPr lang="en-US" dirty="0" smtClean="0"/>
              <a:t>Correct image format</a:t>
            </a:r>
            <a:r>
              <a:rPr lang="en-US" b="0" dirty="0" smtClean="0"/>
              <a:t>:</a:t>
            </a:r>
          </a:p>
          <a:p>
            <a:pPr lvl="1"/>
            <a:r>
              <a:rPr lang="en-US" dirty="0" smtClean="0"/>
              <a:t>GIF for image animation.</a:t>
            </a:r>
          </a:p>
          <a:p>
            <a:pPr lvl="1"/>
            <a:r>
              <a:rPr lang="en-US" b="0" dirty="0" smtClean="0"/>
              <a:t>For </a:t>
            </a:r>
            <a:r>
              <a:rPr lang="en-US" b="0" dirty="0"/>
              <a:t>lower resolution needs, use </a:t>
            </a:r>
            <a:r>
              <a:rPr lang="en-US" b="0" dirty="0" smtClean="0"/>
              <a:t>JPEG.</a:t>
            </a:r>
          </a:p>
          <a:p>
            <a:pPr lvl="1"/>
            <a:r>
              <a:rPr lang="en-US" b="0" dirty="0" smtClean="0"/>
              <a:t>For </a:t>
            </a:r>
            <a:r>
              <a:rPr lang="en-US" b="0" dirty="0"/>
              <a:t>high image resolution, use PNG</a:t>
            </a:r>
            <a:r>
              <a:rPr lang="en-US" b="0" dirty="0" smtClean="0"/>
              <a:t>.  </a:t>
            </a:r>
          </a:p>
          <a:p>
            <a:pPr lvl="2"/>
            <a:r>
              <a:rPr lang="en-US" b="0" dirty="0" smtClean="0"/>
              <a:t>PNG-24 </a:t>
            </a:r>
            <a:r>
              <a:rPr lang="en-US" b="0" dirty="0"/>
              <a:t>for images with many colors and PNG-8 for those with fewer colors</a:t>
            </a:r>
            <a:r>
              <a:rPr lang="en-US" b="0" dirty="0" smtClean="0"/>
              <a:t>.</a:t>
            </a:r>
          </a:p>
          <a:p>
            <a:pPr marL="114300" indent="-342900">
              <a:buFont typeface="Arial" pitchFamily="34" charset="0"/>
              <a:buChar char="•"/>
            </a:pPr>
            <a:r>
              <a:rPr lang="en-US" dirty="0" smtClean="0"/>
              <a:t>Image Dimensions </a:t>
            </a:r>
            <a:r>
              <a:rPr lang="en-US" b="0" dirty="0" smtClean="0"/>
              <a:t>can effect image size</a:t>
            </a:r>
          </a:p>
          <a:p>
            <a:pPr marL="571500" lvl="1" indent="-342900"/>
            <a:r>
              <a:rPr lang="en-US" dirty="0" smtClean="0"/>
              <a:t>Bigger than 1920 x 1080 is unnecessary </a:t>
            </a:r>
          </a:p>
          <a:p>
            <a:pPr marL="1257300" lvl="2" indent="-342900"/>
            <a:r>
              <a:rPr lang="en-US" b="0" dirty="0" smtClean="0"/>
              <a:t>Photoshop</a:t>
            </a:r>
          </a:p>
          <a:p>
            <a:pPr marL="1257300" lvl="2" indent="-342900"/>
            <a:r>
              <a:rPr lang="en-US" dirty="0" smtClean="0"/>
              <a:t>Resizeimage.net</a:t>
            </a:r>
          </a:p>
          <a:p>
            <a:pPr marL="1257300" lvl="2" indent="-342900"/>
            <a:r>
              <a:rPr lang="en-US" b="0" dirty="0" smtClean="0"/>
              <a:t>Image optimization tools</a:t>
            </a:r>
          </a:p>
          <a:p>
            <a:pPr marL="114300" indent="-342900">
              <a:buFont typeface="Arial" pitchFamily="34" charset="0"/>
              <a:buChar char="•"/>
            </a:pPr>
            <a:r>
              <a:rPr lang="en-US" b="0" dirty="0" smtClean="0"/>
              <a:t>Images should also </a:t>
            </a:r>
            <a:r>
              <a:rPr lang="en-US" b="0" smtClean="0"/>
              <a:t>be </a:t>
            </a:r>
            <a:r>
              <a:rPr lang="en-US" smtClean="0"/>
              <a:t>responsive.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75187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467600" cy="761682"/>
          </a:xfrm>
        </p:spPr>
        <p:txBody>
          <a:bodyPr>
            <a:normAutofit/>
          </a:bodyPr>
          <a:lstStyle/>
          <a:p>
            <a:r>
              <a:rPr lang="en-US" sz="2800" dirty="0"/>
              <a:t>Image optimization …cont.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>
                <a:solidFill>
                  <a:srgbClr val="00B050"/>
                </a:solidFill>
              </a:rPr>
              <a:t>Image </a:t>
            </a:r>
            <a:r>
              <a:rPr lang="en-US" sz="2600" dirty="0" smtClean="0">
                <a:solidFill>
                  <a:srgbClr val="00B050"/>
                </a:solidFill>
              </a:rPr>
              <a:t>Caching:</a:t>
            </a:r>
            <a:endParaRPr lang="en-US" sz="2600" dirty="0">
              <a:solidFill>
                <a:srgbClr val="00B050"/>
              </a:solidFill>
            </a:endParaRPr>
          </a:p>
          <a:p>
            <a:r>
              <a:rPr lang="en-US" dirty="0"/>
              <a:t>Definition: Stores images in a user’s browser or a CDN to reduce load times on repeat visits.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Decreases server load.</a:t>
            </a:r>
          </a:p>
          <a:p>
            <a:pPr lvl="1"/>
            <a:r>
              <a:rPr lang="en-US" dirty="0"/>
              <a:t>Improves page speed for returning visitors.</a:t>
            </a:r>
          </a:p>
          <a:p>
            <a:pPr lvl="1"/>
            <a:r>
              <a:rPr lang="en-US" dirty="0"/>
              <a:t>Enhances user experience.</a:t>
            </a:r>
          </a:p>
          <a:p>
            <a:r>
              <a:rPr lang="en-US" sz="2600" dirty="0">
                <a:solidFill>
                  <a:srgbClr val="00B050"/>
                </a:solidFill>
              </a:rPr>
              <a:t>Image CDN (Content Delivery Network</a:t>
            </a:r>
            <a:r>
              <a:rPr lang="en-US" sz="2600" dirty="0" smtClean="0">
                <a:solidFill>
                  <a:srgbClr val="00B050"/>
                </a:solidFill>
              </a:rPr>
              <a:t>):</a:t>
            </a:r>
            <a:endParaRPr lang="en-US" sz="2600" dirty="0">
              <a:solidFill>
                <a:srgbClr val="00B050"/>
              </a:solidFill>
            </a:endParaRPr>
          </a:p>
          <a:p>
            <a:r>
              <a:rPr lang="en-US" dirty="0"/>
              <a:t>Definition: A network of servers that delivers images from locations closer to the user.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Faster loading times by reducing latency.</a:t>
            </a:r>
          </a:p>
          <a:p>
            <a:pPr lvl="1"/>
            <a:r>
              <a:rPr lang="en-US" dirty="0"/>
              <a:t>Scalable bandwidth during traffic spikes.</a:t>
            </a:r>
          </a:p>
          <a:p>
            <a:pPr lvl="1"/>
            <a:r>
              <a:rPr lang="en-US" dirty="0"/>
              <a:t>Offloads traffic from the main server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1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467600" cy="761682"/>
          </a:xfrm>
        </p:spPr>
        <p:txBody>
          <a:bodyPr>
            <a:normAutofit/>
          </a:bodyPr>
          <a:lstStyle/>
          <a:p>
            <a:r>
              <a:rPr lang="en-US" sz="2800" dirty="0"/>
              <a:t>Image optimization …cont.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4983163"/>
          </a:xfrm>
        </p:spPr>
        <p:txBody>
          <a:bodyPr>
            <a:normAutofit fontScale="85000" lnSpcReduction="10000"/>
          </a:bodyPr>
          <a:lstStyle/>
          <a:p>
            <a:r>
              <a:rPr lang="en-US" sz="2600" dirty="0" smtClean="0">
                <a:solidFill>
                  <a:srgbClr val="00B050"/>
                </a:solidFill>
              </a:rPr>
              <a:t>Image </a:t>
            </a:r>
            <a:r>
              <a:rPr lang="en-US" sz="2600" dirty="0">
                <a:solidFill>
                  <a:srgbClr val="00B050"/>
                </a:solidFill>
              </a:rPr>
              <a:t>Lazy Loading</a:t>
            </a:r>
          </a:p>
          <a:p>
            <a:r>
              <a:rPr lang="en-US" dirty="0"/>
              <a:t>Definition: Delays the loading of images until they are in the </a:t>
            </a:r>
            <a:r>
              <a:rPr lang="en-US" dirty="0">
                <a:solidFill>
                  <a:srgbClr val="FFC000"/>
                </a:solidFill>
              </a:rPr>
              <a:t>viewport </a:t>
            </a:r>
            <a:r>
              <a:rPr lang="en-US" b="0" dirty="0"/>
              <a:t>(visible area of the browser).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Reduces initial page load time.</a:t>
            </a:r>
          </a:p>
          <a:p>
            <a:pPr lvl="1"/>
            <a:r>
              <a:rPr lang="en-US" dirty="0"/>
              <a:t>Lowers bandwidth usage for users who don’t scroll down.</a:t>
            </a:r>
          </a:p>
          <a:p>
            <a:r>
              <a:rPr lang="en-US" dirty="0" smtClean="0"/>
              <a:t>Example:</a:t>
            </a:r>
          </a:p>
          <a:p>
            <a:r>
              <a:rPr lang="en-US" b="0" dirty="0"/>
              <a:t>Imagine you have a blog post with a lot of images scattered throughout the text. </a:t>
            </a:r>
            <a:endParaRPr lang="en-US" b="0" dirty="0" smtClean="0"/>
          </a:p>
          <a:p>
            <a:pPr marL="914400" lvl="1" indent="-457200"/>
            <a:r>
              <a:rPr lang="en-US" b="1" dirty="0" smtClean="0"/>
              <a:t>Without lazy loading; </a:t>
            </a:r>
            <a:r>
              <a:rPr lang="en-US" b="0" u="sng" dirty="0"/>
              <a:t>all images would load at once</a:t>
            </a:r>
            <a:r>
              <a:rPr lang="en-US" b="0" dirty="0"/>
              <a:t> when the page is opened, which </a:t>
            </a:r>
            <a:r>
              <a:rPr lang="en-US" b="0" i="1" dirty="0" smtClean="0"/>
              <a:t>can slow down the loading time significantly.</a:t>
            </a:r>
          </a:p>
          <a:p>
            <a:pPr marL="914400" lvl="1" indent="-457200"/>
            <a:r>
              <a:rPr lang="en-US" b="1" dirty="0" smtClean="0"/>
              <a:t>With lazy loading;</a:t>
            </a:r>
            <a:r>
              <a:rPr lang="en-US" dirty="0"/>
              <a:t> </a:t>
            </a:r>
            <a:r>
              <a:rPr lang="en-US" b="0" u="sng" dirty="0" smtClean="0"/>
              <a:t>only </a:t>
            </a:r>
            <a:r>
              <a:rPr lang="en-US" b="0" u="sng" dirty="0"/>
              <a:t>the images visible in the viewport </a:t>
            </a:r>
            <a:r>
              <a:rPr lang="en-US" b="0" u="sng" dirty="0" smtClean="0"/>
              <a:t>load</a:t>
            </a:r>
            <a:r>
              <a:rPr lang="en-US" b="0" dirty="0" smtClean="0"/>
              <a:t>. As </a:t>
            </a:r>
            <a:r>
              <a:rPr lang="en-US" b="0" dirty="0"/>
              <a:t>the user scrolls down, images that come into view begin to load. For example, if the user scrolls down to image 3, that image will load just in </a:t>
            </a:r>
            <a:r>
              <a:rPr lang="en-US" b="0" dirty="0" smtClean="0"/>
              <a:t>time. </a:t>
            </a:r>
            <a:r>
              <a:rPr lang="en-US" dirty="0" smtClean="0"/>
              <a:t>Since </a:t>
            </a:r>
            <a:r>
              <a:rPr lang="en-US" dirty="0"/>
              <a:t>not all images are loaded at once, </a:t>
            </a:r>
            <a:r>
              <a:rPr lang="en-US" i="1" dirty="0"/>
              <a:t>the page appears more </a:t>
            </a:r>
            <a:r>
              <a:rPr lang="en-US" i="1" dirty="0" smtClean="0"/>
              <a:t>quickly. </a:t>
            </a:r>
            <a:r>
              <a:rPr lang="en-US" dirty="0" smtClean="0"/>
              <a:t>Users </a:t>
            </a:r>
            <a:r>
              <a:rPr lang="en-US" dirty="0"/>
              <a:t>who don’t scroll down </a:t>
            </a:r>
            <a:r>
              <a:rPr lang="en-US" i="1" dirty="0"/>
              <a:t>won't waste bandwidth loading images they never see.</a:t>
            </a:r>
          </a:p>
          <a:p>
            <a:pPr marL="914400" lvl="1" indent="-457200"/>
            <a:endParaRPr lang="en-US" b="0" dirty="0"/>
          </a:p>
          <a:p>
            <a:pPr marL="914400" lvl="1" indent="-457200"/>
            <a:endParaRPr lang="en-US" b="1" i="1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b="0" i="1" dirty="0"/>
          </a:p>
        </p:txBody>
      </p:sp>
    </p:spTree>
    <p:extLst>
      <p:ext uri="{BB962C8B-B14F-4D97-AF65-F5344CB8AC3E}">
        <p14:creationId xmlns:p14="http://schemas.microsoft.com/office/powerpoint/2010/main" val="120107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Videos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Videos names and file structure should contain keywords.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Video must be visible on first </a:t>
            </a:r>
            <a:r>
              <a:rPr lang="en-US" dirty="0" err="1" smtClean="0"/>
              <a:t>contentful</a:t>
            </a:r>
            <a:r>
              <a:rPr lang="en-US" dirty="0" smtClean="0"/>
              <a:t> paint</a:t>
            </a:r>
            <a:r>
              <a:rPr lang="en-US" b="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Video you want indexed must be the first to load on the page.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0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On-Page SEO Keyword Placement</a:t>
            </a:r>
            <a:endParaRPr lang="en-US" dirty="0"/>
          </a:p>
        </p:txBody>
      </p:sp>
      <p:pic>
        <p:nvPicPr>
          <p:cNvPr id="2050" name="Picture 2" descr="On-Page SEO: The Complete Guide for 2023 - WordStre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48" y="1868905"/>
            <a:ext cx="7134603" cy="483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78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Organic Click-Through-Rate?</a:t>
            </a:r>
          </a:p>
          <a:p>
            <a:r>
              <a:rPr lang="en-US" b="0" dirty="0" smtClean="0"/>
              <a:t>“Organic </a:t>
            </a:r>
            <a:r>
              <a:rPr lang="en-US" b="0" dirty="0"/>
              <a:t>click-through-rate (also known as “Organic CTR”), is the percentage of searchers that click on a search engine result</a:t>
            </a:r>
            <a:r>
              <a:rPr lang="en-US" b="0" dirty="0" smtClean="0"/>
              <a:t>.”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Organic </a:t>
            </a:r>
            <a:r>
              <a:rPr lang="en-US" b="0" dirty="0"/>
              <a:t>CTR is largely based on ranking position but is also </a:t>
            </a:r>
            <a:r>
              <a:rPr lang="en-US" dirty="0"/>
              <a:t>influenced by</a:t>
            </a:r>
            <a:r>
              <a:rPr lang="en-US" b="0" dirty="0"/>
              <a:t> a result’s title tag, description, URL and presence of Rich Snippets.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Linking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0" dirty="0" smtClean="0"/>
              <a:t>An </a:t>
            </a:r>
            <a:r>
              <a:rPr lang="en-US" sz="1800" b="0" dirty="0"/>
              <a:t>internal link is any link from one page on your website to another page on your </a:t>
            </a:r>
            <a:r>
              <a:rPr lang="en-US" sz="1800" b="0" dirty="0" smtClean="0"/>
              <a:t>website.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0" dirty="0" smtClean="0"/>
              <a:t>Both </a:t>
            </a:r>
            <a:r>
              <a:rPr lang="en-US" sz="1800" b="0" dirty="0"/>
              <a:t>users and search engines use links to find content </a:t>
            </a:r>
            <a:r>
              <a:rPr lang="en-US" sz="1800" b="0" dirty="0" smtClean="0"/>
              <a:t>on website.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0" dirty="0" smtClean="0"/>
              <a:t>Users use </a:t>
            </a:r>
            <a:r>
              <a:rPr lang="en-US" sz="1800" b="0" dirty="0"/>
              <a:t>links to navigate through </a:t>
            </a:r>
            <a:r>
              <a:rPr lang="en-US" sz="1800" b="0" dirty="0" smtClean="0"/>
              <a:t>the </a:t>
            </a:r>
            <a:r>
              <a:rPr lang="en-US" sz="1800" b="0" dirty="0"/>
              <a:t>site and </a:t>
            </a:r>
            <a:r>
              <a:rPr lang="en-US" sz="1800" b="0" dirty="0" smtClean="0"/>
              <a:t>find content.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0" dirty="0" smtClean="0"/>
              <a:t>Search </a:t>
            </a:r>
            <a:r>
              <a:rPr lang="en-US" sz="1800" b="0" dirty="0"/>
              <a:t>engines </a:t>
            </a:r>
            <a:r>
              <a:rPr lang="en-US" sz="1800" b="0" dirty="0" smtClean="0"/>
              <a:t>use </a:t>
            </a:r>
            <a:r>
              <a:rPr lang="en-US" sz="1800" b="0" dirty="0"/>
              <a:t>links to </a:t>
            </a:r>
            <a:r>
              <a:rPr lang="en-US" sz="1800" b="0" dirty="0" smtClean="0"/>
              <a:t>navigate through the </a:t>
            </a:r>
            <a:r>
              <a:rPr lang="en-US" sz="1800" b="0" dirty="0"/>
              <a:t>site. They won’t see a page if there are no links to it</a:t>
            </a:r>
            <a:r>
              <a:rPr lang="en-US" sz="1800" b="0" dirty="0" smtClean="0"/>
              <a:t>. 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/>
              <a:t>IMPORTANCE: </a:t>
            </a:r>
            <a:r>
              <a:rPr lang="en-US" sz="1800" b="0" dirty="0" smtClean="0"/>
              <a:t>Internal </a:t>
            </a:r>
            <a:r>
              <a:rPr lang="en-US" sz="1800" b="0" dirty="0"/>
              <a:t>linking is an essential SEO practice that not only </a:t>
            </a:r>
            <a:r>
              <a:rPr lang="en-US" sz="1800" dirty="0"/>
              <a:t>improves website usability and navigation </a:t>
            </a:r>
            <a:r>
              <a:rPr lang="en-US" sz="1800" b="0" dirty="0"/>
              <a:t>but also helps to optimize </a:t>
            </a:r>
            <a:r>
              <a:rPr lang="en-US" sz="1800" dirty="0">
                <a:solidFill>
                  <a:srgbClr val="0070C0"/>
                </a:solidFill>
              </a:rPr>
              <a:t>content visibility</a:t>
            </a:r>
            <a:r>
              <a:rPr lang="en-US" sz="1800" b="0" dirty="0">
                <a:solidFill>
                  <a:srgbClr val="0070C0"/>
                </a:solidFill>
              </a:rPr>
              <a:t>, </a:t>
            </a:r>
            <a:r>
              <a:rPr lang="en-US" sz="1800" dirty="0">
                <a:solidFill>
                  <a:srgbClr val="0070C0"/>
                </a:solidFill>
              </a:rPr>
              <a:t>authority distribution</a:t>
            </a:r>
            <a:r>
              <a:rPr lang="en-US" sz="1800" b="0" dirty="0"/>
              <a:t>, and </a:t>
            </a:r>
            <a:r>
              <a:rPr lang="en-US" sz="1800" dirty="0">
                <a:solidFill>
                  <a:srgbClr val="0070C0"/>
                </a:solidFill>
              </a:rPr>
              <a:t>overall search engine ranking potential.</a:t>
            </a:r>
          </a:p>
        </p:txBody>
      </p:sp>
    </p:spTree>
    <p:extLst>
      <p:ext uri="{BB962C8B-B14F-4D97-AF65-F5344CB8AC3E}">
        <p14:creationId xmlns:p14="http://schemas.microsoft.com/office/powerpoint/2010/main" val="99113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Linking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914" y="1951729"/>
            <a:ext cx="4324572" cy="3975304"/>
          </a:xfrm>
        </p:spPr>
      </p:pic>
    </p:spTree>
    <p:extLst>
      <p:ext uri="{BB962C8B-B14F-4D97-AF65-F5344CB8AC3E}">
        <p14:creationId xmlns:p14="http://schemas.microsoft.com/office/powerpoint/2010/main" val="246212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Anchor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 =</a:t>
            </a:r>
            <a:r>
              <a:rPr lang="en-US" dirty="0" smtClean="0">
                <a:hlinkClick r:id="rId2"/>
              </a:rPr>
              <a:t>https://www.xyz.com/supplements</a:t>
            </a:r>
            <a:r>
              <a:rPr lang="en-US" dirty="0" smtClean="0"/>
              <a:t>&gt;supplements&lt;/a&gt;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3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</a:t>
            </a:r>
            <a:r>
              <a:rPr lang="en-US" dirty="0"/>
              <a:t>Factors of on-page SEO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200" y="6555601"/>
            <a:ext cx="8839200" cy="276999"/>
            <a:chOff x="685800" y="6400800"/>
            <a:chExt cx="7772400" cy="276999"/>
          </a:xfrm>
        </p:grpSpPr>
        <p:sp>
          <p:nvSpPr>
            <p:cNvPr id="5" name="TextBox 4"/>
            <p:cNvSpPr txBox="1"/>
            <p:nvPr/>
          </p:nvSpPr>
          <p:spPr>
            <a:xfrm>
              <a:off x="685800" y="6400800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C00000"/>
                  </a:solidFill>
                </a:rPr>
                <a:t>Week # 03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7000" y="6400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C00000"/>
                  </a:solidFill>
                </a:rPr>
                <a:t>By: Sahar Andaleeb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7000" y="6400800"/>
              <a:ext cx="381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On Page SEO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0" dirty="0"/>
              <a:t>Keyword Research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URL Optimization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Tags (title, header and meta)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Images and videos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Internal linking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61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Domain and hosting?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Domain</a:t>
            </a:r>
            <a:r>
              <a:rPr lang="en-US" b="0" dirty="0"/>
              <a:t>:</a:t>
            </a:r>
          </a:p>
          <a:p>
            <a:r>
              <a:rPr lang="en-US" b="0" dirty="0" smtClean="0"/>
              <a:t>“A </a:t>
            </a:r>
            <a:r>
              <a:rPr lang="en-US" b="0" dirty="0"/>
              <a:t>domain is the unique address of a website on the </a:t>
            </a:r>
            <a:r>
              <a:rPr lang="en-US" b="0" dirty="0" smtClean="0"/>
              <a:t>internet.”</a:t>
            </a:r>
          </a:p>
          <a:p>
            <a:pPr marL="1485900" lvl="2" indent="-342900"/>
            <a:r>
              <a:rPr lang="en-US" b="0" dirty="0" smtClean="0"/>
              <a:t>combination </a:t>
            </a:r>
            <a:r>
              <a:rPr lang="en-US" b="0" dirty="0"/>
              <a:t>of letters, numbers, and hyphens </a:t>
            </a:r>
            <a:endParaRPr lang="en-US" b="0" dirty="0" smtClean="0"/>
          </a:p>
          <a:p>
            <a:pPr marL="1485900" lvl="2" indent="-342900"/>
            <a:r>
              <a:rPr lang="en-US" dirty="0" smtClean="0"/>
              <a:t>Allows visitors to find your website online.</a:t>
            </a:r>
            <a:endParaRPr lang="en-US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Domains </a:t>
            </a:r>
            <a:r>
              <a:rPr lang="en-US" b="0" dirty="0"/>
              <a:t>are </a:t>
            </a:r>
            <a:r>
              <a:rPr lang="en-US" b="0" u="sng" dirty="0"/>
              <a:t>purchased or registered</a:t>
            </a:r>
            <a:r>
              <a:rPr lang="en-US" b="0" dirty="0"/>
              <a:t> from </a:t>
            </a:r>
            <a:r>
              <a:rPr lang="en-US" dirty="0"/>
              <a:t>domain registrars</a:t>
            </a:r>
            <a:r>
              <a:rPr lang="en-US" b="0" dirty="0"/>
              <a:t>, and they </a:t>
            </a:r>
            <a:r>
              <a:rPr lang="en-US" b="0" u="sng" dirty="0"/>
              <a:t>must be renewed periodically</a:t>
            </a:r>
            <a:r>
              <a:rPr lang="en-US" b="0" dirty="0"/>
              <a:t> to maintain ownership.</a:t>
            </a:r>
          </a:p>
          <a:p>
            <a:r>
              <a:rPr lang="en-US" dirty="0"/>
              <a:t>Hosting</a:t>
            </a:r>
            <a:r>
              <a:rPr lang="en-US" b="0" dirty="0"/>
              <a:t>:</a:t>
            </a:r>
          </a:p>
          <a:p>
            <a:r>
              <a:rPr lang="en-US" b="0" dirty="0" smtClean="0"/>
              <a:t>“Hosting </a:t>
            </a:r>
            <a:r>
              <a:rPr lang="en-US" b="0" dirty="0"/>
              <a:t>refers to the service </a:t>
            </a:r>
            <a:r>
              <a:rPr lang="en-US" b="0" dirty="0" smtClean="0"/>
              <a:t>that provide storage space for your website data.”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Web </a:t>
            </a:r>
            <a:r>
              <a:rPr lang="en-US" b="0" dirty="0"/>
              <a:t>hosting providers offer various types of hosting plans, including </a:t>
            </a:r>
            <a:r>
              <a:rPr lang="en-US" dirty="0"/>
              <a:t>shared</a:t>
            </a:r>
            <a:r>
              <a:rPr lang="en-US" b="0" dirty="0"/>
              <a:t> hosting, </a:t>
            </a:r>
            <a:r>
              <a:rPr lang="en-US" dirty="0" smtClean="0"/>
              <a:t>dedicated </a:t>
            </a:r>
            <a:r>
              <a:rPr lang="en-US" b="0" dirty="0"/>
              <a:t>hosting, and </a:t>
            </a:r>
            <a:r>
              <a:rPr lang="en-US" dirty="0"/>
              <a:t>cloud </a:t>
            </a:r>
            <a:r>
              <a:rPr lang="en-US" b="0" dirty="0"/>
              <a:t>hosting.</a:t>
            </a:r>
          </a:p>
          <a:p>
            <a:pPr marL="1485900" lvl="2" indent="-342900"/>
            <a:r>
              <a:rPr lang="en-US" b="0" dirty="0"/>
              <a:t>Hosting providers manage server maintenance, security, and technical </a:t>
            </a:r>
            <a:r>
              <a:rPr lang="en-US" b="0" dirty="0" smtClean="0"/>
              <a:t>support.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44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are Domain and hosting related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b="0" dirty="0" smtClean="0"/>
              <a:t>When </a:t>
            </a:r>
            <a:r>
              <a:rPr lang="en-US" b="0" dirty="0"/>
              <a:t>a website is created, </a:t>
            </a:r>
            <a:r>
              <a:rPr lang="en-US" dirty="0"/>
              <a:t>it requires both a domain and hosting </a:t>
            </a:r>
            <a:r>
              <a:rPr lang="en-US" b="0" dirty="0"/>
              <a:t>to be accessible on the internet.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b="0" dirty="0"/>
              <a:t>The </a:t>
            </a:r>
            <a:r>
              <a:rPr lang="en-US" b="0" u="sng" dirty="0"/>
              <a:t>domain serves as the website's address</a:t>
            </a:r>
            <a:r>
              <a:rPr lang="en-US" b="0" dirty="0"/>
              <a:t>, while </a:t>
            </a:r>
            <a:r>
              <a:rPr lang="en-US" b="0" u="sng" dirty="0"/>
              <a:t>hosting provides the infrastructure to store and serve </a:t>
            </a:r>
            <a:r>
              <a:rPr lang="en-US" b="0" dirty="0"/>
              <a:t>the website's files and content</a:t>
            </a:r>
            <a:r>
              <a:rPr lang="en-US" b="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b="0" dirty="0"/>
              <a:t>Together, they form the foundation of a web </a:t>
            </a:r>
            <a:r>
              <a:rPr lang="en-US" b="0" dirty="0" smtClean="0"/>
              <a:t>address</a:t>
            </a:r>
            <a:r>
              <a:rPr lang="en-US" b="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6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r>
              <a:rPr lang="en-US" b="0" dirty="0" smtClean="0"/>
              <a:t>xact </a:t>
            </a:r>
            <a:r>
              <a:rPr lang="en-US" dirty="0" smtClean="0"/>
              <a:t>M</a:t>
            </a:r>
            <a:r>
              <a:rPr lang="en-US" b="0" dirty="0" smtClean="0"/>
              <a:t>atch </a:t>
            </a:r>
            <a:r>
              <a:rPr lang="en-US" dirty="0" smtClean="0"/>
              <a:t>D</a:t>
            </a:r>
            <a:r>
              <a:rPr lang="en-US" b="0" dirty="0" smtClean="0"/>
              <a:t>omain: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45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URL?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572000"/>
          </a:xfrm>
        </p:spPr>
        <p:txBody>
          <a:bodyPr>
            <a:noAutofit/>
          </a:bodyPr>
          <a:lstStyle/>
          <a:p>
            <a:r>
              <a:rPr lang="en-US" sz="1800" dirty="0" smtClean="0"/>
              <a:t>URL: </a:t>
            </a:r>
            <a:r>
              <a:rPr lang="en-US" sz="1800" b="0" dirty="0" smtClean="0"/>
              <a:t>(</a:t>
            </a:r>
            <a:r>
              <a:rPr lang="en-US" sz="1800" dirty="0"/>
              <a:t>U</a:t>
            </a:r>
            <a:r>
              <a:rPr lang="en-US" sz="1800" b="0" dirty="0"/>
              <a:t>niform</a:t>
            </a:r>
            <a:r>
              <a:rPr lang="en-US" sz="1800" dirty="0"/>
              <a:t> R</a:t>
            </a:r>
            <a:r>
              <a:rPr lang="en-US" sz="1800" b="0" dirty="0"/>
              <a:t>esource</a:t>
            </a:r>
            <a:r>
              <a:rPr lang="en-US" sz="1800" dirty="0"/>
              <a:t> L</a:t>
            </a:r>
            <a:r>
              <a:rPr lang="en-US" sz="1800" b="0" dirty="0"/>
              <a:t>ocator.)</a:t>
            </a:r>
            <a:endParaRPr lang="en-US" sz="1800" dirty="0" smtClean="0"/>
          </a:p>
          <a:p>
            <a:r>
              <a:rPr lang="en-US" sz="1800" b="0" dirty="0" smtClean="0"/>
              <a:t>“A </a:t>
            </a:r>
            <a:r>
              <a:rPr lang="en-US" sz="1800" b="0" dirty="0"/>
              <a:t>URL is a specific type of web address that provides the complete location of a resource on the internet</a:t>
            </a:r>
            <a:r>
              <a:rPr lang="en-US" sz="1800" b="0" dirty="0" smtClean="0"/>
              <a:t>.” </a:t>
            </a:r>
          </a:p>
          <a:p>
            <a:pPr marL="800100" lvl="1" indent="-342900"/>
            <a:r>
              <a:rPr lang="en-US" sz="1800" b="0" dirty="0" smtClean="0"/>
              <a:t>Resources such as, </a:t>
            </a:r>
            <a:r>
              <a:rPr lang="en-US" sz="1800" b="0" i="1" dirty="0" smtClean="0"/>
              <a:t>web pages, images, videos, web applications, documents, forms, etc.</a:t>
            </a:r>
          </a:p>
          <a:p>
            <a:pPr lvl="1" indent="0">
              <a:buNone/>
            </a:pPr>
            <a:endParaRPr lang="en-US" sz="18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Clear Page Naming </a:t>
            </a:r>
            <a:r>
              <a:rPr lang="en-US" sz="1800" b="0" dirty="0" smtClean="0"/>
              <a:t>is very helpful for people who are trying </a:t>
            </a:r>
            <a:r>
              <a:rPr lang="en-US" sz="1800" b="0" smtClean="0"/>
              <a:t>to understand </a:t>
            </a:r>
            <a:r>
              <a:rPr lang="en-US" sz="1800" b="0" dirty="0" smtClean="0"/>
              <a:t>what a specific URL is about.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Page Organization: </a:t>
            </a:r>
            <a:r>
              <a:rPr lang="en-US" sz="1800" b="0" dirty="0" smtClean="0"/>
              <a:t>Avoid nesting pages under irrelevant folders.</a:t>
            </a:r>
          </a:p>
          <a:p>
            <a:pPr marL="800100" lvl="1" indent="-342900"/>
            <a:r>
              <a:rPr lang="en-US" sz="1800" dirty="0" smtClean="0"/>
              <a:t>How </a:t>
            </a:r>
            <a:r>
              <a:rPr lang="en-US" sz="1800" dirty="0"/>
              <a:t>you name your pages, and in what folders you choose to organize your pages, is an important way to clarify the topic of your page to </a:t>
            </a:r>
            <a:r>
              <a:rPr lang="en-US" sz="1800" i="1" dirty="0"/>
              <a:t>users</a:t>
            </a:r>
            <a:r>
              <a:rPr lang="en-US" sz="1800" dirty="0"/>
              <a:t> and </a:t>
            </a:r>
            <a:r>
              <a:rPr lang="en-US" sz="1800" i="1" dirty="0"/>
              <a:t>search engines</a:t>
            </a:r>
            <a:r>
              <a:rPr lang="en-US" sz="1800" dirty="0" smtClean="0"/>
              <a:t>.</a:t>
            </a:r>
          </a:p>
          <a:p>
            <a:pPr marL="800100" lvl="1" indent="-342900"/>
            <a:r>
              <a:rPr lang="en-US" sz="1800" dirty="0"/>
              <a:t>W</a:t>
            </a:r>
            <a:r>
              <a:rPr lang="en-US" sz="1800" dirty="0" smtClean="0"/>
              <a:t>atch </a:t>
            </a:r>
            <a:r>
              <a:rPr lang="en-US" sz="1800" dirty="0"/>
              <a:t>out for repeat keywords in different </a:t>
            </a:r>
            <a:r>
              <a:rPr lang="en-US" sz="1800" dirty="0" smtClean="0"/>
              <a:t>subfolders.</a:t>
            </a:r>
          </a:p>
          <a:p>
            <a:pPr marL="800100" lvl="1" indent="-342900"/>
            <a:endParaRPr lang="en-US" sz="1800" b="0" dirty="0" smtClean="0"/>
          </a:p>
          <a:p>
            <a:pPr marL="800100" lvl="1" indent="-342900"/>
            <a:endParaRPr lang="en-US" sz="18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00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0" y="1752600"/>
            <a:ext cx="7506960" cy="4373563"/>
          </a:xfrm>
        </p:spPr>
      </p:pic>
    </p:spTree>
    <p:extLst>
      <p:ext uri="{BB962C8B-B14F-4D97-AF65-F5344CB8AC3E}">
        <p14:creationId xmlns:p14="http://schemas.microsoft.com/office/powerpoint/2010/main" val="372519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Custom 1">
      <a:dk1>
        <a:srgbClr val="000000"/>
      </a:dk1>
      <a:lt1>
        <a:srgbClr val="FFFFFF"/>
      </a:lt1>
      <a:dk2>
        <a:srgbClr val="2309A3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7310</TotalTime>
  <Words>2381</Words>
  <Application>Microsoft Office PowerPoint</Application>
  <PresentationFormat>On-screen Show (4:3)</PresentationFormat>
  <Paragraphs>269</Paragraphs>
  <Slides>38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Essential</vt:lpstr>
      <vt:lpstr>On page seo</vt:lpstr>
      <vt:lpstr>On page vs off page seo</vt:lpstr>
      <vt:lpstr>On page</vt:lpstr>
      <vt:lpstr>Success Factors of on-page SEO</vt:lpstr>
      <vt:lpstr>What is Domain and hosting?</vt:lpstr>
      <vt:lpstr>How are Domain and hosting related</vt:lpstr>
      <vt:lpstr>EMD</vt:lpstr>
      <vt:lpstr>What is URL?</vt:lpstr>
      <vt:lpstr>URL Structure</vt:lpstr>
      <vt:lpstr>URL Structure … cont.</vt:lpstr>
      <vt:lpstr>Url structure… Subdomain ?!</vt:lpstr>
      <vt:lpstr>Url structure…  The www. Subdomain</vt:lpstr>
      <vt:lpstr>URl</vt:lpstr>
      <vt:lpstr>URL Optimization</vt:lpstr>
      <vt:lpstr>URL Optimization … cont.</vt:lpstr>
      <vt:lpstr>URL Optimization … cont.</vt:lpstr>
      <vt:lpstr>What are meta tags</vt:lpstr>
      <vt:lpstr>Meta tags … cont.</vt:lpstr>
      <vt:lpstr>Title tag optimization</vt:lpstr>
      <vt:lpstr>Title tag optimization .. Cont.</vt:lpstr>
      <vt:lpstr>Title tags … cont.</vt:lpstr>
      <vt:lpstr>Meta Description?</vt:lpstr>
      <vt:lpstr>Meta tag optimization .. Cont.</vt:lpstr>
      <vt:lpstr>SEO content optimization</vt:lpstr>
      <vt:lpstr>SEO content optimization …cont.</vt:lpstr>
      <vt:lpstr>SEO content optimization …cont</vt:lpstr>
      <vt:lpstr>Header Tags</vt:lpstr>
      <vt:lpstr>Images optimization</vt:lpstr>
      <vt:lpstr>Image optimization …cont.</vt:lpstr>
      <vt:lpstr>Image optimization …cont.</vt:lpstr>
      <vt:lpstr>Image optimization …cont.</vt:lpstr>
      <vt:lpstr>Image optimization …cont.</vt:lpstr>
      <vt:lpstr>Videos optimization</vt:lpstr>
      <vt:lpstr>On-Page SEO Keyword Placement</vt:lpstr>
      <vt:lpstr>CTR</vt:lpstr>
      <vt:lpstr>Internal Linking</vt:lpstr>
      <vt:lpstr>Internal Linking example</vt:lpstr>
      <vt:lpstr>Anchor text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page seo</dc:title>
  <dc:creator>Sahar Adil</dc:creator>
  <cp:lastModifiedBy>HP</cp:lastModifiedBy>
  <cp:revision>231</cp:revision>
  <dcterms:created xsi:type="dcterms:W3CDTF">2006-08-16T00:00:00Z</dcterms:created>
  <dcterms:modified xsi:type="dcterms:W3CDTF">2025-02-28T04:36:43Z</dcterms:modified>
</cp:coreProperties>
</file>