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7" r:id="rId2"/>
    <p:sldId id="341" r:id="rId3"/>
    <p:sldId id="551" r:id="rId4"/>
    <p:sldId id="552" r:id="rId5"/>
    <p:sldId id="553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70" r:id="rId19"/>
    <p:sldId id="571" r:id="rId20"/>
    <p:sldId id="568" r:id="rId21"/>
    <p:sldId id="569" r:id="rId22"/>
    <p:sldId id="572" r:id="rId23"/>
    <p:sldId id="573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37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2" autoAdjust="0"/>
    <p:restoredTop sz="82967" autoAdjust="0"/>
  </p:normalViewPr>
  <p:slideViewPr>
    <p:cSldViewPr>
      <p:cViewPr varScale="1">
        <p:scale>
          <a:sx n="54" d="100"/>
          <a:sy n="54" d="100"/>
        </p:scale>
        <p:origin x="17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3E7A8C9-E367-4B4F-B613-A9E70566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792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972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chess, on average 35 choices</a:t>
            </a:r>
            <a:r>
              <a:rPr lang="en-US" baseline="0" dirty="0" smtClean="0"/>
              <a:t> are possible at a single time. Means 35 branches , </a:t>
            </a:r>
          </a:p>
          <a:p>
            <a:r>
              <a:rPr lang="en-US" baseline="0" dirty="0" smtClean="0"/>
              <a:t>And on average depth for a single player is 50, then for two players will be 100, so (35)^100 </a:t>
            </a:r>
          </a:p>
          <a:p>
            <a:r>
              <a:rPr lang="en-US" baseline="0" dirty="0" smtClean="0"/>
              <a:t>That will make a big game tree and traversing becomes difficult and complex.</a:t>
            </a:r>
          </a:p>
          <a:p>
            <a:r>
              <a:rPr lang="en-US" dirty="0" smtClean="0"/>
              <a:t>https://www.youtube.com/watch?v=Ntu8nNBL28o&amp;ab_channel=GateSmashers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85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68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73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alpha</a:t>
            </a:r>
            <a:r>
              <a:rPr lang="en-US" baseline="0" dirty="0" smtClean="0"/>
              <a:t> beta algorithm is much efficient than </a:t>
            </a:r>
            <a:r>
              <a:rPr lang="en-US" baseline="0" dirty="0" err="1" smtClean="0"/>
              <a:t>minmax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09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05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Search strategies were only associated with a single agent/person that aims to find the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46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in a game of tic-tac-toe player one might want that he should complete a line with crosses while at the same time player two wants to complete a line of zeros. Hence both have different goals. Notice further that if player one puts a cross in any box, player-two will intelligently try to make a move that would leave player-one with minimum chance to win, that is, he will try to stop player-one from completing a line of crosses and at the same time will try to complete his line of zeros.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search, where we examine the problem which arises when we try to plan ahead of the world and other agents are planning against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MS PGothic" panose="020B0600070205080204" pitchFamily="34" charset="-128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MS PGothic" panose="020B0600070205080204" pitchFamily="34" charset="-128"/>
                <a:cs typeface="ＭＳ Ｐゴシック" charset="0"/>
              </a:rPr>
              <a:t>Games are modeled as a Search problem and heuristic evaluation function, and these are the two main factors which help to model and solve games in 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9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18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79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MS PGothic" panose="020B0600070205080204" pitchFamily="34" charset="-128"/>
                <a:cs typeface="ＭＳ Ｐゴシック" charset="0"/>
              </a:rPr>
              <a:t> Mini-max algorithm is a recursive or backtracking algorithm which is used in decision-making and game theory. It provides an optimal move for the player assuming that opponent is also playing optimally.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25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 example of game-tree which is representing the two-player game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Here max will try to increase its utility, </a:t>
            </a:r>
            <a:r>
              <a:rPr lang="en-US" sz="1200" dirty="0" err="1" smtClean="0"/>
              <a:t>i.e</a:t>
            </a:r>
            <a:r>
              <a:rPr lang="en-US" sz="1200" dirty="0" smtClean="0"/>
              <a:t> will think to move A-&gt;C-&gt;G-&gt;O for max value of 7, but max has only one move and its</a:t>
            </a:r>
            <a:r>
              <a:rPr lang="en-US" sz="1200" baseline="0" dirty="0" smtClean="0"/>
              <a:t> </a:t>
            </a:r>
            <a:r>
              <a:rPr lang="en-US" sz="1200" dirty="0" smtClean="0"/>
              <a:t>next move is dependent on the move of opponent</a:t>
            </a:r>
            <a:r>
              <a:rPr lang="en-US" sz="1200" baseline="0" dirty="0" smtClean="0"/>
              <a:t> where min will try to minimize the value of max. </a:t>
            </a: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80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A-&gt;C-&gt;F-&gt;L with utility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7A8C9-E367-4B4F-B613-A9E705663DB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53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76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28600"/>
            <a:ext cx="6078537" cy="5876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8513" y="1295400"/>
            <a:ext cx="4078287" cy="2328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8513" y="3776663"/>
            <a:ext cx="4078287" cy="2328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37DCF2-CD7A-47DE-80C8-F8C661C2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9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2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Linear Algebra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95400"/>
            <a:ext cx="830738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UET-</a:t>
            </a:r>
            <a:r>
              <a:rPr lang="en-US" err="1"/>
              <a:t>Taxila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5FE59B-F0AA-4416-B6F8-467EF8ADB25B}" type="datetimeFigureOut">
              <a:rPr lang="en-US" altLang="en-US"/>
              <a:pPr>
                <a:defRPr/>
              </a:pPr>
              <a:t>4/26/2023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-84" charset="2"/>
        <a:buChar char="q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305800" cy="38862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GB" altLang="en-US" sz="3200" dirty="0" smtClean="0"/>
              <a:t>Artificial Intelligence</a:t>
            </a:r>
            <a:br>
              <a:rPr lang="en-GB" altLang="en-US" sz="3200" dirty="0" smtClean="0"/>
            </a:br>
            <a: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u="sng" dirty="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altLang="en-US" sz="2000" dirty="0" smtClean="0">
                <a:solidFill>
                  <a:schemeClr val="tx1"/>
                </a:solidFill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tree is a tree where nodes of the tree are the game states and Edges of the tree are the moves by players.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5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 game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95400"/>
            <a:ext cx="68579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154987" cy="4810125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recursive or </a:t>
            </a:r>
            <a:r>
              <a:rPr lang="en-US" sz="2400" b="1" dirty="0"/>
              <a:t>backtracking</a:t>
            </a:r>
            <a:r>
              <a:rPr lang="en-US" sz="2400" dirty="0"/>
              <a:t> </a:t>
            </a:r>
            <a:r>
              <a:rPr lang="en-US" sz="2400" dirty="0" smtClean="0"/>
              <a:t>algorithm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algorithm proceeds all the way down to the terminal node of the tree</a:t>
            </a:r>
            <a:r>
              <a:rPr lang="en-US" sz="2000" dirty="0" smtClean="0"/>
              <a:t>, compare the values and </a:t>
            </a:r>
            <a:r>
              <a:rPr lang="en-US" sz="2000" dirty="0"/>
              <a:t>backtrack the </a:t>
            </a:r>
            <a:r>
              <a:rPr lang="en-US" sz="2000" dirty="0" smtClean="0"/>
              <a:t>tree to root node to decide the move.</a:t>
            </a:r>
            <a:endParaRPr lang="en-US" sz="2000" dirty="0"/>
          </a:p>
          <a:p>
            <a:r>
              <a:rPr lang="en-US" sz="2400" dirty="0"/>
              <a:t>P</a:t>
            </a:r>
            <a:r>
              <a:rPr lang="en-US" sz="2400" dirty="0" smtClean="0"/>
              <a:t>erforms </a:t>
            </a:r>
            <a:r>
              <a:rPr lang="en-US" sz="2400" dirty="0"/>
              <a:t>a depth-first search algorithm for the exploration of the complete game tree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Why not BFS??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Best Move strategy used </a:t>
            </a:r>
          </a:p>
          <a:p>
            <a:pPr lvl="1"/>
            <a:r>
              <a:rPr lang="en-US" sz="2000" dirty="0" smtClean="0"/>
              <a:t>Both players will adopt best move to not allow the opponent to win </a:t>
            </a:r>
            <a:endParaRPr lang="en-US" sz="2000" dirty="0"/>
          </a:p>
          <a:p>
            <a:r>
              <a:rPr lang="en-US" sz="2400" dirty="0"/>
              <a:t>C</a:t>
            </a:r>
            <a:r>
              <a:rPr lang="en-US" sz="2400" dirty="0" smtClean="0"/>
              <a:t>omputes </a:t>
            </a:r>
            <a:r>
              <a:rPr lang="en-US" sz="2400" dirty="0"/>
              <a:t>the minimax decision for the current state</a:t>
            </a:r>
            <a:endParaRPr lang="en-US" sz="2400" dirty="0" smtClean="0"/>
          </a:p>
          <a:p>
            <a:pPr lvl="1"/>
            <a:r>
              <a:rPr lang="en-US" sz="2400" dirty="0" smtClean="0"/>
              <a:t>Max will try to maximize its utility (Best move)</a:t>
            </a:r>
          </a:p>
          <a:p>
            <a:pPr lvl="1"/>
            <a:r>
              <a:rPr lang="en-US" sz="2400" dirty="0" smtClean="0"/>
              <a:t>Min </a:t>
            </a:r>
            <a:r>
              <a:rPr lang="en-US" sz="2400" dirty="0"/>
              <a:t>will try to </a:t>
            </a:r>
            <a:r>
              <a:rPr lang="en-US" sz="2400" dirty="0" smtClean="0"/>
              <a:t>minimize the </a:t>
            </a:r>
            <a:r>
              <a:rPr lang="en-US" sz="2400" dirty="0"/>
              <a:t>utility </a:t>
            </a:r>
            <a:r>
              <a:rPr lang="en-US" sz="2400" dirty="0" smtClean="0"/>
              <a:t>(Worst </a:t>
            </a:r>
            <a:r>
              <a:rPr lang="en-US" sz="2400" dirty="0"/>
              <a:t>move)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Min-Max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first step, the algorithm generates the entire game-tree and </a:t>
            </a:r>
            <a:r>
              <a:rPr lang="en-US" sz="2400" dirty="0" smtClean="0"/>
              <a:t>applies </a:t>
            </a:r>
            <a:r>
              <a:rPr lang="en-US" sz="2400" dirty="0"/>
              <a:t>the utility function to get the utility values for the terminal states</a:t>
            </a: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06" y="2438400"/>
            <a:ext cx="6858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sz="2400" dirty="0" smtClean="0"/>
              <a:t>let's </a:t>
            </a:r>
            <a:r>
              <a:rPr lang="en-US" sz="2400" dirty="0"/>
              <a:t>take A is the initial state of the tree. Suppose maximizer takes first </a:t>
            </a:r>
            <a:r>
              <a:rPr lang="en-US" sz="2400" dirty="0" smtClean="0"/>
              <a:t>turn (normally max takes first move)</a:t>
            </a:r>
          </a:p>
          <a:p>
            <a:pPr lvl="1"/>
            <a:r>
              <a:rPr lang="en-US" sz="2400" dirty="0" smtClean="0"/>
              <a:t>Then min will take second move and then again max, so on</a:t>
            </a:r>
          </a:p>
          <a:p>
            <a:r>
              <a:rPr lang="en-US" dirty="0" smtClean="0"/>
              <a:t>Step2</a:t>
            </a:r>
          </a:p>
          <a:p>
            <a:pPr lvl="1"/>
            <a:r>
              <a:rPr lang="en-US" sz="2400" dirty="0" smtClean="0"/>
              <a:t>Start from terminal values, and find utilities for the maximizer by comparing the values of terminal nodes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D	max</a:t>
            </a:r>
            <a:r>
              <a:rPr lang="en-US" sz="2400" dirty="0"/>
              <a:t>(-1,4)= 4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E	max(2</a:t>
            </a:r>
            <a:r>
              <a:rPr lang="en-US" sz="2400" dirty="0"/>
              <a:t>, 6)= 6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F	max</a:t>
            </a:r>
            <a:r>
              <a:rPr lang="en-US" sz="2400" dirty="0"/>
              <a:t>(-3,-5) = -3</a:t>
            </a:r>
          </a:p>
          <a:p>
            <a:pPr marL="457200" lvl="1" indent="0">
              <a:buNone/>
            </a:pPr>
            <a:r>
              <a:rPr lang="en-US" sz="2400" dirty="0" smtClean="0"/>
              <a:t>		For </a:t>
            </a:r>
            <a:r>
              <a:rPr lang="en-US" sz="2400" dirty="0"/>
              <a:t>node </a:t>
            </a:r>
            <a:r>
              <a:rPr lang="en-US" sz="2400" dirty="0" smtClean="0"/>
              <a:t>G	max(0</a:t>
            </a:r>
            <a:r>
              <a:rPr lang="en-US" sz="2400" dirty="0"/>
              <a:t>, 7) = 7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38" y="1600200"/>
            <a:ext cx="5910336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066800"/>
            <a:ext cx="8307387" cy="5038725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sz="2400" dirty="0"/>
              <a:t>In the next step, it's a turn for </a:t>
            </a:r>
            <a:r>
              <a:rPr lang="en-US" sz="2400" dirty="0" smtClean="0"/>
              <a:t>minimizer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will compare all nodes </a:t>
            </a:r>
            <a:r>
              <a:rPr lang="en-US" sz="2400" dirty="0" smtClean="0"/>
              <a:t>value, </a:t>
            </a:r>
            <a:r>
              <a:rPr lang="en-US" sz="2400" dirty="0"/>
              <a:t>and will find </a:t>
            </a:r>
            <a:r>
              <a:rPr lang="en-US" sz="2400" dirty="0" smtClean="0"/>
              <a:t>the min values.</a:t>
            </a:r>
          </a:p>
          <a:p>
            <a:pPr marL="457200" lvl="1" indent="0">
              <a:buNone/>
            </a:pPr>
            <a:r>
              <a:rPr lang="en-US" sz="2400" dirty="0" smtClean="0"/>
              <a:t>	For </a:t>
            </a:r>
            <a:r>
              <a:rPr lang="en-US" sz="2400" dirty="0"/>
              <a:t>node B= min(4,6) = </a:t>
            </a:r>
            <a:r>
              <a:rPr lang="en-US" sz="2400" dirty="0" smtClean="0"/>
              <a:t>4    For </a:t>
            </a:r>
            <a:r>
              <a:rPr lang="en-US" sz="2400" dirty="0"/>
              <a:t>node C= min (-3, 7) = -3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09" y="2895600"/>
            <a:ext cx="6020594" cy="37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</a:p>
          <a:p>
            <a:r>
              <a:rPr lang="en-US" sz="2400" dirty="0"/>
              <a:t>Now it's a turn for Maximizer, and it will again choose the maximum of all nodes value and find the maximum value for the root node. i.e. For node A max(4, -3)= 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84" y="2971800"/>
            <a:ext cx="59634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if max follows A-&gt;B-&gt;D-&gt;I, it will definitely win with the utility of 4.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30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3473383" y="12192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831039" y="2173571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47686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604485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960650" y="3301808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553424" y="3238172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90600" y="4343400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397659" y="2262845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28" idx="3"/>
            <a:endCxn id="36" idx="7"/>
          </p:cNvCxnSpPr>
          <p:nvPr/>
        </p:nvCxnSpPr>
        <p:spPr bwMode="auto">
          <a:xfrm flipH="1">
            <a:off x="2878059" y="1739526"/>
            <a:ext cx="677748" cy="612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36" idx="3"/>
            <a:endCxn id="34" idx="7"/>
          </p:cNvCxnSpPr>
          <p:nvPr/>
        </p:nvCxnSpPr>
        <p:spPr bwMode="auto">
          <a:xfrm flipH="1">
            <a:off x="2033824" y="2783171"/>
            <a:ext cx="446259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1371506" y="3783921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2812920" y="2852952"/>
            <a:ext cx="335298" cy="4550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48" idx="0"/>
          </p:cNvCxnSpPr>
          <p:nvPr/>
        </p:nvCxnSpPr>
        <p:spPr bwMode="auto">
          <a:xfrm>
            <a:off x="1714842" y="3828098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28" idx="5"/>
            <a:endCxn id="29" idx="1"/>
          </p:cNvCxnSpPr>
          <p:nvPr/>
        </p:nvCxnSpPr>
        <p:spPr bwMode="auto">
          <a:xfrm>
            <a:off x="3953783" y="1739526"/>
            <a:ext cx="959680" cy="5233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29" idx="3"/>
          </p:cNvCxnSpPr>
          <p:nvPr/>
        </p:nvCxnSpPr>
        <p:spPr bwMode="auto">
          <a:xfrm flipH="1">
            <a:off x="4631531" y="2693897"/>
            <a:ext cx="281932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29" idx="5"/>
          </p:cNvCxnSpPr>
          <p:nvPr/>
        </p:nvCxnSpPr>
        <p:spPr bwMode="auto">
          <a:xfrm>
            <a:off x="5311439" y="2693897"/>
            <a:ext cx="439540" cy="5442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1696140" y="4400907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485176" y="4400907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J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124200" y="4398866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932976" y="4392047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618776" y="4398866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380776" y="4400604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085319" y="4400604"/>
            <a:ext cx="562824" cy="6096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2789813" y="3851578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4185958" y="3863610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5582103" y="3847772"/>
            <a:ext cx="363836" cy="5849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3168658" y="3853603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599277" y="3819238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990377" y="3853602"/>
            <a:ext cx="262710" cy="5728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936622" y="5008466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752600" y="5029200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96709" y="5023935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-3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69338" y="5015503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959732" y="5015503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96021" y="5034391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74282" y="5040079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-3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6123031" y="5040079"/>
            <a:ext cx="43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23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8307387" cy="5191125"/>
          </a:xfrm>
        </p:spPr>
        <p:txBody>
          <a:bodyPr/>
          <a:lstStyle/>
          <a:p>
            <a:pPr marL="271463" indent="-271463" eaLnBrk="1" hangingPunct="1">
              <a:tabLst>
                <a:tab pos="446088" algn="l"/>
              </a:tabLst>
              <a:defRPr/>
            </a:pPr>
            <a:r>
              <a:rPr lang="en-GB" altLang="en-US" smtClean="0"/>
              <a:t>Today </a:t>
            </a:r>
            <a:endParaRPr lang="en-US" sz="2400" dirty="0" smtClean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Adversarial </a:t>
            </a:r>
            <a:r>
              <a:rPr lang="en-US" sz="2000" dirty="0" smtClean="0"/>
              <a:t>Search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/>
              <a:t>Formalization of the </a:t>
            </a:r>
            <a:r>
              <a:rPr lang="en-US" sz="2000" dirty="0" smtClean="0"/>
              <a:t>problem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 smtClean="0"/>
              <a:t>Game Tree</a:t>
            </a:r>
            <a:endParaRPr lang="en-US" sz="2000" dirty="0"/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 smtClean="0"/>
              <a:t>Mini Max Algorithm</a:t>
            </a:r>
          </a:p>
          <a:p>
            <a:pPr marL="671513" lvl="1" indent="-271463" eaLnBrk="1" hangingPunct="1">
              <a:tabLst>
                <a:tab pos="446088" algn="l"/>
              </a:tabLst>
              <a:defRPr/>
            </a:pPr>
            <a:r>
              <a:rPr lang="en-US" sz="2000" dirty="0" smtClean="0"/>
              <a:t>Alpha-beta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838200"/>
          </a:xfrm>
        </p:spPr>
        <p:txBody>
          <a:bodyPr/>
          <a:lstStyle/>
          <a:p>
            <a:r>
              <a:rPr lang="en-US" dirty="0" smtClean="0"/>
              <a:t>Performance Measurement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535987" cy="4810125"/>
          </a:xfrm>
        </p:spPr>
        <p:txBody>
          <a:bodyPr/>
          <a:lstStyle/>
          <a:p>
            <a:r>
              <a:rPr lang="en-US" b="1" dirty="0"/>
              <a:t>Complete 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It will definitely find a solution (if exist), in the finite search tree.</a:t>
            </a:r>
          </a:p>
          <a:p>
            <a:r>
              <a:rPr lang="en-US" b="1" dirty="0" smtClean="0"/>
              <a:t>Optimal </a:t>
            </a:r>
            <a:r>
              <a:rPr lang="en-US" b="1" dirty="0"/>
              <a:t>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/>
              <a:t>if both opponents are playing </a:t>
            </a:r>
            <a:r>
              <a:rPr lang="en-US" sz="2400" dirty="0" smtClean="0"/>
              <a:t>optimally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?</a:t>
            </a:r>
          </a:p>
          <a:p>
            <a:pPr lvl="1"/>
            <a:r>
              <a:rPr lang="en-US" sz="2400" dirty="0"/>
              <a:t>The worst case time complexity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.  </a:t>
            </a:r>
            <a:endParaRPr lang="en-US" sz="2400" b="1" dirty="0" smtClean="0"/>
          </a:p>
          <a:p>
            <a:r>
              <a:rPr lang="en-US" b="1" dirty="0" smtClean="0"/>
              <a:t>Space ?</a:t>
            </a:r>
          </a:p>
          <a:p>
            <a:pPr lvl="1"/>
            <a:r>
              <a:rPr lang="en-US" sz="2400" dirty="0"/>
              <a:t>The worst case space complexity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O(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30000" dirty="0" err="1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the minimax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drawback of the minimax algorithm is that it gets really slow for complex games such as Chess, go, etc.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games has a huge branching factor, and the player has lots of choices to </a:t>
            </a:r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Traversing becomes complex</a:t>
            </a:r>
          </a:p>
          <a:p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b="1" dirty="0"/>
              <a:t>alpha-beta </a:t>
            </a:r>
            <a:r>
              <a:rPr lang="en-US" b="1" dirty="0" smtClean="0"/>
              <a:t>pruning to reduce the tree and increase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optimization technique/ </a:t>
            </a:r>
            <a:r>
              <a:rPr lang="en-US" dirty="0"/>
              <a:t>modified version of the minimax algorithm.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eliminate the </a:t>
            </a:r>
            <a:r>
              <a:rPr lang="en-US" dirty="0" smtClean="0"/>
              <a:t>exponential expansion of minimax, </a:t>
            </a:r>
            <a:r>
              <a:rPr lang="en-US" dirty="0"/>
              <a:t>but we can cut it to </a:t>
            </a:r>
            <a:r>
              <a:rPr lang="en-US" dirty="0" smtClean="0"/>
              <a:t>half using </a:t>
            </a:r>
            <a:r>
              <a:rPr lang="en-US" b="1" dirty="0" smtClean="0">
                <a:solidFill>
                  <a:srgbClr val="FF0000"/>
                </a:solidFill>
              </a:rPr>
              <a:t>pruning</a:t>
            </a:r>
            <a:r>
              <a:rPr lang="en-US" dirty="0" smtClean="0"/>
              <a:t> technique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technique by which without checking each node of the game tree we can compute the correct minimax </a:t>
            </a:r>
            <a:r>
              <a:rPr lang="en-US" sz="2400" dirty="0" smtClean="0"/>
              <a:t>decision</a:t>
            </a:r>
          </a:p>
          <a:p>
            <a:pPr lvl="1"/>
            <a:r>
              <a:rPr lang="en-US" sz="2400" dirty="0"/>
              <a:t>Pruning makes the algorithm fast, as sometimes it not only prunes the leaves but also entire sub-tree that is not really affecting the final decision but making algorithm </a:t>
            </a:r>
            <a:r>
              <a:rPr lang="en-US" sz="2400" dirty="0" smtClean="0"/>
              <a:t>slow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two threshold parameter Alpha and beta for future expansion, so name </a:t>
            </a:r>
            <a:r>
              <a:rPr lang="en-US" b="1" dirty="0"/>
              <a:t>alpha-beta pruning/</a:t>
            </a:r>
            <a:r>
              <a:rPr lang="en-US" b="1" dirty="0" err="1"/>
              <a:t>Algo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two-parameter can be defined as:</a:t>
            </a:r>
          </a:p>
          <a:p>
            <a:pPr lvl="1"/>
            <a:r>
              <a:rPr lang="en-US" sz="2400" b="1" dirty="0"/>
              <a:t>Alpha:</a:t>
            </a:r>
            <a:r>
              <a:rPr lang="en-US" sz="2400" dirty="0"/>
              <a:t> The best (highest-value) choice we have found so far at any point along the path of Maximizer. </a:t>
            </a:r>
            <a:r>
              <a:rPr lang="en-US" sz="2400" dirty="0" smtClean="0"/>
              <a:t>The </a:t>
            </a:r>
            <a:r>
              <a:rPr lang="en-US" sz="2400" dirty="0"/>
              <a:t>initial value of alpha is </a:t>
            </a:r>
            <a:r>
              <a:rPr lang="en-US" sz="2400" b="1" dirty="0"/>
              <a:t>-∞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Beta:</a:t>
            </a:r>
            <a:r>
              <a:rPr lang="en-US" sz="2400" dirty="0"/>
              <a:t> The best (lowest-value) choice we have found so far at any point along the path of Minimizer. The initial value of beta is </a:t>
            </a:r>
            <a:r>
              <a:rPr lang="en-US" sz="2400" b="1" dirty="0"/>
              <a:t>+∞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dirty="0">
                <a:solidFill>
                  <a:srgbClr val="FF0000"/>
                </a:solidFill>
              </a:rPr>
              <a:t>Cut off search by exploring less no of nodes</a:t>
            </a:r>
          </a:p>
          <a:p>
            <a:pPr lvl="1"/>
            <a:r>
              <a:rPr lang="en-US" sz="2400" dirty="0"/>
              <a:t>If a best path is found, remaining paths are not explored instead we cut off </a:t>
            </a:r>
            <a:r>
              <a:rPr lang="en-US" sz="2400" dirty="0" smtClean="0"/>
              <a:t>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0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Step 1</a:t>
            </a:r>
            <a:r>
              <a:rPr lang="en-US" sz="2400" dirty="0" smtClean="0"/>
              <a:t>: </a:t>
            </a:r>
            <a:r>
              <a:rPr lang="en-US" sz="2400" dirty="0"/>
              <a:t>At the first step the, Max player will start first move from node </a:t>
            </a:r>
            <a:r>
              <a:rPr lang="en-US" sz="2400" dirty="0" smtClean="0"/>
              <a:t>A (Max), will move downwards to B-&gt;D and terminal node and find </a:t>
            </a:r>
            <a:r>
              <a:rPr lang="el-GR" sz="2400" b="1" dirty="0" smtClean="0"/>
              <a:t>α</a:t>
            </a:r>
            <a:r>
              <a:rPr lang="en-US" sz="2400" b="1" dirty="0" smtClean="0"/>
              <a:t> and </a:t>
            </a:r>
            <a:r>
              <a:rPr lang="el-GR" sz="2400" dirty="0" smtClean="0"/>
              <a:t>β</a:t>
            </a:r>
            <a:r>
              <a:rPr lang="en-US" sz="2400" dirty="0" smtClean="0"/>
              <a:t> values using utility values.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41" y="2514600"/>
            <a:ext cx="7018530" cy="4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2</a:t>
            </a:r>
            <a:r>
              <a:rPr lang="en-US" dirty="0" smtClean="0"/>
              <a:t>: </a:t>
            </a:r>
            <a:r>
              <a:rPr lang="en-US" sz="2400" dirty="0" smtClean="0"/>
              <a:t>at node D, left value of 2 will be assigned to </a:t>
            </a:r>
            <a:r>
              <a:rPr lang="el-GR" sz="2400" b="1" dirty="0" smtClean="0"/>
              <a:t>α</a:t>
            </a:r>
            <a:r>
              <a:rPr lang="en-US" sz="2400" b="1" dirty="0" smtClean="0"/>
              <a:t>. </a:t>
            </a:r>
            <a:r>
              <a:rPr lang="en-US" sz="2400" dirty="0" smtClean="0"/>
              <a:t>Now it’s mean that value of D will be</a:t>
            </a:r>
            <a:r>
              <a:rPr lang="en-US" sz="2400" dirty="0"/>
              <a:t> </a:t>
            </a:r>
            <a:r>
              <a:rPr lang="en-US" sz="2400" dirty="0" smtClean="0"/>
              <a:t>≥ 2 as its max turn. Now check other node that has value of 3 and it is turn of Max, so </a:t>
            </a:r>
            <a:r>
              <a:rPr lang="el-GR" sz="2400" dirty="0" smtClean="0"/>
              <a:t>α</a:t>
            </a:r>
            <a:r>
              <a:rPr lang="en-US" sz="2400" dirty="0" smtClean="0"/>
              <a:t> value be updated with 3 and D node will have value of 3.  </a:t>
            </a:r>
          </a:p>
          <a:p>
            <a:r>
              <a:rPr lang="en-US" b="1" dirty="0"/>
              <a:t>Step 3</a:t>
            </a:r>
            <a:r>
              <a:rPr lang="en-US" b="1" dirty="0" smtClean="0"/>
              <a:t>: </a:t>
            </a:r>
            <a:r>
              <a:rPr lang="en-US" sz="2400" dirty="0" smtClean="0"/>
              <a:t>now at node B, assign value of node D to </a:t>
            </a:r>
            <a:r>
              <a:rPr lang="el-GR" sz="2400" dirty="0" smtClean="0"/>
              <a:t>β</a:t>
            </a:r>
            <a:r>
              <a:rPr lang="en-US" sz="2400" dirty="0" smtClean="0"/>
              <a:t> at node B. as its min turn its mean node B will have value ≤ 3. </a:t>
            </a:r>
          </a:p>
          <a:p>
            <a:r>
              <a:rPr lang="en-US" sz="2400" dirty="0" smtClean="0"/>
              <a:t>After that, next successor E will be traversed which will get value of </a:t>
            </a:r>
            <a:r>
              <a:rPr lang="el-GR" sz="2400" dirty="0" smtClean="0"/>
              <a:t>α</a:t>
            </a:r>
            <a:r>
              <a:rPr lang="en-US" sz="2400" dirty="0" smtClean="0"/>
              <a:t>=5 from left leaf of E. as it’s max turn, its mean that node E will have value of ≥ 5, where as node B already have a minimum value of 3. So, there is no need to traverse the other successor of E and hence pruned.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21" y="1447800"/>
            <a:ext cx="8045757" cy="49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</a:t>
            </a:r>
            <a:r>
              <a:rPr lang="en-US" dirty="0" smtClean="0"/>
              <a:t> </a:t>
            </a:r>
            <a:r>
              <a:rPr lang="en-US" sz="2400" dirty="0" smtClean="0"/>
              <a:t>now at node A, </a:t>
            </a:r>
            <a:r>
              <a:rPr lang="el-GR" sz="2400" dirty="0" smtClean="0"/>
              <a:t>α</a:t>
            </a:r>
            <a:r>
              <a:rPr lang="en-US" sz="2400" dirty="0" smtClean="0"/>
              <a:t> will get value of 3. as its turn of max, so value of A will be </a:t>
            </a:r>
            <a:r>
              <a:rPr lang="en-US" sz="2400" dirty="0"/>
              <a:t>≥ </a:t>
            </a:r>
            <a:r>
              <a:rPr lang="en-US" sz="2400" dirty="0" smtClean="0"/>
              <a:t>3.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Here any other path that will give value less than 3 will be pruned.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59" y="2604795"/>
            <a:ext cx="7049294" cy="42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Step 5:</a:t>
            </a:r>
            <a:r>
              <a:rPr lang="en-US" sz="2400" dirty="0" smtClean="0"/>
              <a:t>Now</a:t>
            </a:r>
            <a:r>
              <a:rPr lang="en-US" sz="2400" dirty="0"/>
              <a:t>, node C from right side will be traversed, which will go downward to F and F will get value of 0 for </a:t>
            </a:r>
            <a:r>
              <a:rPr lang="el-GR" sz="2400" dirty="0"/>
              <a:t>α</a:t>
            </a:r>
            <a:r>
              <a:rPr lang="en-US" sz="2400" dirty="0"/>
              <a:t>. As it s turn of Max so value for F will be ≥ 0. right successor of F has value 1, so </a:t>
            </a:r>
            <a:r>
              <a:rPr lang="el-GR" sz="2400" dirty="0"/>
              <a:t>α</a:t>
            </a:r>
            <a:r>
              <a:rPr lang="en-US" sz="2400" dirty="0"/>
              <a:t> value be updated with 1 and F will get max value of 1. </a:t>
            </a:r>
            <a:endParaRPr lang="en-US" sz="2400" dirty="0" smtClean="0"/>
          </a:p>
          <a:p>
            <a:r>
              <a:rPr lang="en-US" sz="2400" b="1" dirty="0" smtClean="0"/>
              <a:t>Step 6:</a:t>
            </a:r>
            <a:r>
              <a:rPr lang="en-US" sz="2400" dirty="0" smtClean="0"/>
              <a:t> F will return value of 1 to </a:t>
            </a:r>
            <a:r>
              <a:rPr lang="el-GR" sz="2400" dirty="0" smtClean="0"/>
              <a:t>β</a:t>
            </a:r>
            <a:r>
              <a:rPr lang="en-US" sz="2400" dirty="0" smtClean="0"/>
              <a:t> at node C. as its turn of Min and value of C will be </a:t>
            </a:r>
            <a:r>
              <a:rPr lang="en-US" sz="2400" dirty="0"/>
              <a:t>≤ </a:t>
            </a:r>
            <a:r>
              <a:rPr lang="en-US" sz="2400" dirty="0" smtClean="0"/>
              <a:t>1, whereas node A already has max value of 3, so another value generated after traversing nodes further will return value </a:t>
            </a:r>
            <a:r>
              <a:rPr lang="en-US" sz="2400" dirty="0"/>
              <a:t>≤ </a:t>
            </a:r>
            <a:r>
              <a:rPr lang="en-US" sz="2400" dirty="0" smtClean="0"/>
              <a:t>1. Therefore, no need to explore further and right complete branch of C will be pruned.</a:t>
            </a:r>
          </a:p>
          <a:p>
            <a:endParaRPr lang="en-US" sz="2400" dirty="0"/>
          </a:p>
          <a:p>
            <a:r>
              <a:rPr lang="en-US" sz="2400" dirty="0" smtClean="0"/>
              <a:t>A will retain utility value of 3 i.e. optimal value for maximizer.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</a:t>
            </a:r>
            <a:r>
              <a:rPr lang="en-US" dirty="0"/>
              <a:t>So, if max follows A-&gt;B-&gt;D-&gt;I, it will definitely win with the utility of </a:t>
            </a:r>
            <a:r>
              <a:rPr lang="en-US" dirty="0" smtClean="0"/>
              <a:t>3.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6" y="2209800"/>
            <a:ext cx="7315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Agent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95400"/>
            <a:ext cx="8459787" cy="4810125"/>
          </a:xfrm>
        </p:spPr>
        <p:txBody>
          <a:bodyPr/>
          <a:lstStyle/>
          <a:p>
            <a:r>
              <a:rPr lang="en-US" dirty="0" smtClean="0"/>
              <a:t>Until now, we have discussed single agent environment</a:t>
            </a:r>
          </a:p>
          <a:p>
            <a:pPr lvl="1"/>
            <a:r>
              <a:rPr lang="en-US" sz="2400" dirty="0"/>
              <a:t>only one person or agent searching the solution space to find the goal or the solution. </a:t>
            </a:r>
            <a:endParaRPr lang="en-US" sz="2400" dirty="0" smtClean="0"/>
          </a:p>
          <a:p>
            <a:pPr lvl="1"/>
            <a:r>
              <a:rPr lang="en-US" sz="2400" dirty="0" smtClean="0"/>
              <a:t>often </a:t>
            </a:r>
            <a:r>
              <a:rPr lang="en-US" sz="2400" dirty="0"/>
              <a:t>expressed in the form of a sequence of </a:t>
            </a:r>
            <a:r>
              <a:rPr lang="en-US" sz="2400" dirty="0" smtClean="0"/>
              <a:t>actions</a:t>
            </a:r>
          </a:p>
          <a:p>
            <a:pPr lvl="1"/>
            <a:endParaRPr lang="en-US" sz="2400" dirty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might be some situations where more than one </a:t>
            </a:r>
            <a:r>
              <a:rPr lang="en-US" dirty="0" smtClean="0"/>
              <a:t>agent/person </a:t>
            </a:r>
            <a:r>
              <a:rPr lang="en-US" dirty="0"/>
              <a:t>is searching for the solution in the same search </a:t>
            </a:r>
            <a:r>
              <a:rPr lang="en-US" dirty="0" smtClean="0"/>
              <a:t>space</a:t>
            </a:r>
          </a:p>
          <a:p>
            <a:pPr lvl="1"/>
            <a:r>
              <a:rPr lang="en-US" sz="2400" dirty="0" smtClean="0"/>
              <a:t>usually </a:t>
            </a:r>
            <a:r>
              <a:rPr lang="en-US" sz="2400" dirty="0"/>
              <a:t>occurs in game </a:t>
            </a:r>
            <a:r>
              <a:rPr lang="en-US" sz="2400" dirty="0" smtClean="0"/>
              <a:t>playing where </a:t>
            </a:r>
            <a:r>
              <a:rPr lang="en-US" sz="2400" dirty="0"/>
              <a:t>two opponents (adversaries</a:t>
            </a:r>
            <a:r>
              <a:rPr lang="en-US" sz="2400" dirty="0" smtClean="0"/>
              <a:t>) are searching for a goal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Multi-agent environment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Complexity is dependent on traversal ordering of nodes.  It can be of two types:</a:t>
            </a:r>
          </a:p>
          <a:p>
            <a:r>
              <a:rPr lang="en-US" sz="2400" b="1" dirty="0"/>
              <a:t>Worst </a:t>
            </a:r>
            <a:r>
              <a:rPr lang="en-US" sz="2400" b="1" dirty="0" smtClean="0"/>
              <a:t>ordering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some cases, alpha-beta pruning algorithm does not prune any of the leaves of the tree, and works exactly as minimax algorithm.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this case, the best move occurs on the right side of the tree </a:t>
            </a:r>
            <a:r>
              <a:rPr lang="en-US" sz="2000" dirty="0" smtClean="0"/>
              <a:t>and it </a:t>
            </a:r>
            <a:r>
              <a:rPr lang="en-US" sz="2000" dirty="0"/>
              <a:t>also consumes more time because of alpha-beta </a:t>
            </a:r>
            <a:r>
              <a:rPr lang="en-US" sz="2000" dirty="0" smtClean="0"/>
              <a:t>factors.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time complexity for such an order is </a:t>
            </a: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/>
              <a:t>d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400" b="1" dirty="0"/>
              <a:t>Ideal ordering: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ideal ordering for alpha-beta pruning occurs when lots of pruning happens in the tree, and best moves occur at the left side of the tree. </a:t>
            </a:r>
            <a:endParaRPr lang="en-US" sz="20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apply DFS </a:t>
            </a:r>
            <a:r>
              <a:rPr lang="en-US" sz="2000" dirty="0" smtClean="0"/>
              <a:t>hence, </a:t>
            </a:r>
            <a:r>
              <a:rPr lang="en-US" sz="2000" dirty="0"/>
              <a:t>it first search left of the tree and go deep twice as minimax algorithm in the same amount of time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Complexity </a:t>
            </a:r>
            <a:r>
              <a:rPr lang="en-US" sz="2000" dirty="0"/>
              <a:t>in ideal ordering is </a:t>
            </a: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/>
              <a:t>d</a:t>
            </a:r>
            <a:r>
              <a:rPr lang="en-US" sz="2000" baseline="30000" dirty="0" smtClean="0"/>
              <a:t>/2</a:t>
            </a:r>
            <a:r>
              <a:rPr lang="en-US" sz="20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best path and optimal value for Max using alpha-beta pruning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42951"/>
            <a:ext cx="8764588" cy="5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2" y="2145606"/>
            <a:ext cx="6904568" cy="33407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3400" y="10668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best path and optimal value for Max using alpha-beta pruning.</a:t>
            </a:r>
          </a:p>
        </p:txBody>
      </p:sp>
    </p:spTree>
    <p:extLst>
      <p:ext uri="{BB962C8B-B14F-4D97-AF65-F5344CB8AC3E}">
        <p14:creationId xmlns:p14="http://schemas.microsoft.com/office/powerpoint/2010/main" val="250195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endParaRPr lang="en-US" altLang="en-US" sz="4000" smtClean="0"/>
          </a:p>
          <a:p>
            <a:pPr marL="0" indent="0" algn="ctr">
              <a:buFont typeface="Monotype Sorts" pitchFamily="-84" charset="2"/>
              <a:buNone/>
            </a:pPr>
            <a:r>
              <a:rPr lang="en-US" altLang="en-US" sz="40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ulti-agent </a:t>
            </a:r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 with more than one </a:t>
            </a:r>
            <a:r>
              <a:rPr lang="en-US" dirty="0" smtClean="0"/>
              <a:t>agent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agent is an opponent of other agent and playing against each </a:t>
            </a:r>
            <a:r>
              <a:rPr lang="en-US" dirty="0" smtClean="0"/>
              <a:t>other</a:t>
            </a:r>
          </a:p>
          <a:p>
            <a:r>
              <a:rPr lang="en-US" dirty="0"/>
              <a:t>Each agent needs to consider the action of other agent and effect of that action on their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  <a:p>
            <a:pPr lvl="1"/>
            <a:r>
              <a:rPr lang="en-US" sz="2400" dirty="0"/>
              <a:t>Searches in which two or more players with conflicting goals are trying to explore the same search space for the solution</a:t>
            </a:r>
          </a:p>
          <a:p>
            <a:pPr lvl="1"/>
            <a:r>
              <a:rPr lang="en-US" sz="2400" dirty="0"/>
              <a:t>often known as Games</a:t>
            </a:r>
          </a:p>
          <a:p>
            <a:r>
              <a:rPr lang="en-US" dirty="0"/>
              <a:t>For example, in a game of tic-tac-toe player one might want that he should complete a line with crosses while at the same time player two wants to complete a line of zeros</a:t>
            </a:r>
            <a:endParaRPr lang="en-US" i="1" dirty="0" smtClean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Deterministic games</a:t>
            </a:r>
          </a:p>
          <a:p>
            <a:pPr lvl="1"/>
            <a:r>
              <a:rPr lang="en-US" sz="2200" dirty="0" smtClean="0"/>
              <a:t>Those </a:t>
            </a:r>
            <a:r>
              <a:rPr lang="en-US" sz="2200" dirty="0"/>
              <a:t>games which follow a strict pattern and set of rules for the games, and there is no randomness associated with them.</a:t>
            </a:r>
          </a:p>
          <a:p>
            <a:pPr lvl="1"/>
            <a:r>
              <a:rPr lang="en-US" sz="2200" dirty="0"/>
              <a:t>Examples are chess, Checkers, Go, tic-tac-toe, etc.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Non-deterministic games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hose </a:t>
            </a:r>
            <a:r>
              <a:rPr lang="en-US" sz="2200" dirty="0"/>
              <a:t>games which have various unpredictable events and has a factor of chance or luck. </a:t>
            </a:r>
            <a:endParaRPr lang="en-US" sz="22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factor of chance or luck is introduced by either dice or cards. These are random, and each action response is not </a:t>
            </a:r>
            <a:r>
              <a:rPr lang="en-US" sz="2200" dirty="0" smtClean="0"/>
              <a:t>fixed.</a:t>
            </a:r>
          </a:p>
          <a:p>
            <a:pPr lvl="1"/>
            <a:r>
              <a:rPr lang="en-US" sz="2200" dirty="0" smtClean="0"/>
              <a:t>Also </a:t>
            </a:r>
            <a:r>
              <a:rPr lang="en-US" sz="2200" dirty="0"/>
              <a:t>called as stochastic </a:t>
            </a:r>
            <a:r>
              <a:rPr lang="en-US" sz="2200" dirty="0" smtClean="0"/>
              <a:t>games.</a:t>
            </a:r>
          </a:p>
          <a:p>
            <a:pPr lvl="1"/>
            <a:r>
              <a:rPr lang="en-US" sz="2200" dirty="0" smtClean="0"/>
              <a:t>Example</a:t>
            </a:r>
            <a:r>
              <a:rPr lang="en-US" sz="2200" dirty="0"/>
              <a:t>: </a:t>
            </a:r>
            <a:r>
              <a:rPr lang="en-US" sz="2200" dirty="0" smtClean="0"/>
              <a:t>Monopoly</a:t>
            </a:r>
            <a:r>
              <a:rPr lang="en-US" sz="2200" dirty="0"/>
              <a:t>, Poker,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Zero-Sum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</a:t>
            </a:r>
            <a:r>
              <a:rPr lang="en-US" dirty="0"/>
              <a:t>search which involves pure competition.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agent's gain or loss of utility is exactly balanced by the losses or gains of utility of another agent.</a:t>
            </a:r>
          </a:p>
          <a:p>
            <a:r>
              <a:rPr lang="en-US" dirty="0"/>
              <a:t>One player of the game try to maximize one single value, while other player tries to minimize it.</a:t>
            </a:r>
          </a:p>
          <a:p>
            <a:r>
              <a:rPr lang="en-US" dirty="0"/>
              <a:t>Each move by one player in the game is called as </a:t>
            </a:r>
            <a:r>
              <a:rPr lang="en-US" b="1" dirty="0"/>
              <a:t>ply</a:t>
            </a:r>
            <a:r>
              <a:rPr lang="en-US" dirty="0"/>
              <a:t>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Chess </a:t>
            </a:r>
            <a:r>
              <a:rPr lang="en-US" dirty="0"/>
              <a:t>and </a:t>
            </a:r>
            <a:r>
              <a:rPr lang="en-US" dirty="0" smtClean="0"/>
              <a:t>tic-tac-toe.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 of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can be defined as a type of search in AI which can be formalized of the following elements:</a:t>
            </a:r>
          </a:p>
          <a:p>
            <a:r>
              <a:rPr lang="en-US" sz="2400" b="1" dirty="0"/>
              <a:t>Initial </a:t>
            </a:r>
            <a:r>
              <a:rPr lang="en-US" sz="2400" b="1" dirty="0" smtClean="0"/>
              <a:t>state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specifies how the game is set up at the start.</a:t>
            </a:r>
          </a:p>
          <a:p>
            <a:r>
              <a:rPr lang="en-US" sz="2400" b="1" dirty="0" smtClean="0"/>
              <a:t>Player(s)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specifies which player has moved in the state space.</a:t>
            </a:r>
          </a:p>
          <a:p>
            <a:r>
              <a:rPr lang="en-US" sz="2400" b="1" dirty="0" smtClean="0"/>
              <a:t>Action(s)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returns the set of legal moves in state space.</a:t>
            </a:r>
          </a:p>
          <a:p>
            <a:r>
              <a:rPr lang="en-US" sz="2400" b="1" dirty="0"/>
              <a:t>Result(s, </a:t>
            </a:r>
            <a:r>
              <a:rPr lang="en-US" sz="2400" b="1" dirty="0" smtClean="0"/>
              <a:t>a)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the transition model, which specifies the result of moves in the state space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7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Terminal-Test(s)</a:t>
            </a:r>
          </a:p>
          <a:p>
            <a:pPr lvl="1"/>
            <a:r>
              <a:rPr lang="en-US" sz="2400" dirty="0"/>
              <a:t>The state where the game ends is called terminal states.</a:t>
            </a:r>
            <a:endParaRPr lang="en-US" sz="2400" dirty="0" smtClean="0"/>
          </a:p>
          <a:p>
            <a:pPr lvl="1"/>
            <a:r>
              <a:rPr lang="en-US" sz="2400" dirty="0" smtClean="0"/>
              <a:t>Terminal </a:t>
            </a:r>
            <a:r>
              <a:rPr lang="en-US" sz="2400" dirty="0"/>
              <a:t>test is true if the game is over, else it is false at any case. </a:t>
            </a:r>
          </a:p>
          <a:p>
            <a:r>
              <a:rPr lang="en-US" sz="2400" b="1" dirty="0"/>
              <a:t>Utility(s, </a:t>
            </a:r>
            <a:r>
              <a:rPr lang="en-US" sz="2400" b="1" dirty="0" smtClean="0"/>
              <a:t>p)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utility function gives the final numeric value for a game that ends in terminal states s for player p. It is also called payoff function. </a:t>
            </a:r>
            <a:r>
              <a:rPr lang="en-US" sz="2400" dirty="0" smtClean="0"/>
              <a:t>(</a:t>
            </a:r>
            <a:r>
              <a:rPr lang="en-US" sz="2400" b="1" dirty="0" smtClean="0"/>
              <a:t>Reward after winning the game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Chess, the outcomes are a win, loss, or draw and its payoff values are +1, 0, ½. And for tic-tac-toe, utility values are +1, -1, and 0</a:t>
            </a:r>
          </a:p>
        </p:txBody>
      </p:sp>
    </p:spTree>
    <p:extLst>
      <p:ext uri="{BB962C8B-B14F-4D97-AF65-F5344CB8AC3E}">
        <p14:creationId xmlns:p14="http://schemas.microsoft.com/office/powerpoint/2010/main" val="29828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_1genr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_1gen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_1genr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_1genr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45302</TotalTime>
  <Words>1779</Words>
  <Application>Microsoft Office PowerPoint</Application>
  <PresentationFormat>On-screen Show (4:3)</PresentationFormat>
  <Paragraphs>230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ＭＳ Ｐゴシック</vt:lpstr>
      <vt:lpstr>SimSun</vt:lpstr>
      <vt:lpstr>Arial</vt:lpstr>
      <vt:lpstr>Monotype Sorts</vt:lpstr>
      <vt:lpstr>Times New Roman</vt:lpstr>
      <vt:lpstr>e_1genrl</vt:lpstr>
      <vt:lpstr>Artificial Intelligence    </vt:lpstr>
      <vt:lpstr>Outline</vt:lpstr>
      <vt:lpstr>Single Agent environment</vt:lpstr>
      <vt:lpstr>Multi-agent environment</vt:lpstr>
      <vt:lpstr>Adversarial Search</vt:lpstr>
      <vt:lpstr>Contd..</vt:lpstr>
      <vt:lpstr>Zero-Sum Game</vt:lpstr>
      <vt:lpstr>Formalization of the problem</vt:lpstr>
      <vt:lpstr>Contd..</vt:lpstr>
      <vt:lpstr>Game tree</vt:lpstr>
      <vt:lpstr>Tic-Tac-Toe game tree</vt:lpstr>
      <vt:lpstr>Mini-Max Algorithm</vt:lpstr>
      <vt:lpstr>Working of Min-Max Algorithm</vt:lpstr>
      <vt:lpstr>Contd..</vt:lpstr>
      <vt:lpstr>Contd..</vt:lpstr>
      <vt:lpstr>Contd..</vt:lpstr>
      <vt:lpstr>Contd..</vt:lpstr>
      <vt:lpstr>Contd..</vt:lpstr>
      <vt:lpstr>Task</vt:lpstr>
      <vt:lpstr>Performance Measurement </vt:lpstr>
      <vt:lpstr>Limitation of the minimax Algorithm</vt:lpstr>
      <vt:lpstr>Alpha-Beta Pruning</vt:lpstr>
      <vt:lpstr>Contd..</vt:lpstr>
      <vt:lpstr>Example</vt:lpstr>
      <vt:lpstr>Contd..</vt:lpstr>
      <vt:lpstr>Contd..</vt:lpstr>
      <vt:lpstr>Contd..</vt:lpstr>
      <vt:lpstr>Contd..</vt:lpstr>
      <vt:lpstr>Contd..</vt:lpstr>
      <vt:lpstr>Complexity </vt:lpstr>
      <vt:lpstr>Task</vt:lpstr>
      <vt:lpstr>Assignment 2</vt:lpstr>
      <vt:lpstr>PowerPoint Presentation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student</dc:creator>
  <cp:lastModifiedBy>Moiz Ghauri</cp:lastModifiedBy>
  <cp:revision>464</cp:revision>
  <dcterms:created xsi:type="dcterms:W3CDTF">2007-01-18T14:32:37Z</dcterms:created>
  <dcterms:modified xsi:type="dcterms:W3CDTF">2023-04-27T06:14:34Z</dcterms:modified>
</cp:coreProperties>
</file>