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7" r:id="rId3"/>
    <p:sldId id="301" r:id="rId4"/>
    <p:sldId id="257" r:id="rId5"/>
    <p:sldId id="299" r:id="rId6"/>
    <p:sldId id="259" r:id="rId7"/>
    <p:sldId id="353" r:id="rId8"/>
    <p:sldId id="343" r:id="rId9"/>
    <p:sldId id="262" r:id="rId10"/>
    <p:sldId id="354" r:id="rId11"/>
    <p:sldId id="264" r:id="rId12"/>
    <p:sldId id="300" r:id="rId13"/>
    <p:sldId id="269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351" r:id="rId27"/>
    <p:sldId id="279" r:id="rId28"/>
    <p:sldId id="35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1-09T15:00:34.1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11106 14294 0,'0'-25'0,"-25"25"31,0 0 0,50 0 47,0 0-62,0 0-16,0 0 16,0 0-1,0 0-15,0-25 16,0 25-16,24 0 16,-24 0-16,0 0 0,0 0 15,25-25-15,-25 25 0,25 0 16,-25 0-16,0 0 15,24 0-15,-24 0 0,0 0 16,25 0-16,-25 0 0,0-24 16,0 24-16,0 0 15,-1 0-15,1 0 0,0 0 16,0 0 0,0 0-16,0 0 31,0 0-16,0 0 17,0 0-17,0 0 1,-1 0-16,1 0 16,0 0-16,0 0 15,0 0-15,0 0 16,0-25-16,0 25 0,0 0 15,0 0-15,-1 0 0,1 0 16,0 0-16,0 0 16,0 0-16,0 0 15,0 0-15,0 0 16,0 0 0,0 0-16</inkml:trace>
  <inkml:trace contextRef="#ctx0" brushRef="#br0" timeOffset="1">14045 14244 0,'25'0'63,"0"0"-48,-25-25-15,24 25 16,1 0-16,0 0 16,0 0-16,0-24 15,25 24-15,-25 0 16,0 0-16,24 0 0,1-25 16,0 25-16,0 0 15,0 0-15,-25 0 0,24 0 16,1 0-16,0-25 0,0 25 15,0 0-15,-1 0 0,1 0 16,0 0-16,0 0 16,0 0-16,-1-25 15,1 25-15,0 0 0,-25 0 16,25 0-16,0 0 0,-26-25 16,26 25-16,-25 0 15,0 0-15,0 0 0,0 0 16,0 0-16,0 0 15,0 0-15,-1 0 16,1 0-16,0 0 31,0 0-31,0 0 32,0 0-17,0 0-15</inkml:trace>
  <inkml:trace contextRef="#ctx0" brushRef="#br0" timeOffset="2">16659 14369 0,'-24'25'15,"-1"-25"1,0 25-16,0-25 16,0 25-16,0-25 15,0 24-15,0-24 16,0 25-16,0 0 16,0 0-16,25 0 15,-24-25-15,24 25 16,0 0-16,0 0 15,0 0 1,24-25-16,-24 25 0,25-25 16,0 0-16,-25 24 0,25-24 15,0 0-15,0 0 16,25 0-16,-25 0 0,0 0 16,0 0-16,-1-24 15,1 24-15,0 0 0,0-25 16,-25 0-1,0 0 17,-25 25-17,0 0 1,0 0 0,1 0-16,24-25 31,24 25 16,-24-25-32,25 25-15,0 0 0,0 0 16,0 0 0,0 0-1,-25 25 1,25-25-16,0 25 15,-25 0-15,25-25 16,-25 25-16,0 0 16,0-1-1,0 1 1,0 0 0,-25-25-16</inkml:trace>
  <inkml:trace contextRef="#ctx0" brushRef="#br0" timeOffset="3">16958 14717 0,'-25'0'0,"25"-24"16,0-1 15,25 0-15,0 0-1,0 0-15,-25 0 16,25 0-16,-25 0 15,25 0-15,-25 0 16,0 1-16,0-1 0,0 0 16,0 0-1,0 0-15,0 0 16,0 0 0,-25 25 30,0 0-30,25 25-16,-25-25 16,25 25-1,-25 0-15,25 0 16,0 0 0,0 0-16,0-1 15,0 1-15,0 0 16,0 0-16,0 0 15,0 0-15,25-25 16,-25 25-16,25-25 16,-25 25-16,25-25 15,0 25-15,0-25 16,0 0 0,0 0-1,-1 0-15,1 0 16,-25-25-1,25 25-15,-25-25 16,25 25-16,-25-25 16,0 0-1,0 50 95,0 0-110,0 0 15,0 0 1,0 0 0,0-1-1,0 1 16</inkml:trace>
  <inkml:trace contextRef="#ctx0" brushRef="#br0" timeOffset="4">17257 14369 0,'0'0'0,"0"-25"16,0 0-1,0 50 79,0 0-78</inkml:trace>
  <inkml:trace contextRef="#ctx0" brushRef="#br0" timeOffset="5">17431 14219 0,'0'25'63,"0"0"-32,25 0-31,-25 0 16,0 0-16,0 0 0,0 0 15,0 0-15,0 24 16,0-24-16,0 0 0,0 0 15,0 0-15,0 0 16,0 0-16,0 0 16</inkml:trace>
  <inkml:trace contextRef="#ctx0" brushRef="#br0" timeOffset="6">17655 14244 0,'-24'-25'0,"-1"25"31,25 25 16,0 0-47,0 0 16,0 0-1,25 25-15,-25-25 0,0 0 16,0 0-16,0 24 16,0-24-16,24 0 0,-24 0 15,0 25-15,0-25 0,0 0 16,0 0-16,0-1 15,0 1-15</inkml:trace>
  <inkml:trace contextRef="#ctx0" brushRef="#br0" timeOffset="7">17431 14593 0,'-25'0'16,"25"-25"0,25 25 15,-25-25-16,25 25-15,0 0 16,0 0 0,0 0-16,0 0 15</inkml:trace>
  <inkml:trace contextRef="#ctx0" brushRef="#br0" timeOffset="8">17780 14543 0,'-25'0'0,"50"0"47,0 0-32,0 0 1,0-25-16,0 25 16,0 0-16,-25-25 15,24 25-15,-24-25 16,25 25-16,-25-24 15,0-1 1,0 0 0,-25 25-16,1 0 31,-1 0-31,0 0 16,0 25-1,0 0 1,0-1-1,25 1 1,0 0 0,0 0-1,0 0 1,25 0-16,0-25 16,-25 25-1,25-25-15,0 0 16,0 0-1,-1-25 1,1 25-16,0-25 16,0 25-1,0-25-15,0 0 16,0 25-16,-25-25 16,25 25-16,-25-25 15,0 50 16,0 0 1,0 0-17,-25-25-15,25 25 16,0 0 0,25-25-1,-25 25-15,25 0 16,0 0-1,-25 0-15,24-25 16,1 24 0</inkml:trace>
  <inkml:trace contextRef="#ctx0" brushRef="#br0" timeOffset="9">18652 14693 0,'-25'24'0,"0"-24"15,25 25 1,-25-25-16,25 25 15,0 0 1</inkml:trace>
  <inkml:trace contextRef="#ctx0" brushRef="#br0" timeOffset="10">19324 14518 0,'-25'0'16,"25"-25"-16,-25 0 16,25 50 62,0 0-63,0 0 1,0 0-16,0 0 0,0 0 16,0 0-1,0 0-15,0 0 0,0-1 16,25 1-16,-25 0 16,0 0-1</inkml:trace>
  <inkml:trace contextRef="#ctx0" brushRef="#br0" timeOffset="11">19249 14518 0,'0'0'0,"0"-25"15,0 0 1,0 1 0,25 24-16,-25-25 15,25 25 1,0 0 0,0 0-1,0 0 1,-25 25-16,25-25 15,-25 24-15,0 1 32,0 0-32,0 0 15,-25-25 1,25 25-16,-25 0 16,25 0-16,0 0 31,0-50 0,25 25-15,0 0-1,0 0 1,-1 0 0,1 0-1,-25 25 1,0 0-1,0 0 1,0-1 0,-25-24-16,25 25 15,-24-25-15,24 25 16,-25-25-16,0 0 16,25 25-16,-25-25 15,0 0 1,25-25-16</inkml:trace>
  <inkml:trace contextRef="#ctx0" brushRef="#br0" timeOffset="12">19648 14543 0,'0'25'31,"-25"-25"0,25 25-31,-25 0 16,25 0 0,0 0-1,0 0-15,0-1 16,25 1 15,0-25-15,0 0-16,-1 0 15,1 0-15,0 0 16,0 0-16,-25-25 16,25 25-16,0 0 0,-25-24 15,25-1-15,-25 0 16,0 0 0,-25 25-1,25-25 1,-25 25-1,25 25-15,0 0 32,0 0-1,0 0-15,25-25-16,-25 24 15,25 1 1,0-25-1</inkml:trace>
  <inkml:trace contextRef="#ctx0" brushRef="#br0" timeOffset="13">20021 14568 0,'25'0'63,"-25"25"-63,0 0 15,25-25 1,-25 25-16,0 0 16,0 0-1,0-1 1,0-48 62,0-1-62,25 0-16,-25 0 15,25 25-15,-25-25 16,25 25-16,-25-25 16,25 25 30,-25 25-30,0 0 0,0 0-1,0 0 1,0 0 0,24-25 46,-24-25-62,25 0 16,-25 0-1,25 0-15,0 0 16,-25 0 0,25 25-16,0 0 62,-25 25-62,0 0 16,25 0-1,-25 0-15,0 0 16,25 0 0,-25-1-1,0 1 1</inkml:trace>
  <inkml:trace contextRef="#ctx0" brushRef="#br0" timeOffset="14">20494 14419 0,'-25'0'15,"25"25"1,0-1 0,0 1-1,0 0 1,0 0-16,0 0 15,0 0-15,0 0 0,0 0 16,0 0-16,0 0 16,0-1-16,0 26 15,25-25-15,-25 0 0,0 0 16,0 0-16,0 0 16,0 0-16,0 0 15,0 0-15,25-25 31,-25-25 1,0 0-32,-25 25 15,25-25-15,-25 0 0,25 0 16,0 0-16,0 0 16,0 0-16,0 0 0,0 0 15,0 1-15,0-1 16,0 0-16,0 0 0,0 0 15,25 0-15,-25 0 16,25 25 0,-25-25-16,25 25 15,0 0 17,-25 25-1,25-25-31,-25 25 15,0 0 1,0 0-16,0 0 16,0 0-1,-25 0 1,0-25 0,25 24-1,-25-24-15,0 0 16</inkml:trace>
  <inkml:trace contextRef="#ctx0" brushRef="#br0" timeOffset="15">20843 14668 0,'0'25'16,"0"-1"15,-25 1-16,25 0 1,-25-25-16,25 25 16</inkml:trace>
  <inkml:trace contextRef="#ctx0" brushRef="#br0" timeOffset="16">21366 14394 0,'0'-25'0,"0"0"31,0 0 0,25 25-31,0 0 31,-50 0 16,25 25-47,-25-25 16,25 25-1,-25-25-15,0 25 16,25 0 0,-25 0-1,25-1 1,0 1 0,0 0-1,25-25 1,-25 25-16,25-25 15,-25 25-15,25-25 16,0 25 0,0 0-16,0-25 31,-25 25-31,0 0 31,0 0 0,-25-25-15,0 0 0,25 24-16,-25-24 0,0 0 15,0 0 1,0 0 0,0 0-1,0 0-15,0 0 16,25-24 15,-24 24 0</inkml:trace>
  <inkml:trace contextRef="#ctx0" brushRef="#br0" timeOffset="17">21615 14543 0,'0'-25'31,"0"50"32,-25-25-32,25 25-31,0 0 31,-25-25-31,25 25 16,0 0-1,0 0 1,0 0 0,25-25-1,-25 24 1,25-24-16,0 0 16,0 0 15,-25-24-31,25 24 15,-25-25-15,25 25 16,-25-25-16,24 25 16,-24-25-16,25 0 0,-25 0 15,25 0 1,-25 0 0,0 50 46,-25 0-46,25 0 15,0 0-15,0 0-1,25 0 1,-25 0 15,0-1-15,25-24-1,-25 25 1,25-25 0,0 0-1,-25-25 1,25 25-16,0 0 15,-25-24-15,25 24 16,-25-25-16,25 25 0,-25-25 16,24 25-16,-24-25 15,25 25-15,-25-25 16,25 25 0,-25-25-16,0 0 31,-25 25 0,0 25-15,1-25-1,24 25-15,-25-25 16,25 25 0,0 0-1,0 0 1,0 0-1,25-25 17,-25 24-32,24-24 0,1 0 15,0 0 1,-25 25-16,25-25 0,0 0 16,0 0-16,0 0 0,0 0 15,0-25-15</inkml:trace>
  <inkml:trace contextRef="#ctx0" brushRef="#br0" timeOffset="18">22412 14568 0,'0'-25'31,"-25"25"1,0 25-17,0-25 1,0 0 0,25 25-16,-25-25 15,25 25-15,-25-25 0,25 25 16,-25-25-16,25 25 0,-24 0 15,24-1 1,0 1 0,24-25 15,1 0-15,0-25-16,0 25 15,0-24-15,0-1 16,-25 0-1,25 25-15,-25-25 16,-25 50 47,25 0-32,0 0-16,0-1 1,25-24 15</inkml:trace>
  <inkml:trace contextRef="#ctx0" brushRef="#br0" timeOffset="19">22586 14618 0,'0'0'0,"0"25"31,0 0-31,0 0 16,0-50 46,0 0-46,0 0 0,0 0-1,0 0-15,25 25 0,-25-25 16,25 25-16,-25-25 15,25 25-15,-25-25 16,25 25-16,-25-25 16,25 25-1,-25 25 17,0 0-17,0 0 1,0 0-1,0 0 1,24-50 62,1 0-62,-25 0-1,25 25 1,0 0 31,0 0-31,0 25-16,0 0 31,0 0-16,-25 0-15,0 0 32,0 0-17</inkml:trace>
  <inkml:trace contextRef="#ctx0" brushRef="#br0" timeOffset="20">7022 15714 0,'25'0'94,"0"0"-63,-25-25-31,25 25 31,0 0-15,0 0 0,0 0-16,0 0 0,0 0 15,-1 0 1,1 0-16,0 0 0,0 0 15,25 0-15,-25 0 0,0 0 16,0 0-16,24 0 16,-24 0-16,25 0 0,0 0 15,-25 0-15,25 0 16,0 0-16,-1 0 0,-24 0 16,25 0-16,0 0 0,0 0 15,-25 0-15,24 0 16,1 0-16,-25 0 0,25 0 15,-25 0-15,25 0 0,-1 0 16,-24 0-16,25 0 16,0 0-16,0 0 0,-1 0 15,1 0-15,-25 0 16,25 0-16,0 0 0,0 0 16,-1 0-16,-24 0 0,25 0 15,0 0-15,0 0 16,-25 0-16,24 0 0,1 0 15,-25 0-15,25 0 16,0 0-16,-25 0 0,24 0 16,1 0-16,-25-25 0,25 25 15,0 0-15,-25 0 16,24 0-16,1 0 0,-25 0 16,0-25-16,25 25 15,-25 0-15,0 0 0,24 0 16,-24-25-16,0 25 0,0 0 15,0 0-15,0 0 16,0-25-16,0 25 16,0 0-16,0 0 0,-1 0 15,1 0 1,0 0-16,0-25 0,0 25 16,0 0-16,0 0 15,0 0-15,0 0 0,0 0 16,0 0-16,-1 0 0,1 0 15,0 0 1,0 0-16,0 0 16,0 0-1,0 0 1</inkml:trace>
  <inkml:trace contextRef="#ctx0" brushRef="#br0" timeOffset="21">7869 16212 0,'0'-25'31,"25"25"16,0-25-31,0 25-1,0 0-15,0 0 16,-1 0-16,1 0 0,25-25 16,0 25-16,0 0 15,0 0-15,-1 0 0,26 0 16,-25-25-16,25 25 15,-1 0-15,1 0 0,25 0 16,-26-25-16,1 25 0,25 0 16,-26 0-16,26 0 15,-25 0-15,-1 0 0,1 0 16,-25 0-16,25 0 0,-26-25 16,-24 25-16,25 0 15,-25 0-15,25 0 0,-25 0 16,0 0-16,-1 0 15,1 0-15,0 0 32</inkml:trace>
  <inkml:trace contextRef="#ctx0" brushRef="#br0" timeOffset="22">26645 15066 0,'0'25'62,"0"0"-46,25 0-1,-25 0-15,25 0 16,-25 0 0,0-1-16,0 1 15,25 0 1,-25 0-16,0 0 16,0 0-16,0 0 15</inkml:trace>
  <inkml:trace contextRef="#ctx0" brushRef="#br0" timeOffset="23">26894 15315 0,'0'25'0,"0"0"31,0 0-31,0 0 31,0 0-31,0 0 16,-25-1-1</inkml:trace>
  <inkml:trace contextRef="#ctx0" brushRef="#br0" timeOffset="24">27218 15016 0,'0'25'31,"0"0"-16,0 0 1,0 0-16,0 0 16,0 0-16,0 0 15,0 0-15,0-1 0,0 1 16,0 0-16,0 0 16,0 0-16,0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E8F2A-12C8-4AAB-964E-87746FC251A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82028-0AC9-419E-8895-3B51BC2E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8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2028-0AC9-419E-8895-3B51BC2E0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41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936714D-6B60-415D-9259-14FA4F08A5FD}" type="slidenum">
              <a:rPr lang="en-US" altLang="fi-FI" sz="1200"/>
              <a:pPr/>
              <a:t>23</a:t>
            </a:fld>
            <a:endParaRPr lang="en-US" altLang="fi-FI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68" y="4343137"/>
            <a:ext cx="5486635" cy="41153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i-FI" altLang="fi-FI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91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62037DC-E84F-462C-99C4-B8C10AD8A0F8}" type="slidenum">
              <a:rPr lang="en-US" altLang="fi-FI" sz="1200"/>
              <a:pPr/>
              <a:t>24</a:t>
            </a:fld>
            <a:endParaRPr lang="en-US" altLang="fi-FI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i-FI" altLang="fi-FI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789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00CC03F-48A4-46C6-96A8-BEFF5B2D8348}" type="slidenum">
              <a:rPr lang="en-US" altLang="fi-FI" sz="1200"/>
              <a:pPr/>
              <a:t>25</a:t>
            </a:fld>
            <a:endParaRPr lang="en-US" altLang="fi-FI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i-FI" altLang="fi-FI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08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03F456E-A76B-4754-B9F7-4133B608188E}" type="slidenum">
              <a:rPr lang="en-US" altLang="fi-FI" sz="1200"/>
              <a:pPr/>
              <a:t>27</a:t>
            </a:fld>
            <a:endParaRPr lang="en-US" altLang="fi-FI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i-FI" altLang="fi-FI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6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C236264-8280-49F8-9C33-0C510931F18B}" type="slidenum">
              <a:rPr lang="en-US" altLang="fi-FI" sz="1200"/>
              <a:pPr/>
              <a:t>15</a:t>
            </a:fld>
            <a:endParaRPr lang="en-US" altLang="fi-FI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i-FI" altLang="fi-FI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62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01D875F-85DD-4F84-913D-FCC212DB2F82}" type="slidenum">
              <a:rPr lang="en-US" altLang="fi-FI" sz="1200"/>
              <a:pPr/>
              <a:t>16</a:t>
            </a:fld>
            <a:endParaRPr lang="en-US" altLang="fi-FI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i-FI" altLang="fi-FI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65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A074735-F632-43ED-9515-8F3EE339CF6E}" type="slidenum">
              <a:rPr lang="en-US" altLang="fi-FI" sz="1200"/>
              <a:pPr/>
              <a:t>17</a:t>
            </a:fld>
            <a:endParaRPr lang="en-US" altLang="fi-FI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i-FI" altLang="fi-FI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86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6B253B3-E321-4954-B586-C6443A91D373}" type="slidenum">
              <a:rPr lang="en-US" altLang="fi-FI" sz="1200"/>
              <a:pPr/>
              <a:t>18</a:t>
            </a:fld>
            <a:endParaRPr lang="en-US" altLang="fi-FI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68" y="4343137"/>
            <a:ext cx="5486635" cy="41153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i-FI" altLang="fi-FI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5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BDA7829-489A-4C58-B8CC-BF94A981F3BD}" type="slidenum">
              <a:rPr lang="en-US" altLang="fi-FI" sz="1200"/>
              <a:pPr/>
              <a:t>19</a:t>
            </a:fld>
            <a:endParaRPr lang="en-US" altLang="fi-FI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68" y="4343137"/>
            <a:ext cx="5486635" cy="41153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i-FI" altLang="fi-FI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6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1969D5A-ADCE-4D93-839D-D1D0A6792EEA}" type="slidenum">
              <a:rPr lang="en-US" altLang="fi-FI" sz="1200"/>
              <a:pPr/>
              <a:t>20</a:t>
            </a:fld>
            <a:endParaRPr lang="en-US" altLang="fi-FI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68" y="4343137"/>
            <a:ext cx="5486635" cy="41153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i-FI" altLang="fi-FI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15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D74C3D0-58EB-4CA7-8E26-4F19DCAE29D9}" type="slidenum">
              <a:rPr lang="en-US" altLang="fi-FI" sz="1200"/>
              <a:pPr/>
              <a:t>21</a:t>
            </a:fld>
            <a:endParaRPr lang="en-US" altLang="fi-FI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68" y="4343137"/>
            <a:ext cx="5486635" cy="41153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i-FI" altLang="fi-FI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11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D1F54CD-2511-4F8C-95A9-DBAA16ABF6DE}" type="slidenum">
              <a:rPr lang="en-US" altLang="fi-FI" sz="1200"/>
              <a:pPr/>
              <a:t>22</a:t>
            </a:fld>
            <a:endParaRPr lang="en-US" altLang="fi-FI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268" y="4343137"/>
            <a:ext cx="5486635" cy="41153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i-FI" altLang="fi-FI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4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37F2-A513-4A93-97AC-091C25CE26A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0AF-A804-4E50-B00A-B4E4EC48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9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37F2-A513-4A93-97AC-091C25CE26A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0AF-A804-4E50-B00A-B4E4EC48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37F2-A513-4A93-97AC-091C25CE26A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0AF-A804-4E50-B00A-B4E4EC48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7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37F2-A513-4A93-97AC-091C25CE26A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0AF-A804-4E50-B00A-B4E4EC48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37F2-A513-4A93-97AC-091C25CE26A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0AF-A804-4E50-B00A-B4E4EC48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6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37F2-A513-4A93-97AC-091C25CE26A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0AF-A804-4E50-B00A-B4E4EC48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37F2-A513-4A93-97AC-091C25CE26A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0AF-A804-4E50-B00A-B4E4EC48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8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37F2-A513-4A93-97AC-091C25CE26A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0AF-A804-4E50-B00A-B4E4EC48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8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37F2-A513-4A93-97AC-091C25CE26A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0AF-A804-4E50-B00A-B4E4EC48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9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37F2-A513-4A93-97AC-091C25CE26A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0AF-A804-4E50-B00A-B4E4EC48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37F2-A513-4A93-97AC-091C25CE26A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40AF-A804-4E50-B00A-B4E4EC48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7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37F2-A513-4A93-97AC-091C25CE26A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F40AF-A804-4E50-B00A-B4E4EC48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6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Expert Systems and Knowledge Based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154104" cy="2107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83" y="2094646"/>
            <a:ext cx="3891117" cy="381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2448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Wumpus</a:t>
            </a:r>
            <a:r>
              <a:rPr lang="en-US" dirty="0"/>
              <a:t> computer game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agent explores a cave consisting of rooms connected by </a:t>
            </a:r>
            <a:r>
              <a:rPr lang="en-US" dirty="0" smtClean="0"/>
              <a:t>passageways</a:t>
            </a:r>
          </a:p>
          <a:p>
            <a:r>
              <a:rPr lang="en-US" dirty="0" smtClean="0"/>
              <a:t>Hiding </a:t>
            </a:r>
            <a:r>
              <a:rPr lang="en-US" dirty="0"/>
              <a:t>somewhere in the cave is the </a:t>
            </a:r>
            <a:r>
              <a:rPr lang="en-US" dirty="0" err="1"/>
              <a:t>Wumpus</a:t>
            </a:r>
            <a:r>
              <a:rPr lang="en-US" dirty="0"/>
              <a:t>, a beast that eats any agent that enters its </a:t>
            </a:r>
            <a:r>
              <a:rPr lang="en-US" dirty="0" smtClean="0"/>
              <a:t>room</a:t>
            </a:r>
          </a:p>
          <a:p>
            <a:r>
              <a:rPr lang="en-US" dirty="0" smtClean="0"/>
              <a:t>Some </a:t>
            </a:r>
            <a:r>
              <a:rPr lang="en-US" dirty="0"/>
              <a:t>rooms contain bottomless pits that trap any agent that wanders into the </a:t>
            </a:r>
            <a:r>
              <a:rPr lang="en-US" dirty="0" smtClean="0"/>
              <a:t>room</a:t>
            </a:r>
          </a:p>
          <a:p>
            <a:r>
              <a:rPr lang="en-US" dirty="0" smtClean="0"/>
              <a:t>Occasionally</a:t>
            </a:r>
            <a:r>
              <a:rPr lang="en-US" dirty="0"/>
              <a:t>, there is a heap of gold in a room.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is to collect the gold and exit the world without being eaten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683" y="2094646"/>
            <a:ext cx="3891117" cy="381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4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Wumpus</a:t>
            </a:r>
            <a:r>
              <a:rPr lang="en-US" dirty="0"/>
              <a:t> World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992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Performance measure</a:t>
            </a:r>
          </a:p>
          <a:p>
            <a:pPr lvl="1"/>
            <a:r>
              <a:rPr lang="en-US" dirty="0" smtClean="0"/>
              <a:t>gold </a:t>
            </a:r>
            <a:r>
              <a:rPr lang="en-US" dirty="0"/>
              <a:t>+1000, death -1000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1 per step, -10 for using the arrow</a:t>
            </a:r>
          </a:p>
          <a:p>
            <a:r>
              <a:rPr lang="en-US" b="1" dirty="0" smtClean="0"/>
              <a:t>Environment</a:t>
            </a:r>
            <a:endParaRPr lang="en-US" b="1" dirty="0"/>
          </a:p>
          <a:p>
            <a:pPr lvl="1"/>
            <a:r>
              <a:rPr lang="en-US" dirty="0" smtClean="0"/>
              <a:t>Squares </a:t>
            </a:r>
            <a:r>
              <a:rPr lang="en-US" dirty="0"/>
              <a:t>adjacent to </a:t>
            </a:r>
            <a:r>
              <a:rPr lang="en-US" dirty="0" err="1"/>
              <a:t>wumpus</a:t>
            </a:r>
            <a:r>
              <a:rPr lang="en-US" dirty="0"/>
              <a:t> are smelly (stench)</a:t>
            </a:r>
          </a:p>
          <a:p>
            <a:pPr lvl="1"/>
            <a:r>
              <a:rPr lang="en-US" dirty="0" smtClean="0"/>
              <a:t>Squares </a:t>
            </a:r>
            <a:r>
              <a:rPr lang="en-US" dirty="0"/>
              <a:t>adjacent to pit are breezy</a:t>
            </a:r>
          </a:p>
          <a:p>
            <a:pPr lvl="1"/>
            <a:r>
              <a:rPr lang="en-US" dirty="0" smtClean="0"/>
              <a:t>Glitter if </a:t>
            </a:r>
            <a:r>
              <a:rPr lang="en-US" dirty="0"/>
              <a:t>gold is in the same square</a:t>
            </a:r>
          </a:p>
          <a:p>
            <a:pPr lvl="1"/>
            <a:r>
              <a:rPr lang="en-US" dirty="0" smtClean="0"/>
              <a:t>Shooting </a:t>
            </a:r>
            <a:r>
              <a:rPr lang="en-US" dirty="0"/>
              <a:t>kills </a:t>
            </a:r>
            <a:r>
              <a:rPr lang="en-US" dirty="0" err="1"/>
              <a:t>wumpus</a:t>
            </a:r>
            <a:r>
              <a:rPr lang="en-US" dirty="0"/>
              <a:t> if you are facing it</a:t>
            </a:r>
          </a:p>
          <a:p>
            <a:pPr lvl="1"/>
            <a:r>
              <a:rPr lang="en-US" dirty="0" smtClean="0"/>
              <a:t>Shooting </a:t>
            </a:r>
            <a:r>
              <a:rPr lang="en-US" dirty="0"/>
              <a:t>uses up the only arrow</a:t>
            </a:r>
          </a:p>
          <a:p>
            <a:pPr lvl="1"/>
            <a:r>
              <a:rPr lang="en-US" dirty="0" smtClean="0"/>
              <a:t>Grabbing </a:t>
            </a:r>
            <a:r>
              <a:rPr lang="en-US" dirty="0"/>
              <a:t>picks up gold if in same square</a:t>
            </a:r>
          </a:p>
          <a:p>
            <a:pPr lvl="1"/>
            <a:r>
              <a:rPr lang="en-US" dirty="0" smtClean="0"/>
              <a:t>Releasing </a:t>
            </a:r>
            <a:r>
              <a:rPr lang="en-US" dirty="0"/>
              <a:t>drops the gold in same square</a:t>
            </a:r>
          </a:p>
          <a:p>
            <a:r>
              <a:rPr lang="en-US" b="1" dirty="0" smtClean="0"/>
              <a:t>Sensors</a:t>
            </a:r>
            <a:r>
              <a:rPr lang="en-US" dirty="0"/>
              <a:t>: Stench, Breeze, Glitter, Bump, Scream</a:t>
            </a:r>
          </a:p>
          <a:p>
            <a:r>
              <a:rPr lang="en-US" b="1" dirty="0" smtClean="0"/>
              <a:t>Actuators</a:t>
            </a:r>
            <a:r>
              <a:rPr lang="en-US" dirty="0"/>
              <a:t>: Left turn, Right turn, Forward, Grab, </a:t>
            </a:r>
            <a:r>
              <a:rPr lang="en-US" dirty="0" smtClean="0"/>
              <a:t>Release, Shoot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 l="2985" r="7829"/>
          <a:stretch/>
        </p:blipFill>
        <p:spPr bwMode="auto">
          <a:xfrm>
            <a:off x="8145195" y="1825625"/>
            <a:ext cx="3208606" cy="381789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135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671" y="1690688"/>
            <a:ext cx="5181600" cy="507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15197" y="2278966"/>
            <a:ext cx="259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agent always starts in the field [1,1]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Agent’s task is to find the gold, return to the field [1,1] and climb out of the cave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25366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Agent in a </a:t>
            </a:r>
            <a:r>
              <a:rPr lang="en-US" dirty="0" err="1"/>
              <a:t>Wumpus</a:t>
            </a:r>
            <a:r>
              <a:rPr lang="en-US" dirty="0"/>
              <a:t> world: Percepts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agent perceives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stench</a:t>
            </a:r>
            <a:r>
              <a:rPr lang="en-US" sz="2000" dirty="0"/>
              <a:t> in the square containing the </a:t>
            </a:r>
            <a:r>
              <a:rPr lang="en-US" sz="2000" dirty="0" err="1"/>
              <a:t>Wumpus</a:t>
            </a:r>
            <a:r>
              <a:rPr lang="en-US" sz="2000" dirty="0"/>
              <a:t> and in the adjacent squares (not diagonally)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breeze</a:t>
            </a:r>
            <a:r>
              <a:rPr lang="en-US" sz="2000" dirty="0"/>
              <a:t> in the squares adjacent to a pit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glitter</a:t>
            </a:r>
            <a:r>
              <a:rPr lang="en-US" sz="2000" dirty="0"/>
              <a:t> in the square where the gold is 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bump</a:t>
            </a:r>
            <a:r>
              <a:rPr lang="en-US" sz="2000" dirty="0"/>
              <a:t>, if it walks into a wall </a:t>
            </a:r>
          </a:p>
          <a:p>
            <a:pPr lvl="1"/>
            <a:r>
              <a:rPr lang="en-US" sz="2000" dirty="0"/>
              <a:t>a woeful </a:t>
            </a:r>
            <a:r>
              <a:rPr lang="en-US" sz="2000" b="1" dirty="0"/>
              <a:t>scream</a:t>
            </a:r>
            <a:r>
              <a:rPr lang="en-US" sz="2000" dirty="0"/>
              <a:t> everywhere in the cave, if the </a:t>
            </a:r>
            <a:r>
              <a:rPr lang="en-US" sz="2000" dirty="0" err="1"/>
              <a:t>Wumpus</a:t>
            </a:r>
            <a:r>
              <a:rPr lang="en-US" sz="2000" dirty="0"/>
              <a:t> is killed</a:t>
            </a:r>
          </a:p>
          <a:p>
            <a:r>
              <a:rPr lang="en-US" sz="2400" dirty="0"/>
              <a:t>The percepts are given as a five-symbol list. If there is a stench and a breeze, but no glitter, no bump, and no scream, the percept is </a:t>
            </a:r>
          </a:p>
          <a:p>
            <a:pPr marL="0" indent="0" algn="ctr">
              <a:buNone/>
            </a:pPr>
            <a:r>
              <a:rPr lang="en-US" sz="2400" dirty="0"/>
              <a:t>[Stench, Breeze, None, None, None] </a:t>
            </a:r>
          </a:p>
          <a:p>
            <a:r>
              <a:rPr lang="en-US" sz="2400" dirty="0"/>
              <a:t>The agent cannot perceive its own location</a:t>
            </a:r>
          </a:p>
        </p:txBody>
      </p:sp>
    </p:spTree>
    <p:extLst>
      <p:ext uri="{BB962C8B-B14F-4D97-AF65-F5344CB8AC3E}">
        <p14:creationId xmlns:p14="http://schemas.microsoft.com/office/powerpoint/2010/main" val="23914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in a </a:t>
            </a:r>
            <a:r>
              <a:rPr lang="en-US" dirty="0" err="1"/>
              <a:t>Wumpus</a:t>
            </a:r>
            <a:r>
              <a:rPr lang="en-US" dirty="0"/>
              <a:t> </a:t>
            </a:r>
            <a:r>
              <a:rPr lang="en-US" dirty="0" smtClean="0"/>
              <a:t>world: </a:t>
            </a:r>
            <a:r>
              <a:rPr lang="en-US" altLang="fi-FI" dirty="0" smtClean="0"/>
              <a:t>Actions</a:t>
            </a:r>
            <a:endParaRPr lang="en-US" altLang="fi-FI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fi-FI" b="1" dirty="0"/>
              <a:t>go forward </a:t>
            </a:r>
          </a:p>
          <a:p>
            <a:r>
              <a:rPr lang="en-US" altLang="fi-FI" b="1" dirty="0"/>
              <a:t>turn right</a:t>
            </a:r>
            <a:r>
              <a:rPr lang="en-US" altLang="fi-FI" dirty="0"/>
              <a:t> 90 degrees</a:t>
            </a:r>
          </a:p>
          <a:p>
            <a:r>
              <a:rPr lang="en-US" altLang="fi-FI" b="1" dirty="0"/>
              <a:t>turn left</a:t>
            </a:r>
            <a:r>
              <a:rPr lang="en-US" altLang="fi-FI" dirty="0"/>
              <a:t> 90 degrees</a:t>
            </a:r>
          </a:p>
          <a:p>
            <a:r>
              <a:rPr lang="en-US" altLang="fi-FI" b="1" dirty="0"/>
              <a:t>grab</a:t>
            </a:r>
            <a:r>
              <a:rPr lang="en-US" altLang="fi-FI" dirty="0"/>
              <a:t>: Pick up an object that’s in the same square as the agent</a:t>
            </a:r>
          </a:p>
          <a:p>
            <a:r>
              <a:rPr lang="en-US" altLang="fi-FI" b="1" dirty="0"/>
              <a:t>shoot</a:t>
            </a:r>
            <a:r>
              <a:rPr lang="en-US" altLang="fi-FI" dirty="0"/>
              <a:t>: Fire an arrow in a straight line in the direction the agent is facing. It continues until it hits and kills the </a:t>
            </a:r>
            <a:r>
              <a:rPr lang="en-US" altLang="fi-FI" dirty="0" err="1"/>
              <a:t>Wumpus</a:t>
            </a:r>
            <a:r>
              <a:rPr lang="en-US" altLang="fi-FI" dirty="0"/>
              <a:t> or hits the outer wall. The agent has only one arrow, so only the first shoot action has any effect </a:t>
            </a:r>
          </a:p>
          <a:p>
            <a:r>
              <a:rPr lang="en-US" altLang="fi-FI" b="1" dirty="0"/>
              <a:t>climb</a:t>
            </a:r>
            <a:r>
              <a:rPr lang="en-US" altLang="fi-FI" dirty="0"/>
              <a:t> is used to leave the cave and is only effective in the start square</a:t>
            </a:r>
          </a:p>
          <a:p>
            <a:r>
              <a:rPr lang="en-US" altLang="fi-FI" b="1" dirty="0"/>
              <a:t>die</a:t>
            </a:r>
            <a:r>
              <a:rPr lang="en-US" altLang="fi-FI" dirty="0"/>
              <a:t>: This action automatically and irretrievably happens if the agent enters a square with a pit or a live </a:t>
            </a:r>
            <a:r>
              <a:rPr lang="en-US" altLang="fi-FI" dirty="0" err="1"/>
              <a:t>Wumpus</a:t>
            </a:r>
            <a:endParaRPr lang="en-US" altLang="fi-FI" dirty="0"/>
          </a:p>
        </p:txBody>
      </p:sp>
    </p:spTree>
    <p:extLst>
      <p:ext uri="{BB962C8B-B14F-4D97-AF65-F5344CB8AC3E}">
        <p14:creationId xmlns:p14="http://schemas.microsoft.com/office/powerpoint/2010/main" val="13300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in a </a:t>
            </a:r>
            <a:r>
              <a:rPr lang="en-US" dirty="0" err="1"/>
              <a:t>Wumpus</a:t>
            </a:r>
            <a:r>
              <a:rPr lang="en-US" dirty="0"/>
              <a:t> </a:t>
            </a:r>
            <a:r>
              <a:rPr lang="en-US" dirty="0" smtClean="0"/>
              <a:t>world : </a:t>
            </a:r>
            <a:r>
              <a:rPr lang="en-US" altLang="fi-FI" dirty="0" smtClean="0"/>
              <a:t>Goal</a:t>
            </a:r>
            <a:endParaRPr lang="en-US" altLang="fi-FI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fi-FI" dirty="0"/>
              <a:t>	The agent’s goal is to find the gold and bring it back to the start square as quickly as possible, without getting killed</a:t>
            </a:r>
          </a:p>
          <a:p>
            <a:pPr lvl="1"/>
            <a:r>
              <a:rPr lang="en-US" altLang="fi-FI" sz="2800" dirty="0">
                <a:ea typeface="ＭＳ Ｐゴシック" panose="020B0600070205080204" pitchFamily="34" charset="-128"/>
              </a:rPr>
              <a:t>1,000 points reward for climbing out of the cave with the gold</a:t>
            </a:r>
          </a:p>
          <a:p>
            <a:pPr lvl="1"/>
            <a:r>
              <a:rPr lang="en-US" altLang="fi-FI" sz="2800" dirty="0">
                <a:ea typeface="ＭＳ Ｐゴシック" panose="020B0600070205080204" pitchFamily="34" charset="-128"/>
              </a:rPr>
              <a:t>1 point deducted for every action taken</a:t>
            </a:r>
          </a:p>
          <a:p>
            <a:pPr lvl="1"/>
            <a:r>
              <a:rPr lang="en-US" altLang="fi-FI" sz="2800" dirty="0">
                <a:ea typeface="ＭＳ Ｐゴシック" panose="020B0600070205080204" pitchFamily="34" charset="-128"/>
              </a:rPr>
              <a:t>10,000 points penalty for getting killed</a:t>
            </a:r>
            <a:endParaRPr lang="en-US" altLang="fi-FI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1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/>
              <a:t>Wumpus world characterization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altLang="fi-FI" b="1" dirty="0"/>
              <a:t>Fully </a:t>
            </a:r>
            <a:r>
              <a:rPr lang="en-US" altLang="fi-FI" b="1" dirty="0" smtClean="0"/>
              <a:t>Observable:</a:t>
            </a:r>
            <a:r>
              <a:rPr lang="en-US" altLang="fi-FI" dirty="0" smtClean="0"/>
              <a:t> </a:t>
            </a:r>
          </a:p>
          <a:p>
            <a:pPr marL="800100" lvl="1" indent="-342900"/>
            <a:r>
              <a:rPr lang="en-US" altLang="fi-FI" dirty="0" smtClean="0"/>
              <a:t>No – only </a:t>
            </a:r>
            <a:r>
              <a:rPr lang="en-US" altLang="fi-FI" dirty="0" smtClean="0">
                <a:solidFill>
                  <a:schemeClr val="accent2"/>
                </a:solidFill>
              </a:rPr>
              <a:t>local</a:t>
            </a:r>
            <a:r>
              <a:rPr lang="en-US" altLang="fi-FI" dirty="0" smtClean="0"/>
              <a:t> perception</a:t>
            </a:r>
          </a:p>
          <a:p>
            <a:pPr marL="342900" indent="-342900"/>
            <a:r>
              <a:rPr lang="en-US" altLang="fi-FI" b="1" dirty="0" smtClean="0"/>
              <a:t>Deterministic: </a:t>
            </a:r>
          </a:p>
          <a:p>
            <a:pPr marL="800100" lvl="1" indent="-342900"/>
            <a:r>
              <a:rPr lang="en-US" altLang="fi-FI" dirty="0" smtClean="0"/>
              <a:t>Yes </a:t>
            </a:r>
            <a:r>
              <a:rPr lang="en-US" altLang="fi-FI" dirty="0"/>
              <a:t>– outcomes exactly specified</a:t>
            </a:r>
          </a:p>
          <a:p>
            <a:pPr marL="342900" indent="-342900"/>
            <a:r>
              <a:rPr lang="en-US" altLang="fi-FI" b="1" dirty="0" smtClean="0"/>
              <a:t>Static:</a:t>
            </a:r>
            <a:r>
              <a:rPr lang="en-US" altLang="fi-FI" dirty="0" smtClean="0"/>
              <a:t>  </a:t>
            </a:r>
          </a:p>
          <a:p>
            <a:pPr marL="800100" lvl="1" indent="-342900"/>
            <a:r>
              <a:rPr lang="en-US" altLang="fi-FI" dirty="0" smtClean="0"/>
              <a:t>Yes </a:t>
            </a:r>
            <a:r>
              <a:rPr lang="en-US" altLang="fi-FI" dirty="0"/>
              <a:t>– </a:t>
            </a:r>
            <a:r>
              <a:rPr lang="en-US" altLang="fi-FI" dirty="0" err="1"/>
              <a:t>Wumpus</a:t>
            </a:r>
            <a:r>
              <a:rPr lang="en-US" altLang="fi-FI" dirty="0"/>
              <a:t> and Pits do not move</a:t>
            </a:r>
          </a:p>
          <a:p>
            <a:pPr marL="342900" indent="-342900"/>
            <a:r>
              <a:rPr lang="en-US" altLang="fi-FI" b="1" dirty="0" smtClean="0"/>
              <a:t>Discrete:</a:t>
            </a:r>
            <a:r>
              <a:rPr lang="en-US" altLang="fi-FI" dirty="0" smtClean="0"/>
              <a:t> </a:t>
            </a:r>
          </a:p>
          <a:p>
            <a:pPr marL="800100" lvl="1" indent="-342900"/>
            <a:r>
              <a:rPr lang="en-US" altLang="fi-FI" dirty="0" smtClean="0"/>
              <a:t>Yes</a:t>
            </a:r>
            <a:endParaRPr lang="en-US" altLang="fi-FI" dirty="0"/>
          </a:p>
          <a:p>
            <a:pPr marL="342900" indent="-342900"/>
            <a:r>
              <a:rPr lang="en-US" altLang="fi-FI" b="1" dirty="0" smtClean="0"/>
              <a:t>Single-agent:</a:t>
            </a:r>
            <a:r>
              <a:rPr lang="en-US" altLang="fi-FI" dirty="0" smtClean="0"/>
              <a:t> </a:t>
            </a:r>
          </a:p>
          <a:p>
            <a:pPr marL="800100" lvl="1" indent="-342900"/>
            <a:r>
              <a:rPr lang="en-US" altLang="fi-FI" dirty="0" smtClean="0"/>
              <a:t>Yes </a:t>
            </a:r>
            <a:r>
              <a:rPr lang="en-US" altLang="fi-FI" dirty="0"/>
              <a:t>– </a:t>
            </a:r>
            <a:r>
              <a:rPr lang="en-US" altLang="fi-FI" dirty="0" err="1"/>
              <a:t>Wumpus</a:t>
            </a:r>
            <a:r>
              <a:rPr lang="en-US" altLang="fi-FI" dirty="0"/>
              <a:t> is essentially a natural feature</a:t>
            </a:r>
          </a:p>
        </p:txBody>
      </p:sp>
    </p:spTree>
    <p:extLst>
      <p:ext uri="{BB962C8B-B14F-4D97-AF65-F5344CB8AC3E}">
        <p14:creationId xmlns:p14="http://schemas.microsoft.com/office/powerpoint/2010/main" val="150769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/>
              <a:t>Exploring a wumpus world</a:t>
            </a:r>
          </a:p>
        </p:txBody>
      </p:sp>
      <p:pic>
        <p:nvPicPr>
          <p:cNvPr id="51203" name="Picture 3" descr="wumpus-seq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4" y="1687561"/>
            <a:ext cx="3615397" cy="36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8534400" y="2473325"/>
            <a:ext cx="1319592" cy="160043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A	agent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B	breeze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G	glitter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OK	safe cell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P	pit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S	stench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W	wumpus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542671"/>
            <a:ext cx="10515600" cy="1096113"/>
          </a:xfrm>
        </p:spPr>
        <p:txBody>
          <a:bodyPr>
            <a:normAutofit fontScale="77500" lnSpcReduction="20000"/>
          </a:bodyPr>
          <a:lstStyle/>
          <a:p>
            <a:pPr marL="342900" indent="-342900"/>
            <a:r>
              <a:rPr lang="en-US" dirty="0"/>
              <a:t>Agent’s initial knowledge: Agent in [1,1] ; and [1,1] is a safe square</a:t>
            </a:r>
          </a:p>
          <a:p>
            <a:pPr marL="342900" indent="-342900"/>
            <a:r>
              <a:rPr lang="en-US" dirty="0"/>
              <a:t>The initial situation, after percept is [None, None, None, None, None] in (1,1)</a:t>
            </a:r>
          </a:p>
          <a:p>
            <a:pPr marL="342900" indent="-342900"/>
            <a:r>
              <a:rPr lang="en-US" dirty="0"/>
              <a:t>So agent concludes that [1,2] and [2,1], are free of dangers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/>
              <a:t>Exploring a wumpus world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860479"/>
            <a:ext cx="10515600" cy="674687"/>
          </a:xfrm>
        </p:spPr>
        <p:txBody>
          <a:bodyPr/>
          <a:lstStyle/>
          <a:p>
            <a:r>
              <a:rPr lang="en-US" dirty="0"/>
              <a:t>After one move, with percept [None, Breeze, None, None, None]</a:t>
            </a:r>
          </a:p>
          <a:p>
            <a:endParaRPr lang="en-US" dirty="0"/>
          </a:p>
        </p:txBody>
      </p:sp>
      <p:pic>
        <p:nvPicPr>
          <p:cNvPr id="53251" name="Picture 3" descr="wumpus-seq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391" y="1772279"/>
            <a:ext cx="3629464" cy="364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8534400" y="2473325"/>
            <a:ext cx="1319592" cy="160043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A	agent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B	breeze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G	glitter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OK	safe cell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P	pit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S	stench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W	wumpus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377737" y="6198802"/>
              <a:ext cx="7270920" cy="762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8377" y="6189442"/>
                <a:ext cx="7289640" cy="78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1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Knowledge-based agents</a:t>
            </a:r>
          </a:p>
          <a:p>
            <a:r>
              <a:rPr lang="en-US" dirty="0" err="1" smtClean="0"/>
              <a:t>Wumpus</a:t>
            </a:r>
            <a:r>
              <a:rPr lang="en-US" dirty="0" smtClean="0"/>
              <a:t> </a:t>
            </a:r>
            <a:r>
              <a:rPr lang="en-US" dirty="0"/>
              <a:t>world</a:t>
            </a:r>
          </a:p>
          <a:p>
            <a:r>
              <a:rPr lang="en-US" dirty="0" smtClean="0"/>
              <a:t>Logic </a:t>
            </a:r>
            <a:r>
              <a:rPr lang="en-US" dirty="0"/>
              <a:t>in </a:t>
            </a:r>
            <a:r>
              <a:rPr lang="en-US" dirty="0" smtClean="0"/>
              <a:t>general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/>
              <a:t>Exploring a wumpus world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690202"/>
            <a:ext cx="10515600" cy="8512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 there must be a pit in a neighboring square.</a:t>
            </a:r>
          </a:p>
          <a:p>
            <a:r>
              <a:rPr lang="en-US" dirty="0"/>
              <a:t>Either [2, 2] or </a:t>
            </a:r>
            <a:r>
              <a:rPr lang="en-US" dirty="0" smtClean="0"/>
              <a:t>[1,3]; </a:t>
            </a:r>
            <a:r>
              <a:rPr lang="en-US" dirty="0"/>
              <a:t>or both</a:t>
            </a:r>
          </a:p>
          <a:p>
            <a:endParaRPr lang="en-US" dirty="0"/>
          </a:p>
        </p:txBody>
      </p:sp>
      <p:pic>
        <p:nvPicPr>
          <p:cNvPr id="55299" name="Picture 3" descr="wumpus-seq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5" y="1687561"/>
            <a:ext cx="3840480" cy="385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8534400" y="2473325"/>
            <a:ext cx="1319592" cy="160043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A	agent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B	breeze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G	glitter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OK	safe cell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P	pit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S	stench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W	wumpus</a:t>
            </a:r>
          </a:p>
        </p:txBody>
      </p:sp>
    </p:spTree>
    <p:extLst>
      <p:ext uri="{BB962C8B-B14F-4D97-AF65-F5344CB8AC3E}">
        <p14:creationId xmlns:p14="http://schemas.microsoft.com/office/powerpoint/2010/main" val="799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/>
              <a:t>Exploring a wumpus world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781823"/>
            <a:ext cx="10515600" cy="875716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n-US" dirty="0"/>
              <a:t>After the third move, with percept [Stench, None, None, None, None]. </a:t>
            </a:r>
          </a:p>
          <a:p>
            <a:pPr marL="342900" indent="-342900"/>
            <a:r>
              <a:rPr lang="en-US" dirty="0"/>
              <a:t>The stench in </a:t>
            </a:r>
            <a:r>
              <a:rPr lang="en-US" dirty="0" smtClean="0"/>
              <a:t>[2,1] </a:t>
            </a:r>
            <a:r>
              <a:rPr lang="en-US" dirty="0"/>
              <a:t>means that there must be a </a:t>
            </a:r>
            <a:r>
              <a:rPr lang="en-US" dirty="0" err="1"/>
              <a:t>wumpus</a:t>
            </a:r>
            <a:r>
              <a:rPr lang="en-US" dirty="0"/>
              <a:t> nearby.</a:t>
            </a:r>
          </a:p>
          <a:p>
            <a:endParaRPr lang="en-US" dirty="0"/>
          </a:p>
        </p:txBody>
      </p:sp>
      <p:pic>
        <p:nvPicPr>
          <p:cNvPr id="57347" name="Picture 3" descr="wumpus-seq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245" y="1690688"/>
            <a:ext cx="3832675" cy="384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8534400" y="2473325"/>
            <a:ext cx="1319592" cy="160043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A	agent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B	breeze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G	glitter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OK	safe cell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P	pit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S	stench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W	wumpus</a:t>
            </a:r>
          </a:p>
        </p:txBody>
      </p:sp>
    </p:spTree>
    <p:extLst>
      <p:ext uri="{BB962C8B-B14F-4D97-AF65-F5344CB8AC3E}">
        <p14:creationId xmlns:p14="http://schemas.microsoft.com/office/powerpoint/2010/main" val="4853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/>
              <a:t>Exploring a wumpus world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635256"/>
            <a:ext cx="10515600" cy="1122926"/>
          </a:xfrm>
        </p:spPr>
        <p:txBody>
          <a:bodyPr>
            <a:normAutofit fontScale="70000" lnSpcReduction="20000"/>
          </a:bodyPr>
          <a:lstStyle/>
          <a:p>
            <a:pPr marL="342900" indent="-342900"/>
            <a:r>
              <a:rPr lang="en-US" dirty="0"/>
              <a:t>But </a:t>
            </a:r>
            <a:r>
              <a:rPr lang="en-US" dirty="0" err="1" smtClean="0"/>
              <a:t>Wumpus</a:t>
            </a:r>
            <a:r>
              <a:rPr lang="en-US" dirty="0" smtClean="0"/>
              <a:t> </a:t>
            </a:r>
            <a:r>
              <a:rPr lang="en-US" dirty="0"/>
              <a:t>cannot be in [2,2] (the agent would have detected a stench when it was in </a:t>
            </a:r>
            <a:r>
              <a:rPr lang="en-US" dirty="0" smtClean="0"/>
              <a:t>[1,2]). </a:t>
            </a:r>
            <a:endParaRPr lang="en-US" dirty="0"/>
          </a:p>
          <a:p>
            <a:pPr marL="342900" indent="-342900"/>
            <a:r>
              <a:rPr lang="en-US" dirty="0"/>
              <a:t>Similarly, the lack of a breeze </a:t>
            </a:r>
            <a:r>
              <a:rPr lang="en-US"/>
              <a:t>in </a:t>
            </a:r>
            <a:r>
              <a:rPr lang="en-US" smtClean="0"/>
              <a:t>[2,1] </a:t>
            </a:r>
            <a:r>
              <a:rPr lang="en-US" dirty="0"/>
              <a:t>implies that there is no pit in [2,2].</a:t>
            </a:r>
          </a:p>
          <a:p>
            <a:pPr marL="342900" indent="-342900"/>
            <a:r>
              <a:rPr lang="en-US" dirty="0"/>
              <a:t>So pit must be in </a:t>
            </a:r>
            <a:r>
              <a:rPr lang="en-US" dirty="0" smtClean="0"/>
              <a:t>[1,3]</a:t>
            </a:r>
            <a:endParaRPr lang="en-US" dirty="0"/>
          </a:p>
          <a:p>
            <a:endParaRPr lang="en-US" dirty="0"/>
          </a:p>
        </p:txBody>
      </p:sp>
      <p:pic>
        <p:nvPicPr>
          <p:cNvPr id="59395" name="Picture 3" descr="wumpus-seq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204" y="1690688"/>
            <a:ext cx="3728123" cy="374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8534400" y="2473325"/>
            <a:ext cx="1319592" cy="160043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A	agent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B	breeze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G	glitter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OK	safe cell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P	pit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S	stench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W	wumpus</a:t>
            </a:r>
          </a:p>
        </p:txBody>
      </p:sp>
    </p:spTree>
    <p:extLst>
      <p:ext uri="{BB962C8B-B14F-4D97-AF65-F5344CB8AC3E}">
        <p14:creationId xmlns:p14="http://schemas.microsoft.com/office/powerpoint/2010/main" val="5726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/>
              <a:t>Exploring a wumpus world</a:t>
            </a:r>
          </a:p>
        </p:txBody>
      </p:sp>
      <p:pic>
        <p:nvPicPr>
          <p:cNvPr id="61443" name="Picture 3" descr="wumpus-seq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688" y="1910030"/>
            <a:ext cx="4110624" cy="412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8534400" y="2473325"/>
            <a:ext cx="1319592" cy="160043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A	agent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B	breeze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G	glitter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OK	safe cell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P	pit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S	stench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W	wumpus</a:t>
            </a:r>
          </a:p>
        </p:txBody>
      </p:sp>
    </p:spTree>
    <p:extLst>
      <p:ext uri="{BB962C8B-B14F-4D97-AF65-F5344CB8AC3E}">
        <p14:creationId xmlns:p14="http://schemas.microsoft.com/office/powerpoint/2010/main" val="369093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/>
              <a:t>Exploring a wumpus world</a:t>
            </a:r>
          </a:p>
        </p:txBody>
      </p:sp>
      <p:pic>
        <p:nvPicPr>
          <p:cNvPr id="63491" name="Picture 3" descr="wumpus-seq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101" y="1873568"/>
            <a:ext cx="4076038" cy="4091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8534400" y="2473325"/>
            <a:ext cx="1319592" cy="160043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A	agent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B	breeze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G	glitter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OK	safe cell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P	pit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S	stench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W	wumpus</a:t>
            </a:r>
          </a:p>
        </p:txBody>
      </p:sp>
    </p:spTree>
    <p:extLst>
      <p:ext uri="{BB962C8B-B14F-4D97-AF65-F5344CB8AC3E}">
        <p14:creationId xmlns:p14="http://schemas.microsoft.com/office/powerpoint/2010/main" val="111866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/>
              <a:t>Exploring a wumpus world</a:t>
            </a:r>
          </a:p>
        </p:txBody>
      </p:sp>
      <p:pic>
        <p:nvPicPr>
          <p:cNvPr id="65539" name="Picture 3" descr="wumpus-seq7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36" y="1690688"/>
            <a:ext cx="3910328" cy="39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8534400" y="2473325"/>
            <a:ext cx="1319592" cy="160043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A	agent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B	breeze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G	glitter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OK	safe cell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P	pit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S	stench</a:t>
            </a:r>
          </a:p>
          <a:p>
            <a:pPr eaLnBrk="1" hangingPunct="1"/>
            <a:r>
              <a:rPr lang="en-US" altLang="fi-FI" sz="1400">
                <a:latin typeface="Arial" panose="020B0604020202020204" pitchFamily="34" charset="0"/>
              </a:rPr>
              <a:t>W	wumpus</a:t>
            </a:r>
          </a:p>
        </p:txBody>
      </p:sp>
    </p:spTree>
    <p:extLst>
      <p:ext uri="{BB962C8B-B14F-4D97-AF65-F5344CB8AC3E}">
        <p14:creationId xmlns:p14="http://schemas.microsoft.com/office/powerpoint/2010/main" val="208255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/>
              <a:t>Representing Knowledge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r>
              <a:rPr lang="en-US" dirty="0"/>
              <a:t>The agent that solves the </a:t>
            </a:r>
            <a:r>
              <a:rPr lang="en-US" dirty="0" err="1"/>
              <a:t>wumpus</a:t>
            </a:r>
            <a:r>
              <a:rPr lang="en-US" dirty="0"/>
              <a:t> world can most effectively be implemented by a knowledge-based approach</a:t>
            </a:r>
          </a:p>
          <a:p>
            <a:r>
              <a:rPr lang="en-US" dirty="0"/>
              <a:t>Need to represent states and actions, update internal representations, deduce hidden properties and appropriate actions</a:t>
            </a:r>
          </a:p>
          <a:p>
            <a:r>
              <a:rPr lang="en-US" dirty="0"/>
              <a:t>Need a formal representation for the KB</a:t>
            </a:r>
          </a:p>
          <a:p>
            <a:r>
              <a:rPr lang="en-US" dirty="0"/>
              <a:t>And a way to reason about that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70976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/>
              <a:t>Logic in general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1775" indent="-231775"/>
            <a:r>
              <a:rPr lang="en-US" altLang="fi-FI" b="1" dirty="0"/>
              <a:t>Logics</a:t>
            </a:r>
            <a:r>
              <a:rPr lang="en-US" altLang="fi-FI" dirty="0"/>
              <a:t> are formal languages for representing information such that conclusions can be drawn</a:t>
            </a:r>
          </a:p>
          <a:p>
            <a:pPr marL="231775" indent="-231775"/>
            <a:r>
              <a:rPr lang="en-US" altLang="fi-FI" b="1" dirty="0"/>
              <a:t>Syntax</a:t>
            </a:r>
            <a:r>
              <a:rPr lang="en-US" altLang="fi-FI" dirty="0"/>
              <a:t> defines the sentences in the language</a:t>
            </a:r>
          </a:p>
          <a:p>
            <a:pPr marL="231775" indent="-231775"/>
            <a:r>
              <a:rPr lang="en-US" altLang="fi-FI" b="1" dirty="0"/>
              <a:t>Semantics</a:t>
            </a:r>
            <a:r>
              <a:rPr lang="en-US" altLang="fi-FI" dirty="0"/>
              <a:t> define the "meaning" of sentences</a:t>
            </a:r>
          </a:p>
          <a:p>
            <a:pPr marL="573088" lvl="1"/>
            <a:r>
              <a:rPr lang="en-US" altLang="fi-FI" sz="2800" dirty="0">
                <a:ea typeface="ＭＳ Ｐゴシック" panose="020B0600070205080204" pitchFamily="34" charset="-128"/>
              </a:rPr>
              <a:t>i.e., define </a:t>
            </a:r>
            <a:r>
              <a:rPr lang="en-US" altLang="fi-FI" sz="2800" b="1" dirty="0">
                <a:ea typeface="ＭＳ Ｐゴシック" panose="020B0600070205080204" pitchFamily="34" charset="-128"/>
              </a:rPr>
              <a:t>truth</a:t>
            </a:r>
            <a:r>
              <a:rPr lang="en-US" altLang="fi-FI" sz="2800" dirty="0">
                <a:ea typeface="ＭＳ Ｐゴシック" panose="020B0600070205080204" pitchFamily="34" charset="-128"/>
              </a:rPr>
              <a:t> of a sentence in a world</a:t>
            </a:r>
          </a:p>
          <a:p>
            <a:pPr marL="231775" indent="-231775"/>
            <a:r>
              <a:rPr lang="en-US" altLang="fi-FI" dirty="0"/>
              <a:t>E.g., the language of arithmetic</a:t>
            </a:r>
          </a:p>
          <a:p>
            <a:pPr marL="573088" lvl="1"/>
            <a:r>
              <a:rPr lang="en-US" altLang="fi-FI" sz="2800" dirty="0">
                <a:ea typeface="ＭＳ Ｐゴシック" panose="020B0600070205080204" pitchFamily="34" charset="-128"/>
              </a:rPr>
              <a:t>x+2 ≥ y is a sentence; x2+y &gt; {} is not a sentence</a:t>
            </a:r>
          </a:p>
          <a:p>
            <a:pPr marL="573088" lvl="1"/>
            <a:r>
              <a:rPr lang="en-US" altLang="fi-FI" sz="2800" dirty="0">
                <a:ea typeface="ＭＳ Ｐゴシック" panose="020B0600070205080204" pitchFamily="34" charset="-128"/>
              </a:rPr>
              <a:t>x+2 ≥ y is true </a:t>
            </a:r>
            <a:r>
              <a:rPr lang="en-US" altLang="fi-FI" sz="2800" dirty="0" err="1">
                <a:ea typeface="ＭＳ Ｐゴシック" panose="020B0600070205080204" pitchFamily="34" charset="-128"/>
              </a:rPr>
              <a:t>iff</a:t>
            </a:r>
            <a:r>
              <a:rPr lang="en-US" altLang="fi-FI" sz="2800" dirty="0">
                <a:ea typeface="ＭＳ Ｐゴシック" panose="020B0600070205080204" pitchFamily="34" charset="-128"/>
              </a:rPr>
              <a:t> the number x+2 is no less than the number y</a:t>
            </a:r>
          </a:p>
          <a:p>
            <a:pPr marL="573088" lvl="1"/>
            <a:r>
              <a:rPr lang="en-US" altLang="fi-FI" sz="2800" dirty="0">
                <a:ea typeface="ＭＳ Ｐゴシック" panose="020B0600070205080204" pitchFamily="34" charset="-128"/>
              </a:rPr>
              <a:t>x+2 ≥ y is true in a world where x = 7, y = 1</a:t>
            </a:r>
          </a:p>
          <a:p>
            <a:pPr marL="573088" lvl="1"/>
            <a:r>
              <a:rPr lang="en-US" altLang="fi-FI" sz="2800" dirty="0">
                <a:ea typeface="ＭＳ Ｐゴシック" panose="020B0600070205080204" pitchFamily="34" charset="-128"/>
              </a:rPr>
              <a:t>x+2 ≥ y is false in a world where x = 0, y = 6</a:t>
            </a:r>
          </a:p>
        </p:txBody>
      </p:sp>
    </p:spTree>
    <p:extLst>
      <p:ext uri="{BB962C8B-B14F-4D97-AF65-F5344CB8AC3E}">
        <p14:creationId xmlns:p14="http://schemas.microsoft.com/office/powerpoint/2010/main" val="39884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Representation, reasoning, and logic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object of knowledge representation is to express knowledge in a computer-tractable form, so that agents can perform well. </a:t>
            </a:r>
          </a:p>
          <a:p>
            <a:r>
              <a:rPr lang="en-US" dirty="0"/>
              <a:t>A knowledge representation language is defined by: </a:t>
            </a:r>
          </a:p>
          <a:p>
            <a:pPr lvl="1"/>
            <a:r>
              <a:rPr lang="en-US" dirty="0"/>
              <a:t> its </a:t>
            </a:r>
            <a:r>
              <a:rPr lang="en-US" b="1" dirty="0"/>
              <a:t>syntax,</a:t>
            </a:r>
            <a:r>
              <a:rPr lang="en-US" dirty="0"/>
              <a:t> which defines all possible sequences of symbols that constitute sentences of the language.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 its </a:t>
            </a:r>
            <a:r>
              <a:rPr lang="en-US" b="1" dirty="0" smtClean="0"/>
              <a:t>semantics</a:t>
            </a:r>
            <a:r>
              <a:rPr lang="en-US" dirty="0" smtClean="0"/>
              <a:t>, which determines the facts in the world to which the sentences refer.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428B-B216-4C78-ADBD-C7780FEA3E96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Logical agents and environments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715168" y="2459789"/>
            <a:ext cx="8966201" cy="4398211"/>
            <a:chOff x="2209800" y="3194447"/>
            <a:chExt cx="4692252" cy="1434703"/>
          </a:xfrm>
        </p:grpSpPr>
        <p:sp>
          <p:nvSpPr>
            <p:cNvPr id="19" name="AutoShape 7"/>
            <p:cNvSpPr>
              <a:spLocks/>
            </p:cNvSpPr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sz="3200">
                <a:latin typeface="Calibri" pitchFamily="34" charset="0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rot="10800000">
              <a:off x="3327068" y="3556393"/>
              <a:ext cx="1" cy="719532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 sz="3200">
                <a:latin typeface="Calibri" pitchFamily="34" charset="0"/>
              </a:endParaRPr>
            </a:p>
          </p:txBody>
        </p:sp>
        <p:sp>
          <p:nvSpPr>
            <p:cNvPr id="21" name="Rectangle 9"/>
            <p:cNvSpPr>
              <a:spLocks/>
            </p:cNvSpPr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sz="3200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25" name="Group 13"/>
            <p:cNvGrpSpPr>
              <a:grpSpLocks/>
            </p:cNvGrpSpPr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26" name="Rectangle 14"/>
              <p:cNvSpPr>
                <a:spLocks/>
              </p:cNvSpPr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sz="3200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27" name="Rectangle 15"/>
              <p:cNvSpPr>
                <a:spLocks/>
              </p:cNvSpPr>
              <p:nvPr/>
            </p:nvSpPr>
            <p:spPr bwMode="auto">
              <a:xfrm>
                <a:off x="0" y="707"/>
                <a:ext cx="928" cy="1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sz="3200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28" name="AutoShape 16"/>
            <p:cNvSpPr>
              <a:spLocks/>
            </p:cNvSpPr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sz="3200">
                <a:latin typeface="Calibri" pitchFamily="34" charset="0"/>
              </a:endParaRPr>
            </a:p>
          </p:txBody>
        </p:sp>
        <p:sp>
          <p:nvSpPr>
            <p:cNvPr id="29" name="Rectangle 17"/>
            <p:cNvSpPr>
              <a:spLocks/>
            </p:cNvSpPr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3200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 rot="10800000" flipH="1">
              <a:off x="3896915" y="3539368"/>
              <a:ext cx="1859756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 sz="3200">
                <a:latin typeface="Calibri" pitchFamily="34" charset="0"/>
              </a:endParaRP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 sz="3200">
                <a:latin typeface="Calibri" pitchFamily="34" charset="0"/>
              </a:endParaRPr>
            </a:p>
          </p:txBody>
        </p:sp>
        <p:sp>
          <p:nvSpPr>
            <p:cNvPr id="32" name="Rectangle 20"/>
            <p:cNvSpPr>
              <a:spLocks/>
            </p:cNvSpPr>
            <p:nvPr/>
          </p:nvSpPr>
          <p:spPr bwMode="auto">
            <a:xfrm>
              <a:off x="4396977" y="3550084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2400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33" name="Rectangle 21"/>
            <p:cNvSpPr>
              <a:spLocks/>
            </p:cNvSpPr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2400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  <p:sp>
        <p:nvSpPr>
          <p:cNvPr id="37" name="AutoShape 11"/>
          <p:cNvSpPr>
            <a:spLocks/>
          </p:cNvSpPr>
          <p:nvPr/>
        </p:nvSpPr>
        <p:spPr bwMode="auto">
          <a:xfrm>
            <a:off x="2064335" y="3785224"/>
            <a:ext cx="3449066" cy="1580437"/>
          </a:xfrm>
          <a:prstGeom prst="roundRect">
            <a:avLst>
              <a:gd name="adj" fmla="val 28120"/>
            </a:avLst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 sz="3200">
              <a:latin typeface="Calibri" pitchFamily="34" charset="0"/>
            </a:endParaRPr>
          </a:p>
        </p:txBody>
      </p:sp>
      <p:sp>
        <p:nvSpPr>
          <p:cNvPr id="38" name="AutoShape 11"/>
          <p:cNvSpPr>
            <a:spLocks/>
          </p:cNvSpPr>
          <p:nvPr/>
        </p:nvSpPr>
        <p:spPr bwMode="auto">
          <a:xfrm>
            <a:off x="2056313" y="3777203"/>
            <a:ext cx="3449066" cy="808165"/>
          </a:xfrm>
          <a:prstGeom prst="roundRect">
            <a:avLst>
              <a:gd name="adj" fmla="val 28120"/>
            </a:avLst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 sz="3200">
              <a:latin typeface="Calibri" pitchFamily="34" charset="0"/>
            </a:endParaRPr>
          </a:p>
        </p:txBody>
      </p:sp>
      <p:sp>
        <p:nvSpPr>
          <p:cNvPr id="39" name="AutoShape 11"/>
          <p:cNvSpPr>
            <a:spLocks/>
          </p:cNvSpPr>
          <p:nvPr/>
        </p:nvSpPr>
        <p:spPr bwMode="auto">
          <a:xfrm>
            <a:off x="2061660" y="4572000"/>
            <a:ext cx="3449066" cy="777618"/>
          </a:xfrm>
          <a:prstGeom prst="roundRect">
            <a:avLst>
              <a:gd name="adj" fmla="val 28120"/>
            </a:avLst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 sz="3200">
              <a:latin typeface="Calibri" pitchFamily="34" charset="0"/>
            </a:endParaRPr>
          </a:p>
        </p:txBody>
      </p:sp>
      <p:sp>
        <p:nvSpPr>
          <p:cNvPr id="35" name="Rectangle 12"/>
          <p:cNvSpPr>
            <a:spLocks/>
          </p:cNvSpPr>
          <p:nvPr/>
        </p:nvSpPr>
        <p:spPr bwMode="auto">
          <a:xfrm>
            <a:off x="3640752" y="4314969"/>
            <a:ext cx="476721" cy="55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29765" algn="ctr"/>
            <a:r>
              <a:rPr lang="en-US" sz="3200" b="1" dirty="0">
                <a:latin typeface="Calibri" pitchFamily="34" charset="0"/>
                <a:cs typeface="Arial" charset="0"/>
              </a:rPr>
              <a:t>?</a:t>
            </a:r>
          </a:p>
        </p:txBody>
      </p:sp>
      <p:sp>
        <p:nvSpPr>
          <p:cNvPr id="36" name="Rectangle 12"/>
          <p:cNvSpPr>
            <a:spLocks/>
          </p:cNvSpPr>
          <p:nvPr/>
        </p:nvSpPr>
        <p:spPr bwMode="auto">
          <a:xfrm>
            <a:off x="2098844" y="3745488"/>
            <a:ext cx="3408947" cy="11473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29765" algn="ctr">
              <a:lnSpc>
                <a:spcPct val="150000"/>
              </a:lnSpc>
            </a:pPr>
            <a:r>
              <a:rPr lang="en-US" sz="3200" dirty="0">
                <a:latin typeface="Calibri" pitchFamily="34" charset="0"/>
                <a:cs typeface="Arial" charset="0"/>
              </a:rPr>
              <a:t>Knowledge Base</a:t>
            </a:r>
          </a:p>
          <a:p>
            <a:pPr marL="29765" algn="ctr">
              <a:lnSpc>
                <a:spcPct val="150000"/>
              </a:lnSpc>
            </a:pPr>
            <a:r>
              <a:rPr lang="en-US" sz="3200" dirty="0">
                <a:latin typeface="Calibri" pitchFamily="34" charset="0"/>
              </a:rPr>
              <a:t>Inference</a:t>
            </a:r>
            <a:endParaRPr lang="en-US" sz="32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39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Based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Knowledge-based agents</a:t>
            </a:r>
            <a:r>
              <a:rPr lang="en-US" dirty="0"/>
              <a:t> are </a:t>
            </a:r>
            <a:r>
              <a:rPr lang="en-US" dirty="0" smtClean="0"/>
              <a:t>agents </a:t>
            </a:r>
            <a:r>
              <a:rPr lang="en-US" dirty="0"/>
              <a:t>that know about their world and reason about their courses of action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knowledge-based agent</a:t>
            </a:r>
            <a:r>
              <a:rPr lang="en-US" dirty="0"/>
              <a:t> can combine general knowledge with current percepts to infer hidden aspects of the current state prior to selecting actions.</a:t>
            </a:r>
          </a:p>
          <a:p>
            <a:r>
              <a:rPr lang="en-US" b="1" dirty="0"/>
              <a:t>Knowledge base</a:t>
            </a:r>
            <a:r>
              <a:rPr lang="en-US" dirty="0"/>
              <a:t>, or KB is a set of </a:t>
            </a:r>
            <a:r>
              <a:rPr lang="en-US" b="1" dirty="0"/>
              <a:t>sentences </a:t>
            </a:r>
            <a:r>
              <a:rPr lang="en-US" dirty="0"/>
              <a:t>expressed in a language called a </a:t>
            </a:r>
            <a:r>
              <a:rPr lang="en-US" b="1" dirty="0"/>
              <a:t>knowledge representation language </a:t>
            </a:r>
            <a:r>
              <a:rPr lang="en-US" dirty="0"/>
              <a:t>and represents some </a:t>
            </a:r>
            <a:r>
              <a:rPr lang="en-US" dirty="0" smtClean="0"/>
              <a:t>facts </a:t>
            </a:r>
            <a:r>
              <a:rPr lang="en-US" dirty="0"/>
              <a:t>about the world. 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06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Knowledge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63705"/>
            <a:ext cx="10515600" cy="29132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Knowledge base</a:t>
            </a:r>
            <a:r>
              <a:rPr lang="en-US" dirty="0" smtClean="0"/>
              <a:t>: Set of sentences in a formal language</a:t>
            </a:r>
          </a:p>
          <a:p>
            <a:pPr lvl="1">
              <a:defRPr/>
            </a:pPr>
            <a:r>
              <a:rPr lang="en-US" dirty="0" smtClean="0"/>
              <a:t>A database of facts (knowledge)</a:t>
            </a:r>
          </a:p>
          <a:p>
            <a:pPr>
              <a:defRPr/>
            </a:pPr>
            <a:r>
              <a:rPr lang="en-US" b="1" dirty="0" smtClean="0"/>
              <a:t>Inference Engine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Set of </a:t>
            </a:r>
            <a:r>
              <a:rPr lang="en-US" dirty="0" smtClean="0"/>
              <a:t>rules for deducing conclusions </a:t>
            </a:r>
          </a:p>
          <a:p>
            <a:pPr lvl="1">
              <a:defRPr/>
            </a:pPr>
            <a:r>
              <a:rPr lang="en-US" dirty="0" smtClean="0"/>
              <a:t>A database of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1C3A-E35F-4F47-AC31-8949A807FA8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5425" y="1690688"/>
            <a:ext cx="6262981" cy="141612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133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Based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It takes a percept as input and returns an action. </a:t>
            </a:r>
          </a:p>
          <a:p>
            <a:r>
              <a:rPr lang="en-US" sz="2400" dirty="0"/>
              <a:t>The agent maintains a </a:t>
            </a:r>
            <a:r>
              <a:rPr lang="en-US" sz="2400" b="1" dirty="0"/>
              <a:t>knowledge base</a:t>
            </a:r>
            <a:r>
              <a:rPr lang="en-US" sz="2400" dirty="0"/>
              <a:t>, KB, which may initially contain some </a:t>
            </a:r>
            <a:r>
              <a:rPr lang="en-US" sz="2400" b="1" dirty="0"/>
              <a:t>background knowledge. </a:t>
            </a:r>
          </a:p>
          <a:p>
            <a:r>
              <a:rPr lang="en-US" sz="2400" dirty="0"/>
              <a:t>Each time the agent program is called, it does three things. </a:t>
            </a:r>
          </a:p>
          <a:p>
            <a:pPr lvl="1"/>
            <a:r>
              <a:rPr lang="en-US" sz="2000" dirty="0"/>
              <a:t>First, it </a:t>
            </a:r>
            <a:r>
              <a:rPr lang="en-US" sz="2000" b="1" dirty="0"/>
              <a:t>TELLS</a:t>
            </a:r>
            <a:r>
              <a:rPr lang="en-US" sz="2000" dirty="0"/>
              <a:t> the knowledge base what it perceives. </a:t>
            </a:r>
          </a:p>
          <a:p>
            <a:pPr lvl="1"/>
            <a:r>
              <a:rPr lang="en-US" sz="2000" dirty="0"/>
              <a:t>Second, it </a:t>
            </a:r>
            <a:r>
              <a:rPr lang="en-US" sz="2000" b="1" dirty="0"/>
              <a:t>ASKS</a:t>
            </a:r>
            <a:r>
              <a:rPr lang="en-US" sz="2000" dirty="0"/>
              <a:t> the knowledge base what action it should perform. </a:t>
            </a:r>
          </a:p>
          <a:p>
            <a:pPr lvl="2"/>
            <a:r>
              <a:rPr lang="en-US" sz="1800" dirty="0"/>
              <a:t>Reasoning may be done about the current state of the world, about the outcomes of possible action sequences, and so on. </a:t>
            </a:r>
          </a:p>
          <a:p>
            <a:pPr lvl="1"/>
            <a:r>
              <a:rPr lang="en-US" sz="2000" dirty="0"/>
              <a:t>Third, the agent records its choice </a:t>
            </a:r>
            <a:r>
              <a:rPr lang="en-US" sz="2000" dirty="0" smtClean="0"/>
              <a:t>and </a:t>
            </a:r>
            <a:r>
              <a:rPr lang="en-US" sz="2000" dirty="0"/>
              <a:t>executes the action. </a:t>
            </a:r>
          </a:p>
        </p:txBody>
      </p:sp>
    </p:spTree>
    <p:extLst>
      <p:ext uri="{BB962C8B-B14F-4D97-AF65-F5344CB8AC3E}">
        <p14:creationId xmlns:p14="http://schemas.microsoft.com/office/powerpoint/2010/main" val="5578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18" y="2943884"/>
            <a:ext cx="7019501" cy="13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So what do we TELL our knowledge base (KB)?</a:t>
            </a:r>
          </a:p>
          <a:p>
            <a:pPr lvl="1"/>
            <a:r>
              <a:rPr lang="en-US" sz="2400" dirty="0"/>
              <a:t>Facts (sentences)</a:t>
            </a:r>
          </a:p>
          <a:p>
            <a:pPr lvl="3"/>
            <a:r>
              <a:rPr lang="en-US" sz="2400" dirty="0"/>
              <a:t>The grass is green</a:t>
            </a:r>
          </a:p>
          <a:p>
            <a:pPr lvl="3"/>
            <a:r>
              <a:rPr lang="en-US" sz="2400" dirty="0"/>
              <a:t>The sky is blue</a:t>
            </a:r>
          </a:p>
          <a:p>
            <a:pPr lvl="1"/>
            <a:r>
              <a:rPr lang="en-US" sz="2400" dirty="0"/>
              <a:t>Rules (sentences)</a:t>
            </a:r>
          </a:p>
          <a:p>
            <a:pPr lvl="3"/>
            <a:r>
              <a:rPr lang="en-US" sz="2400" dirty="0"/>
              <a:t>Eating too much candy makes you sick</a:t>
            </a:r>
          </a:p>
          <a:p>
            <a:pPr lvl="3"/>
            <a:r>
              <a:rPr lang="en-US" sz="2400" dirty="0"/>
              <a:t>When you’re sick you don’t go to school</a:t>
            </a:r>
          </a:p>
          <a:p>
            <a:pPr lvl="1"/>
            <a:r>
              <a:rPr lang="en-US" sz="2400" dirty="0"/>
              <a:t>Percepts and Actions (sentences)</a:t>
            </a:r>
          </a:p>
          <a:p>
            <a:pPr lvl="3"/>
            <a:r>
              <a:rPr lang="en-US" sz="2400" dirty="0" smtClean="0"/>
              <a:t>Ahmad </a:t>
            </a:r>
            <a:r>
              <a:rPr lang="en-US" sz="2400" dirty="0"/>
              <a:t>ate too much candy today</a:t>
            </a:r>
          </a:p>
          <a:p>
            <a:pPr lvl="3"/>
            <a:endParaRPr lang="en-US" sz="2400" dirty="0"/>
          </a:p>
          <a:p>
            <a:r>
              <a:rPr lang="en-US" sz="2800" dirty="0"/>
              <a:t>What happens when we ASK the agent?</a:t>
            </a:r>
          </a:p>
          <a:p>
            <a:pPr lvl="1"/>
            <a:r>
              <a:rPr lang="en-US" sz="2400" dirty="0"/>
              <a:t>Inference – new sentences created from old</a:t>
            </a:r>
          </a:p>
          <a:p>
            <a:pPr lvl="3"/>
            <a:r>
              <a:rPr lang="en-US" sz="2400" dirty="0" smtClean="0"/>
              <a:t>Ahmad </a:t>
            </a:r>
            <a:r>
              <a:rPr lang="en-US" sz="2400" dirty="0"/>
              <a:t>is not going to school today</a:t>
            </a:r>
          </a:p>
          <a:p>
            <a:pPr lvl="2"/>
            <a:endParaRPr lang="en-US" sz="20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34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Based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Abilities of Knowledge Based Agents</a:t>
            </a:r>
          </a:p>
          <a:p>
            <a:r>
              <a:rPr lang="en-US" dirty="0"/>
              <a:t>The agent must be able to: </a:t>
            </a:r>
          </a:p>
          <a:p>
            <a:pPr lvl="1"/>
            <a:r>
              <a:rPr lang="en-US" dirty="0" smtClean="0"/>
              <a:t>Represent </a:t>
            </a:r>
            <a:r>
              <a:rPr lang="en-US" dirty="0"/>
              <a:t>states, actions,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Incorporate </a:t>
            </a:r>
            <a:r>
              <a:rPr lang="en-US" dirty="0"/>
              <a:t>new </a:t>
            </a:r>
            <a:r>
              <a:rPr lang="en-US" dirty="0" smtClean="0"/>
              <a:t>percepts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internal representations of the </a:t>
            </a:r>
            <a:r>
              <a:rPr lang="en-US" dirty="0" smtClean="0"/>
              <a:t>world</a:t>
            </a:r>
          </a:p>
          <a:p>
            <a:pPr lvl="1"/>
            <a:r>
              <a:rPr lang="en-US" dirty="0" smtClean="0"/>
              <a:t>Deduce </a:t>
            </a:r>
            <a:r>
              <a:rPr lang="en-US" dirty="0"/>
              <a:t>hidden properties of the </a:t>
            </a:r>
            <a:r>
              <a:rPr lang="en-US" dirty="0" smtClean="0"/>
              <a:t>world</a:t>
            </a:r>
          </a:p>
          <a:p>
            <a:pPr lvl="1"/>
            <a:r>
              <a:rPr lang="en-US" dirty="0" smtClean="0"/>
              <a:t>Deduce </a:t>
            </a:r>
            <a:r>
              <a:rPr lang="en-US" dirty="0"/>
              <a:t>appropriate actions</a:t>
            </a:r>
          </a:p>
        </p:txBody>
      </p:sp>
    </p:spTree>
    <p:extLst>
      <p:ext uri="{BB962C8B-B14F-4D97-AF65-F5344CB8AC3E}">
        <p14:creationId xmlns:p14="http://schemas.microsoft.com/office/powerpoint/2010/main" val="25916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1311</Words>
  <Application>Microsoft Office PowerPoint</Application>
  <PresentationFormat>Widescreen</PresentationFormat>
  <Paragraphs>226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MS PGothic</vt:lpstr>
      <vt:lpstr>Arial</vt:lpstr>
      <vt:lpstr>Calibri</vt:lpstr>
      <vt:lpstr>Calibri Light</vt:lpstr>
      <vt:lpstr>Times New Roman</vt:lpstr>
      <vt:lpstr>Office Theme</vt:lpstr>
      <vt:lpstr>Expert Systems and Knowledge Based Agents</vt:lpstr>
      <vt:lpstr>Outline</vt:lpstr>
      <vt:lpstr>Logical Agents</vt:lpstr>
      <vt:lpstr>Knowledge Based Agents</vt:lpstr>
      <vt:lpstr>Knowledge Base</vt:lpstr>
      <vt:lpstr>Knowledge Based Agents</vt:lpstr>
      <vt:lpstr>PowerPoint Presentation</vt:lpstr>
      <vt:lpstr>Logical Agents</vt:lpstr>
      <vt:lpstr>Knowledge Based Agents</vt:lpstr>
      <vt:lpstr>Wumpus World</vt:lpstr>
      <vt:lpstr>Wumpus World</vt:lpstr>
      <vt:lpstr>Wumpus World description</vt:lpstr>
      <vt:lpstr>Wumpus World</vt:lpstr>
      <vt:lpstr>Agent in a Wumpus world: Percepts </vt:lpstr>
      <vt:lpstr>Agent in a Wumpus world: Actions</vt:lpstr>
      <vt:lpstr>Agent in a Wumpus world : Goal</vt:lpstr>
      <vt:lpstr>Wumpus world characterization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Representing Knowledge</vt:lpstr>
      <vt:lpstr>Logic in general</vt:lpstr>
      <vt:lpstr>Representation, reasoning, and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Based Agents</dc:title>
  <dc:creator>FARHAN DAWOOD</dc:creator>
  <cp:lastModifiedBy>Moiz Ghauri</cp:lastModifiedBy>
  <cp:revision>60</cp:revision>
  <dcterms:created xsi:type="dcterms:W3CDTF">2019-04-09T05:57:36Z</dcterms:created>
  <dcterms:modified xsi:type="dcterms:W3CDTF">2023-11-22T05:45:40Z</dcterms:modified>
</cp:coreProperties>
</file>