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15" r:id="rId2"/>
    <p:sldId id="323" r:id="rId3"/>
    <p:sldId id="331" r:id="rId4"/>
    <p:sldId id="332" r:id="rId5"/>
    <p:sldId id="338" r:id="rId6"/>
    <p:sldId id="346" r:id="rId7"/>
    <p:sldId id="347" r:id="rId8"/>
    <p:sldId id="333" r:id="rId9"/>
    <p:sldId id="324" r:id="rId10"/>
    <p:sldId id="345" r:id="rId11"/>
    <p:sldId id="325" r:id="rId12"/>
    <p:sldId id="326" r:id="rId13"/>
    <p:sldId id="327" r:id="rId14"/>
    <p:sldId id="328" r:id="rId15"/>
    <p:sldId id="318" r:id="rId16"/>
    <p:sldId id="319" r:id="rId17"/>
    <p:sldId id="320" r:id="rId18"/>
    <p:sldId id="321" r:id="rId19"/>
    <p:sldId id="3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54438-79CB-4EDC-B121-628C241B4F0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60271-101A-48FB-A63F-0582E943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5614-4B09-4F55-97C6-C099ED5E14E9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1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3E7E-C505-4D65-903B-6225667D9AE4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2446-18DA-4713-A663-90DBBE8AA89F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4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DD94-41F1-4493-A2C3-5F4133C75CE3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7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DCFD-D088-4F1D-9E76-889E2FDB1C8F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5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4D2F-DD42-496F-834C-96318B465F53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0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289-AE8F-4F49-80D4-D7227C6DAD48}" type="datetime1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8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FA1C-995E-442A-B028-4CBD503CD75B}" type="datetime1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2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38E9-C287-47A7-AD41-6E951B86662D}" type="datetime1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613C-D106-4EAD-82A5-1C3A3C2C743B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2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9277-1982-4753-B241-DCCE03A0353F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596A-2888-4776-A0E5-B8305C152360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FD84-4721-453E-BF88-874B784F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13"/>
            <a:ext cx="9144000" cy="2387600"/>
          </a:xfrm>
        </p:spPr>
        <p:txBody>
          <a:bodyPr/>
          <a:lstStyle/>
          <a:p>
            <a:r>
              <a:rPr lang="en-US" dirty="0" smtClean="0"/>
              <a:t>Machine Learning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068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9010" y="2490688"/>
            <a:ext cx="6333979" cy="35711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3" y="490371"/>
            <a:ext cx="10255346" cy="57686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7159" y="5822731"/>
            <a:ext cx="1072055" cy="4362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Spam Filter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2412"/>
            <a:ext cx="5946775" cy="486705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Input: an email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Output: spam/ham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Get a large collection of example emails, each labeled “spam” or “ham”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Features: The attributes used to make the ham / spam decision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Words: FREE!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Text Patterns: $</a:t>
            </a:r>
            <a:r>
              <a:rPr lang="en-US" sz="2000" dirty="0" err="1" smtClean="0"/>
              <a:t>dd</a:t>
            </a:r>
            <a:r>
              <a:rPr lang="en-US" sz="2000" dirty="0" smtClean="0"/>
              <a:t>, CAPS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Non-text: </a:t>
            </a:r>
            <a:r>
              <a:rPr lang="en-US" sz="2000" dirty="0" err="1" smtClean="0"/>
              <a:t>SenderInContacts</a:t>
            </a:r>
            <a:r>
              <a:rPr lang="en-US" sz="2000" dirty="0" smtClean="0"/>
              <a:t>, </a:t>
            </a:r>
            <a:r>
              <a:rPr lang="en-US" sz="2000" dirty="0" err="1" smtClean="0"/>
              <a:t>WidelyBroadcast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001000" y="1447800"/>
            <a:ext cx="3581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Dear Sir.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001000" y="30480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TO BE REMOVED FROM FUTURE MAILINGS, SIMPLY REPLY TO THIS MESSAGE AND PUT "REMOVE" IN THE SUBJECT.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99  MILLION EMAIL ADDRESSES</a:t>
            </a:r>
          </a:p>
          <a:p>
            <a:r>
              <a:rPr lang="en-US" sz="1600">
                <a:latin typeface="Calibri"/>
                <a:cs typeface="Calibri"/>
              </a:rPr>
              <a:t>  FOR ONLY $99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001000" y="48768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282055" name="Freeform 7"/>
          <p:cNvSpPr>
            <a:spLocks/>
          </p:cNvSpPr>
          <p:nvPr/>
        </p:nvSpPr>
        <p:spPr bwMode="auto">
          <a:xfrm>
            <a:off x="7061200" y="53340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6" name="Freeform 8"/>
          <p:cNvSpPr>
            <a:spLocks/>
          </p:cNvSpPr>
          <p:nvPr/>
        </p:nvSpPr>
        <p:spPr bwMode="auto">
          <a:xfrm>
            <a:off x="7165975" y="19050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7" name="Freeform 9"/>
          <p:cNvSpPr>
            <a:spLocks/>
          </p:cNvSpPr>
          <p:nvPr/>
        </p:nvSpPr>
        <p:spPr bwMode="auto">
          <a:xfrm>
            <a:off x="7162800" y="35052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5" grpId="0" animBg="1"/>
      <p:bldP spid="1282056" grpId="0" animBg="1"/>
      <p:bldP spid="12820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Calibri"/>
              </a:rPr>
              <a:t>Example: Digit Recognition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Input: images / pixel grids</a:t>
            </a: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Output: a digit 0-9</a:t>
            </a: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Get a large collection of example images, each labeled with a digit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Want to learn to predict labels of new, future digit images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Features: The attributes used to make the digit decision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Pixels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Shape Patterns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7400" y="1676400"/>
            <a:ext cx="50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2514600"/>
            <a:ext cx="544513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5162" y="4267200"/>
            <a:ext cx="65563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3262" y="5414962"/>
            <a:ext cx="61753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7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01200" y="3352800"/>
            <a:ext cx="61753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74"/>
          <p:cNvSpPr txBox="1">
            <a:spLocks noChangeArrowheads="1"/>
          </p:cNvSpPr>
          <p:nvPr/>
        </p:nvSpPr>
        <p:spPr bwMode="auto">
          <a:xfrm>
            <a:off x="10896600" y="175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0250" name="TextBox 75"/>
          <p:cNvSpPr txBox="1">
            <a:spLocks noChangeArrowheads="1"/>
          </p:cNvSpPr>
          <p:nvPr/>
        </p:nvSpPr>
        <p:spPr bwMode="auto">
          <a:xfrm>
            <a:off x="10896600" y="25908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1" name="TextBox 76"/>
          <p:cNvSpPr txBox="1">
            <a:spLocks noChangeArrowheads="1"/>
          </p:cNvSpPr>
          <p:nvPr/>
        </p:nvSpPr>
        <p:spPr bwMode="auto">
          <a:xfrm>
            <a:off x="10896600" y="3505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2</a:t>
            </a:r>
          </a:p>
        </p:txBody>
      </p:sp>
      <p:sp>
        <p:nvSpPr>
          <p:cNvPr id="10252" name="TextBox 77"/>
          <p:cNvSpPr txBox="1">
            <a:spLocks noChangeArrowheads="1"/>
          </p:cNvSpPr>
          <p:nvPr/>
        </p:nvSpPr>
        <p:spPr bwMode="auto">
          <a:xfrm>
            <a:off x="10896600" y="4419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3" name="TextBox 78"/>
          <p:cNvSpPr txBox="1">
            <a:spLocks noChangeArrowheads="1"/>
          </p:cNvSpPr>
          <p:nvPr/>
        </p:nvSpPr>
        <p:spPr bwMode="auto">
          <a:xfrm>
            <a:off x="10820400" y="5567362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??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1" grpId="0"/>
      <p:bldP spid="10252" grpId="0"/>
      <p:bldP spid="102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119" y="1371600"/>
            <a:ext cx="5333761" cy="4368111"/>
          </a:xfrm>
          <a:prstGeom prst="rect">
            <a:avLst/>
          </a:prstGeom>
          <a:noFill/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Classification Tasks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Classification: given inputs x, predict labels (classes) 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Medical diagnosis (input: symptoms,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diseases)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Fraud </a:t>
            </a:r>
            <a:r>
              <a:rPr lang="en-US" sz="2000" dirty="0"/>
              <a:t>detection (input: account activity,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	classes: fraud / no fraud)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Automatic essay grading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grades)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Review </a:t>
            </a:r>
            <a:r>
              <a:rPr lang="en-US" sz="2000" dirty="0" smtClean="0"/>
              <a:t>sentiment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… many more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Classification is an important commercial technology!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2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945" y="2235200"/>
            <a:ext cx="3579510" cy="29464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6514" y="2340708"/>
            <a:ext cx="3842741" cy="215509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7424" y="2209800"/>
            <a:ext cx="3804752" cy="29464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Illustrative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7" t="30696" r="32433" b="10989"/>
          <a:stretch/>
        </p:blipFill>
        <p:spPr bwMode="auto">
          <a:xfrm>
            <a:off x="3508719" y="1501773"/>
            <a:ext cx="6063174" cy="498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47893" y="1501772"/>
            <a:ext cx="1524000" cy="4986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9986596" y="1027906"/>
            <a:ext cx="952500" cy="490990"/>
          </a:xfrm>
          <a:prstGeom prst="wedgeRectCallout">
            <a:avLst>
              <a:gd name="adj1" fmla="val -88357"/>
              <a:gd name="adj2" fmla="val 104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Target Label Y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73260" y="3575735"/>
            <a:ext cx="1600200" cy="838200"/>
          </a:xfrm>
          <a:prstGeom prst="wedgeRoundRectCallout">
            <a:avLst>
              <a:gd name="adj1" fmla="val 100289"/>
              <a:gd name="adj2" fmla="val 549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Feature vector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0800000">
            <a:off x="2757267" y="1975591"/>
            <a:ext cx="751451" cy="4038488"/>
          </a:xfrm>
          <a:prstGeom prst="leftBrace">
            <a:avLst>
              <a:gd name="adj1" fmla="val 0"/>
              <a:gd name="adj2" fmla="val 493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42934"/>
              </p:ext>
            </p:extLst>
          </p:nvPr>
        </p:nvGraphicFramePr>
        <p:xfrm>
          <a:off x="3118340" y="3062288"/>
          <a:ext cx="6400799" cy="2590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13975" y="2833688"/>
            <a:ext cx="15240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8528539" y="1690688"/>
            <a:ext cx="1938564" cy="643390"/>
          </a:xfrm>
          <a:prstGeom prst="wedgeRectCallout">
            <a:avLst>
              <a:gd name="adj1" fmla="val -29280"/>
              <a:gd name="adj2" fmla="val 147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Target Label Y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975339" y="2337707"/>
            <a:ext cx="1143000" cy="612648"/>
          </a:xfrm>
          <a:prstGeom prst="wedgeRectCallout">
            <a:avLst>
              <a:gd name="adj1" fmla="val 90913"/>
              <a:gd name="adj2" fmla="val 45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8339" y="3062288"/>
            <a:ext cx="4876800" cy="990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 review data example</a:t>
            </a:r>
            <a:br>
              <a:rPr lang="en-US" dirty="0" smtClean="0"/>
            </a:br>
            <a:r>
              <a:rPr lang="en-US" sz="3100" dirty="0"/>
              <a:t>From text to vectors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5" t="32986" r="27655" b="9817"/>
          <a:stretch/>
        </p:blipFill>
        <p:spPr bwMode="auto">
          <a:xfrm>
            <a:off x="2500086" y="1690688"/>
            <a:ext cx="739140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181836" y="4379825"/>
            <a:ext cx="576036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8077200" y="3890737"/>
            <a:ext cx="1680908" cy="643390"/>
          </a:xfrm>
          <a:prstGeom prst="wedgeRectCallout">
            <a:avLst>
              <a:gd name="adj1" fmla="val -61475"/>
              <a:gd name="adj2" fmla="val 108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Target Label Y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505200" y="3600337"/>
            <a:ext cx="1143000" cy="612648"/>
          </a:xfrm>
          <a:prstGeom prst="wedgeRectCallout">
            <a:avLst>
              <a:gd name="adj1" fmla="val 97262"/>
              <a:gd name="adj2" fmla="val 8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3284996"/>
            <a:ext cx="2028372" cy="110253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4" t="20147" r="45943" b="70183"/>
          <a:stretch/>
        </p:blipFill>
        <p:spPr bwMode="auto">
          <a:xfrm>
            <a:off x="2209800" y="1371601"/>
            <a:ext cx="7086600" cy="110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8915400" y="381000"/>
            <a:ext cx="914400" cy="612648"/>
          </a:xfrm>
          <a:prstGeom prst="wedgeRoundRectCallout">
            <a:avLst>
              <a:gd name="adj1" fmla="val -55754"/>
              <a:gd name="adj2" fmla="val 1454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Label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29419" y="2766219"/>
            <a:ext cx="1600200" cy="838200"/>
          </a:xfrm>
          <a:prstGeom prst="wedgeRoundRectCallout">
            <a:avLst>
              <a:gd name="adj1" fmla="val 224400"/>
              <a:gd name="adj2" fmla="val -21705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Feature vector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5400000">
            <a:off x="4572000" y="-609601"/>
            <a:ext cx="533400" cy="4495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9" t="20641" r="35722" b="30322"/>
          <a:stretch/>
        </p:blipFill>
        <p:spPr bwMode="auto">
          <a:xfrm>
            <a:off x="2209800" y="2362200"/>
            <a:ext cx="7162800" cy="41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0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19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87099" y="1690688"/>
            <a:ext cx="2533112" cy="758613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82299" y="3207914"/>
            <a:ext cx="3142712" cy="72993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2655" y="4725141"/>
            <a:ext cx="762000" cy="72993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8811" y="4687394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1611" y="4687394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4453655" y="2449300"/>
            <a:ext cx="0" cy="75861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4453655" y="3937851"/>
            <a:ext cx="0" cy="787291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3281366" y="5090109"/>
            <a:ext cx="828971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41938" y="5090109"/>
            <a:ext cx="768262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74509" y="54416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46379" y="5460749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Hypothesis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44012" y="5438663"/>
            <a:ext cx="1303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Estimated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value of 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3849" y="2621890"/>
            <a:ext cx="3329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</a:t>
            </a:r>
            <a:r>
              <a:rPr lang="en-US" sz="2800" dirty="0"/>
              <a:t> is a function </a:t>
            </a:r>
          </a:p>
          <a:p>
            <a:r>
              <a:rPr lang="en-US" sz="2800" i="1" dirty="0"/>
              <a:t>h</a:t>
            </a:r>
            <a:r>
              <a:rPr lang="en-US" sz="2800" dirty="0"/>
              <a:t> maps from x’s to y’s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285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Up until now: how to use a model to make optimal decisions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Machine learning: how to acquire a model from data / experience</a:t>
            </a:r>
          </a:p>
          <a:p>
            <a:pPr lvl="1" eaLnBrk="1" hangingPunct="1"/>
            <a:r>
              <a:rPr lang="en-US" sz="2400" dirty="0" smtClean="0"/>
              <a:t>Learning parameters (e.g. probabilities)</a:t>
            </a:r>
          </a:p>
          <a:p>
            <a:pPr lvl="1" eaLnBrk="1" hangingPunct="1"/>
            <a:r>
              <a:rPr lang="en-US" sz="2400" dirty="0" smtClean="0"/>
              <a:t>Learning structure (e.g. BN graphs)</a:t>
            </a:r>
          </a:p>
          <a:p>
            <a:pPr lvl="1" eaLnBrk="1" hangingPunct="1"/>
            <a:r>
              <a:rPr lang="en-US" sz="2400" dirty="0" smtClean="0"/>
              <a:t>Learning hidden concepts (e.g. clustering, neural nets)</a:t>
            </a:r>
          </a:p>
          <a:p>
            <a:pPr lvl="1" eaLnBrk="1" hangingPunct="1"/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Learning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Learning = Improving with experience at some task</a:t>
            </a:r>
          </a:p>
          <a:p>
            <a:pPr lvl="1"/>
            <a:r>
              <a:rPr lang="en-US" dirty="0" smtClean="0"/>
              <a:t>Improve over task T</a:t>
            </a:r>
          </a:p>
          <a:p>
            <a:pPr lvl="1"/>
            <a:r>
              <a:rPr lang="en-US" dirty="0" smtClean="0"/>
              <a:t>With respect to performance measure P</a:t>
            </a:r>
          </a:p>
          <a:p>
            <a:pPr lvl="1"/>
            <a:r>
              <a:rPr lang="en-US" dirty="0" smtClean="0"/>
              <a:t>Based on experience E</a:t>
            </a:r>
          </a:p>
          <a:p>
            <a:r>
              <a:rPr lang="en-US" dirty="0" smtClean="0"/>
              <a:t>Example: Learn to play checkers</a:t>
            </a:r>
          </a:p>
          <a:p>
            <a:pPr lvl="1"/>
            <a:r>
              <a:rPr lang="en-US" dirty="0" smtClean="0"/>
              <a:t>T: Play checkers</a:t>
            </a:r>
          </a:p>
          <a:p>
            <a:pPr lvl="1"/>
            <a:r>
              <a:rPr lang="en-US" dirty="0" smtClean="0"/>
              <a:t>P: % of games won in world tournament</a:t>
            </a:r>
          </a:p>
          <a:p>
            <a:pPr lvl="1"/>
            <a:r>
              <a:rPr lang="en-US" dirty="0" smtClean="0"/>
              <a:t>E: opportunity to play against self</a:t>
            </a:r>
          </a:p>
          <a:p>
            <a:r>
              <a:rPr lang="en-US" dirty="0" smtClean="0"/>
              <a:t>Example: Learn to Diagnose Patients</a:t>
            </a:r>
          </a:p>
          <a:p>
            <a:pPr lvl="1"/>
            <a:r>
              <a:rPr lang="en-US" dirty="0" smtClean="0"/>
              <a:t>T: Diagnose patients</a:t>
            </a:r>
          </a:p>
          <a:p>
            <a:pPr lvl="1"/>
            <a:r>
              <a:rPr lang="en-US" dirty="0" smtClean="0"/>
              <a:t>P: Percent of patients correctly diagnosed</a:t>
            </a:r>
          </a:p>
          <a:p>
            <a:pPr lvl="1"/>
            <a:r>
              <a:rPr lang="en-US" dirty="0" smtClean="0"/>
              <a:t>E: Pre-diagnosed medical histories of patients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by examples / Supervised learning</a:t>
            </a:r>
          </a:p>
          <a:p>
            <a:r>
              <a:rPr lang="en-US" dirty="0" smtClean="0"/>
              <a:t>Learning by discovery / Unsupervised learning</a:t>
            </a:r>
          </a:p>
          <a:p>
            <a:r>
              <a:rPr lang="en-US" dirty="0" smtClean="0"/>
              <a:t>Learning by experimentation / 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1446"/>
          </a:xfrm>
        </p:spPr>
        <p:txBody>
          <a:bodyPr>
            <a:normAutofit/>
          </a:bodyPr>
          <a:lstStyle/>
          <a:p>
            <a:r>
              <a:rPr lang="en-US" b="1" dirty="0" smtClean="0"/>
              <a:t>Supervised </a:t>
            </a:r>
            <a:r>
              <a:rPr lang="en-US" b="1" dirty="0"/>
              <a:t>learning</a:t>
            </a:r>
            <a:r>
              <a:rPr lang="en-US" dirty="0"/>
              <a:t>: learn mapping from attributes to “target”</a:t>
            </a:r>
          </a:p>
          <a:p>
            <a:pPr lvl="1"/>
            <a:r>
              <a:rPr lang="en-US" dirty="0" smtClean="0"/>
              <a:t>Classification</a:t>
            </a:r>
            <a:r>
              <a:rPr lang="en-US" dirty="0"/>
              <a:t>: target variable is discrete (e.g., spam email)</a:t>
            </a:r>
          </a:p>
          <a:p>
            <a:pPr lvl="1"/>
            <a:r>
              <a:rPr lang="en-US" dirty="0" smtClean="0"/>
              <a:t>Regression</a:t>
            </a:r>
            <a:r>
              <a:rPr lang="en-US" dirty="0"/>
              <a:t>: target variable is real-valued (e.g., stock market)</a:t>
            </a:r>
          </a:p>
          <a:p>
            <a:r>
              <a:rPr lang="en-US" b="1" dirty="0" smtClean="0"/>
              <a:t>Unsupervised </a:t>
            </a:r>
            <a:r>
              <a:rPr lang="en-US" b="1" dirty="0"/>
              <a:t>learning</a:t>
            </a:r>
            <a:r>
              <a:rPr lang="en-US" dirty="0"/>
              <a:t>: no target variable; “understand” data structure</a:t>
            </a:r>
          </a:p>
          <a:p>
            <a:pPr lvl="1"/>
            <a:r>
              <a:rPr lang="en-US" dirty="0" smtClean="0"/>
              <a:t>Clustering</a:t>
            </a:r>
            <a:r>
              <a:rPr lang="en-US" dirty="0"/>
              <a:t>: grouping data into K groups</a:t>
            </a:r>
          </a:p>
          <a:p>
            <a:r>
              <a:rPr lang="en-US" b="1" dirty="0" smtClean="0"/>
              <a:t>Reinforcement </a:t>
            </a:r>
            <a:r>
              <a:rPr lang="en-US" b="1" dirty="0"/>
              <a:t>learning</a:t>
            </a:r>
            <a:r>
              <a:rPr lang="en-US" dirty="0"/>
              <a:t>: e.g., game-playing </a:t>
            </a:r>
            <a:r>
              <a:rPr lang="en-US" dirty="0" smtClean="0"/>
              <a:t>agent (learning by experiment.)</a:t>
            </a:r>
            <a:endParaRPr lang="en-US" dirty="0"/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the agent does not know the exact output for an input, but it receives feedback of its behavior</a:t>
            </a:r>
          </a:p>
          <a:p>
            <a:pPr lvl="2"/>
            <a:r>
              <a:rPr lang="en-US" altLang="en-US" sz="1800" dirty="0" smtClean="0">
                <a:ea typeface="ＭＳ Ｐゴシック" panose="020B0600070205080204" pitchFamily="34" charset="-128"/>
              </a:rPr>
              <a:t>the feedback can come from an outside entity, the environment, or the agent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663"/>
            <a:ext cx="12192000" cy="637467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4" y="1997613"/>
            <a:ext cx="11174844" cy="28773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 general concepts or categories from examples</a:t>
            </a:r>
          </a:p>
          <a:p>
            <a:r>
              <a:rPr lang="en-US" dirty="0" smtClean="0"/>
              <a:t>Learn a task (drive a vehicle, win a game) </a:t>
            </a:r>
          </a:p>
          <a:p>
            <a:r>
              <a:rPr lang="en-US" dirty="0" smtClean="0"/>
              <a:t>Examples of objects or tasks are gathered and stored in a database</a:t>
            </a:r>
          </a:p>
          <a:p>
            <a:r>
              <a:rPr lang="en-US" dirty="0" smtClean="0"/>
              <a:t>Each example is described by a set of </a:t>
            </a:r>
            <a:r>
              <a:rPr lang="en-US" dirty="0" smtClean="0">
                <a:solidFill>
                  <a:schemeClr val="accent5"/>
                </a:solidFill>
              </a:rPr>
              <a:t>attributes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/>
                </a:solidFill>
              </a:rPr>
              <a:t>features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example used for training is classified with its correct label (chair, not chair, horse, not horse, good move, bad move, etc.)</a:t>
            </a:r>
          </a:p>
          <a:p>
            <a:r>
              <a:rPr lang="en-US" dirty="0" smtClean="0"/>
              <a:t>The machine learning program learns general concept description from these specific examples</a:t>
            </a:r>
          </a:p>
          <a:p>
            <a:r>
              <a:rPr lang="en-US" dirty="0" smtClean="0"/>
              <a:t>The ML program should be applied to classify or perform tasks </a:t>
            </a:r>
            <a:r>
              <a:rPr lang="en-US" i="1" dirty="0" smtClean="0"/>
              <a:t>never before seen</a:t>
            </a:r>
            <a:r>
              <a:rPr lang="en-US" dirty="0" smtClean="0"/>
              <a:t> from learned concept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174750"/>
            <a:ext cx="5681935" cy="5073649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FD84-4721-453E-BF88-874B784F1F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778</Words>
  <Application>Microsoft Office PowerPoint</Application>
  <PresentationFormat>Widescreen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Office Theme</vt:lpstr>
      <vt:lpstr>Machine Learning </vt:lpstr>
      <vt:lpstr>Machine Learning</vt:lpstr>
      <vt:lpstr>The Learning Problem</vt:lpstr>
      <vt:lpstr>Categories of Learning</vt:lpstr>
      <vt:lpstr>Types of learning</vt:lpstr>
      <vt:lpstr>PowerPoint Presentation</vt:lpstr>
      <vt:lpstr>PowerPoint Presentation</vt:lpstr>
      <vt:lpstr>Learning From Examples</vt:lpstr>
      <vt:lpstr>Classification</vt:lpstr>
      <vt:lpstr>PowerPoint Presentation</vt:lpstr>
      <vt:lpstr>Example: Spam Filter</vt:lpstr>
      <vt:lpstr>Example: Digit Recognition</vt:lpstr>
      <vt:lpstr>Other Classification Tasks</vt:lpstr>
      <vt:lpstr>Training and Testing</vt:lpstr>
      <vt:lpstr>Illustrative Example</vt:lpstr>
      <vt:lpstr>Another example</vt:lpstr>
      <vt:lpstr>Movie review data example From text to vectors</vt:lpstr>
      <vt:lpstr>Supervised Learning</vt:lpstr>
      <vt:lpstr>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</dc:title>
  <dc:creator>FARHAN DAWOOD</dc:creator>
  <cp:lastModifiedBy>Moiz Ghauri</cp:lastModifiedBy>
  <cp:revision>52</cp:revision>
  <dcterms:created xsi:type="dcterms:W3CDTF">2019-05-30T05:12:48Z</dcterms:created>
  <dcterms:modified xsi:type="dcterms:W3CDTF">2023-05-04T03:08:37Z</dcterms:modified>
</cp:coreProperties>
</file>